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4337" r:id="rId2"/>
    <p:sldMasterId id="2147484349" r:id="rId3"/>
    <p:sldMasterId id="2147484385" r:id="rId4"/>
    <p:sldMasterId id="2147484397" r:id="rId5"/>
  </p:sldMasterIdLst>
  <p:notesMasterIdLst>
    <p:notesMasterId r:id="rId12"/>
  </p:notesMasterIdLst>
  <p:handoutMasterIdLst>
    <p:handoutMasterId r:id="rId13"/>
  </p:handoutMasterIdLst>
  <p:sldIdLst>
    <p:sldId id="637" r:id="rId6"/>
    <p:sldId id="638" r:id="rId7"/>
    <p:sldId id="575" r:id="rId8"/>
    <p:sldId id="647" r:id="rId9"/>
    <p:sldId id="646" r:id="rId10"/>
    <p:sldId id="639" r:id="rId11"/>
  </p:sldIdLst>
  <p:sldSz cx="9144000" cy="6858000" type="overhead"/>
  <p:notesSz cx="6858000" cy="99472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PMingLiU" pitchFamily="18" charset="-120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A0FB"/>
    <a:srgbClr val="FDEFB1"/>
    <a:srgbClr val="FFD653"/>
    <a:srgbClr val="FCE16C"/>
    <a:srgbClr val="FFECAF"/>
    <a:srgbClr val="FFC885"/>
    <a:srgbClr val="FD8C03"/>
    <a:srgbClr val="FF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ลักษณะสีปานกลาง 1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6" autoAdjust="0"/>
  </p:normalViewPr>
  <p:slideViewPr>
    <p:cSldViewPr>
      <p:cViewPr>
        <p:scale>
          <a:sx n="100" d="100"/>
          <a:sy n="100" d="100"/>
        </p:scale>
        <p:origin x="-52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2971800" cy="496888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8" y="11"/>
            <a:ext cx="2971800" cy="496888"/>
          </a:xfrm>
          <a:prstGeom prst="rect">
            <a:avLst/>
          </a:prstGeom>
        </p:spPr>
        <p:txBody>
          <a:bodyPr vert="horz" lIns="91387" tIns="45693" rIns="91387" bIns="45693" rtlCol="0"/>
          <a:lstStyle>
            <a:lvl1pPr algn="r">
              <a:defRPr sz="1200"/>
            </a:lvl1pPr>
          </a:lstStyle>
          <a:p>
            <a:fld id="{701563DF-965B-4BEC-8097-F892D3A0875F}" type="datetimeFigureOut">
              <a:rPr lang="th-TH" smtClean="0"/>
              <a:pPr/>
              <a:t>21/06/62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8805"/>
            <a:ext cx="2971800" cy="496888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8" y="9448805"/>
            <a:ext cx="2971800" cy="496888"/>
          </a:xfrm>
          <a:prstGeom prst="rect">
            <a:avLst/>
          </a:prstGeom>
        </p:spPr>
        <p:txBody>
          <a:bodyPr vert="horz" lIns="91387" tIns="45693" rIns="91387" bIns="45693" rtlCol="0" anchor="b"/>
          <a:lstStyle>
            <a:lvl1pPr algn="r">
              <a:defRPr sz="1200"/>
            </a:lvl1pPr>
          </a:lstStyle>
          <a:p>
            <a:fld id="{DB5B5575-E673-42CA-9916-D284ED8A3E7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602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3" rIns="91387" bIns="456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8" y="1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3" rIns="91387" bIns="456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5D10941-B8DF-44D4-9405-23BD0F45476C}" type="datetimeFigureOut">
              <a:rPr lang="zh-CN" altLang="en-US"/>
              <a:pPr>
                <a:defRPr/>
              </a:pPr>
              <a:t>2019/6/21</a:t>
            </a:fld>
            <a:endParaRPr lang="en-US" altLang="zh-CN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962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3" rIns="91387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8187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3" rIns="91387" bIns="4569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8" y="9448187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7" tIns="45693" rIns="91387" bIns="4569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E00837-2BF8-4F77-A133-A73E6BB150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6834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74D5-4578-41E0-8433-4BF8AC63D1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913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949F-1338-427B-9BA2-D143FD15CF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37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0893-938C-441E-9157-F00FDE8B71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7566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74D5-4578-41E0-8433-4BF8AC63D1F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37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1968-A9BB-4D4D-A5F3-55185219081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06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AF502-5358-4D16-A0D0-10DAE053CBD8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34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73B9-C69B-415C-9690-5C04CDA55F2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46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18DF-73CF-44D9-8E24-B82B1A70983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12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3D71-366B-4769-B911-0E7D8C610A9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02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03BE-85F9-4C34-9F5E-7CA3D63ED8D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6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EC7-5D2E-48B5-B3FE-E12112326420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8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1968-A9BB-4D4D-A5F3-5518521908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3827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266E-2203-4D28-A0D9-8E1D80A31489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3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949F-1338-427B-9BA2-D143FD15CF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36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0893-938C-441E-9157-F00FDE8B71AB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76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74D5-4578-41E0-8433-4BF8AC63D1F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2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1968-A9BB-4D4D-A5F3-55185219081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66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AF502-5358-4D16-A0D0-10DAE053CBD8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7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73B9-C69B-415C-9690-5C04CDA55F2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60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18DF-73CF-44D9-8E24-B82B1A70983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40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3D71-366B-4769-B911-0E7D8C610A9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58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03BE-85F9-4C34-9F5E-7CA3D63ED8D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6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AF502-5358-4D16-A0D0-10DAE053CB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87246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EC7-5D2E-48B5-B3FE-E12112326420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10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266E-2203-4D28-A0D9-8E1D80A31489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637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949F-1338-427B-9BA2-D143FD15CF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44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0893-938C-441E-9157-F00FDE8B71AB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082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74D5-4578-41E0-8433-4BF8AC63D1F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14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1968-A9BB-4D4D-A5F3-55185219081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27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AF502-5358-4D16-A0D0-10DAE053CBD8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943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73B9-C69B-415C-9690-5C04CDA55F2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487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18DF-73CF-44D9-8E24-B82B1A70983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817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3D71-366B-4769-B911-0E7D8C610A9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73B9-C69B-415C-9690-5C04CDA55F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63854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03BE-85F9-4C34-9F5E-7CA3D63ED8D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960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EC7-5D2E-48B5-B3FE-E12112326420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401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266E-2203-4D28-A0D9-8E1D80A31489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322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949F-1338-427B-9BA2-D143FD15CF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150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0893-938C-441E-9157-F00FDE8B71AB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766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74D5-4578-41E0-8433-4BF8AC63D1F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853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1968-A9BB-4D4D-A5F3-55185219081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62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AF502-5358-4D16-A0D0-10DAE053CBD8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584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73B9-C69B-415C-9690-5C04CDA55F2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947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18DF-73CF-44D9-8E24-B82B1A709837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18DF-73CF-44D9-8E24-B82B1A7098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00207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3D71-366B-4769-B911-0E7D8C610A96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026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03BE-85F9-4C34-9F5E-7CA3D63ED8D2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154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EC7-5D2E-48B5-B3FE-E12112326420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800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266E-2203-4D28-A0D9-8E1D80A31489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206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949F-1338-427B-9BA2-D143FD15CF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774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0893-938C-441E-9157-F00FDE8B71AB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6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3D71-366B-4769-B911-0E7D8C610A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722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03BE-85F9-4C34-9F5E-7CA3D63ED8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476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EC7-5D2E-48B5-B3FE-E121123264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814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266E-2203-4D28-A0D9-8E1D80A314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030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7F50CA7-C875-4DCC-88BE-B114311D74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7F50CA7-C875-4DCC-88BE-B114311D74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9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7F50CA7-C875-4DCC-88BE-B114311D74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9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7F50CA7-C875-4DCC-88BE-B114311D74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4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390" r:id="rId5"/>
    <p:sldLayoutId id="2147484391" r:id="rId6"/>
    <p:sldLayoutId id="2147484392" r:id="rId7"/>
    <p:sldLayoutId id="2147484393" r:id="rId8"/>
    <p:sldLayoutId id="2147484394" r:id="rId9"/>
    <p:sldLayoutId id="2147484395" r:id="rId10"/>
    <p:sldLayoutId id="2147484396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7F50CA7-C875-4DCC-88BE-B114311D7473}" type="slidenum">
              <a:rPr lang="en-US" altLang="zh-TW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1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PMingLiU" pitchFamily="18" charset="-12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PMingLiU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9512" y="3164706"/>
            <a:ext cx="86409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แผนงานและผลการดำเนินงาน ประจำปี </a:t>
            </a:r>
            <a:r>
              <a:rPr lang="th-TH" sz="4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งป</a:t>
            </a:r>
            <a:r>
              <a:rPr lang="th-TH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ม.2562</a:t>
            </a:r>
          </a:p>
          <a:p>
            <a:pPr algn="ctr">
              <a:defRPr/>
            </a:pPr>
            <a:r>
              <a:rPr lang="th-TH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สำนักงาน</a:t>
            </a:r>
            <a:r>
              <a:rPr lang="th-TH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การปฏิรูปที่ดินจังหวัดอุบลราชธานี</a:t>
            </a:r>
          </a:p>
        </p:txBody>
      </p:sp>
      <p:pic>
        <p:nvPicPr>
          <p:cNvPr id="15" name="รูปภาพ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48074" y="620688"/>
            <a:ext cx="2476054" cy="23042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235398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709292"/>
              </p:ext>
            </p:extLst>
          </p:nvPr>
        </p:nvGraphicFramePr>
        <p:xfrm>
          <a:off x="3707904" y="1700808"/>
          <a:ext cx="4176464" cy="19294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8271"/>
                <a:gridCol w="1728193"/>
              </a:tblGrid>
              <a:tr h="33830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เขตปกครองจังหวัดอุบลราชธานี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เขตปฏิรูปที่ดิน 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</a:tr>
              <a:tr h="3383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10.60 </a:t>
                      </a:r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ล้านไร่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2.88 ล้านไร่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</a:tr>
              <a:tr h="36368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25 อำเภอ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24 อำเภอ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</a:tr>
              <a:tr h="33830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219 ตำบล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150 ตำบล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</a:tr>
              <a:tr h="46630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2,469 หมู่บ้าน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1,103 หมู่บ้าน</a:t>
                      </a:r>
                      <a:endParaRPr lang="th-TH" sz="1800" b="1" dirty="0">
                        <a:solidFill>
                          <a:srgbClr val="030904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1439" marR="91439" marT="45739" marB="45739"/>
                </a:tc>
              </a:tr>
            </a:tbl>
          </a:graphicData>
        </a:graphic>
      </p:graphicFrame>
      <p:pic>
        <p:nvPicPr>
          <p:cNvPr id="8214" name="ตัวยึดเนื้อหา 4" descr="ub_irr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21770"/>
            <a:ext cx="3240484" cy="4413868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32386" y="-27384"/>
            <a:ext cx="655285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สำนักงานการปฏิรูปที่ดินจังหวัดอุบลราชธานี</a:t>
            </a:r>
          </a:p>
        </p:txBody>
      </p:sp>
      <p:sp>
        <p:nvSpPr>
          <p:cNvPr id="8216" name="สี่เหลี่ยมผืนผ้า 3"/>
          <p:cNvSpPr>
            <a:spLocks noChangeArrowheads="1"/>
          </p:cNvSpPr>
          <p:nvPr/>
        </p:nvSpPr>
        <p:spPr bwMode="auto">
          <a:xfrm>
            <a:off x="3563888" y="593393"/>
            <a:ext cx="45365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50800"/>
          </a:effectLst>
          <a:extLst/>
        </p:spPr>
        <p:txBody>
          <a:bodyPr wrap="square">
            <a:spAutoFit/>
          </a:bodyPr>
          <a:lstStyle/>
          <a:p>
            <a:pPr algn="ctr"/>
            <a:r>
              <a:rPr kumimoji="0" lang="th-TH" sz="1800" b="1" dirty="0">
                <a:solidFill>
                  <a:srgbClr val="030904"/>
                </a:solidFill>
                <a:latin typeface="FreesiaUPC" pitchFamily="34" charset="-34"/>
                <a:cs typeface="FreesiaUPC" pitchFamily="34" charset="-34"/>
              </a:rPr>
              <a:t>จัดตั้งขึ้นเมื่อวันที่ 29 กรกฎาคม 2531</a:t>
            </a:r>
          </a:p>
          <a:p>
            <a:pPr algn="ctr"/>
            <a:r>
              <a:rPr kumimoji="0" lang="th-TH" sz="1800" b="1" dirty="0">
                <a:solidFill>
                  <a:srgbClr val="030904"/>
                </a:solidFill>
                <a:latin typeface="FreesiaUPC" pitchFamily="34" charset="-34"/>
                <a:cs typeface="FreesiaUPC" pitchFamily="34" charset="-34"/>
              </a:rPr>
              <a:t>ตามประกาศในราช</a:t>
            </a:r>
            <a:r>
              <a:rPr kumimoji="0" lang="th-TH" sz="1800" b="1" dirty="0" smtClean="0">
                <a:solidFill>
                  <a:srgbClr val="030904"/>
                </a:solidFill>
                <a:latin typeface="FreesiaUPC" pitchFamily="34" charset="-34"/>
                <a:cs typeface="FreesiaUPC" pitchFamily="34" charset="-34"/>
              </a:rPr>
              <a:t>กิจจา 28 </a:t>
            </a:r>
            <a:r>
              <a:rPr kumimoji="0" lang="th-TH" sz="1800" b="1" dirty="0">
                <a:solidFill>
                  <a:srgbClr val="030904"/>
                </a:solidFill>
                <a:latin typeface="FreesiaUPC" pitchFamily="34" charset="-34"/>
                <a:cs typeface="FreesiaUPC" pitchFamily="34" charset="-34"/>
              </a:rPr>
              <a:t>กรกฎาคม 2531</a:t>
            </a:r>
          </a:p>
          <a:p>
            <a:pPr algn="ctr"/>
            <a:r>
              <a:rPr kumimoji="0" lang="th-TH" sz="18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ที่อยู่ปัจจุบัน เลขที่ 700 หมู่ที่ 11 ถ. คลังอาวุธ ต.ขามใหญ่ </a:t>
            </a:r>
          </a:p>
          <a:p>
            <a:pPr algn="ctr"/>
            <a:r>
              <a:rPr kumimoji="0" lang="th-TH" sz="1800" b="1" dirty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อ. เมือง จ.อุบลราชธานี  หมายเลขโทรศัพท์ 0 </a:t>
            </a:r>
            <a:r>
              <a:rPr kumimoji="0" lang="th-TH" sz="1800" b="1" dirty="0" smtClean="0"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4521 0472</a:t>
            </a:r>
            <a:endParaRPr lang="th-TH" sz="1800" dirty="0">
              <a:solidFill>
                <a:prstClr val="black"/>
              </a:solidFill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12944"/>
              </p:ext>
            </p:extLst>
          </p:nvPr>
        </p:nvGraphicFramePr>
        <p:xfrm>
          <a:off x="3563888" y="4006344"/>
          <a:ext cx="4392488" cy="129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37"/>
                <a:gridCol w="1776251"/>
              </a:tblGrid>
              <a:tr h="502384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พื้นรับมอบ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2,885,669 ไร่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พื้นที่กันคืน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    407,426 ไร่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พื้นที่ดำเนินการปฏิรูปที่ดิน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2,414,764 ไร่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41144"/>
              </p:ext>
            </p:extLst>
          </p:nvPr>
        </p:nvGraphicFramePr>
        <p:xfrm>
          <a:off x="3563888" y="3528704"/>
          <a:ext cx="439248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ข้อมูลการจัดที่ดิน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239"/>
              </p:ext>
            </p:extLst>
          </p:nvPr>
        </p:nvGraphicFramePr>
        <p:xfrm>
          <a:off x="3563888" y="5733256"/>
          <a:ext cx="4392488" cy="89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4907"/>
                <a:gridCol w="1817581"/>
              </a:tblGrid>
              <a:tr h="502384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ที่ดินเกษตรกรรม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1,650,476 ไร่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ที่อยู่อาศัย (ชุมชน)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FreesiaUPC" pitchFamily="34" charset="-34"/>
                          <a:cs typeface="FreesiaUPC" pitchFamily="34" charset="-34"/>
                        </a:rPr>
                        <a:t>     23,667 ไร่</a:t>
                      </a:r>
                      <a:endParaRPr lang="th-TH" sz="20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77134"/>
              </p:ext>
            </p:extLst>
          </p:nvPr>
        </p:nvGraphicFramePr>
        <p:xfrm>
          <a:off x="3563889" y="5276056"/>
          <a:ext cx="439248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FreesiaUPC" pitchFamily="34" charset="-34"/>
                          <a:cs typeface="FreesiaUPC" pitchFamily="34" charset="-34"/>
                        </a:rPr>
                        <a:t>ผลการจัดที่ดิน</a:t>
                      </a:r>
                      <a:endParaRPr lang="th-TH" sz="24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698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253839"/>
              </p:ext>
            </p:extLst>
          </p:nvPr>
        </p:nvGraphicFramePr>
        <p:xfrm>
          <a:off x="539552" y="786897"/>
          <a:ext cx="8208912" cy="531388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18093"/>
                <a:gridCol w="4450459"/>
                <a:gridCol w="720080"/>
                <a:gridCol w="864096"/>
                <a:gridCol w="827232"/>
                <a:gridCol w="828952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ที่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ภารกิจ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หน่วยนับ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แผนดำเนินงาน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ผล</a:t>
                      </a:r>
                    </a:p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ร้อยละ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</a:tr>
              <a:tr h="372128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FreesiaUPC" pitchFamily="34" charset="-34"/>
                          <a:ea typeface="+mn-ea"/>
                          <a:cs typeface="FreesiaUPC" pitchFamily="34" charset="-34"/>
                        </a:rPr>
                        <a:t>ผลผลิตที่ 1 เกษตรกรได้รับการจัดที่ดินและคุ้มครองพื้นที่เกษตรกรรม 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12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กิจกรรมการจัด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ที่ดินทำกิน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,200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1,174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53.36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128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ไร่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15,354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15,024.36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97.85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2128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1.1 พื้นที่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X-RAY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- รังวัด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ไร่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2,354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,</a:t>
                      </a:r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996.79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127.31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5672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- สอบสวน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สิทธิ+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Code 0-3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244</a:t>
                      </a:r>
                      <a:endParaRPr lang="th-TH" sz="1600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61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1.2 โอนสิทธิ - มรดกสิทธิ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1,800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,</a:t>
                      </a:r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674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93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ไร่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13,000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15,024.36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115.57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(1) แบ่งแปลง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    - รังวัด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ไร่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13,000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6,791.61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50.01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    - สอบสวนสิทธิ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1,300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875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67.30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(2)  เต็มแปลง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    - สอบสวนสิทธิ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473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94.60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ไร่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5,000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5,725.40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114.51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5736" y="44624"/>
            <a:ext cx="5040560" cy="707886"/>
          </a:xfrm>
          <a:prstGeom prst="rect">
            <a:avLst/>
          </a:prstGeom>
          <a:solidFill>
            <a:srgbClr val="0DA0FB"/>
          </a:solidFill>
          <a:effectLst>
            <a:softEdge rad="1143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FreesiaUPC" pitchFamily="34" charset="-34"/>
                <a:cs typeface="FreesiaUPC" pitchFamily="34" charset="-34"/>
              </a:rPr>
              <a:t>แผนงาน และผลการดำเนินงาน ประจำปีงบประมาณ พ.ศ.2562</a:t>
            </a:r>
          </a:p>
          <a:p>
            <a:pPr algn="ctr"/>
            <a:r>
              <a:rPr lang="th-TH" sz="2000" b="1" dirty="0" smtClean="0">
                <a:latin typeface="FreesiaUPC" pitchFamily="34" charset="-34"/>
                <a:cs typeface="FreesiaUPC" pitchFamily="34" charset="-34"/>
              </a:rPr>
              <a:t>ส.</a:t>
            </a:r>
            <a:r>
              <a:rPr lang="th-TH" sz="2000" b="1" dirty="0" err="1" smtClean="0">
                <a:latin typeface="FreesiaUPC" pitchFamily="34" charset="-34"/>
                <a:cs typeface="FreesiaUPC" pitchFamily="34" charset="-34"/>
              </a:rPr>
              <a:t>ป.ก</a:t>
            </a:r>
            <a:r>
              <a:rPr lang="th-TH" sz="2000" b="1" dirty="0" smtClean="0">
                <a:latin typeface="FreesiaUPC" pitchFamily="34" charset="-34"/>
                <a:cs typeface="FreesiaUPC" pitchFamily="34" charset="-34"/>
              </a:rPr>
              <a:t>.อุบลราชธานี</a:t>
            </a:r>
            <a:endParaRPr lang="th-TH" sz="2000" b="1" dirty="0"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0621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51382"/>
              </p:ext>
            </p:extLst>
          </p:nvPr>
        </p:nvGraphicFramePr>
        <p:xfrm>
          <a:off x="539552" y="-27384"/>
          <a:ext cx="8208912" cy="638770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18093"/>
                <a:gridCol w="4450459"/>
                <a:gridCol w="720080"/>
                <a:gridCol w="864096"/>
                <a:gridCol w="827232"/>
                <a:gridCol w="828952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ที่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ภารกิจ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หน่วยนับ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แผนดำเนินงาน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ผล</a:t>
                      </a:r>
                    </a:p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ร้อยละ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กิจกรรมการ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จัดที่ดินชุมชน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5672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  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แปลง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700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84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54.86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700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385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กิจกรรมการสแกนซองเอกสาร</a:t>
                      </a:r>
                      <a:r>
                        <a:rPr lang="th-T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ส.</a:t>
                      </a:r>
                      <a:r>
                        <a:rPr lang="th-TH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ป.ก</a:t>
                      </a:r>
                      <a:r>
                        <a:rPr lang="th-T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. 4-01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ซอง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12,000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9</a:t>
                      </a:r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,300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77.5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กิจกรรมการตรวจสอบการถือครองที่ดินในเขตปฏิรูปที่ดิน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แปลง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35,087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35,220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100.38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(6 อำเภอ</a:t>
                      </a:r>
                      <a:r>
                        <a:rPr lang="th-T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เป้าหมาย ได้แก่ อำเภอ</a:t>
                      </a:r>
                      <a:r>
                        <a:rPr lang="th-TH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เขมราฐ</a:t>
                      </a:r>
                      <a:r>
                        <a:rPr lang="th-T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อำเภอตระการพืชผล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ไร่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399,106.28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399,914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100.20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อำเภอนาเยีย อำเภอนาจะ</a:t>
                      </a:r>
                      <a:r>
                        <a:rPr lang="th-TH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หลวย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อำเภอนาตาล และอำเภอตาลสุม)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ผลการดำเนินงาน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1. สร้างการรับรู้ ทั้งระดับจังหวัด อำเภอ ผู้ปกครองท้องที่</a:t>
                      </a:r>
                      <a:r>
                        <a:rPr lang="th-T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และเกษตรกร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อำเภอ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2. จัดทำคำสั่งแต่งตั้งคณะอนุการกลั่นกรองการใช้ประโยชน์ในที่ดินของผู้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คำสั่ง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ได้รับการจัดที่ดิน ประจำปีงบประมาณ พ.ศ. 2562 (คำสั่งรวมทุกอำเภอ)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3. ลงพื้นที่เก็บข้อมูลกับผู้ปกครองท้องที่ และบุคคลที่น่าเชื่อถือได้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อำเภอ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4. จัดประชุมคณะอนุกรรมการฯ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อำเภอ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872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607774"/>
              </p:ext>
            </p:extLst>
          </p:nvPr>
        </p:nvGraphicFramePr>
        <p:xfrm>
          <a:off x="539552" y="256886"/>
          <a:ext cx="8208912" cy="572529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18093"/>
                <a:gridCol w="4450459"/>
                <a:gridCol w="720080"/>
                <a:gridCol w="864096"/>
                <a:gridCol w="827232"/>
                <a:gridCol w="828952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ที่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ภารกิจ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หน่วยนับ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แผนดำเนินงาน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ผล</a:t>
                      </a:r>
                    </a:p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ร้อยละ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</a:tr>
              <a:tr h="37212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ผลผลิต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ที่ 2 เกษตรกรได้รับการส่งเสริมพัฒนาศักยภาพและสร้างมูลค่าที่ดินทำกิน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กิจกรรมพัฒนาผู้แทนเกษตรกร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26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26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5672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1) 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คปจ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.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4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2) 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อส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ปก.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22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22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14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โครงการสร้างและพัฒนาเกษตรกรรุ่นใหม่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50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50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กิจกรรมพัฒนาธุรกิจชุมชนในเขตปฏิรูปที่ดิน 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400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400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กิจกรรมส่งเสริมพืชสมุนไพรในเขตปฏิรูปที่ดิน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50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50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โครงการเกษตรกรรมยั่งยืน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4946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1) กิจกรรมส่งเสริมและพัฒนาเกษตรทฤษฎีใหม่ใน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เขตปฏิรูป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ที่ดิน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75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75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2) กิจกรรมวนเกษตรในเขตปฏิรูปที่ดิน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ไร่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1,000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1,000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3) กิจกรรมส่งเสริมเกษตรอินทรีย์ ในเขตปฏิรูปที่ดิน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(118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 644.5 ไร่)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118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118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โครงการศูนย์เรียนรู้การเพิ่มประสิทธิภาพการผลิตสินค้าเกษตร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40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ศูนย์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565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7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โครงการพัฒนาเกษตรกรปราดเปรื่อง 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Smart Famer)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80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80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8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โครงการระบบส่งเสริมการเกษตรแบบแปลงใหญ่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60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60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441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409202"/>
              </p:ext>
            </p:extLst>
          </p:nvPr>
        </p:nvGraphicFramePr>
        <p:xfrm>
          <a:off x="539552" y="256886"/>
          <a:ext cx="8208912" cy="530009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18093"/>
                <a:gridCol w="4450459"/>
                <a:gridCol w="720080"/>
                <a:gridCol w="864096"/>
                <a:gridCol w="827232"/>
                <a:gridCol w="828952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ที่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ภารกิจ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หน่วยนับ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แผนดำเนินงาน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ผล</a:t>
                      </a:r>
                    </a:p>
                    <a:p>
                      <a:pPr algn="ctr" fontAlgn="ctr"/>
                      <a:r>
                        <a:rPr lang="th-TH" sz="1600" b="1" u="none" strike="noStrike" dirty="0" smtClean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ร้อยละ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050" marR="8050" marT="8050" marB="0" anchor="ctr">
                    <a:solidFill>
                      <a:srgbClr val="00B050"/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9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โครงการปรับเปลี่ยนในพื้นที่ไม่เหมาะสม (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Zoning by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Agri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-Map)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ระหว่างดำเนินการ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ไร่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400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โครงการส่งเสริมและอนุรักษ์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ศิลป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หัตกรรมพื้นบ้านไทย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15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15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โครงการส่งเสริมการดำเนินงานอันเนื่องมาจากพระราชดำริ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1) โครงการพัฒนาพื้นที่ชายแดนตามแนวทางพระราชดำริ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ราย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160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160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2) โครงการเพิ่มศักยภาพระบบงานเกษตร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50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50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แห่ง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3) โครงการอนุรักษ์พันธุกรรมพืช (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พอ.สธ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.)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 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120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120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แห่ง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4) กิจกรรมคลินิกเกษตร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ครั้ง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4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75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5) กิจกรรมหญ้าแฝก 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 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กล้า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30,000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FreesiaUPC" pitchFamily="34" charset="-34"/>
                          <a:cs typeface="FreesiaUPC" pitchFamily="34" charset="-34"/>
                        </a:rPr>
                        <a:t>30</a:t>
                      </a:r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,000</a:t>
                      </a:r>
                      <a:endParaRPr lang="th-TH" sz="1600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12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การให้บริการสินเชื่อกองทุนที่ดิน  (5.040)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ล้านบาท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5.040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5.040</a:t>
                      </a:r>
                      <a:endParaRPr lang="th-TH" sz="1600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ศูนย์บริการประชาชนเคลื่อนที่</a:t>
                      </a:r>
                      <a:r>
                        <a:rPr lang="th-TH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(Mobile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Unit)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ครั้ง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FreesiaUPC" pitchFamily="34" charset="-34"/>
                          <a:cs typeface="FreesiaUPC" pitchFamily="34" charset="-34"/>
                        </a:rPr>
                        <a:t>6</a:t>
                      </a:r>
                      <a:endParaRPr lang="th-TH" sz="1600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60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1)</a:t>
                      </a:r>
                      <a:r>
                        <a:rPr lang="th-TH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 จำนวนผู้มาลงทะเบียนรับบริการ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FreesiaUPC" pitchFamily="34" charset="-34"/>
                          <a:cs typeface="FreesiaUPC" pitchFamily="34" charset="-34"/>
                        </a:rPr>
                        <a:t>2,608</a:t>
                      </a:r>
                      <a:endParaRPr lang="th-TH" sz="1600" b="0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0291">
                <a:tc>
                  <a:txBody>
                    <a:bodyPr/>
                    <a:lstStyle/>
                    <a:p>
                      <a:pPr algn="ctr" fontAlgn="ctr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2) จำนวนที่เก็บแบบสอบประเมินความพึงพอใจ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ราย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0" dirty="0" smtClean="0">
                          <a:latin typeface="FreesiaUPC" pitchFamily="34" charset="-34"/>
                          <a:cs typeface="FreesiaUPC" pitchFamily="34" charset="-34"/>
                        </a:rPr>
                        <a:t>2,283</a:t>
                      </a:r>
                      <a:endParaRPr lang="th-TH" sz="1600" b="0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758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9361</TotalTime>
  <Words>829</Words>
  <Application>Microsoft Office PowerPoint</Application>
  <PresentationFormat>เครื่องฉายภาพข้ามศีรษะ</PresentationFormat>
  <Paragraphs>321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5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11" baseType="lpstr">
      <vt:lpstr>ชุดรูปแบบของ Office</vt:lpstr>
      <vt:lpstr>5_ชุดรูปแบบของ Office</vt:lpstr>
      <vt:lpstr>4_ชุดรูปแบบของ Office</vt:lpstr>
      <vt:lpstr>7_ชุดรูปแบบของ Office</vt:lpstr>
      <vt:lpstr>8_ชุดรูปแบบของ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Sunny</dc:creator>
  <cp:lastModifiedBy>admin</cp:lastModifiedBy>
  <cp:revision>961</cp:revision>
  <cp:lastPrinted>2019-06-21T08:47:28Z</cp:lastPrinted>
  <dcterms:created xsi:type="dcterms:W3CDTF">2009-03-18T10:11:32Z</dcterms:created>
  <dcterms:modified xsi:type="dcterms:W3CDTF">2019-06-21T09:28:23Z</dcterms:modified>
</cp:coreProperties>
</file>