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4" r:id="rId2"/>
    <p:sldId id="267" r:id="rId3"/>
    <p:sldId id="272" r:id="rId4"/>
    <p:sldId id="270" r:id="rId5"/>
  </p:sldIdLst>
  <p:sldSz cx="9904413" cy="6858000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36" y="4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501015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1" cy="501015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r">
              <a:defRPr sz="1200"/>
            </a:lvl1pPr>
          </a:lstStyle>
          <a:p>
            <a:fld id="{0B846349-13C5-4546-AE7E-C4D4881D8DFD}" type="datetimeFigureOut">
              <a:rPr lang="th-TH" smtClean="0"/>
              <a:pPr/>
              <a:t>12/06/63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731838" y="752475"/>
            <a:ext cx="542448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07" tIns="46003" rIns="92007" bIns="46003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4"/>
            <a:ext cx="5510530" cy="4509135"/>
          </a:xfrm>
          <a:prstGeom prst="rect">
            <a:avLst/>
          </a:prstGeom>
        </p:spPr>
        <p:txBody>
          <a:bodyPr vert="horz" lIns="92007" tIns="46003" rIns="92007" bIns="46003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1015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1015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r">
              <a:defRPr sz="1200"/>
            </a:lvl1pPr>
          </a:lstStyle>
          <a:p>
            <a:fld id="{C54F7F92-62EE-41D1-B3C2-48997A52CD6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3944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731838" y="752475"/>
            <a:ext cx="5424487" cy="375602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9141A-67AE-4FDE-BD8C-21F4BA4AB53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4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834" y="2130435"/>
            <a:ext cx="8418751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665" y="3886200"/>
            <a:ext cx="69330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070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230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0699" y="274648"/>
            <a:ext cx="2228493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224" y="274648"/>
            <a:ext cx="6520405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00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86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384" y="4406910"/>
            <a:ext cx="84187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384" y="2906713"/>
            <a:ext cx="84187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226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225" y="1600206"/>
            <a:ext cx="437444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4743" y="1600206"/>
            <a:ext cx="437444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418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224" y="1535113"/>
            <a:ext cx="43761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224" y="2174875"/>
            <a:ext cx="43761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1305" y="1535113"/>
            <a:ext cx="437788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1305" y="2174875"/>
            <a:ext cx="437788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10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201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307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353" y="273060"/>
            <a:ext cx="55368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10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805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222" y="274638"/>
            <a:ext cx="89139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222" y="1600206"/>
            <a:ext cx="89139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222" y="6356360"/>
            <a:ext cx="231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011" y="6356360"/>
            <a:ext cx="3136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8164" y="6356360"/>
            <a:ext cx="231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19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0"/>
          <p:cNvSpPr/>
          <p:nvPr/>
        </p:nvSpPr>
        <p:spPr>
          <a:xfrm>
            <a:off x="6941459" y="2500306"/>
            <a:ext cx="1439771" cy="2736000"/>
          </a:xfrm>
          <a:prstGeom prst="rect">
            <a:avLst/>
          </a:prstGeom>
          <a:solidFill>
            <a:srgbClr val="9966FF">
              <a:alpha val="1529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th-TH" sz="1600" kern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81"/>
          <p:cNvSpPr/>
          <p:nvPr/>
        </p:nvSpPr>
        <p:spPr>
          <a:xfrm>
            <a:off x="8353877" y="2500306"/>
            <a:ext cx="1384675" cy="2714644"/>
          </a:xfrm>
          <a:prstGeom prst="rect">
            <a:avLst/>
          </a:prstGeom>
          <a:solidFill>
            <a:srgbClr val="9966FF">
              <a:alpha val="15686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2205" y="2151787"/>
            <a:ext cx="2359507" cy="338554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ติดตาม/ประเมินผล/รายงาน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759" y="773652"/>
            <a:ext cx="1481763" cy="369332"/>
          </a:xfrm>
          <a:prstGeom prst="rect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</a:t>
            </a:r>
            <a:endParaRPr lang="th-TH" sz="18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757" y="1285860"/>
            <a:ext cx="1481763" cy="369332"/>
          </a:xfrm>
          <a:prstGeom prst="rect">
            <a:avLst/>
          </a:prstGeom>
          <a:solidFill>
            <a:srgbClr val="FFE6B3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9710" y="2130974"/>
            <a:ext cx="974844" cy="369332"/>
          </a:xfrm>
          <a:prstGeom prst="homePlate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ภารกิจ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4422" y="2559602"/>
            <a:ext cx="826586" cy="369332"/>
          </a:xfrm>
          <a:prstGeom prst="homePlate">
            <a:avLst/>
          </a:prstGeom>
          <a:solidFill>
            <a:srgbClr val="92D050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3041" y="5715016"/>
            <a:ext cx="981513" cy="338554"/>
          </a:xfrm>
          <a:prstGeom prst="rect">
            <a:avLst/>
          </a:prstGeom>
          <a:solidFill>
            <a:srgbClr val="CCCCFF">
              <a:alpha val="60000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US" sz="16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Timeline</a:t>
            </a:r>
            <a:endParaRPr lang="th-TH" sz="16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030" y="6090842"/>
            <a:ext cx="1767342" cy="338554"/>
          </a:xfrm>
          <a:prstGeom prst="rect">
            <a:avLst/>
          </a:prstGeom>
          <a:solidFill>
            <a:srgbClr val="FFCC99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หน่วยงานหลัก</a:t>
            </a:r>
            <a:endParaRPr lang="th-TH" sz="16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52119" y="2500306"/>
            <a:ext cx="147576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(Output)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64045" y="2500306"/>
            <a:ext cx="14397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 (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Outcome)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66189" y="2152434"/>
            <a:ext cx="2363205" cy="338554"/>
          </a:xfrm>
          <a:prstGeom prst="chevron">
            <a:avLst/>
          </a:prstGeom>
          <a:solidFill>
            <a:srgbClr val="CCC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การดำเนินการ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3116" y="2143116"/>
            <a:ext cx="1643074" cy="338554"/>
          </a:xfrm>
          <a:prstGeom prst="chevron">
            <a:avLst/>
          </a:prstGeom>
          <a:solidFill>
            <a:srgbClr val="FFCCFF">
              <a:alpha val="50196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การเตรียมการ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1845" y="642918"/>
            <a:ext cx="8026707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r>
              <a:rPr lang="th-TH" sz="14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เพื่อการบูร</a:t>
            </a:r>
            <a:r>
              <a:rPr lang="th-TH" sz="1400" b="1" kern="0" dirty="0" err="1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ณา</a:t>
            </a:r>
            <a:r>
              <a:rPr lang="th-TH" sz="14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การองค์ความรู้ของพระบาทสมเด็จพระ</a:t>
            </a:r>
            <a:r>
              <a:rPr lang="th-TH" sz="1400" b="1" kern="0" dirty="0" err="1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ปรมินทร</a:t>
            </a:r>
            <a:r>
              <a:rPr lang="th-TH" sz="14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มหาภูมิพลอดุลยเดช บรมนาถบพิตร ตามแนวพระราชดำริใน 6 มิติหลัก </a:t>
            </a:r>
          </a:p>
          <a:p>
            <a:r>
              <a:rPr lang="th-TH" sz="14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เพื่อน้อมนำหลักการทรงงานของพระบาทสมเด็จพระ</a:t>
            </a:r>
            <a:r>
              <a:rPr lang="th-TH" sz="1400" b="1" kern="0" dirty="0" err="1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ปรมินทร</a:t>
            </a:r>
            <a:r>
              <a:rPr lang="th-TH" sz="14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มหาภูมิพลอดุลยเดช บรมนาถบพิตร ทั้ง 23 ข้อ เป็นแนวทางหลักในการร่วมดำเนินงาน </a:t>
            </a:r>
          </a:p>
          <a:p>
            <a:r>
              <a:rPr lang="th-TH" sz="14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เพื่อดำเนินกิจกรรมเพื่อส่งเสริมด้านความรู้และการพัฒนาเพื่อให้ประชาชนนำแนวพระราชดำริไปประยุกต์ใช้ในชีวิตประจำวัน</a:t>
            </a:r>
            <a:endParaRPr lang="th-TH" sz="1400" b="1" kern="0" dirty="0" smtClean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6295" y="1375934"/>
            <a:ext cx="7712258" cy="338554"/>
          </a:xfrm>
          <a:prstGeom prst="rect">
            <a:avLst/>
          </a:prstGeom>
          <a:solidFill>
            <a:srgbClr val="FFE6B3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เกษตรกรในเขตปฏิรูปที่ดิน อำเภอเวียงสา ทุ่งช้าง </a:t>
            </a:r>
            <a:r>
              <a:rPr lang="th-TH" sz="1600" b="1" kern="0" dirty="0" err="1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แม่จ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ริม จำนวน 120 ราย </a:t>
            </a:r>
          </a:p>
        </p:txBody>
      </p:sp>
      <p:sp>
        <p:nvSpPr>
          <p:cNvPr id="21" name="Rectangle 15"/>
          <p:cNvSpPr/>
          <p:nvPr/>
        </p:nvSpPr>
        <p:spPr>
          <a:xfrm>
            <a:off x="6860606" y="2714620"/>
            <a:ext cx="1584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เกษตรกรได้รับองค์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ความรู้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จากการ   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ฝึกอบรมจำนวน 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120 ราย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มี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ศูนย์เรียนรู้ด้าน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การเกษตร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 ศูนย์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ขยาย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พื้นที่สนับสนุน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และ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ส่งเสริมการปลูก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ไม้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เศรษฐกิจ จำนวน 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120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ราย/200ไร่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64847" y="2500306"/>
            <a:ext cx="1787623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4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</a:t>
            </a:r>
            <a:endParaRPr lang="th-TH" sz="1400" kern="0" dirty="0" smtClean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ส.</a:t>
            </a:r>
            <a:r>
              <a:rPr lang="th-TH" sz="1400" kern="0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ส่วนกลาง ลงพื้นที่</a:t>
            </a:r>
            <a:b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ติดตามการดำเนินงานของ </a:t>
            </a:r>
            <a:b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ส.</a:t>
            </a:r>
            <a:r>
              <a:rPr lang="th-TH" sz="1400" kern="0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น่าน จำนวน 2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</a:t>
            </a:r>
            <a:endParaRPr lang="th-TH" sz="1400" kern="0" spc="-4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7854" y="6448032"/>
            <a:ext cx="1762518" cy="338554"/>
          </a:xfrm>
          <a:prstGeom prst="rect">
            <a:avLst/>
          </a:prstGeom>
          <a:solidFill>
            <a:srgbClr val="CCFF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</a:t>
            </a:r>
            <a:r>
              <a:rPr lang="th-TH" sz="1600" b="1" kern="0" dirty="0" err="1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16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endParaRPr lang="th-TH" sz="16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04193" y="6162280"/>
            <a:ext cx="7558789" cy="338554"/>
          </a:xfrm>
          <a:prstGeom prst="rect">
            <a:avLst/>
          </a:prstGeom>
          <a:solidFill>
            <a:srgbClr val="FFD7A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600" b="1" kern="0" spc="-1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มูลนิธิปิดทองหลังพระสืบสานแนวพระราชดำริ</a:t>
            </a:r>
          </a:p>
        </p:txBody>
      </p:sp>
      <p:sp>
        <p:nvSpPr>
          <p:cNvPr id="25" name="Right Arrow 1"/>
          <p:cNvSpPr/>
          <p:nvPr/>
        </p:nvSpPr>
        <p:spPr>
          <a:xfrm>
            <a:off x="1951810" y="6199642"/>
            <a:ext cx="314982" cy="229754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400" kern="0">
              <a:solidFill>
                <a:sysClr val="window" lastClr="FF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91962" y="6500834"/>
            <a:ext cx="7594783" cy="338554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6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หน่วยงานสังกัดกระทรวงเกษตรและสหกรณ์ และหน่วยงานอื่นๆ ที่เกี่ยวข้อง ตลอดจนภาคประชาชน</a:t>
            </a:r>
          </a:p>
        </p:txBody>
      </p:sp>
      <p:sp>
        <p:nvSpPr>
          <p:cNvPr id="28" name="ลูกศรขวา 27"/>
          <p:cNvSpPr/>
          <p:nvPr/>
        </p:nvSpPr>
        <p:spPr>
          <a:xfrm>
            <a:off x="1165992" y="5857892"/>
            <a:ext cx="8386656" cy="720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Text" lastClr="000000"/>
              </a:solidFill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7311713" y="2143116"/>
            <a:ext cx="2426839" cy="324000"/>
          </a:xfrm>
          <a:prstGeom prst="rect">
            <a:avLst/>
          </a:prstGeom>
          <a:solidFill>
            <a:srgbClr val="9933FF">
              <a:alpha val="15294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ผลสัมฤทธิ์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6756" y="1714488"/>
            <a:ext cx="1481763" cy="369332"/>
          </a:xfrm>
          <a:prstGeom prst="rect">
            <a:avLst/>
          </a:prstGeom>
          <a:solidFill>
            <a:srgbClr val="FFFFCC">
              <a:alpha val="89804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</a:t>
            </a:r>
            <a:endParaRPr lang="th-TH" sz="18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23248" y="1733124"/>
            <a:ext cx="7715304" cy="338554"/>
          </a:xfrm>
          <a:prstGeom prst="rect">
            <a:avLst/>
          </a:prstGeom>
          <a:solidFill>
            <a:srgbClr val="FFFFCC">
              <a:alpha val="8980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575,900 บาท</a:t>
            </a:r>
            <a:endParaRPr lang="th-TH" sz="16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64842" y="3429000"/>
            <a:ext cx="1787628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4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แบบสัมภาษณ์เกษตรกรที่ผ่าน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การฝึกอบรมนำความรู้ไปใช้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ประโยชน์</a:t>
            </a:r>
            <a:endParaRPr lang="th-TH" sz="14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66520" y="4357694"/>
            <a:ext cx="1787389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6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400" kern="0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น่าน จัดทำ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รายงานผล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การ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/ผลการใช้จ่าย</a:t>
            </a:r>
          </a:p>
          <a:p>
            <a:pPr>
              <a:buSzPct val="90000"/>
              <a:defRPr/>
            </a:pP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เงิน ความก้าวหน้า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ครั้ง/ระบบ </a:t>
            </a:r>
            <a:r>
              <a:rPr lang="en-US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endParaRPr lang="th-TH" sz="1600" kern="0" spc="-6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991767" y="2500306"/>
            <a:ext cx="1674423" cy="2677656"/>
          </a:xfrm>
          <a:prstGeom prst="rect">
            <a:avLst/>
          </a:prstGeom>
          <a:solidFill>
            <a:srgbClr val="FFCCFF">
              <a:alpha val="40000"/>
            </a:srgbClr>
          </a:solidFill>
          <a:ln>
            <a:solidFill>
              <a:schemeClr val="tx1"/>
            </a:solidFill>
          </a:ln>
        </p:spPr>
        <p:txBody>
          <a:bodyPr wrap="square" numCol="1">
            <a:spAutoFit/>
          </a:bodyPr>
          <a:lstStyle/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ประสาน/จัดประชุม</a:t>
            </a:r>
            <a:b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เกษตรกร 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สำรวจความ</a:t>
            </a:r>
            <a:b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ต้องการ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ด้านต่างๆ 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ประสานวิทยากร</a:t>
            </a:r>
          </a:p>
          <a:p>
            <a:pPr>
              <a:buSzPct val="90000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จัดเตรียมปัจจัย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</a:t>
            </a:r>
          </a:p>
          <a:p>
            <a:pPr>
              <a:buSzPct val="90000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แก่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วาง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แผนการพัฒนา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</a:p>
          <a:p>
            <a:pPr>
              <a:buSzPct val="90000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การดำเนินงาน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</a:t>
            </a:r>
          </a:p>
          <a:p>
            <a:pPr>
              <a:buSzPct val="90000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ทางการขับเคลื่อน</a:t>
            </a:r>
          </a:p>
          <a:p>
            <a:pPr>
              <a:buSzPct val="90000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โครงการฯ </a:t>
            </a:r>
            <a:endParaRPr lang="th-TH" sz="14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จัดเตรียมเอกสาร</a:t>
            </a:r>
          </a:p>
          <a:p>
            <a:pPr>
              <a:buSzPct val="90000"/>
            </a:pP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โครงการฯเพื่อ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เผยแพร่</a:t>
            </a:r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2451876" y="2500306"/>
            <a:ext cx="2714644" cy="3231654"/>
          </a:xfrm>
          <a:prstGeom prst="rect">
            <a:avLst/>
          </a:prstGeom>
          <a:solidFill>
            <a:srgbClr val="CCCCFF"/>
          </a:solidFill>
          <a:ln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  <a:sym typeface="Wingdings"/>
              </a:rPr>
              <a:t>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1. เตรียมความพร้อม คัดเลือกเกษตรกรตามหลักเกณฑ์  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  <a:sym typeface="Wingdings"/>
              </a:rPr>
              <a:t>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2. ชี้แจงแผนงานโครงการโดยใช้สื่อออนไลน์ /วีดีทัศน์/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เอกสาร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  <a:sym typeface="Wingdings"/>
              </a:rPr>
              <a:t>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3. การพัฒนาองค์ความรู้ให้กับเกษตรกรเตรียมความพร้อม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การรวมกลุ่มและสนับสนุนปัจจัยการผลิต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3.1 จัดฝึกอบรม 1 หลักสูตร เกษตรกร 120 ราย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3.2  สนับสนุนปัจจัยการผลิตและดำเนินการจัดตั้งศูนย์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ต้นแบบ 5 ศูนย์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3.3 ส่งเสริมการปลูกไม้เศรษฐกิจ ประกอบไร่ นา 120 ราย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3.4 สนับสนุนปัจจัยการผลิตให้แก่เกษตรกรที่ผ่านการ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ฝึกอบรม 120 ราย 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  <a:sym typeface="Wingdings"/>
              </a:rPr>
              <a:t>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4. รายงานผลการดำเนินผลการใช้จ่ายงบประมาณ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ประจำเดือน/ระบบ </a:t>
            </a:r>
            <a:r>
              <a:rPr lang="en-US" sz="1200" dirty="0" smtClean="0">
                <a:latin typeface="TH SarabunPSK" pitchFamily="34" charset="-34"/>
                <a:cs typeface="TH SarabunPSK" pitchFamily="34" charset="-34"/>
              </a:rPr>
              <a:t>PARA</a:t>
            </a:r>
          </a:p>
          <a:p>
            <a:pPr marL="457200" indent="-457200"/>
            <a:r>
              <a:rPr lang="en-US" sz="1200" dirty="0" smtClean="0">
                <a:latin typeface="TH SarabunPSK" pitchFamily="34" charset="-34"/>
                <a:cs typeface="TH SarabunPSK" pitchFamily="34" charset="-34"/>
                <a:sym typeface="Wingdings"/>
              </a:rPr>
              <a:t></a:t>
            </a:r>
            <a:r>
              <a:rPr lang="en-US" sz="1200" dirty="0" smtClean="0">
                <a:latin typeface="TH SarabunPSK" pitchFamily="34" charset="-34"/>
                <a:cs typeface="TH SarabunPSK" pitchFamily="34" charset="-34"/>
              </a:rPr>
              <a:t>5.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ติดตาม ประเมินผลการดำเนินงานโครงการประสานงาน 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ดูแลให้คำปรึกษา และความช่วยเหลือเกษตรกร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  <a:sym typeface="Wingdings"/>
              </a:rPr>
              <a:t>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6. เผยแพร่ประชาสัมพันธ์ผลการดำเนินงานโครงการ/</a:t>
            </a:r>
          </a:p>
          <a:p>
            <a:pPr marL="457200" indent="-457200"/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ผลสำเร็จของเกษตรกร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2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8290258" y="2714620"/>
            <a:ext cx="15837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เกษตรกรมีชีวิตที่ดี</a:t>
            </a:r>
            <a:b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และ</a:t>
            </a: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สามารถพึ่งตนเองได้</a:t>
            </a:r>
            <a:b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ตาม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หลักปรัชญาของ</a:t>
            </a:r>
            <a:b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เศรษฐกิจ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พอเพียง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ทรัพยากรธรรมชาติ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ได้รับการ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อนุรักษ์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ฟื้นฟู</a:t>
            </a:r>
            <a:endParaRPr lang="th-TH" sz="14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เกษตรกร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มีสุขภาพ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ดี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จากการ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 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บริโภคอาหาร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ปลอดภัย</a:t>
            </a:r>
          </a:p>
        </p:txBody>
      </p:sp>
      <p:sp>
        <p:nvSpPr>
          <p:cNvPr id="41" name="ลูกศรขวา 40"/>
          <p:cNvSpPr/>
          <p:nvPr/>
        </p:nvSpPr>
        <p:spPr>
          <a:xfrm>
            <a:off x="1723036" y="1428736"/>
            <a:ext cx="204143" cy="252000"/>
          </a:xfrm>
          <a:prstGeom prst="rightArrow">
            <a:avLst/>
          </a:prstGeom>
          <a:solidFill>
            <a:srgbClr val="FFE6B3"/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42" name="ลูกศรขวา 41"/>
          <p:cNvSpPr/>
          <p:nvPr/>
        </p:nvSpPr>
        <p:spPr>
          <a:xfrm>
            <a:off x="1703834" y="1785926"/>
            <a:ext cx="204143" cy="252000"/>
          </a:xfrm>
          <a:prstGeom prst="rightArrow">
            <a:avLst/>
          </a:prstGeom>
          <a:solidFill>
            <a:srgbClr val="FFFFCC">
              <a:alpha val="89804"/>
            </a:srgbClr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744" y="109815"/>
            <a:ext cx="1835706" cy="461665"/>
          </a:xfrm>
          <a:prstGeom prst="rect">
            <a:avLst/>
          </a:prstGeom>
          <a:solidFill>
            <a:srgbClr val="88A1F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Road Map</a:t>
            </a:r>
            <a:endParaRPr lang="th-TH" sz="24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27178" y="5857892"/>
            <a:ext cx="1520973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พ.ย. 6</a:t>
            </a:r>
            <a:r>
              <a:rPr lang="en-US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- มี.ค. 6</a:t>
            </a:r>
            <a:r>
              <a:rPr lang="en-US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5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71280" y="5857892"/>
            <a:ext cx="1224000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เม.ย. 6</a:t>
            </a:r>
            <a:r>
              <a:rPr lang="en-US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- ก.ย. 6</a:t>
            </a:r>
            <a:r>
              <a:rPr lang="en-US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5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800172" y="5857892"/>
            <a:ext cx="1224000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เม.ย. 6</a:t>
            </a:r>
            <a:r>
              <a:rPr lang="en-US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- ก.ย. 6</a:t>
            </a:r>
            <a:r>
              <a:rPr lang="en-US" sz="15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5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แผนผังลําดับงาน: กระบวนการสำรอง 47"/>
          <p:cNvSpPr/>
          <p:nvPr/>
        </p:nvSpPr>
        <p:spPr>
          <a:xfrm>
            <a:off x="1999792" y="71414"/>
            <a:ext cx="7738760" cy="525644"/>
          </a:xfrm>
          <a:prstGeom prst="flowChartAlternateProcess">
            <a:avLst/>
          </a:prstGeom>
          <a:solidFill>
            <a:srgbClr val="E9FEE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200" b="1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2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โครงการปิดทองหลังพระสืบสานแนวพระราชดำริ จังหวัดน่าน</a:t>
            </a:r>
          </a:p>
          <a:p>
            <a:pPr algn="ctr"/>
            <a:endParaRPr lang="th-TH" sz="2200" dirty="0">
              <a:solidFill>
                <a:prstClr val="white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89975" y="5569497"/>
            <a:ext cx="1169943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ต.ค. 62 - ธ.ค. 62</a:t>
            </a:r>
            <a:endParaRPr lang="th-TH" sz="15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Right Arrow 1"/>
          <p:cNvSpPr/>
          <p:nvPr/>
        </p:nvSpPr>
        <p:spPr>
          <a:xfrm>
            <a:off x="1951810" y="6500834"/>
            <a:ext cx="314982" cy="229754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400" kern="0">
              <a:solidFill>
                <a:sysClr val="window" lastClr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1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26"/>
          <p:cNvGrpSpPr/>
          <p:nvPr/>
        </p:nvGrpSpPr>
        <p:grpSpPr>
          <a:xfrm>
            <a:off x="129565" y="1643050"/>
            <a:ext cx="2036559" cy="3888861"/>
            <a:chOff x="250829" y="1723455"/>
            <a:chExt cx="2060637" cy="3888861"/>
          </a:xfrm>
        </p:grpSpPr>
        <p:sp>
          <p:nvSpPr>
            <p:cNvPr id="14" name="TextBox 13"/>
            <p:cNvSpPr txBox="1"/>
            <p:nvPr/>
          </p:nvSpPr>
          <p:spPr>
            <a:xfrm>
              <a:off x="251520" y="2565328"/>
              <a:ext cx="2059946" cy="3046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1. เจ้าหน้าที่ ส.</a:t>
              </a:r>
              <a:r>
                <a:rPr lang="th-TH" sz="1600" dirty="0" err="1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ป.ก</a:t>
              </a: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. น่าน /</a:t>
              </a:r>
              <a:b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   เกษตรกร อ.เวียงสา 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160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อ.</a:t>
              </a: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ทุ่งช้าง อ.</a:t>
              </a:r>
              <a:r>
                <a:rPr lang="th-TH" sz="1600" dirty="0" err="1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แม่จ</a:t>
              </a: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ริม/ 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160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วิทยากร</a:t>
              </a: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ภาครัฐ-เอกชน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2. </a:t>
              </a:r>
              <a:r>
                <a:rPr lang="th-TH" sz="1600" spc="-6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งบประมาณ 575,900 </a:t>
              </a:r>
              <a:r>
                <a:rPr lang="th-TH" sz="1600" spc="-6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บาท</a:t>
              </a:r>
              <a:endParaRPr lang="th-TH" sz="1600" spc="-6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3. วัสดุประกอบการฝึกอบรม /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160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วัสดุ</a:t>
              </a: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การเกษตร กล้าไม้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160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เศรษฐกิจ</a:t>
              </a:r>
              <a:endPara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4. องค์ความรู้การพัฒนา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160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ศักยภาพ</a:t>
              </a: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การผลิต 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5. เวลาดำเนินการ 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  ต.ค. </a:t>
              </a:r>
              <a:r>
                <a:rPr lang="th-TH" sz="160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2562 </a:t>
              </a: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– ก.ย. </a:t>
              </a:r>
              <a:r>
                <a:rPr lang="th-TH" sz="160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2563</a:t>
              </a:r>
              <a:endPara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0829" y="1723455"/>
              <a:ext cx="2060637" cy="769441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ปัจจัยนำเข้า</a:t>
              </a:r>
            </a:p>
            <a:p>
              <a:pPr algn="ctr"/>
              <a:r>
                <a:rPr lang="th-TH" sz="20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en-US" sz="20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Input)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309000" y="1643050"/>
            <a:ext cx="3089257" cy="7704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กระบวนการ</a:t>
            </a: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Process)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23710" y="1659427"/>
            <a:ext cx="1837821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ผลผลิต</a:t>
            </a:r>
          </a:p>
          <a:p>
            <a:pPr algn="ctr"/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(Output)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72733" y="1643050"/>
            <a:ext cx="2232000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ผลลัพธ์</a:t>
            </a:r>
          </a:p>
          <a:p>
            <a:pPr algn="ctr"/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(Outcome)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09000" y="2500306"/>
            <a:ext cx="3143272" cy="42473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 เตรียมความพร้อม คัดเลือกเกษตรกรตามหลักเกณฑ์  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ชี้แจงแผนงานโครงการโดยใช้สื่อออนไลน์ /วีดีทัศน์/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เอกสาร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 การพัฒนาองค์ความรู้ให้กับเกษตรกรเตรียมความพร้อม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การรวมกลุ่มและสนับสนุนปัจจัยการผลิต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  3.1 จัดฝึกอบรม 1 หลักสูตร เกษตรกร 120 ราย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  3.2 สนับสนุนปัจจัยการผลิตและดำเนินการจัดตั้งศูนย์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ต้นแบบ 5 ศูนย์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  3.3 ส่งเสริมการปลูกไม้เศรษฐกิจ ประกอบไร่ นา 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120 ราย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  3.4 สนับสนุนปัจจัยการผลิตให้แก่เกษตรกรที่ผ่านการ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ฝึกอบรม 120 ราย 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4. รายงานผลการดำเนินผลการใช้จ่ายงบประมาณ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ประจำเดือน/ระบบ </a:t>
            </a:r>
            <a:r>
              <a:rPr lang="en-US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PARA</a:t>
            </a:r>
          </a:p>
          <a:p>
            <a:pPr marL="457200" indent="-457200"/>
            <a:r>
              <a:rPr lang="en-US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5. </a:t>
            </a:r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ติดตาม ประเมินผลการดำเนินงานโครงการประสานงาน 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ดูแลให้คำปรึกษา </a:t>
            </a:r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ความช่วยเหลือเกษตรกร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6. เผยแพร่ประชาสัมพันธ์ผลการดำเนินงานโครงการ/</a:t>
            </a:r>
          </a:p>
          <a:p>
            <a:pPr marL="457200" indent="-457200"/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ผลสำเร็จของเกษตรกร</a:t>
            </a:r>
            <a:endParaRPr lang="th-TH" sz="15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23710" y="2500306"/>
            <a:ext cx="1857388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เกษตรกรได้รับองค์ความรู้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จากการฝึกอบรม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จำนวน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120 ราย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 ศูนย์เรียนรู้ด้านการเกษตร 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จำนวน 5 ศูนย์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3. ขยายพื้นที่สนับสนุนและ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ส่งเสริมการปลูก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ไม้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เศรษฐกิจ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จำนวน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120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ราย/200ไร่</a:t>
            </a:r>
          </a:p>
          <a:p>
            <a:endParaRPr lang="th-TH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08733" y="2500306"/>
            <a:ext cx="2196000" cy="280076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เกษตรกรสามารถนำความรู้ที่ได้ ไปปฏิบัติ ปรับใช้ในแปลงตนเองได้ สามารถเพิ่มศักยภาพในการใช้ประโยชน์ในที่ดินของตนเอง ลดพื้นที่ทำไร่เลื่อนลอยใน   จ.น่าน เรียนรู้การใช้ชีวิตอยู่กับธรรมชาติ มีการฟื้นฟู และอนุรักษ์ธรรมชาติป่าต้นน้ำ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  เกษตรกรสามารถพัฒนาคุณภาพชีวิตของตนเองให้ดีขึ้น พึ่งตัวเอง และสร้างรายได้จากการอยู่ร่วมกับธรรมชาติ</a:t>
            </a:r>
          </a:p>
        </p:txBody>
      </p:sp>
      <p:sp>
        <p:nvSpPr>
          <p:cNvPr id="15" name="แผนผังลําดับงาน: กระบวนการสำรอง 14"/>
          <p:cNvSpPr/>
          <p:nvPr/>
        </p:nvSpPr>
        <p:spPr>
          <a:xfrm>
            <a:off x="487710" y="285728"/>
            <a:ext cx="9000999" cy="118800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กรอบแนวคิด</a:t>
            </a:r>
          </a:p>
          <a:p>
            <a:pPr algn="ctr"/>
            <a:r>
              <a:rPr lang="th-TH" sz="32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โครงการปิดทองหลังพระสืบสานแนวพระราชดำริ จังหวัดน่าน</a:t>
            </a:r>
            <a:endParaRPr lang="th-TH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21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679341" y="44451"/>
            <a:ext cx="8952066" cy="461665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th-TH" sz="24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โครงการปิดทองหลังพระสืบสานแนวพระราชดำริ จังหวัดน่าน</a:t>
            </a:r>
            <a:endParaRPr lang="th-TH" sz="2400" dirty="0">
              <a:solidFill>
                <a:prstClr val="white"/>
              </a:solidFill>
            </a:endParaRPr>
          </a:p>
        </p:txBody>
      </p:sp>
      <p:sp>
        <p:nvSpPr>
          <p:cNvPr id="6147" name="AutoShape 6"/>
          <p:cNvSpPr>
            <a:spLocks noChangeArrowheads="1"/>
          </p:cNvSpPr>
          <p:nvPr/>
        </p:nvSpPr>
        <p:spPr bwMode="auto">
          <a:xfrm>
            <a:off x="3991923" y="2624138"/>
            <a:ext cx="787274" cy="107315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127000" cmpd="dbl">
            <a:solidFill>
              <a:srgbClr val="4F81BD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th-TH" altLang="th-TH"/>
          </a:p>
        </p:txBody>
      </p:sp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1092026" y="704851"/>
            <a:ext cx="2295157" cy="620713"/>
          </a:xfrm>
          <a:prstGeom prst="rect">
            <a:avLst/>
          </a:prstGeom>
          <a:solidFill>
            <a:srgbClr val="F79646"/>
          </a:solidFill>
          <a:ln w="127000" cap="rnd" cmpd="dbl">
            <a:solidFill>
              <a:srgbClr val="F79646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h-TH" altLang="th-TH" b="1">
                <a:latin typeface="TH SarabunPSK" pitchFamily="34" charset="-34"/>
                <a:cs typeface="TH SarabunPSK" pitchFamily="34" charset="-34"/>
              </a:rPr>
              <a:t>กระบวนการเดิม</a:t>
            </a:r>
            <a:endParaRPr lang="th-TH" altLang="th-TH" sz="36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964870" y="714376"/>
            <a:ext cx="2741174" cy="620713"/>
          </a:xfrm>
          <a:prstGeom prst="rect">
            <a:avLst/>
          </a:prstGeom>
          <a:solidFill>
            <a:srgbClr val="4BACC6"/>
          </a:solidFill>
          <a:ln w="127000" cap="rnd" cmpd="dbl">
            <a:solidFill>
              <a:srgbClr val="4BACC6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h-TH" altLang="th-TH" b="1">
                <a:latin typeface="TH SarabunPSK" pitchFamily="34" charset="-34"/>
                <a:cs typeface="TH SarabunPSK" pitchFamily="34" charset="-34"/>
              </a:rPr>
              <a:t>กระบวนการที่ปรับเปลี่ยน</a:t>
            </a:r>
            <a:endParaRPr lang="th-TH" altLang="th-TH" sz="36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0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h-TH" altLang="th-TH"/>
          </a:p>
        </p:txBody>
      </p:sp>
      <p:sp>
        <p:nvSpPr>
          <p:cNvPr id="11" name="TextBox 16"/>
          <p:cNvSpPr txBox="1"/>
          <p:nvPr/>
        </p:nvSpPr>
        <p:spPr>
          <a:xfrm>
            <a:off x="4971254" y="1500174"/>
            <a:ext cx="4695860" cy="41434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173038" indent="-1730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1. เตรียมความพร้อม คัดเลือกเกษตรกรตามหลักเกณฑ์  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2. ชี้แจงแผนงานโครงการโดยใช้สื่อออนไลน์ /วีดีทัศน์/เอกสาร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3. การพัฒนาองค์ความรู้ให้กับเกษตรกรเตรียมความพร้อมการรวมกลุ่ม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และสนับสนุนปัจจัยการผลิต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    3.1 จัดฝึกอบรม 1 หลักสูตร เกษตรกร 120 ราย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    3.2 สนับสนุนปัจจัยการผลิตและดำเนินการจัดตั้งศูนย์ต้นแบบ 5 ศูนย์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    3.3 ส่งเสริมการปลูกไม้เศรษฐกิจ ประกอบไร่ นา 120 ราย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    3.4 สนับสนุนปัจจัยการผลิตให้แก่เกษตรกรที่ผ่านการฝึกอบรม 120 ราย 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4. รายงานผลการดำเนินผลการใช้จ่ายงบประมาณประจำเดือน/ระบบ </a:t>
            </a:r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PARA</a:t>
            </a:r>
          </a:p>
          <a:p>
            <a:pPr marL="457200" indent="-457200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5. </a:t>
            </a:r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ติดตาม ประเมินผลการดำเนินงานโครงการ ประสานงาน ดูแลให้ปรึกษา 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และความช่วยเหลือเกษตรกร</a:t>
            </a:r>
          </a:p>
          <a:p>
            <a:pPr marL="457200" indent="-457200"/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6. เผยแพร่ประชาสัมพันธ์ผลการดำเนินงานโครงการ/ผลสำเร็จของเกษตรกร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679342" y="1512888"/>
            <a:ext cx="3120525" cy="34163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18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 คัดเลือกเกษตรกร และจัดฝึกอบรมให้แก่เกษตรกรจำนวน 120 ราย</a:t>
            </a:r>
            <a:endParaRPr lang="en-US" sz="18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8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สนับสนุนปัจจัยการผลิตและดำเนินการจัดตั้งศูนย์ต้นแบบ 5 ศูนย์</a:t>
            </a:r>
            <a:endParaRPr lang="en-US" sz="18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8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 ส่งเสริมการปลูกไม้เศรษฐกิจประกอบไร่ นา 120 ราย</a:t>
            </a:r>
            <a:endParaRPr lang="en-US" sz="18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8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4. สนับสนุนปัจจัยการผลิต ให้แก่เกษตรกรที่ผ่านการ</a:t>
            </a:r>
            <a:endParaRPr lang="en-US" sz="18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8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ฝึกอบรม 120 ราย</a:t>
            </a:r>
            <a:endParaRPr lang="en-US" sz="18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8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5. ประสานงาน ดูแลให้คำปรึกษา และความช่วยเหลือเกษตรกร</a:t>
            </a:r>
            <a:endParaRPr lang="en-US" sz="18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18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6. การรายงานผล/การติดตาม </a:t>
            </a:r>
            <a:endParaRPr lang="en-US" sz="18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53" name="สี่เหลี่ยมผืนผ้า 2"/>
          <p:cNvSpPr>
            <a:spLocks noChangeArrowheads="1"/>
          </p:cNvSpPr>
          <p:nvPr/>
        </p:nvSpPr>
        <p:spPr bwMode="auto">
          <a:xfrm>
            <a:off x="4952206" y="5000636"/>
            <a:ext cx="47601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 eaLnBrk="1" hangingPunct="1"/>
            <a:r>
              <a:rPr lang="th-TH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หมายเหตุ </a:t>
            </a:r>
            <a:r>
              <a:rPr lang="en-US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: </a:t>
            </a:r>
            <a:r>
              <a:rPr lang="th-TH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กระบวนการดำเนินงาน ให้เป็นไปตามมาตรการป้องกัน</a:t>
            </a:r>
            <a:br>
              <a:rPr lang="th-TH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</a:br>
            <a:r>
              <a:rPr lang="th-TH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          การแพร่ระบาดของโรคติดเชื้อ</a:t>
            </a:r>
            <a:r>
              <a:rPr lang="th-TH" altLang="th-TH" sz="1600" b="1" dirty="0" err="1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ไวรัส</a:t>
            </a:r>
            <a:r>
              <a:rPr lang="th-TH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โคโรนา 2019 (</a:t>
            </a:r>
            <a:r>
              <a:rPr lang="en-US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COVID – 19)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737364" y="6286520"/>
            <a:ext cx="8937685" cy="395287"/>
          </a:xfrm>
          <a:prstGeom prst="rect">
            <a:avLst/>
          </a:prstGeom>
          <a:solidFill>
            <a:srgbClr val="FFFFFF"/>
          </a:solidFill>
          <a:ln w="3175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h-TH" altLang="th-TH" sz="1600" b="1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หมายเหตุ</a:t>
            </a:r>
            <a:r>
              <a:rPr lang="th-TH" altLang="th-TH" sz="1600" dirty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สามารถศึกษารายละเอียดและวิธีการดำเนินงานต่างๆ ได้</a:t>
            </a:r>
            <a:r>
              <a:rPr lang="th-TH" altLang="th-TH" sz="1600" dirty="0" smtClean="0"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จาก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โครงการปิดทองหลังพระสืบสานแนวพระราชดำริ จังหวัดน่าน</a:t>
            </a:r>
            <a:endParaRPr lang="th-TH" sz="1600" dirty="0" smtClean="0">
              <a:solidFill>
                <a:prstClr val="white"/>
              </a:solidFill>
            </a:endParaRPr>
          </a:p>
          <a:p>
            <a:pPr algn="ctr"/>
            <a:endParaRPr lang="th-TH" altLang="th-TH" sz="1600" b="1" dirty="0">
              <a:latin typeface="TH SarabunPSK" pitchFamily="34" charset="-34"/>
              <a:ea typeface="Calibri" pitchFamily="34" charset="0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มุมมน 7"/>
          <p:cNvSpPr/>
          <p:nvPr/>
        </p:nvSpPr>
        <p:spPr>
          <a:xfrm>
            <a:off x="880922" y="1214438"/>
            <a:ext cx="2499911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</a:t>
            </a:r>
            <a:r>
              <a:rPr lang="th-TH" sz="1600" b="1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ตรียมความพร้อม คัดเลือกเกษตรกร</a:t>
            </a:r>
          </a:p>
          <a:p>
            <a:pPr algn="ctr">
              <a:defRPr/>
            </a:pPr>
            <a:r>
              <a:rPr lang="th-TH" sz="1600" b="1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ตามหลักเกณฑ์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895207" y="2368551"/>
            <a:ext cx="2428486" cy="10715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17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การพัฒนาองค์ความรู้ให้กับเกษตรกรเตรียมความพร้อมการรวมกลุ่ม </a:t>
            </a:r>
          </a:p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spc="-4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และสนับสนุนปัจจัยการผลิต</a:t>
            </a: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934889" y="1792288"/>
            <a:ext cx="2428486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ชี้แจงแผนงานโครงการ </a:t>
            </a:r>
            <a:b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โดยใช้สื่อออนไลน์ /วีดีทัศน์/เอกสาร</a:t>
            </a: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869811" y="3502026"/>
            <a:ext cx="2428486" cy="12414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รายงานความก้าวหน้าผลการดำเนินงานและผลการใช้จ่ายเงิน</a:t>
            </a:r>
            <a:r>
              <a:rPr lang="th-TH" sz="16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ประจำเดือน/การรายงานระบบ </a:t>
            </a:r>
            <a:r>
              <a:rPr lang="en-US" sz="16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PARA 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ผ่านระบบออนไลน์ </a:t>
            </a:r>
          </a:p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ทุกวันที่ 25 ของเดือน</a:t>
            </a: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892032" y="4824413"/>
            <a:ext cx="2357060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ติดตาม ประเมินผล </a:t>
            </a:r>
            <a:b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การดำเนินงานโครงการ</a:t>
            </a:r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847589" y="5397501"/>
            <a:ext cx="2357060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เผยแพร่ประชาสัมพันธ์งานโครงการ</a:t>
            </a:r>
          </a:p>
        </p:txBody>
      </p:sp>
      <p:sp>
        <p:nvSpPr>
          <p:cNvPr id="21" name="สี่เหลี่ยมมุมมน 20"/>
          <p:cNvSpPr/>
          <p:nvPr/>
        </p:nvSpPr>
        <p:spPr>
          <a:xfrm>
            <a:off x="3661918" y="2584448"/>
            <a:ext cx="2004668" cy="6302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จังหวัดที่ดำเนินการอบรมแล้วเสร็จ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738070" y="1262064"/>
            <a:ext cx="399986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1</a:t>
            </a:r>
          </a:p>
        </p:txBody>
      </p:sp>
      <p:sp>
        <p:nvSpPr>
          <p:cNvPr id="24" name="วงรี 23"/>
          <p:cNvSpPr/>
          <p:nvPr/>
        </p:nvSpPr>
        <p:spPr>
          <a:xfrm>
            <a:off x="761878" y="1870075"/>
            <a:ext cx="357131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2</a:t>
            </a:r>
          </a:p>
        </p:txBody>
      </p:sp>
      <p:sp>
        <p:nvSpPr>
          <p:cNvPr id="25" name="วงรี 24"/>
          <p:cNvSpPr/>
          <p:nvPr/>
        </p:nvSpPr>
        <p:spPr>
          <a:xfrm>
            <a:off x="676167" y="2820989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sp>
        <p:nvSpPr>
          <p:cNvPr id="26" name="วงรี 25"/>
          <p:cNvSpPr/>
          <p:nvPr/>
        </p:nvSpPr>
        <p:spPr>
          <a:xfrm>
            <a:off x="679341" y="3965575"/>
            <a:ext cx="357131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5</a:t>
            </a:r>
          </a:p>
        </p:txBody>
      </p:sp>
      <p:sp>
        <p:nvSpPr>
          <p:cNvPr id="27" name="วงรี 26"/>
          <p:cNvSpPr/>
          <p:nvPr/>
        </p:nvSpPr>
        <p:spPr>
          <a:xfrm>
            <a:off x="650771" y="4894264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6</a:t>
            </a:r>
          </a:p>
        </p:txBody>
      </p:sp>
      <p:sp>
        <p:nvSpPr>
          <p:cNvPr id="28" name="วงรี 27"/>
          <p:cNvSpPr/>
          <p:nvPr/>
        </p:nvSpPr>
        <p:spPr>
          <a:xfrm>
            <a:off x="650771" y="5440364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7</a:t>
            </a:r>
          </a:p>
        </p:txBody>
      </p:sp>
      <p:sp>
        <p:nvSpPr>
          <p:cNvPr id="50" name="Rounded Rectangle 3"/>
          <p:cNvSpPr/>
          <p:nvPr/>
        </p:nvSpPr>
        <p:spPr>
          <a:xfrm>
            <a:off x="1000585" y="285728"/>
            <a:ext cx="8062708" cy="827114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ขั้นตอนการดำเนินงานช่วงการแพร่ระบาดของโรคติดเชื้อไวรัสโคโรนา 2019 (</a:t>
            </a:r>
            <a:r>
              <a: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COVID-19</a:t>
            </a: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)</a:t>
            </a:r>
          </a:p>
          <a:p>
            <a:pPr algn="ctr"/>
            <a:r>
              <a:rPr lang="th-TH" sz="20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โครงการปิดทองหลังพระสืบสานแนวพระราชดำริ จังหวัดน่าน</a:t>
            </a:r>
            <a:endParaRPr lang="th-TH" sz="2000" dirty="0">
              <a:solidFill>
                <a:prstClr val="white"/>
              </a:solidFill>
            </a:endParaRPr>
          </a:p>
        </p:txBody>
      </p:sp>
      <p:sp>
        <p:nvSpPr>
          <p:cNvPr id="56" name="สี่เหลี่ยมมุมมน 55"/>
          <p:cNvSpPr/>
          <p:nvPr/>
        </p:nvSpPr>
        <p:spPr>
          <a:xfrm>
            <a:off x="7023908" y="2214553"/>
            <a:ext cx="2838759" cy="21082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ให้ปฏิบัติ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ตามมาตรการป้องกันการแพร่ระบาดของโรคติดเชื้อ</a:t>
            </a:r>
            <a:r>
              <a:rPr lang="th-TH" sz="1600" spc="-20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โคโรนา 2019 (</a:t>
            </a:r>
            <a:r>
              <a:rPr lang="en-US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COVID-19</a:t>
            </a:r>
            <a:r>
              <a:rPr lang="th-TH" sz="1600" spc="-2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>
              <a:defRPr/>
            </a:pPr>
            <a:r>
              <a:rPr lang="th-TH" sz="1600" spc="-2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- 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แบ่งกลุ่มเกษตรกร ครั้งละ 10 - 15 คน </a:t>
            </a:r>
            <a:endParaRPr lang="th-TH" sz="1600" spc="-2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-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ประสานผู้นำชุมชนเพื่อเป็นตัวแทนส่งมอบปัจจัยการผลิตให้แก่เกษตรกรแทน</a:t>
            </a: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-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สนับสนุนปัจจัยการผลิตให้แก่เกษตรกรเป็น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รายบุคคล</a:t>
            </a: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spc="-2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- ดำเนินการอื่น ๆ ตามที่</a:t>
            </a:r>
            <a:r>
              <a:rPr lang="th-TH" sz="16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เหมาะสม</a:t>
            </a:r>
            <a:endParaRPr lang="th-TH" sz="1600" spc="-2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รูปห้าเหลี่ยม 39"/>
          <p:cNvSpPr/>
          <p:nvPr/>
        </p:nvSpPr>
        <p:spPr>
          <a:xfrm>
            <a:off x="5738024" y="2571744"/>
            <a:ext cx="1231703" cy="642942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</a:t>
            </a:r>
          </a:p>
          <a:p>
            <a:pPr algn="ctr"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การผลิต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4" name="สี่เหลี่ยมมุมมน 83"/>
          <p:cNvSpPr/>
          <p:nvPr/>
        </p:nvSpPr>
        <p:spPr>
          <a:xfrm>
            <a:off x="858701" y="6007101"/>
            <a:ext cx="2357059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ประมวลผลและสรุปการพัฒนาศักยภาพเจ้าหน้าที่</a:t>
            </a:r>
          </a:p>
        </p:txBody>
      </p:sp>
      <p:sp>
        <p:nvSpPr>
          <p:cNvPr id="85" name="วงรี 84"/>
          <p:cNvSpPr/>
          <p:nvPr/>
        </p:nvSpPr>
        <p:spPr>
          <a:xfrm>
            <a:off x="661882" y="6049964"/>
            <a:ext cx="35713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8</a:t>
            </a:r>
          </a:p>
        </p:txBody>
      </p:sp>
      <p:sp>
        <p:nvSpPr>
          <p:cNvPr id="30" name="ลูกศรขวา 29"/>
          <p:cNvSpPr/>
          <p:nvPr/>
        </p:nvSpPr>
        <p:spPr>
          <a:xfrm>
            <a:off x="3380570" y="2786058"/>
            <a:ext cx="214314" cy="32702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2" name="วงรี 21"/>
          <p:cNvSpPr/>
          <p:nvPr/>
        </p:nvSpPr>
        <p:spPr>
          <a:xfrm>
            <a:off x="5666586" y="2357430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1049</Words>
  <Application>Microsoft Office PowerPoint</Application>
  <PresentationFormat>กำหนดเอง</PresentationFormat>
  <Paragraphs>167</Paragraphs>
  <Slides>4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</vt:i4>
      </vt:variant>
    </vt:vector>
  </HeadingPairs>
  <TitlesOfParts>
    <vt:vector size="12" baseType="lpstr">
      <vt:lpstr>Angsana New</vt:lpstr>
      <vt:lpstr>Arial</vt:lpstr>
      <vt:lpstr>Calibri</vt:lpstr>
      <vt:lpstr>Cordia New</vt:lpstr>
      <vt:lpstr>TH SarabunIT๙</vt:lpstr>
      <vt:lpstr>TH SarabunPSK</vt:lpstr>
      <vt:lpstr>Wingdings</vt:lpstr>
      <vt:lpstr>1_ชุดรูปแบบของ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 โครงการ.....</dc:title>
  <dc:creator>ALRO</dc:creator>
  <cp:lastModifiedBy>PNCOM</cp:lastModifiedBy>
  <cp:revision>205</cp:revision>
  <cp:lastPrinted>2020-06-12T12:51:51Z</cp:lastPrinted>
  <dcterms:created xsi:type="dcterms:W3CDTF">2017-10-13T10:07:58Z</dcterms:created>
  <dcterms:modified xsi:type="dcterms:W3CDTF">2020-06-12T12:52:07Z</dcterms:modified>
</cp:coreProperties>
</file>