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6"/>
  </p:notesMasterIdLst>
  <p:sldIdLst>
    <p:sldId id="261" r:id="rId2"/>
    <p:sldId id="263" r:id="rId3"/>
    <p:sldId id="264" r:id="rId4"/>
    <p:sldId id="265" r:id="rId5"/>
  </p:sldIdLst>
  <p:sldSz cx="9906000" cy="6858000" type="A4"/>
  <p:notesSz cx="9309100" cy="705326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78FA8E"/>
    <a:srgbClr val="EEEAF2"/>
    <a:srgbClr val="E9FEE6"/>
    <a:srgbClr val="D2FCCC"/>
    <a:srgbClr val="B9FAB0"/>
    <a:srgbClr val="72E0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52" y="-126"/>
      </p:cViewPr>
      <p:guideLst>
        <p:guide orient="horz" pos="2160"/>
        <p:guide pos="31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3943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5273002" y="0"/>
            <a:ext cx="4033943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921A12-B3F3-458C-8CD1-C45F4B65211B}" type="datetimeFigureOut">
              <a:rPr lang="th-TH" smtClean="0"/>
              <a:pPr/>
              <a:t>16/06/63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744788" y="528638"/>
            <a:ext cx="3819525" cy="2644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30910" y="3350300"/>
            <a:ext cx="7447280" cy="3173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699376"/>
            <a:ext cx="4033943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273002" y="6699376"/>
            <a:ext cx="4033943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E9141A-67AE-4FDE-BD8C-21F4BA4AB53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8450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744788" y="528638"/>
            <a:ext cx="3819525" cy="2644775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E9141A-67AE-4FDE-BD8C-21F4BA4AB533}" type="slidenum">
              <a:rPr lang="th-TH" smtClean="0">
                <a:solidFill>
                  <a:prstClr val="black"/>
                </a:solidFill>
              </a:rPr>
              <a:pPr/>
              <a:t>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546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3" y="2130431"/>
            <a:ext cx="84201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3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/>
              <a:pPr/>
              <a:t>16/06/63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/>
              <a:pPr/>
              <a:t>16/06/63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181850" y="274644"/>
            <a:ext cx="222885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95303" y="274644"/>
            <a:ext cx="652145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/>
              <a:pPr/>
              <a:t>16/06/63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/>
              <a:pPr/>
              <a:t>16/06/63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08" y="4406906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50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/>
              <a:pPr/>
              <a:t>16/06/63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95303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/>
              <a:pPr/>
              <a:t>16/06/63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3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303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/>
              <a:pPr/>
              <a:t>16/06/63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/>
              <a:pPr/>
              <a:t>16/06/63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/>
              <a:pPr/>
              <a:t>16/06/63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973" y="273056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/>
              <a:pPr/>
              <a:t>16/06/63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/>
              <a:pPr/>
              <a:t>16/06/63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95301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1" y="1600206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301" y="6356356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0EE7C-D0FC-4C28-B3B1-D4B30D1BFC5E}" type="datetimeFigureOut">
              <a:rPr lang="th-TH" smtClean="0"/>
              <a:pPr/>
              <a:t>16/06/63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553" y="6356356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9301" y="6356356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90098-678F-4820-94C2-F404635A71A1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0"/>
          <p:cNvSpPr/>
          <p:nvPr/>
        </p:nvSpPr>
        <p:spPr>
          <a:xfrm>
            <a:off x="6789319" y="2618982"/>
            <a:ext cx="1440001" cy="2484000"/>
          </a:xfrm>
          <a:prstGeom prst="rect">
            <a:avLst/>
          </a:prstGeom>
          <a:solidFill>
            <a:srgbClr val="9966FF">
              <a:alpha val="15294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600" b="0" i="0" u="none" strike="noStrike" kern="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" name="Rectangle 81"/>
          <p:cNvSpPr/>
          <p:nvPr/>
        </p:nvSpPr>
        <p:spPr>
          <a:xfrm>
            <a:off x="8283216" y="2619262"/>
            <a:ext cx="1499242" cy="2520000"/>
          </a:xfrm>
          <a:prstGeom prst="rect">
            <a:avLst/>
          </a:prstGeom>
          <a:solidFill>
            <a:srgbClr val="9966FF">
              <a:alpha val="15686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17160" y="2330750"/>
            <a:ext cx="1980060" cy="295584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3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ติดตาม/ประเมินผล/รายงาน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6777" y="971436"/>
            <a:ext cx="1482000" cy="369332"/>
          </a:xfrm>
          <a:prstGeom prst="rect">
            <a:avLst/>
          </a:prstGeom>
          <a:solidFill>
            <a:srgbClr val="99CC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0" cap="none" spc="0" normalizeH="0" baseline="0" noProof="0" dirty="0">
                <a:ln>
                  <a:noFill/>
                </a:ln>
                <a:solidFill>
                  <a:srgbClr val="676A55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วัตถุประสงค์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6775" y="1403484"/>
            <a:ext cx="1482000" cy="369332"/>
          </a:xfrm>
          <a:prstGeom prst="rect">
            <a:avLst/>
          </a:prstGeom>
          <a:solidFill>
            <a:srgbClr val="FFE6B3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2239778"/>
            <a:ext cx="887440" cy="523220"/>
          </a:xfrm>
          <a:prstGeom prst="homePlate">
            <a:avLst/>
          </a:prstGeom>
          <a:solidFill>
            <a:srgbClr val="99CC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ขั้นตอนการดำเนินงาน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5552" y="2825714"/>
            <a:ext cx="792088" cy="369332"/>
          </a:xfrm>
          <a:prstGeom prst="homePlate">
            <a:avLst/>
          </a:prstGeom>
          <a:solidFill>
            <a:srgbClr val="92D050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วิธีการ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825" y="5261138"/>
            <a:ext cx="981670" cy="400110"/>
          </a:xfrm>
          <a:prstGeom prst="rect">
            <a:avLst/>
          </a:prstGeom>
          <a:solidFill>
            <a:srgbClr val="CCCCFF">
              <a:alpha val="60000"/>
            </a:srgbClr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EAEBDE">
                    <a:lumMod val="1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Timeline</a:t>
            </a:r>
            <a:endParaRPr kumimoji="0" lang="th-TH" sz="2000" b="1" i="0" u="none" strike="noStrike" kern="0" cap="none" spc="0" normalizeH="0" baseline="0" noProof="0" dirty="0">
              <a:ln>
                <a:noFill/>
              </a:ln>
              <a:solidFill>
                <a:srgbClr val="EAEBDE">
                  <a:lumMod val="10000"/>
                </a:srgbClr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14" y="5765194"/>
            <a:ext cx="1767625" cy="400110"/>
          </a:xfrm>
          <a:prstGeom prst="rect">
            <a:avLst/>
          </a:prstGeom>
          <a:solidFill>
            <a:srgbClr val="FFCC99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EAEBDE">
                    <a:lumMod val="1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หน่วยงานหลัก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81200" y="2568460"/>
            <a:ext cx="14760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ผลผลิต</a:t>
            </a:r>
            <a:r>
              <a:rPr lang="en-US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(Output)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93368" y="2568460"/>
            <a:ext cx="14400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ผลลัพธ์ (</a:t>
            </a:r>
            <a:r>
              <a:rPr lang="en-US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Outcome)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76736" y="2305903"/>
            <a:ext cx="2443206" cy="349007"/>
          </a:xfrm>
          <a:prstGeom prst="chevron">
            <a:avLst/>
          </a:prstGeom>
          <a:solidFill>
            <a:srgbClr val="CCC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การดำเนินการ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6744" y="2330950"/>
            <a:ext cx="1872000" cy="338554"/>
          </a:xfrm>
          <a:prstGeom prst="chevron">
            <a:avLst/>
          </a:prstGeom>
          <a:solidFill>
            <a:srgbClr val="FFCCFF">
              <a:alpha val="50196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การเตรียมการ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12120" y="895627"/>
            <a:ext cx="8137304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lvl="0"/>
            <a:r>
              <a:rPr lang="en-US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เพื่ออนุรักษ์พืชพรรณและความหลากหลายทางชีวภาพในเขตปฏิรูปที่ดิน สำรวจ ศึกษาทรัพยากรธรรมชาติและสิ่งแวดล้อม </a:t>
            </a:r>
            <a:b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ภูมิปัญญาท้องถิ่นสนับสนุนโรงเรียนเพื่อปลูกฝังสร้างให้เด็กและเยาวชนมีจิตสำนึกในการอนุรักษ์พันธุกรรมพืช ทรัพยากรธรรมชาติ</a:t>
            </a:r>
            <a:endParaRPr lang="th-TH" sz="1600" b="1" kern="0" spc="-40" dirty="0">
              <a:solidFill>
                <a:srgbClr val="676A55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26618" y="1506270"/>
            <a:ext cx="7813252" cy="338554"/>
          </a:xfrm>
          <a:prstGeom prst="rect">
            <a:avLst/>
          </a:prstGeom>
          <a:solidFill>
            <a:srgbClr val="FFE6B3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lvl="0">
              <a:defRPr/>
            </a:pP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srgbClr val="676A55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โรงเรียนในเขตปฏิรูปที่ดิน 203 โรงเรียน/7</a:t>
            </a:r>
            <a:r>
              <a:rPr lang="en-US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จังหวัด </a:t>
            </a:r>
            <a:endParaRPr kumimoji="0" lang="th-TH" sz="1600" b="1" i="0" u="none" strike="noStrike" kern="0" cap="none" spc="0" normalizeH="0" baseline="0" noProof="0" dirty="0">
              <a:ln>
                <a:noFill/>
              </a:ln>
              <a:solidFill>
                <a:srgbClr val="676A55">
                  <a:lumMod val="50000"/>
                </a:srgbClr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1" name="Rectangle 15"/>
          <p:cNvSpPr/>
          <p:nvPr/>
        </p:nvSpPr>
        <p:spPr>
          <a:xfrm>
            <a:off x="6789705" y="2807711"/>
            <a:ext cx="158425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SzPct val="90000"/>
              <a:buFont typeface="Wingdings" pitchFamily="2" charset="2"/>
              <a:buChar char="Ø"/>
              <a:defRPr/>
            </a:pP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ร้อยละ 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50 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 </a:t>
            </a:r>
          </a:p>
          <a:p>
            <a:pPr lvl="0">
              <a:buSzPct val="90000"/>
              <a:defRPr/>
            </a:pP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โรงเรียนในโครงการที่</a:t>
            </a:r>
          </a:p>
          <a:p>
            <a:pPr lvl="0">
              <a:buSzPct val="90000"/>
              <a:defRPr/>
            </a:pP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ได้รับการส่งเสริมตาม</a:t>
            </a:r>
          </a:p>
          <a:p>
            <a:pPr lvl="0">
              <a:buSzPct val="90000"/>
              <a:defRPr/>
            </a:pP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แนวทางพระราชดำริ</a:t>
            </a:r>
            <a:b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นำความรู้ไปปฏิบัติ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69032" y="2654910"/>
            <a:ext cx="1581152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 lvl="0">
              <a:buSzPct val="90000"/>
              <a:defRPr/>
            </a:pPr>
            <a:r>
              <a:rPr kumimoji="0" lang="th-TH" sz="12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</a:t>
            </a:r>
            <a:endParaRPr lang="th-TH" sz="12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lvl="0">
              <a:buSzPct val="90000"/>
              <a:buFont typeface="Wingdings" pitchFamily="2" charset="2"/>
              <a:buChar char="Ø"/>
              <a:defRPr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12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การติดตามผลการดำเนินงาน </a:t>
            </a:r>
            <a:br>
              <a:rPr lang="th-TH" sz="12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การนำความรู้ไปใช้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tabLst/>
              <a:defRPr/>
            </a:pPr>
            <a:endParaRPr kumimoji="0" lang="th-TH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09" y="6269250"/>
            <a:ext cx="1762800" cy="400110"/>
          </a:xfrm>
          <a:prstGeom prst="rect">
            <a:avLst/>
          </a:prstGeom>
          <a:solidFill>
            <a:srgbClr val="CCFF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EAEBDE">
                    <a:lumMod val="1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หน่วยงาน</a:t>
            </a:r>
            <a:r>
              <a:rPr kumimoji="0" lang="th-TH" sz="2000" b="1" i="0" u="none" strike="noStrike" kern="0" cap="none" spc="0" normalizeH="0" baseline="0" noProof="0" dirty="0" err="1">
                <a:ln>
                  <a:noFill/>
                </a:ln>
                <a:solidFill>
                  <a:srgbClr val="EAEBDE">
                    <a:lumMod val="1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บูรณา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EAEBDE">
                    <a:lumMod val="1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04560" y="5795972"/>
            <a:ext cx="7560000" cy="369332"/>
          </a:xfrm>
          <a:prstGeom prst="rect">
            <a:avLst/>
          </a:prstGeom>
          <a:solidFill>
            <a:srgbClr val="FFD7A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0" cap="none" spc="-10" normalizeH="0" baseline="0" noProof="0" dirty="0">
                <a:ln>
                  <a:noFill/>
                </a:ln>
                <a:solidFill>
                  <a:srgbClr val="EAEBDE">
                    <a:lumMod val="1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โครงการอนุรักษ์พันธุกรรมพืชอันเนื่องมาจากพระราชดำริฯ</a:t>
            </a:r>
          </a:p>
        </p:txBody>
      </p:sp>
      <p:sp>
        <p:nvSpPr>
          <p:cNvPr id="25" name="Right Arrow 1"/>
          <p:cNvSpPr/>
          <p:nvPr/>
        </p:nvSpPr>
        <p:spPr>
          <a:xfrm>
            <a:off x="1927490" y="5769304"/>
            <a:ext cx="315032" cy="396000"/>
          </a:xfrm>
          <a:prstGeom prst="rightArrow">
            <a:avLst/>
          </a:prstGeom>
          <a:solidFill>
            <a:srgbClr val="A8CDD7">
              <a:lumMod val="75000"/>
            </a:srgbClr>
          </a:solidFill>
          <a:ln w="12700" cap="flat" cmpd="sng" algn="ctr">
            <a:solidFill>
              <a:srgbClr val="E8B7B7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Cordia New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92328" y="6300028"/>
            <a:ext cx="7596000" cy="36933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0" cap="none" spc="0" normalizeH="0" baseline="0" noProof="0" dirty="0">
                <a:ln>
                  <a:noFill/>
                </a:ln>
                <a:solidFill>
                  <a:srgbClr val="EAEBDE">
                    <a:lumMod val="1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หน่วยงานสังกัดกระทรวงเกษตรและสหกรณ์/หน่วยงานอื่น ๆ ที่เกี่ยวข้อง</a:t>
            </a:r>
          </a:p>
        </p:txBody>
      </p:sp>
      <p:sp>
        <p:nvSpPr>
          <p:cNvPr id="27" name="Right Arrow 1"/>
          <p:cNvSpPr/>
          <p:nvPr/>
        </p:nvSpPr>
        <p:spPr>
          <a:xfrm>
            <a:off x="1915259" y="6273360"/>
            <a:ext cx="315032" cy="396000"/>
          </a:xfrm>
          <a:prstGeom prst="rightArrow">
            <a:avLst/>
          </a:prstGeom>
          <a:solidFill>
            <a:srgbClr val="A8CDD7">
              <a:lumMod val="75000"/>
            </a:srgbClr>
          </a:solidFill>
          <a:ln w="12700" cap="flat" cmpd="sng" algn="ctr">
            <a:solidFill>
              <a:srgbClr val="E8B7B7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Cordia New"/>
            </a:endParaRPr>
          </a:p>
        </p:txBody>
      </p:sp>
      <p:sp>
        <p:nvSpPr>
          <p:cNvPr id="28" name="ลูกศรขวา 27"/>
          <p:cNvSpPr/>
          <p:nvPr/>
        </p:nvSpPr>
        <p:spPr>
          <a:xfrm>
            <a:off x="1136576" y="5517240"/>
            <a:ext cx="8388000" cy="72000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ordia New"/>
            </a:endParaRPr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6897219" y="2294982"/>
            <a:ext cx="2916000" cy="288000"/>
          </a:xfrm>
          <a:prstGeom prst="rect">
            <a:avLst/>
          </a:prstGeom>
          <a:solidFill>
            <a:srgbClr val="9933FF">
              <a:alpha val="15294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ผลสัมฤทธิ์ของโครงการ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กิจกรรม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6774" y="1835532"/>
            <a:ext cx="1482000" cy="369332"/>
          </a:xfrm>
          <a:prstGeom prst="rect">
            <a:avLst/>
          </a:prstGeom>
          <a:solidFill>
            <a:srgbClr val="FFFFCC">
              <a:alpha val="89804"/>
            </a:srgbClr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งบประมาณ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014291" y="1844824"/>
            <a:ext cx="7813252" cy="338554"/>
          </a:xfrm>
          <a:prstGeom prst="rect">
            <a:avLst/>
          </a:prstGeom>
          <a:solidFill>
            <a:srgbClr val="FFFFCC">
              <a:alpha val="89804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lvl="0">
              <a:defRPr/>
            </a:pPr>
            <a:r>
              <a:rPr lang="th-TH" sz="1600" b="1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7,330,237.04 </a:t>
            </a: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  <a:endParaRPr lang="th-TH" sz="1600" b="1" kern="0" dirty="0">
              <a:solidFill>
                <a:srgbClr val="676A55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69025" y="3552105"/>
            <a:ext cx="158116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tabLst/>
              <a:defRPr/>
            </a:pPr>
            <a:r>
              <a:rPr kumimoji="0" lang="th-TH" sz="12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ประเมินผล</a:t>
            </a:r>
          </a:p>
          <a:p>
            <a:pPr lvl="0">
              <a:buSzPct val="90000"/>
              <a:buFont typeface="Wingdings" pitchFamily="2" charset="2"/>
              <a:buChar char="Ø"/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การประเมินผลสรุปผลสำเร็จ</a:t>
            </a:r>
          </a:p>
          <a:p>
            <a:pPr lvl="0">
              <a:buSzPct val="90000"/>
              <a:defRPr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โครงการ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169264" y="4239086"/>
            <a:ext cx="158116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 lvl="0">
              <a:buSzPct val="90000"/>
              <a:defRPr/>
            </a:pPr>
            <a:r>
              <a:rPr kumimoji="0" lang="th-TH" sz="12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รายงาน</a:t>
            </a:r>
            <a:endParaRPr lang="th-TH" sz="12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lvl="0">
              <a:buSzPct val="90000"/>
              <a:buFont typeface="Wingdings" pitchFamily="2" charset="2"/>
              <a:buChar char="Ø"/>
              <a:defRPr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200" kern="0" spc="-3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รายงานความก้าวหน้ารายเดือน</a:t>
            </a:r>
          </a:p>
          <a:p>
            <a:pPr lvl="0">
              <a:buSzPct val="90000"/>
              <a:defRPr/>
            </a:pPr>
            <a:endParaRPr lang="th-TH" sz="1200" kern="0" spc="-6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8" name="สี่เหลี่ยมผืนผ้า 37"/>
          <p:cNvSpPr/>
          <p:nvPr/>
        </p:nvSpPr>
        <p:spPr>
          <a:xfrm>
            <a:off x="754845" y="2717119"/>
            <a:ext cx="1692000" cy="2062103"/>
          </a:xfrm>
          <a:prstGeom prst="rect">
            <a:avLst/>
          </a:prstGeom>
          <a:solidFill>
            <a:srgbClr val="FFCCFF">
              <a:alpha val="40000"/>
            </a:srgbClr>
          </a:solidFill>
          <a:ln>
            <a:solidFill>
              <a:schemeClr val="tx1"/>
            </a:solidFill>
          </a:ln>
        </p:spPr>
        <p:txBody>
          <a:bodyPr wrap="square" numCol="1">
            <a:spAutoFit/>
          </a:bodyPr>
          <a:lstStyle/>
          <a:p>
            <a:pPr>
              <a:buSzPct val="90000"/>
              <a:buFont typeface="Wingdings" pitchFamily="2" charset="2"/>
              <a:buChar char="Ø"/>
            </a:pP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เจ้าหน้าที่ </a:t>
            </a:r>
            <a:r>
              <a:rPr lang="th-TH" sz="1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กปร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./</a:t>
            </a:r>
            <a:r>
              <a:rPr lang="th-TH" sz="1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สพท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</a:p>
          <a:p>
            <a:pPr>
              <a:buSzPct val="90000"/>
            </a:pP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เจ้าหน้าที่  ส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.72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จว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</a:t>
            </a:r>
          </a:p>
          <a:p>
            <a:pPr>
              <a:buSzPct val="90000"/>
            </a:pP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ครูโรงเรียน  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203 </a:t>
            </a:r>
            <a:r>
              <a:rPr lang="th-TH" sz="1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รร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lang="th-TH" sz="1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อุปกรณ์  วัสดุเกษตร/</a:t>
            </a:r>
          </a:p>
          <a:p>
            <a:pPr>
              <a:buSzPct val="90000"/>
            </a:pP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พันธุ์ไม้ ป้ายพืชพรรณ</a:t>
            </a:r>
          </a:p>
          <a:p>
            <a:pPr lvl="0">
              <a:buSzPct val="90000"/>
              <a:buFont typeface="Wingdings" pitchFamily="2" charset="2"/>
              <a:buChar char="Ø"/>
              <a:defRPr/>
            </a:pP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เทคโนโลยีความรู้ด้าน</a:t>
            </a:r>
          </a:p>
          <a:p>
            <a:pPr>
              <a:buSzPct val="90000"/>
            </a:pP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พฤกษศาสตร์ ความรู้เชิง</a:t>
            </a:r>
          </a:p>
          <a:p>
            <a:pPr>
              <a:buSzPct val="90000"/>
            </a:pP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1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การของโรงเรียน</a:t>
            </a:r>
          </a:p>
        </p:txBody>
      </p:sp>
      <p:sp>
        <p:nvSpPr>
          <p:cNvPr id="40" name="สี่เหลี่ยมผืนผ้า 39"/>
          <p:cNvSpPr/>
          <p:nvPr/>
        </p:nvSpPr>
        <p:spPr>
          <a:xfrm>
            <a:off x="8219586" y="2807711"/>
            <a:ext cx="158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SzPct val="90000"/>
              <a:buFont typeface="Wingdings" pitchFamily="2" charset="2"/>
              <a:buChar char="Ø"/>
              <a:defRPr/>
            </a:pP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ร้อยละ 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50 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</a:t>
            </a:r>
          </a:p>
          <a:p>
            <a:pPr lvl="0" algn="just">
              <a:buSzPct val="90000"/>
              <a:defRPr/>
            </a:pP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โรงเรียนในโครงการที่</a:t>
            </a:r>
          </a:p>
          <a:p>
            <a:pPr lvl="0" algn="just">
              <a:buSzPct val="90000"/>
              <a:defRPr/>
            </a:pP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ได้รับการส่งเสริมตาม</a:t>
            </a:r>
          </a:p>
          <a:p>
            <a:pPr lvl="0" algn="just">
              <a:buSzPct val="90000"/>
              <a:defRPr/>
            </a:pP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แนวทางพระราชดำริ</a:t>
            </a:r>
          </a:p>
          <a:p>
            <a:pPr lvl="0" algn="just">
              <a:buSzPct val="90000"/>
              <a:defRPr/>
            </a:pP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นำความรู้ไปปฏิบัติ </a:t>
            </a:r>
          </a:p>
        </p:txBody>
      </p:sp>
      <p:sp>
        <p:nvSpPr>
          <p:cNvPr id="41" name="ลูกศรขวา 40"/>
          <p:cNvSpPr/>
          <p:nvPr/>
        </p:nvSpPr>
        <p:spPr>
          <a:xfrm>
            <a:off x="1724488" y="1592820"/>
            <a:ext cx="204176" cy="252000"/>
          </a:xfrm>
          <a:prstGeom prst="rightArrow">
            <a:avLst/>
          </a:prstGeom>
          <a:solidFill>
            <a:srgbClr val="FFE6B3"/>
          </a:solidFill>
          <a:ln w="12700" cap="flat" cmpd="sng" algn="ctr">
            <a:solidFill>
              <a:srgbClr val="72A376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Cordia New"/>
            </a:endParaRPr>
          </a:p>
        </p:txBody>
      </p:sp>
      <p:sp>
        <p:nvSpPr>
          <p:cNvPr id="42" name="ลูกศรขวา 41"/>
          <p:cNvSpPr/>
          <p:nvPr/>
        </p:nvSpPr>
        <p:spPr>
          <a:xfrm>
            <a:off x="1705283" y="1952860"/>
            <a:ext cx="204176" cy="252000"/>
          </a:xfrm>
          <a:prstGeom prst="rightArrow">
            <a:avLst/>
          </a:prstGeom>
          <a:solidFill>
            <a:srgbClr val="FFFFCC">
              <a:alpha val="89804"/>
            </a:srgbClr>
          </a:solidFill>
          <a:ln w="12700" cap="flat" cmpd="sng" algn="ctr">
            <a:solidFill>
              <a:srgbClr val="72A376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Cordia New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9760" y="241484"/>
            <a:ext cx="1836000" cy="523220"/>
          </a:xfrm>
          <a:prstGeom prst="rect">
            <a:avLst/>
          </a:prstGeom>
          <a:solidFill>
            <a:srgbClr val="88A1F0"/>
          </a:solidFill>
          <a:ln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Road Map</a:t>
            </a:r>
            <a:endParaRPr lang="th-TH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496616" y="5250686"/>
            <a:ext cx="1170130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ต.ค. 6</a:t>
            </a:r>
            <a:r>
              <a:rPr lang="en-US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endParaRPr lang="th-TH" sz="1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143498" y="5538718"/>
            <a:ext cx="1377454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พ.ย. 6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มี.ค. 6</a:t>
            </a:r>
            <a:r>
              <a:rPr lang="en-US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1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169023" y="5250686"/>
            <a:ext cx="1224196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เม.ย. 6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ก.ย. 6</a:t>
            </a:r>
            <a:r>
              <a:rPr lang="en-US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1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545839" y="5250686"/>
            <a:ext cx="1224196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เม.ย. 6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- </a:t>
            </a: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ก.ย. 6</a:t>
            </a:r>
            <a:r>
              <a:rPr lang="en-US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1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8" name="แผนผังลําดับงาน: กระบวนการสำรอง 47"/>
          <p:cNvSpPr/>
          <p:nvPr/>
        </p:nvSpPr>
        <p:spPr>
          <a:xfrm>
            <a:off x="2037536" y="116632"/>
            <a:ext cx="7740000" cy="720000"/>
          </a:xfrm>
          <a:prstGeom prst="flowChartAlternateProcess">
            <a:avLst/>
          </a:prstGeom>
          <a:solidFill>
            <a:srgbClr val="E9FEE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lvl="0" algn="ctr"/>
            <a:r>
              <a:rPr lang="th-TH" sz="24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โครงการอนุรักษ์พันธุกรรมพืชอันเนื่องมาจากพระราชดำริ </a:t>
            </a:r>
            <a:br>
              <a:rPr lang="th-TH" sz="24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4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สมเด็จพระเทพรัตนราชสุดาฯ สยามบรมราชกุมารี </a:t>
            </a:r>
            <a:r>
              <a:rPr lang="th-TH" sz="2400" b="1" kern="0" dirty="0" err="1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อพ.สธ</a:t>
            </a:r>
            <a:r>
              <a:rPr lang="th-TH" sz="24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 - ส.</a:t>
            </a:r>
            <a:r>
              <a:rPr lang="th-TH" sz="2400" b="1" kern="0" dirty="0" err="1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ป.ก</a:t>
            </a:r>
            <a:r>
              <a:rPr lang="th-TH" sz="24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</a:p>
          <a:p>
            <a:pPr algn="ctr"/>
            <a:endParaRPr lang="th-TH" sz="3200" dirty="0"/>
          </a:p>
        </p:txBody>
      </p:sp>
      <p:sp>
        <p:nvSpPr>
          <p:cNvPr id="49" name="TextBox 16"/>
          <p:cNvSpPr txBox="1"/>
          <p:nvPr/>
        </p:nvSpPr>
        <p:spPr>
          <a:xfrm>
            <a:off x="2432738" y="2654910"/>
            <a:ext cx="2697389" cy="2862322"/>
          </a:xfrm>
          <a:prstGeom prst="rect">
            <a:avLst/>
          </a:prstGeom>
          <a:solidFill>
            <a:srgbClr val="CCCCFF"/>
          </a:solidFill>
          <a:ln w="3175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85738" indent="-185738" algn="thaiDist"/>
            <a:r>
              <a:rPr lang="en-US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altLang="th-TH" sz="1200" dirty="0">
                <a:solidFill>
                  <a:schemeClr val="tx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เตรียมความพร้อมเจ้าหน้าที่ และ</a:t>
            </a: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สำรวจโรงเรียนที่</a:t>
            </a:r>
            <a:r>
              <a:rPr lang="th-TH" sz="12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จะเข้าร่วม</a:t>
            </a:r>
          </a:p>
          <a:p>
            <a:pPr marL="185738" indent="-18573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ชี้แจงแผนงานโครงการ </a:t>
            </a:r>
          </a:p>
          <a:p>
            <a:pPr marL="185738" indent="-18573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สนับสนุนกิจกรรมตามแผน (อบรม/จัดทำสวนพฤกษศาสตร์ ชี้แจงโครงการ กิจกรรมอื่นๆ) </a:t>
            </a:r>
            <a:r>
              <a:rPr lang="th-TH" alt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โดยให้</a:t>
            </a:r>
            <a:r>
              <a:rPr lang="th-TH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ดำเนินการตามมาตรการป้องกันการแพร่ระบาดของโรคติดเชื้อ</a:t>
            </a:r>
            <a:r>
              <a:rPr lang="th-TH" altLang="th-TH" sz="1200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ไวรัส</a:t>
            </a:r>
            <a:r>
              <a:rPr lang="th-TH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โคโรนา 2019 </a:t>
            </a:r>
            <a:endParaRPr lang="th-TH" altLang="th-TH" sz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5738" indent="-18573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r>
              <a:rPr lang="th-TH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สนับสนุนการเข้าร่วมประชุมวิชาการฯ </a:t>
            </a:r>
            <a:r>
              <a:rPr lang="th-TH" alt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alt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</a:t>
            </a:r>
            <a:r>
              <a:rPr lang="th-TH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นิทรรศการโครงการอนุรักษ์พันธุกรรมพืช </a:t>
            </a:r>
            <a:r>
              <a:rPr lang="th-TH" alt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alt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</a:t>
            </a:r>
            <a:r>
              <a:rPr lang="th-TH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ดำเนินการตามมาตรการป้องกันการแพร่ระบาดของ</a:t>
            </a:r>
            <a:r>
              <a:rPr lang="th-TH" alt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โรคติด</a:t>
            </a:r>
            <a:r>
              <a:rPr lang="th-TH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เชื้อ</a:t>
            </a:r>
            <a:r>
              <a:rPr lang="th-TH" altLang="th-TH" sz="1200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ไวรัส</a:t>
            </a:r>
            <a:r>
              <a:rPr lang="th-TH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โคโรนา 2019 </a:t>
            </a:r>
            <a:endParaRPr lang="th-TH" altLang="th-TH" sz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5738" indent="-18573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r>
              <a:rPr lang="th-TH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รายงานผลการดำเนินผลการใช้จ่ายงบประมาณประจำเดือน/ระบบ </a:t>
            </a:r>
            <a:r>
              <a:rPr lang="en-US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PARA</a:t>
            </a:r>
            <a:r>
              <a:rPr lang="th-TH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altLang="th-TH" sz="1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5738" indent="-18573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 ติดตาม ประเมินผลกิจกรรม</a:t>
            </a:r>
            <a:endParaRPr lang="en-US" altLang="th-TH" sz="1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5738" indent="-18573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7. ประชาสัมพันธ์และเผยแพร่ผลการดำเนินงานโครงการ/ผลสำเร็จของเกษตรกร</a:t>
            </a:r>
            <a:endParaRPr lang="en-US" altLang="th-TH" sz="1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56107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กลุ่ม 26"/>
          <p:cNvGrpSpPr/>
          <p:nvPr/>
        </p:nvGrpSpPr>
        <p:grpSpPr>
          <a:xfrm>
            <a:off x="92704" y="1296789"/>
            <a:ext cx="2196000" cy="3642640"/>
            <a:chOff x="250829" y="1723455"/>
            <a:chExt cx="1980000" cy="3642640"/>
          </a:xfrm>
        </p:grpSpPr>
        <p:sp>
          <p:nvSpPr>
            <p:cNvPr id="14" name="TextBox 13"/>
            <p:cNvSpPr txBox="1"/>
            <p:nvPr/>
          </p:nvSpPr>
          <p:spPr>
            <a:xfrm>
              <a:off x="250829" y="2565328"/>
              <a:ext cx="1980000" cy="280076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lvl="0"/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1. บุคลากร</a:t>
              </a:r>
            </a:p>
            <a:p>
              <a:pPr lvl="0"/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 1.1 เจ้าหน้าที่ </a:t>
              </a:r>
              <a:r>
                <a:rPr lang="th-TH" sz="1600" dirty="0" err="1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กปร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./</a:t>
              </a:r>
              <a:r>
                <a:rPr lang="th-TH" sz="1600" dirty="0" err="1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สพท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.</a:t>
              </a:r>
            </a:p>
            <a:p>
              <a:pPr lvl="0"/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 1.2 เจ้าหน้าที่ ส.</a:t>
              </a:r>
              <a:r>
                <a:rPr lang="th-TH" sz="1600" dirty="0" err="1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ป.ก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. 71จังหวัด</a:t>
              </a:r>
            </a:p>
            <a:p>
              <a:pPr lvl="0"/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 1.3 ครู </a:t>
              </a:r>
              <a:r>
                <a:rPr lang="th-TH" sz="1600" dirty="0" err="1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รร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.ในโครงการ 203 </a:t>
              </a:r>
              <a:r>
                <a:rPr lang="th-TH" sz="1600" dirty="0" err="1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รร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.</a:t>
              </a:r>
            </a:p>
            <a:p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2.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งบประมาณ </a:t>
              </a:r>
              <a:r>
                <a:rPr lang="en-US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7,330,237.04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บาท</a:t>
              </a:r>
            </a:p>
            <a:p>
              <a:pPr lvl="0"/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3. อุปกรณ์</a:t>
              </a:r>
            </a:p>
            <a:p>
              <a:pPr lvl="0"/>
              <a:r>
                <a:rPr lang="th-TH" sz="1600" spc="-4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 </a:t>
              </a:r>
              <a:r>
                <a:rPr lang="th-TH" sz="1600" spc="-4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วัสดุเกษตร/พันธุ์ไม้/</a:t>
              </a:r>
              <a:r>
                <a:rPr lang="th-TH" sz="1600" spc="-4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ป้ายพืชพรรณ</a:t>
              </a:r>
              <a:endParaRPr lang="th-TH" sz="1600" spc="-4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lvl="0"/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4. เทคโนโลยี</a:t>
              </a:r>
            </a:p>
            <a:p>
              <a:pPr lvl="0"/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 4.1 ความรู้ด้านพฤกษศาสตร์ </a:t>
              </a:r>
            </a:p>
            <a:p>
              <a:pPr lvl="0"/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 4.2 ความรู้เชิง</a:t>
              </a:r>
              <a:r>
                <a:rPr lang="th-TH" sz="1600" dirty="0" err="1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บูรณา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การของ   </a:t>
              </a:r>
            </a:p>
            <a:p>
              <a:pPr lvl="0"/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      โรงเรียน ( 8 กิจกรรม </a:t>
              </a:r>
              <a:r>
                <a:rPr lang="th-TH" sz="1600" dirty="0" err="1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อพ.สธ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.)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0829" y="1723455"/>
              <a:ext cx="1980000" cy="769441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ปัจจัยนำเข้า</a:t>
              </a:r>
            </a:p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(</a:t>
              </a:r>
              <a:r>
                <a:rPr lang="en-US" sz="20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Input)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504728" y="1268760"/>
            <a:ext cx="2815148" cy="7704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กระบวนการ</a:t>
            </a:r>
          </a:p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Process)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54728" y="1268761"/>
            <a:ext cx="2124000" cy="76944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ผลผลิต</a:t>
            </a:r>
          </a:p>
          <a:p>
            <a:pPr algn="ctr"/>
            <a:r>
              <a:rPr lang="en-US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(Output)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869554" y="1268761"/>
            <a:ext cx="1904251" cy="76944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ผลลัพธ์</a:t>
            </a:r>
          </a:p>
          <a:p>
            <a:pPr algn="ctr"/>
            <a:r>
              <a:rPr lang="en-US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(Outcome)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463786" y="2132856"/>
            <a:ext cx="2088000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1. โรงเรียนในโครงการ จำนวน</a:t>
            </a:r>
          </a:p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203 โรงเรียน ได้รับการส่งเสริม</a:t>
            </a:r>
          </a:p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ตามแนวทางพระราชดำริ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905560" y="2132857"/>
            <a:ext cx="1871976" cy="10772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1. ร้อย</a:t>
            </a:r>
            <a:r>
              <a:rPr lang="th-TH" sz="160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ละ </a:t>
            </a:r>
            <a:r>
              <a:rPr lang="th-TH" sz="160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50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ของโรงเรียนใน</a:t>
            </a:r>
          </a:p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โครงการที่ได้รับการส่งเสริม</a:t>
            </a:r>
          </a:p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ตามแนวทางพระราชดำรินำ</a:t>
            </a:r>
          </a:p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ความรู้ไปปฏิบัติ </a:t>
            </a:r>
          </a:p>
        </p:txBody>
      </p:sp>
      <p:sp>
        <p:nvSpPr>
          <p:cNvPr id="15" name="แผนผังลําดับงาน: กระบวนการสำรอง 14"/>
          <p:cNvSpPr/>
          <p:nvPr/>
        </p:nvSpPr>
        <p:spPr>
          <a:xfrm>
            <a:off x="487788" y="44624"/>
            <a:ext cx="9002442" cy="1035717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  <a:t>กรอบแนวคิด</a:t>
            </a:r>
          </a:p>
          <a:p>
            <a:pPr algn="ctr"/>
            <a:r>
              <a:rPr lang="th-TH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  <a:t>โครงการอนุรักษ์พันธุกรรมพืชอันเนื่องมาจากพระราชดำริ </a:t>
            </a:r>
            <a:br>
              <a:rPr lang="th-TH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  <a:t>สมเด็จพระเทพรัตนราชสุดาฯ สยามบรมราชกุมารี </a:t>
            </a:r>
            <a:r>
              <a:rPr lang="th-TH" sz="2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  <a:t>อพ.สธ</a:t>
            </a:r>
            <a:r>
              <a:rPr lang="th-TH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  <a:t> - ส.</a:t>
            </a:r>
            <a:r>
              <a:rPr lang="th-TH" sz="2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  <a:t>ป.ก</a:t>
            </a:r>
            <a:r>
              <a:rPr lang="th-TH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  <a:t>.</a:t>
            </a:r>
          </a:p>
        </p:txBody>
      </p:sp>
      <p:sp>
        <p:nvSpPr>
          <p:cNvPr id="2" name="ลูกศรขวา 1"/>
          <p:cNvSpPr/>
          <p:nvPr/>
        </p:nvSpPr>
        <p:spPr>
          <a:xfrm>
            <a:off x="2360712" y="2737281"/>
            <a:ext cx="144016" cy="252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04728" y="2153444"/>
            <a:ext cx="2815148" cy="45243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85738" indent="-185738" algn="thaiDist"/>
            <a:r>
              <a:rPr lang="en-US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altLang="th-TH" sz="1600" spc="-100" dirty="0">
                <a:solidFill>
                  <a:schemeClr val="tx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เตรียมความพร้อมเจ้าหน้าที่ และ</a:t>
            </a:r>
            <a:r>
              <a:rPr lang="th-TH" sz="1600" spc="-1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สำรวจโรงเรียน</a:t>
            </a:r>
            <a:br>
              <a:rPr lang="th-TH" sz="1600" spc="-1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ที่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จะเข้าร่วม</a:t>
            </a:r>
          </a:p>
          <a:p>
            <a:pPr marL="185738" indent="-18573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ชี้แจงแผนงานโครงการ </a:t>
            </a:r>
          </a:p>
          <a:p>
            <a:pPr marL="185738" indent="-18573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สนับสนุนกิจกรรมตามแผน (อบรม/จัดทำสวนพฤกษศาสตร์ ชี้แจงโครงการ กิจกรรมอื่นๆ) </a:t>
            </a: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โดยให้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ดำเนินการตามมาตรการป้องกันการแพร่ระบาดของโรคติดเชื้อ</a:t>
            </a:r>
            <a:r>
              <a:rPr lang="th-TH" altLang="th-TH" sz="1600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ไวรัส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โคโรนา 2019 (</a:t>
            </a:r>
            <a:r>
              <a:rPr lang="en-US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COVID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19) </a:t>
            </a:r>
            <a:endParaRPr lang="th-TH" altLang="th-TH" sz="1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5738" indent="-18573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สนับสนุนการเข้าร่วมประชุมวิชาการฯ </a:t>
            </a: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นิทรรศการโครงการอนุรักษ์พันธุกรรมพืช </a:t>
            </a: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ดำเนินการตามมาตรการป้องกันการแพร่ระบาดของ</a:t>
            </a: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โรคติด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เชื้อ</a:t>
            </a:r>
            <a:r>
              <a:rPr lang="th-TH" altLang="th-TH" sz="1600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ไวรัส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โคโรนา 2019 (</a:t>
            </a:r>
            <a:r>
              <a:rPr lang="en-US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COVID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19) </a:t>
            </a:r>
            <a:endParaRPr lang="th-TH" altLang="th-TH" sz="1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5738" indent="-18573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 รายงานผลการดำเนินผลการใช้จ่ายงบประมาณประจำเดือน/ระบบ </a:t>
            </a:r>
            <a:r>
              <a:rPr lang="en-US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PARA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altLang="th-TH" sz="1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5738" indent="-18573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 ติดตาม ประเมินผลกิจกรรม</a:t>
            </a:r>
            <a:endParaRPr lang="en-US" altLang="th-TH" sz="1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5738" indent="-18573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7. ประชาสัมพันธ์และเผยแพร่ผลการดำเนินงานโครงการ/ผลสำเร็จของเกษตรกร</a:t>
            </a:r>
            <a:endParaRPr lang="en-US" altLang="th-TH" sz="1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ลูกศรขวา 17"/>
          <p:cNvSpPr/>
          <p:nvPr/>
        </p:nvSpPr>
        <p:spPr>
          <a:xfrm>
            <a:off x="5225790" y="2636912"/>
            <a:ext cx="144016" cy="252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3" name="ลูกศรขวา 22"/>
          <p:cNvSpPr/>
          <p:nvPr/>
        </p:nvSpPr>
        <p:spPr>
          <a:xfrm>
            <a:off x="7617634" y="2636912"/>
            <a:ext cx="144016" cy="252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85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7"/>
          <p:cNvSpPr txBox="1">
            <a:spLocks noChangeArrowheads="1"/>
          </p:cNvSpPr>
          <p:nvPr/>
        </p:nvSpPr>
        <p:spPr bwMode="auto">
          <a:xfrm>
            <a:off x="679450" y="44450"/>
            <a:ext cx="8953500" cy="954107"/>
          </a:xfrm>
          <a:prstGeom prst="re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lvl="0" algn="ctr">
              <a:buNone/>
            </a:pPr>
            <a:r>
              <a:rPr lang="th-TH" sz="28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โครงการอนุรักษ์พันธุกรรมพืชอันเนื่องมาจากพระราชดำริ </a:t>
            </a:r>
            <a:br>
              <a:rPr lang="th-TH" sz="28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8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สมเด็จพระเทพรัตนราชสุดาฯ สยามบรมราชกุมารี </a:t>
            </a:r>
            <a:r>
              <a:rPr lang="th-TH" sz="2800" b="1" kern="0" dirty="0" err="1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อพ.สธ</a:t>
            </a:r>
            <a:r>
              <a:rPr lang="th-TH" sz="28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 - ส.</a:t>
            </a:r>
            <a:r>
              <a:rPr lang="th-TH" sz="2800" b="1" kern="0" dirty="0" err="1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ป.ก</a:t>
            </a:r>
            <a:r>
              <a:rPr lang="th-TH" sz="28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</a:p>
        </p:txBody>
      </p:sp>
      <p:sp>
        <p:nvSpPr>
          <p:cNvPr id="6147" name="AutoShape 6"/>
          <p:cNvSpPr>
            <a:spLocks noChangeArrowheads="1"/>
          </p:cNvSpPr>
          <p:nvPr/>
        </p:nvSpPr>
        <p:spPr bwMode="auto">
          <a:xfrm>
            <a:off x="3992563" y="3067889"/>
            <a:ext cx="787400" cy="107315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4F81BD"/>
          </a:solidFill>
          <a:ln w="127000" cmpd="dbl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th-TH" altLang="th-TH" sz="2800" smtClean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6148" name="Text Box 2"/>
          <p:cNvSpPr txBox="1">
            <a:spLocks noChangeArrowheads="1"/>
          </p:cNvSpPr>
          <p:nvPr/>
        </p:nvSpPr>
        <p:spPr bwMode="auto">
          <a:xfrm>
            <a:off x="1092200" y="1148601"/>
            <a:ext cx="2295525" cy="620713"/>
          </a:xfrm>
          <a:prstGeom prst="rect">
            <a:avLst/>
          </a:prstGeom>
          <a:solidFill>
            <a:srgbClr val="F79646"/>
          </a:solidFill>
          <a:ln w="127000" cap="rnd" cmpd="dbl">
            <a:solidFill>
              <a:srgbClr val="F79646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กระบวนการเดิม</a:t>
            </a:r>
            <a:endParaRPr lang="th-TH" altLang="th-TH" sz="360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5965825" y="1158126"/>
            <a:ext cx="2741613" cy="620713"/>
          </a:xfrm>
          <a:prstGeom prst="rect">
            <a:avLst/>
          </a:prstGeom>
          <a:solidFill>
            <a:srgbClr val="4BACC6"/>
          </a:solidFill>
          <a:ln w="127000" cap="rnd" cmpd="dbl">
            <a:solidFill>
              <a:srgbClr val="4BACC6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กระบวนการที่ปรับเปลี่ยน</a:t>
            </a:r>
            <a:endParaRPr lang="th-TH" altLang="th-TH" sz="3600" b="1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th-TH" altLang="th-TH" sz="2800" smtClean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4972050" y="1847101"/>
            <a:ext cx="4373563" cy="40964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173038" indent="-17303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176213" indent="-176213" algn="thaiDist"/>
            <a:r>
              <a:rPr lang="en-US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altLang="th-TH" sz="1600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เตรียมความพร้อมเจ้าหน้าที่ และ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สำรวจโรงเรียนที่จะเข้าร่วม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ชี้แจงแผนงานโครงการ </a:t>
            </a:r>
            <a:endParaRPr lang="th-TH" altLang="th-TH" sz="1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สนับสนุน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กิจกรรมตามแผน (อบรม/จัดทำสวนพฤกษศาสตร์ ชี้แจงโครงการ กิจกรรมอื่นๆ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) โดย 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ให้ดำเนินการตามมาตรการป้องกันการแพร่ระบาดของโรคติดเชื้อ</a:t>
            </a:r>
            <a:r>
              <a:rPr lang="th-TH" altLang="th-TH" sz="1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ไวรัส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โคโรนา 2019 (</a:t>
            </a:r>
            <a:r>
              <a:rPr lang="en-US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COVID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19</a:t>
            </a:r>
            <a:r>
              <a:rPr lang="en-US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endParaRPr lang="th-TH" altLang="th-TH" sz="1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 สนับสนุน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การเข้าร่วมประชุมวิชาการฯ จัด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นิทรรศการโครงการ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อนุรักษ์พันธุกรรม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พืช ให้ดำเนินการตามมาตร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การป้องกันการแพร่ระบาดของ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โรค</a:t>
            </a:r>
            <a:b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ติด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เชื้อ</a:t>
            </a:r>
            <a:r>
              <a:rPr lang="th-TH" altLang="th-TH" sz="1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ไวรัส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โคโรนา 2019 (</a:t>
            </a:r>
            <a:r>
              <a:rPr lang="en-US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COVID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19) </a:t>
            </a:r>
            <a:endParaRPr lang="th-TH" altLang="th-TH" sz="1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5. รายงานผลการดำเนินผลการใช้จ่ายงบประมาณประจำเดือน/ระบบ </a:t>
            </a:r>
            <a:r>
              <a:rPr lang="en-US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PARA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altLang="th-TH" sz="1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6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ติดตาม ประเมินผลกิจกรรม</a:t>
            </a:r>
            <a:endParaRPr lang="en-US" altLang="th-TH" sz="1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7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ประชาสัมพันธ์และเผยแพร่ผลการดำเนินงานโครงการ/ผลสำเร็จของเกษตรกร</a:t>
            </a:r>
            <a:endParaRPr lang="en-US" altLang="th-TH" sz="1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153" name="สี่เหลี่ยมผืนผ้า 2"/>
          <p:cNvSpPr>
            <a:spLocks noChangeArrowheads="1"/>
          </p:cNvSpPr>
          <p:nvPr/>
        </p:nvSpPr>
        <p:spPr bwMode="auto">
          <a:xfrm>
            <a:off x="4953000" y="5187996"/>
            <a:ext cx="47609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6213" indent="-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หมายเหตุ </a:t>
            </a:r>
            <a:r>
              <a:rPr lang="en-US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: </a:t>
            </a:r>
            <a:r>
              <a:rPr lang="th-TH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กระบวนการดำเนินงาน ให้เป็นไปตามมาตรการป้องกัน</a:t>
            </a:r>
            <a:br>
              <a:rPr lang="th-TH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</a:br>
            <a:r>
              <a:rPr lang="th-TH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           การแพร่ระบาดของโรคติดเชื้อ</a:t>
            </a:r>
            <a:r>
              <a:rPr lang="th-TH" altLang="th-TH" sz="1600" b="1" dirty="0" err="1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ไวรัส</a:t>
            </a:r>
            <a:r>
              <a:rPr lang="th-TH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โคโรนา 2019 (</a:t>
            </a:r>
            <a:r>
              <a:rPr lang="en-US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COVID – 19) 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67236" y="6105992"/>
            <a:ext cx="9632950" cy="576114"/>
          </a:xfrm>
          <a:prstGeom prst="rect">
            <a:avLst/>
          </a:prstGeom>
          <a:solidFill>
            <a:srgbClr val="FFFFFF"/>
          </a:solidFill>
          <a:ln w="31750">
            <a:solidFill>
              <a:srgbClr val="C0504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หมายเหตุ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 สามารถศึกษารายละเอียดและวิธีการดำเนินงานต่างๆ ได้</a:t>
            </a:r>
            <a:r>
              <a:rPr lang="th-TH" altLang="th-TH" sz="1600" dirty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จากโครงการอนุรักษ์พันธุกรรมพืชอันเนื่องมาจากพระราชดำริ </a:t>
            </a:r>
            <a:br>
              <a:rPr lang="th-TH" altLang="th-TH" sz="1600" dirty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</a:br>
            <a:r>
              <a:rPr lang="th-TH" altLang="th-TH" sz="1600" dirty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สมเด็จพระเทพรัตนราชสุดาฯ สยามบรมราชกุมารี </a:t>
            </a:r>
            <a:r>
              <a:rPr lang="th-TH" altLang="th-TH" sz="1600" dirty="0" err="1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อพ.สธ</a:t>
            </a:r>
            <a:r>
              <a:rPr lang="th-TH" altLang="th-TH" sz="1600" dirty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 - ส.</a:t>
            </a:r>
            <a:r>
              <a:rPr lang="th-TH" altLang="th-TH" sz="1600" dirty="0" err="1" smtClean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ป.ก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.</a:t>
            </a:r>
            <a:endParaRPr lang="th-TH" altLang="th-TH" sz="1600" dirty="0">
              <a:solidFill>
                <a:prstClr val="black"/>
              </a:solidFill>
              <a:latin typeface="TH SarabunPSK" panose="020B0500040200020003" pitchFamily="34" charset="-34"/>
              <a:ea typeface="Angsana New" panose="02020603050405020304" pitchFamily="18" charset="-34"/>
              <a:cs typeface="TH SarabunPSK" panose="020B0500040200020003" pitchFamily="34" charset="-34"/>
            </a:endParaRPr>
          </a:p>
        </p:txBody>
      </p:sp>
      <p:sp>
        <p:nvSpPr>
          <p:cNvPr id="13" name="TextBox 30"/>
          <p:cNvSpPr txBox="1"/>
          <p:nvPr/>
        </p:nvSpPr>
        <p:spPr>
          <a:xfrm>
            <a:off x="631017" y="1916832"/>
            <a:ext cx="3217889" cy="20621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76213" indent="-176213" algn="thaiDist"/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 .สำรวจโรงเรียนที่จะเข้าร่วม</a:t>
            </a:r>
          </a:p>
          <a:p>
            <a:pPr marL="176213" indent="-176213" algn="thaiDist"/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2. ชี้แจงโครงการ</a:t>
            </a:r>
          </a:p>
          <a:p>
            <a:pPr marL="176213" indent="-176213" algn="thaiDist"/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3. สนับสนุนกิจกรรมตาม</a:t>
            </a: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แผน (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อบรม/จัดทำสวน</a:t>
            </a: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พฤกษศาสตร์ 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ชี้แจงโครงการ กิจกรรมอื่นๆ)</a:t>
            </a:r>
          </a:p>
          <a:p>
            <a:pPr marL="176213" indent="-176213" algn="thaiDist"/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4. สนับสนุนการเข้าร่วม</a:t>
            </a: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ประชุมวิชาการ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ฯ จัดนิทรรศการ</a:t>
            </a:r>
          </a:p>
          <a:p>
            <a:pPr marL="176213" indent="-176213" algn="thaiDist"/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โครงการอนุรักษ์พันธุกรรมพืช</a:t>
            </a:r>
          </a:p>
          <a:p>
            <a:pPr marL="176213" indent="-176213" algn="thaiDist"/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5. ติดตาม ประเมินผลกิจกรรม</a:t>
            </a:r>
          </a:p>
          <a:p>
            <a:pPr marL="176213" indent="-176213" algn="thaiDist"/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6. ประชาสัมพันธ์และ</a:t>
            </a: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เผยแพร่ผล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การดำเนินงานโครงการ</a:t>
            </a:r>
          </a:p>
        </p:txBody>
      </p:sp>
    </p:spTree>
    <p:extLst>
      <p:ext uri="{BB962C8B-B14F-4D97-AF65-F5344CB8AC3E}">
        <p14:creationId xmlns:p14="http://schemas.microsoft.com/office/powerpoint/2010/main" val="3314100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มุมมน 7"/>
          <p:cNvSpPr/>
          <p:nvPr/>
        </p:nvSpPr>
        <p:spPr>
          <a:xfrm>
            <a:off x="881063" y="1214438"/>
            <a:ext cx="2500312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</a:t>
            </a:r>
            <a:r>
              <a:rPr lang="th-TH" sz="1600" b="1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ตรียมความ</a:t>
            </a:r>
            <a:r>
              <a:rPr lang="th-TH" sz="1600" b="1" spc="-3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พร้อม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spc="-3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สำรวจโรงเรียนที่จะเข้าร่วม</a:t>
            </a: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895350" y="2368550"/>
            <a:ext cx="2428875" cy="107156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17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สนับสนุนกิจกรรมตามแผน </a:t>
            </a:r>
            <a:endParaRPr lang="th-TH" sz="1600" b="1" dirty="0" smtClean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marL="174625" indent="-174625" algn="ctr">
              <a:defRPr/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อบรม/จัดทำสวนพฤกษศาสตร์ </a:t>
            </a:r>
            <a:endParaRPr lang="th-TH" sz="1600" b="1" dirty="0" smtClean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marL="174625" indent="-174625" algn="ctr">
              <a:defRPr/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ชี้แจง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 กิจกรรมอื่นๆ) </a:t>
            </a:r>
            <a:endParaRPr lang="th-TH" sz="1600" b="1" spc="-4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935038" y="1792288"/>
            <a:ext cx="2428875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ชี้แจงแผนงานโครงการ </a:t>
            </a:r>
            <a:b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โดยใช้สื่อออนไลน์ /วีดีทัศน์/เอกสาร</a:t>
            </a:r>
          </a:p>
        </p:txBody>
      </p:sp>
      <p:sp>
        <p:nvSpPr>
          <p:cNvPr id="13" name="สี่เหลี่ยมมุมมน 12"/>
          <p:cNvSpPr/>
          <p:nvPr/>
        </p:nvSpPr>
        <p:spPr>
          <a:xfrm>
            <a:off x="869950" y="3502025"/>
            <a:ext cx="2428875" cy="12414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รายงานความก้าวหน้าผลการดำเนินงานและผลการใช้จ่ายเงิน</a:t>
            </a:r>
            <a:r>
              <a:rPr lang="th-TH" sz="1600" b="1" spc="-6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ประจำเดือน/การรายงานระบบ </a:t>
            </a:r>
            <a:r>
              <a:rPr lang="en-US" sz="1600" b="1" spc="-6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PARA 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ผ่านระบบออนไลน์ </a:t>
            </a:r>
          </a:p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ทุกวันที่ 25 ของเดือน</a:t>
            </a:r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892175" y="4824413"/>
            <a:ext cx="2357438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ติดตาม ประเมินผล </a:t>
            </a:r>
            <a:b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การดำเนินงานโครงการ</a:t>
            </a:r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847725" y="5397500"/>
            <a:ext cx="2357438" cy="5000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เผยแพร่ประชาสัมพันธ์งานโครงการ</a:t>
            </a:r>
          </a:p>
        </p:txBody>
      </p:sp>
      <p:sp>
        <p:nvSpPr>
          <p:cNvPr id="21" name="สี่เหลี่ยมมุมมน 20"/>
          <p:cNvSpPr/>
          <p:nvPr/>
        </p:nvSpPr>
        <p:spPr>
          <a:xfrm>
            <a:off x="3627072" y="2562506"/>
            <a:ext cx="2046008" cy="63023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จังหวัดที่ดำเนินการอบรมแล้วเสร็จ</a:t>
            </a:r>
            <a:endParaRPr lang="th-TH" sz="16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วงรี 22"/>
          <p:cNvSpPr/>
          <p:nvPr/>
        </p:nvSpPr>
        <p:spPr>
          <a:xfrm>
            <a:off x="738188" y="1262063"/>
            <a:ext cx="400050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1</a:t>
            </a:r>
          </a:p>
        </p:txBody>
      </p:sp>
      <p:sp>
        <p:nvSpPr>
          <p:cNvPr id="24" name="วงรี 23"/>
          <p:cNvSpPr/>
          <p:nvPr/>
        </p:nvSpPr>
        <p:spPr>
          <a:xfrm>
            <a:off x="762000" y="1870075"/>
            <a:ext cx="357188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2</a:t>
            </a:r>
          </a:p>
        </p:txBody>
      </p:sp>
      <p:sp>
        <p:nvSpPr>
          <p:cNvPr id="25" name="วงรี 24"/>
          <p:cNvSpPr/>
          <p:nvPr/>
        </p:nvSpPr>
        <p:spPr>
          <a:xfrm>
            <a:off x="676275" y="2740306"/>
            <a:ext cx="357188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3</a:t>
            </a:r>
          </a:p>
        </p:txBody>
      </p:sp>
      <p:sp>
        <p:nvSpPr>
          <p:cNvPr id="27" name="วงรี 26"/>
          <p:cNvSpPr/>
          <p:nvPr/>
        </p:nvSpPr>
        <p:spPr>
          <a:xfrm>
            <a:off x="650875" y="3589385"/>
            <a:ext cx="357188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5</a:t>
            </a:r>
          </a:p>
        </p:txBody>
      </p:sp>
      <p:sp>
        <p:nvSpPr>
          <p:cNvPr id="28" name="วงรี 27"/>
          <p:cNvSpPr/>
          <p:nvPr/>
        </p:nvSpPr>
        <p:spPr>
          <a:xfrm>
            <a:off x="676275" y="4797473"/>
            <a:ext cx="357188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6</a:t>
            </a:r>
          </a:p>
        </p:txBody>
      </p:sp>
      <p:sp>
        <p:nvSpPr>
          <p:cNvPr id="50" name="Rounded Rectangle 3"/>
          <p:cNvSpPr/>
          <p:nvPr/>
        </p:nvSpPr>
        <p:spPr>
          <a:xfrm>
            <a:off x="1000745" y="81034"/>
            <a:ext cx="8064000" cy="827114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bIns="108000" anchor="ctr"/>
          <a:lstStyle/>
          <a:p>
            <a:pPr algn="ctr"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ขั้นตอนการดำเนินงานช่วงการแพร่ระบาดของโรคติดเชื้อไวรัสโคโรนา 2019 (</a:t>
            </a:r>
            <a:r>
              <a:rPr lang="en-US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itchFamily="34" charset="-34"/>
              </a:rPr>
              <a:t>COVID-19</a:t>
            </a: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itchFamily="34" charset="-34"/>
              </a:rPr>
              <a:t>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spc="-5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โครงการพัฒนาพื้นที่ลุ่มน้ำแม่อาวอันเนื่องมาจากพระราชดำริ จังหวัดลำพูน</a:t>
            </a:r>
            <a:endParaRPr lang="th-TH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6" name="สี่เหลี่ยมมุมมน 55"/>
          <p:cNvSpPr/>
          <p:nvPr/>
        </p:nvSpPr>
        <p:spPr>
          <a:xfrm>
            <a:off x="6914963" y="2492896"/>
            <a:ext cx="2936967" cy="22619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146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ให้ปฏิบัติ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ตามมาตรการป้องกันการแพร่</a:t>
            </a:r>
            <a:r>
              <a:rPr lang="th-TH" sz="1600" b="1" spc="-7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ระบาดของโรคติดเชื้อ</a:t>
            </a:r>
            <a:r>
              <a:rPr lang="th-TH" sz="1600" b="1" spc="-70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ไวรัส</a:t>
            </a:r>
            <a:r>
              <a:rPr lang="th-TH" sz="1600" b="1" spc="-7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โคโรนา 2019 (</a:t>
            </a:r>
            <a:r>
              <a:rPr lang="en-US" sz="1600" b="1" spc="-7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COVID-19</a:t>
            </a:r>
            <a:r>
              <a:rPr lang="th-TH" sz="1600" b="1" spc="-7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spc="-2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จัดกิจกรรมในที่โล่งแจ้ง โดยให้มีระยะห่าง ระหว่างบุคคล (</a:t>
            </a:r>
            <a:r>
              <a:rPr lang="en-US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social distancing)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ไม่น้อยกว่า 1 เมตร</a:t>
            </a:r>
            <a:endParaRPr lang="th-TH" sz="1600" spc="-20" dirty="0" smtClean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spc="-2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- ดำเนินการอื่น ๆ ตามที่เหมาะสม</a:t>
            </a:r>
            <a:endParaRPr lang="th-TH" sz="1600" spc="-2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รูปห้าเหลี่ยม 39"/>
          <p:cNvSpPr/>
          <p:nvPr/>
        </p:nvSpPr>
        <p:spPr>
          <a:xfrm>
            <a:off x="5810249" y="2492896"/>
            <a:ext cx="1555658" cy="1293765"/>
          </a:xfrm>
          <a:prstGeom prst="homePlate">
            <a:avLst>
              <a:gd name="adj" fmla="val 30122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700" b="1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สนับสนุนการเข้า</a:t>
            </a:r>
            <a:r>
              <a:rPr lang="th-TH" sz="1700" b="1" spc="-5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ร่วมประชุมวิชาการฯ </a:t>
            </a:r>
            <a:r>
              <a:rPr lang="th-TH" sz="1700" b="1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จัดนิทรรศการ</a:t>
            </a:r>
            <a:endParaRPr lang="th-TH" sz="17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5" name="วงรี 84"/>
          <p:cNvSpPr/>
          <p:nvPr/>
        </p:nvSpPr>
        <p:spPr>
          <a:xfrm>
            <a:off x="637302" y="5468937"/>
            <a:ext cx="357187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7</a:t>
            </a:r>
          </a:p>
        </p:txBody>
      </p:sp>
      <p:sp>
        <p:nvSpPr>
          <p:cNvPr id="30" name="ลูกศรขวา 29"/>
          <p:cNvSpPr/>
          <p:nvPr/>
        </p:nvSpPr>
        <p:spPr>
          <a:xfrm>
            <a:off x="3322911" y="2613025"/>
            <a:ext cx="261937" cy="5715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prstClr val="white"/>
              </a:solidFill>
            </a:endParaRPr>
          </a:p>
        </p:txBody>
      </p:sp>
      <p:sp>
        <p:nvSpPr>
          <p:cNvPr id="26" name="วงรี 25"/>
          <p:cNvSpPr/>
          <p:nvPr/>
        </p:nvSpPr>
        <p:spPr>
          <a:xfrm>
            <a:off x="5692589" y="2368550"/>
            <a:ext cx="357188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9497691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1195</TotalTime>
  <Words>774</Words>
  <Application>Microsoft Office PowerPoint</Application>
  <PresentationFormat>กระดาษ A4 (210x297 มม.)</PresentationFormat>
  <Paragraphs>136</Paragraphs>
  <Slides>4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5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Nong</dc:creator>
  <cp:lastModifiedBy>acer</cp:lastModifiedBy>
  <cp:revision>129</cp:revision>
  <cp:lastPrinted>2020-06-16T09:28:49Z</cp:lastPrinted>
  <dcterms:created xsi:type="dcterms:W3CDTF">2017-10-16T10:53:49Z</dcterms:created>
  <dcterms:modified xsi:type="dcterms:W3CDTF">2020-06-16T09:28:50Z</dcterms:modified>
</cp:coreProperties>
</file>