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5" r:id="rId2"/>
    <p:sldId id="266" r:id="rId3"/>
    <p:sldId id="267" r:id="rId4"/>
    <p:sldId id="268" r:id="rId5"/>
  </p:sldIdLst>
  <p:sldSz cx="9904413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36" y="6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1014"/>
          </a:xfrm>
          <a:prstGeom prst="rect">
            <a:avLst/>
          </a:prstGeom>
        </p:spPr>
        <p:txBody>
          <a:bodyPr vert="horz" lIns="94071" tIns="47037" rIns="94071" bIns="4703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1" cy="501014"/>
          </a:xfrm>
          <a:prstGeom prst="rect">
            <a:avLst/>
          </a:prstGeom>
        </p:spPr>
        <p:txBody>
          <a:bodyPr vert="horz" lIns="94071" tIns="47037" rIns="94071" bIns="47037" rtlCol="0"/>
          <a:lstStyle>
            <a:lvl1pPr algn="r">
              <a:defRPr sz="1200"/>
            </a:lvl1pPr>
          </a:lstStyle>
          <a:p>
            <a:fld id="{0B846349-13C5-4546-AE7E-C4D4881D8DFD}" type="datetimeFigureOut">
              <a:rPr lang="th-TH" smtClean="0"/>
              <a:pPr/>
              <a:t>12/06/63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31838" y="752475"/>
            <a:ext cx="54244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71" tIns="47037" rIns="94071" bIns="47037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4071" tIns="47037" rIns="94071" bIns="47037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4"/>
          </a:xfrm>
          <a:prstGeom prst="rect">
            <a:avLst/>
          </a:prstGeom>
        </p:spPr>
        <p:txBody>
          <a:bodyPr vert="horz" lIns="94071" tIns="47037" rIns="94071" bIns="4703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4"/>
          </a:xfrm>
          <a:prstGeom prst="rect">
            <a:avLst/>
          </a:prstGeom>
        </p:spPr>
        <p:txBody>
          <a:bodyPr vert="horz" lIns="94071" tIns="47037" rIns="94071" bIns="47037" rtlCol="0" anchor="b"/>
          <a:lstStyle>
            <a:lvl1pPr algn="r">
              <a:defRPr sz="1200"/>
            </a:lvl1pPr>
          </a:lstStyle>
          <a:p>
            <a:fld id="{C54F7F92-62EE-41D1-B3C2-48997A52CD6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3599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33425" y="752475"/>
            <a:ext cx="5422900" cy="37560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834" y="2130435"/>
            <a:ext cx="8418751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665" y="3886200"/>
            <a:ext cx="69330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92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7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0699" y="274648"/>
            <a:ext cx="2228493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224" y="274648"/>
            <a:ext cx="6520405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59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2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384" y="4406910"/>
            <a:ext cx="84187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384" y="2906713"/>
            <a:ext cx="84187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1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225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4743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12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4" y="1535113"/>
            <a:ext cx="437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224" y="2174875"/>
            <a:ext cx="43761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1305" y="1535113"/>
            <a:ext cx="43778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1305" y="2174875"/>
            <a:ext cx="43778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170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29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30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353" y="273060"/>
            <a:ext cx="55368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4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76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222" y="274638"/>
            <a:ext cx="89139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2" y="1600206"/>
            <a:ext cx="89139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222" y="6356360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011" y="6356360"/>
            <a:ext cx="3136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8164" y="6356360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68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6860219" y="2636912"/>
            <a:ext cx="1476000" cy="2232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353877" y="2637192"/>
            <a:ext cx="1512000" cy="2808000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7892" y="2312913"/>
            <a:ext cx="2124001" cy="338554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759" y="971436"/>
            <a:ext cx="1481763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endParaRPr lang="th-TH" sz="18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7" y="1403484"/>
            <a:ext cx="1481763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476" y="2249262"/>
            <a:ext cx="974844" cy="523220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47" y="2843644"/>
            <a:ext cx="864000" cy="369332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12" y="5429264"/>
            <a:ext cx="981513" cy="400110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Timeline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99" y="5805264"/>
            <a:ext cx="1767342" cy="400110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52119" y="2586390"/>
            <a:ext cx="1512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4045" y="2586393"/>
            <a:ext cx="1439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92318" y="2298358"/>
            <a:ext cx="1967418" cy="338554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4089" y="2298358"/>
            <a:ext cx="1871700" cy="338554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1845" y="895633"/>
            <a:ext cx="8136001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1) เพื่อเป็นโครงการนำร่องในการประสานงานของหน่วยงานที่เกี่ยวข้อง และจัดรูปแบบการผลิตทางการเกษตรตามแนว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ปรัชญาเศรษฐกิจพอเพียง2)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เพื่อสร้างแปลงต้นแบบการเกษตรสำหรับการเรียนรู้ โดยเน้นปลูกพืชในระบบเกษตรอินทรีย์ปลอดสารเคมีเป็นหลัก</a:t>
            </a:r>
            <a:endParaRPr lang="th-TH" sz="1600" b="1" kern="0" spc="-4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6294" y="1506270"/>
            <a:ext cx="7812001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เกษตรกรในเขตปฏิรูปที่ดิน บ้านทุ่งกระเทียม ต.ภูซาง อ.ภูซาง จ.พะเยา จำนวน 50 ราย </a:t>
            </a:r>
          </a:p>
        </p:txBody>
      </p:sp>
      <p:sp>
        <p:nvSpPr>
          <p:cNvPr id="21" name="Rectangle 15"/>
          <p:cNvSpPr/>
          <p:nvPr/>
        </p:nvSpPr>
        <p:spPr>
          <a:xfrm>
            <a:off x="6860606" y="2825643"/>
            <a:ext cx="1620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เกษตรกรได้รับ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ความรู้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6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ฝึกอบรม</a:t>
            </a:r>
            <a:r>
              <a:rPr lang="th-TH" sz="1600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50 ราย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แปลง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สาธิตได้รับ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พัฒนา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3 ไร่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สามารถ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ขยาย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แปลง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ต้นแบบ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ได้จำนวน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2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แปลง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36219" y="2670592"/>
            <a:ext cx="2087667" cy="12311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5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5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500" kern="0" spc="-4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5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ส่วนกลาง ลงพื้นที่</a:t>
            </a:r>
            <a: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b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</a:t>
            </a:r>
            <a:r>
              <a:rPr lang="th-TH" sz="15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ดำเนินงานของ ส.</a:t>
            </a:r>
            <a:r>
              <a:rPr lang="th-TH" sz="1500" kern="0" spc="-4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5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พะเยา</a:t>
            </a:r>
            <a:b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5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 ครั้ง</a:t>
            </a:r>
          </a:p>
          <a:p>
            <a:pPr>
              <a:buSzPct val="90000"/>
              <a:defRPr/>
            </a:pPr>
            <a:endParaRPr lang="th-TH" sz="14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093" y="6269250"/>
            <a:ext cx="1762518" cy="400110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2000" b="1" kern="0" dirty="0" err="1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4193" y="5805264"/>
            <a:ext cx="7558789" cy="369332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800" b="1" kern="0" spc="-1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สำนักงานการปฏิรูปที่ดินเพื่อเกษตรกรรม</a:t>
            </a:r>
            <a:endParaRPr lang="th-TH" sz="1800" b="1" kern="0" spc="-1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Right Arrow 1"/>
          <p:cNvSpPr/>
          <p:nvPr/>
        </p:nvSpPr>
        <p:spPr>
          <a:xfrm>
            <a:off x="1927181" y="5769304"/>
            <a:ext cx="31498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1962" y="6300028"/>
            <a:ext cx="7594783" cy="36933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8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800" b="1" kern="0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8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/หน่วยงานสังกัดกระทรวงเกษตรและสหกรณ์ และหน่วยงานอื่นๆ ที่เกี่ยวข้อง</a:t>
            </a:r>
            <a:endParaRPr lang="th-TH" sz="1800" b="1" kern="0" dirty="0" smtClean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Right Arrow 1"/>
          <p:cNvSpPr/>
          <p:nvPr/>
        </p:nvSpPr>
        <p:spPr>
          <a:xfrm>
            <a:off x="1914952" y="6273360"/>
            <a:ext cx="31498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394" y="5517232"/>
            <a:ext cx="8386656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Text" lastClr="000000"/>
              </a:solidFill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6896114" y="2312912"/>
            <a:ext cx="2915533" cy="288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lang="en-US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756" y="1835532"/>
            <a:ext cx="1481763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13969" y="1916832"/>
            <a:ext cx="7812001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684,022.40 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36214" y="3645025"/>
            <a:ext cx="2087667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5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เก็บข้อมูลเกษตรกรที่ได้รับการ</a:t>
            </a:r>
            <a:b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500" kern="0" spc="-7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ฝึกอบรมมีการนำความรู้ไปใช้ประโยชน์</a:t>
            </a:r>
            <a:endParaRPr lang="th-TH" sz="1500" kern="0" spc="-7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36452" y="4473224"/>
            <a:ext cx="2087667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5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5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5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500" kern="0" dirty="0" err="1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พะเยา </a:t>
            </a:r>
            <a:r>
              <a:rPr lang="th-TH" sz="15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จัดทำรายงาน</a:t>
            </a: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</a:t>
            </a:r>
            <a:b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</a:t>
            </a:r>
            <a:r>
              <a:rPr lang="th-TH" sz="15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</a:t>
            </a: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/ผลการใช้จ่ายเงิน  </a:t>
            </a:r>
            <a:b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ความก้าวหน้า รวม </a:t>
            </a:r>
            <a:r>
              <a:rPr lang="th-TH" sz="15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ครั้ง</a:t>
            </a: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969183" y="2663046"/>
            <a:ext cx="1768446" cy="2800767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/จัด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</a:t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เกษตรกร 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เพื่อสำรวจ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</a:t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ต้องการ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ด้านต่างๆ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ประสานวิทยากร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จัดเตรียมปัจจัย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การผลิต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ให้แก่เกษตรกร</a:t>
            </a:r>
            <a:endParaRPr lang="th-TH" sz="1600" spc="-3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วาง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แผนการพัฒนา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</a:t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ดำเนินงาน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ตามแนว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ทางการ </a:t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ขับเคลื่อน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โครงการฯ 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จัดเตรียมเอกสาร</a:t>
            </a:r>
            <a:b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spc="-3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โครงการฯ เพื่อ</a:t>
            </a:r>
            <a:r>
              <a:rPr lang="th-TH" sz="1600" spc="-3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</a:t>
            </a: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2775553" y="2663049"/>
            <a:ext cx="1890901" cy="2400657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จัดฝึกอบรม 1 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 เกษตรกร </a:t>
            </a: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ราย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สนับสนุน</a:t>
            </a: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 </a:t>
            </a: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วัสดุทางการเกษตร)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ให้ดำเนินการตามมาตรการ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ป้องกันการแพร่ระบาดของโรคติดเชื้อ</a:t>
            </a:r>
            <a:r>
              <a:rPr lang="th-TH" sz="1000" kern="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endParaRPr lang="th-TH" sz="1000" kern="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โคโรนา 2019 (</a:t>
            </a:r>
            <a:r>
              <a:rPr lang="en-US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COVID - 19) </a:t>
            </a: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- แบ่งกลุ่มเกษตรกร เพื่อสนับสนุน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ปัจจัยการผลิต ครั้งละ 10 - 15 คน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- ประสานผู้นำชุมชนเพื่อเป็นตัวแทน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รับมอบปัจจัยการผลิตให้แก่เกษตรกรต่อไป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- สนับสนุนปัจจัยการผลิตให้เกษตรกร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เป็นรายบุคคล</a:t>
            </a:r>
          </a:p>
          <a:p>
            <a:pPr>
              <a:buSzPct val="90000"/>
              <a:defRPr/>
            </a:pPr>
            <a:r>
              <a:rPr lang="th-TH" sz="10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- ดำเนินการอื่นๆ ที่เหมาะสม</a:t>
            </a:r>
            <a:endParaRPr lang="th-TH" sz="1000" kern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พัฒนาแปลงสาธิต 3 ไร่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0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ประสานงาน ดูแล ให้คำปรึกษา และ</a:t>
            </a:r>
          </a:p>
          <a:p>
            <a:pPr>
              <a:buSzPct val="90000"/>
              <a:defRPr/>
            </a:pPr>
            <a:r>
              <a:rPr lang="th-TH" sz="10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ความช่วยเหลือเกษตรกร</a:t>
            </a:r>
            <a:endParaRPr lang="th-TH" sz="10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290258" y="2825643"/>
            <a:ext cx="17025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นำ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ความรู้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ที่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ได้ ไปปรับใช้ใน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แปลง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ตนเอง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ได้ ทั้ง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บริโภค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spc="-5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ใน</a:t>
            </a:r>
            <a:r>
              <a:rPr lang="th-TH" sz="1600" spc="-5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ครอบครัวและจำหน่าย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เรียนรู้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แก้ปัญหา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จากแปลง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สาธิต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เกษตรกรพึ่งพาตนเองได้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เกิด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ความรัก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  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สามัคคีใน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ชุมชน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การทำกิจกรรม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ร่วมกัน</a:t>
            </a:r>
          </a:p>
        </p:txBody>
      </p:sp>
      <p:sp>
        <p:nvSpPr>
          <p:cNvPr id="41" name="ลูกศรขวา 40"/>
          <p:cNvSpPr/>
          <p:nvPr/>
        </p:nvSpPr>
        <p:spPr>
          <a:xfrm>
            <a:off x="1723036" y="1520816"/>
            <a:ext cx="204143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3834" y="1880856"/>
            <a:ext cx="204143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44" y="241484"/>
            <a:ext cx="1835706" cy="523220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2037213" y="116632"/>
            <a:ext cx="7738760" cy="720000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</a:t>
            </a: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ศูนย์เรียนรู้การพัฒนาเกษตรอ่างเก็บน้ำห้วยไฟอันเนื่องมาจากพระราชดำริ </a:t>
            </a:r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จังหวัด</a:t>
            </a: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พะเยา</a:t>
            </a: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79469" y="5497489"/>
            <a:ext cx="1169943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62- ธ.ค. 62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79998" y="5497489"/>
            <a:ext cx="1169943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 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62-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ก.ย. 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63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47321" y="5497489"/>
            <a:ext cx="1169943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ม.ค. 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63-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ก.ย. </a:t>
            </a:r>
            <a:r>
              <a:rPr lang="th-TH" sz="14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63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62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6"/>
          <p:cNvGrpSpPr/>
          <p:nvPr/>
        </p:nvGrpSpPr>
        <p:grpSpPr>
          <a:xfrm>
            <a:off x="272438" y="1500174"/>
            <a:ext cx="2145405" cy="3699258"/>
            <a:chOff x="250829" y="1666837"/>
            <a:chExt cx="1980691" cy="3699258"/>
          </a:xfrm>
        </p:grpSpPr>
        <p:sp>
          <p:nvSpPr>
            <p:cNvPr id="14" name="TextBox 13"/>
            <p:cNvSpPr txBox="1"/>
            <p:nvPr/>
          </p:nvSpPr>
          <p:spPr>
            <a:xfrm>
              <a:off x="251520" y="2565328"/>
              <a:ext cx="1980000" cy="280076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เจ้าหน้าที่ 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ส.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พะเยา </a:t>
              </a:r>
              <a:b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และส่วนกลาง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/ แกน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นำ</a:t>
              </a:r>
              <a:b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</a:t>
              </a:r>
              <a:r>
                <a:rPr lang="th-TH" sz="1600" spc="-2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เกษตรกร</a:t>
              </a:r>
              <a:r>
                <a:rPr lang="th-TH" sz="1600" spc="-2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/ เกษตรกร อ.ภูซาง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/</a:t>
              </a:r>
              <a:b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วิทยากรภาครัฐ-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เอกชน</a:t>
              </a:r>
              <a:endParaRPr lang="en-US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algn="thaiDist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งบประมาณ 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684,022.40 บาท</a:t>
              </a:r>
              <a:endPara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algn="thaiDist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วัสดุ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ประกอบการ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ฝึกอบรม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/</a:t>
              </a:r>
            </a:p>
            <a:p>
              <a:pPr marL="342900" indent="-342900" algn="thaiDist"/>
              <a:r>
                <a:rPr lang="en-US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วัสดุ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การเกษตร</a:t>
              </a:r>
            </a:p>
            <a:p>
              <a:pPr marL="342900" indent="-342900" algn="thaiDist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4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องค์ความรู้ต่างๆ</a:t>
              </a:r>
              <a:endPara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algn="thaiDist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แปลง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สาธิตขนาด 3 ไร่</a:t>
              </a:r>
            </a:p>
            <a:p>
              <a:pPr marL="342900" indent="-342900" algn="thaiDist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6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เวลา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ดำเนินการ ตุลาคม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2562 </a:t>
              </a:r>
            </a:p>
            <a:p>
              <a:pPr marL="342900" indent="-342900" algn="thaiDist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- 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กันยายน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2563</a:t>
              </a:r>
              <a:endPara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666837"/>
              <a:ext cx="1980000" cy="76944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/>
              <a:r>
                <a:rPr lang="th-TH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737628" y="1515592"/>
            <a:ext cx="2183650" cy="7704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46429" y="1500174"/>
            <a:ext cx="2123659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64310" y="1500174"/>
            <a:ext cx="2123659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37958" y="2420888"/>
            <a:ext cx="2087666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เกษตรกรได้รับองค์ความรู้จาก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การฝึกอบรมจำนวน 50 ราย</a:t>
            </a:r>
          </a:p>
          <a:p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แปลงสาธิตได้รับการพัฒนา จำนวน </a:t>
            </a:r>
          </a:p>
          <a:p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3 ไร่</a:t>
            </a:r>
          </a:p>
          <a:p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สามารถขยายแปลงต้นแบบได้ จำนวน </a:t>
            </a:r>
          </a:p>
          <a:p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 แปลง</a:t>
            </a:r>
            <a:endParaRPr lang="th-TH" sz="1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04319" y="2420888"/>
            <a:ext cx="218365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สามารถนำความรู้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ที่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ได้ไป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ปฏิบัติ ปรับใช้ใน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แปลง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ตนเอง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ได้ ปลูกสมุนไพร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พืช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อื่นๆ เพื่อบริโภค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ครอบครัว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และจำหน่าย</a:t>
            </a:r>
          </a:p>
          <a:p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เรียนรู้การ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แก้ปัญหา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ด้าน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การเกษตร จากแปลงสาธิต </a:t>
            </a:r>
          </a:p>
          <a:p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พึ่งพาตนเองได้</a:t>
            </a:r>
          </a:p>
          <a:p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เกิด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ความรักความสามัคคี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600" spc="-5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ชุมชน </a:t>
            </a:r>
            <a:r>
              <a:rPr lang="th-TH" sz="1600" spc="-5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จากการทำ</a:t>
            </a:r>
            <a:r>
              <a:rPr lang="th-TH" sz="1600" spc="-5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กิจกรรมร่วมกัน</a:t>
            </a:r>
            <a:endParaRPr lang="th-TH" sz="1600" spc="-5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10" y="404808"/>
            <a:ext cx="9000999" cy="100800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/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โครงการศูนย์เรียนรู้การพัฒนาเกษตรอ่างเก็บน้ำห้วยไฟอันเนื่องมาจากพระราชดำริ จังหวัดพะเยา</a:t>
            </a:r>
            <a:endParaRPr lang="th-TH" sz="2400" dirty="0">
              <a:solidFill>
                <a:prstClr val="white"/>
              </a:solidFill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2504327" y="2924944"/>
            <a:ext cx="143993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8" name="ลูกศรขวา 17"/>
          <p:cNvSpPr/>
          <p:nvPr/>
        </p:nvSpPr>
        <p:spPr>
          <a:xfrm>
            <a:off x="5042202" y="2924944"/>
            <a:ext cx="143993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3" name="ลูกศรขวา 22"/>
          <p:cNvSpPr/>
          <p:nvPr/>
        </p:nvSpPr>
        <p:spPr>
          <a:xfrm>
            <a:off x="7381098" y="2924944"/>
            <a:ext cx="143993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37628" y="2396393"/>
            <a:ext cx="2169444" cy="41549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เตรียมความพร้อมเจ้าหน้าที่ และคัดเลือก</a:t>
            </a: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เกษตรกรเข้ารับการฝึกอบรม จำนวน 50 ราย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ฝึกอบรมให้ความรู้ และการศึกษาดูงาน</a:t>
            </a:r>
            <a:endParaRPr lang="th-TH" sz="12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สนับสนุนปัจจัยการผลิต </a:t>
            </a: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วัสดุทางการเกษตร)</a:t>
            </a:r>
          </a:p>
          <a:p>
            <a:pPr marL="342900" indent="-342900"/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ให้ดำเนินการตามมาตรการป้องกันการ</a:t>
            </a:r>
          </a:p>
          <a:p>
            <a:pPr marL="342900" indent="-342900"/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แพร่ระบาดของโรคติดเชื้อ</a:t>
            </a:r>
            <a:r>
              <a:rPr lang="th-TH" sz="1200" kern="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โคโรนา 2019</a:t>
            </a:r>
          </a:p>
          <a:p>
            <a:pPr marL="342900" indent="-342900"/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(</a:t>
            </a:r>
            <a:r>
              <a:rPr lang="en-US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 - 19) </a:t>
            </a: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- แบ่งกลุ่มเกษตรกร เพื่อสนับสนุน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ปัจจัยการผลิต ครั้งละ 10 - 15 คน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- ประสานผู้นำชุมชนเพื่อเป็นตัวแทนรับมอบ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ปัจจัยการผลิตให้แก่เกษตรกรต่อไป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- สนับสนุนปัจจัยการผลิตให้เกษตรกร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เป็นรายบุคคล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- ดำเนินการอื่นๆ ที่เหมาะสม</a:t>
            </a:r>
            <a:endParaRPr lang="th-TH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พัฒนาแปลงสาธิต</a:t>
            </a: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ประสานงานและดูแลให้คำปรึกษา </a:t>
            </a: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และความช่วยเหลือเกษตรกร</a:t>
            </a:r>
            <a:endParaRPr lang="th-TH" sz="12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การรายงานผลการดำเนินงาน ผลการใช้จ่ายเงิน</a:t>
            </a: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ประจำเดือน/ระบบ 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</a:t>
            </a:r>
          </a:p>
          <a:p>
            <a:pPr marL="342900" indent="-342900"/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การเผยแพร่ประชาสัมพันธ์งานโครงการ/</a:t>
            </a:r>
          </a:p>
          <a:p>
            <a:pPr marL="342900" indent="-342900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ผลสำเร็จเกษตรกร</a:t>
            </a:r>
          </a:p>
          <a:p>
            <a:pPr marL="342900" indent="-342900"/>
            <a:r>
              <a:rPr lang="th-TH" sz="1200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8. การติดตาม ประเมินผลโครงการ</a:t>
            </a:r>
            <a:endParaRPr lang="th-TH" sz="1200" spc="-6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714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79341" y="44451"/>
            <a:ext cx="8952066" cy="104028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lvl="0" algn="ctr">
              <a:buNone/>
            </a:pPr>
            <a:r>
              <a:rPr lang="th-TH" sz="28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โครงการศูนย์เรียนรู้การพัฒนาเกษตรอ่างเก็บน้ำห้วยไฟอันเนื่องมาจากพระราชดำริ</a:t>
            </a:r>
          </a:p>
          <a:p>
            <a:pPr lvl="0" algn="ctr">
              <a:buNone/>
            </a:pPr>
            <a:r>
              <a:rPr lang="th-TH" sz="28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จังหวัดพะเยา</a:t>
            </a:r>
            <a:endParaRPr lang="th-TH" sz="2800" b="1" kern="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4022056" y="3067889"/>
            <a:ext cx="787274" cy="10731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2026" y="1214422"/>
            <a:ext cx="2295157" cy="500066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กระบวนการเดิม</a:t>
            </a:r>
            <a:endParaRPr lang="th-TH" altLang="th-TH" sz="36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4870" y="1214422"/>
            <a:ext cx="2741174" cy="500066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กระบวนการที่ปรับเปลี่ยน</a:t>
            </a:r>
            <a:endParaRPr lang="th-TH" altLang="th-TH" sz="36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4971254" y="1847102"/>
            <a:ext cx="4372862" cy="40964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1. เตรียมความพร้อมเจ้าหน้าที่ ประสาน/คัดเลือกเกษตรกรที่จะเข้ารับการฝึกอบรม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2. คัดเลือกเกษตรกรที่จะเข้ารับการฝึกอบรม จำนวน 50 ราย และขอรับการสนับสนุนเป็นแปลงต้นแบบ 2 ราย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3. จัดฝึกอบรมให้ความรู้แก่เกษตรกรด้านต่างๆ พร้อมทั้งพาเกษตรกรไปศึกษาดูงาน ในแปลงที่ประสบความสำเร็จ </a:t>
            </a: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ทั้งที่มีที่ตั้งอยู่ในพื้นที่ใกล้เคียง และโครงการอันเนื่องมาจากพระราชดำริอื่นๆ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4. สนับสนุนปัจจัยการผลิต ตามมาตรการป้องกันการแพร่ระบาดของ โรคติดเชื้อ</a:t>
            </a:r>
            <a:r>
              <a:rPr lang="th-TH" sz="1100" dirty="0" err="1" smtClean="0"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โคโรนา 2019 </a:t>
            </a: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(</a:t>
            </a:r>
            <a:r>
              <a:rPr lang="en-US" sz="1100" dirty="0" smtClean="0">
                <a:latin typeface="TH SarabunPSK" pitchFamily="34" charset="-34"/>
                <a:cs typeface="TH SarabunPSK" pitchFamily="34" charset="-34"/>
              </a:rPr>
              <a:t>COVID.-.19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) โดย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	  - แบ่งกลุ่มเกษตรกรเพื่อสนับสนุนปัจจัยการผลิต ครั้งละ 10 - 15 คน 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	  - ประสานผู้นำชุมชนเพื่อเป็นตัวแทนรับมอบปัจจัยการผลิตให้แก่เกษตรกรต่อไป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	  - สนับสนุนปัจจัยการผลิตให้เกษตรกรเป็นรายบุคคล</a:t>
            </a: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	  - ดำเนินการอื่นๆ ที่เหมาะสม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5. จัดทำแปลงสาธิตปลูกพืชหลังนาในพื้นที่ 3 ไร่ เพื่อเกษตรกรได้เรียนรู้จากการลงมือปฏิบัติ ซึ่งเป็นแปลงต้นแบบ</a:t>
            </a: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เน้นการทำเกษตรรูปแบบเกษตรอินทรีย์เป็นหลัก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6. ติดตามการดำเนินงานของ ส.</a:t>
            </a:r>
            <a:r>
              <a:rPr lang="th-TH" sz="1100" dirty="0" err="1" smtClean="0">
                <a:latin typeface="TH SarabunPSK" pitchFamily="34" charset="-34"/>
                <a:cs typeface="TH SarabunPSK" pitchFamily="34" charset="-34"/>
              </a:rPr>
              <a:t>ป.ก.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จังหวัด และเยี่ยมเกษตรกรที่เข้าร่วมโครงการ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7. รายงานความก้าวหน้าและผลการดำเนินงานผลการใช้จ่ายเงินประจำทุกเดือน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8. ติดตามประเมินผลเกษตรกรที่ได้รับการฝึกอบรมนำความรู้ไปประกอบอาชีพ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9. เผยแพร่ประชาสัมพันธ์ข้อมูลข่าวสารงานโครงการ/ผลสำเร็จของเกษตรกรในช่องทางต่างๆ เช่น </a:t>
            </a: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 สื่อออนไลน์ เอกสาร เป็นต้น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10. ศึกษาปัจจัยที่ส่งผลกระทบต่อการดำเนินโครงการ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11. พัฒนาศักยภาพเจ้าหน้าที่ ส.</a:t>
            </a:r>
            <a:r>
              <a:rPr lang="th-TH" sz="1100" dirty="0" err="1" smtClean="0">
                <a:latin typeface="TH SarabunPSK" pitchFamily="34" charset="-34"/>
                <a:cs typeface="TH SarabunPSK" pitchFamily="34" charset="-34"/>
              </a:rPr>
              <a:t>ป.ก.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ส่วนกลาง/จังหวัด/เกษตรกร</a:t>
            </a:r>
            <a:endParaRPr lang="en-US" sz="11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1000" dirty="0" smtClean="0"/>
              <a:t> </a:t>
            </a:r>
          </a:p>
          <a:p>
            <a:r>
              <a:rPr lang="en-US" sz="1000" dirty="0" smtClean="0"/>
              <a:t> </a:t>
            </a:r>
          </a:p>
          <a:p>
            <a:r>
              <a:rPr lang="en-US" sz="1000" dirty="0" smtClean="0"/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th-TH" sz="1000" dirty="0" smtClean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952207" y="5187997"/>
            <a:ext cx="47601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6213" indent="-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 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: 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กระบวนการดำเนินงาน ให้เป็นไปตามมาตรการป้องกัน</a:t>
            </a:r>
            <a:b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</a:b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         การแพร่ระบาดของโรคติดเชื้อ</a:t>
            </a:r>
            <a:r>
              <a:rPr lang="th-TH" altLang="th-TH" sz="1600" b="1" dirty="0" err="1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7225" y="6105992"/>
            <a:ext cx="9631407" cy="576114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จาก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โครงการศูนย์เรียนรู้การพัฒนาเกษตรอ่างเก็บน้ำห้วยไฟอันเนื่องมาจากพระราชดำริ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จังหวัดพะเยา</a:t>
            </a:r>
            <a:endParaRPr lang="th-TH" altLang="th-TH" sz="1600" dirty="0">
              <a:solidFill>
                <a:prstClr val="black"/>
              </a:solidFill>
              <a:latin typeface="TH SarabunPSK" panose="020B0500040200020003" pitchFamily="34" charset="-34"/>
              <a:ea typeface="Angsana New" panose="02020603050405020304" pitchFamily="18" charset="-34"/>
              <a:cs typeface="TH SarabunPSK" panose="020B0500040200020003" pitchFamily="34" charset="-34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630917" y="1785926"/>
            <a:ext cx="3217373" cy="41549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ประสาน/คัดเลือกเกษตรกรที่จะเข้ารับการฝึกอบรม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คัดเลือกเกษตรกรที่จะเข้ารับการฝึกอบรม จำนวน 50 ราย 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และขอรับการสนับสนุนเป็นแปลงต้นแบบ 2 ราย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จัดฝึกอบรมให้ความรู้แก่เกษตรกรด้านต่างๆ พร้อมทั้ง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200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พาเกษตรกรไปศึกษาดูงาน ในแปลงที่ประสบความสำเร็จ</a:t>
            </a:r>
          </a:p>
          <a:p>
            <a:r>
              <a:rPr lang="th-TH" sz="1200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ทั้งที่มีที่ตั้งอยู่ในพื้นที่ใกล้เคียง และโครงการ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อันเนื่องมาจากพระราชดำริอื่นๆ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สนับสนุนปัจจัยการผลิตให้แก่เกษตรกรที่เข้ารับการอบรม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เพื่อสานต่อความรู้ที่ได้รับและนำไปปฏิบัติในแปลงของตนเอง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จัดทำแปลงสาธิตปลูกพืชหลังนาในพื้นที่ 3 ไร่ เพื่อเกษตรกร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ได้เรียนรู้จากการลงมือปฏิบัติซึ่งเป็นแปลงต้นแบบ เน้นการทำเกษตร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รูปแบบเกษตรอินทรีย์เป็นหลัก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ติดตามการดำเนินงานของ ส.</a:t>
            </a:r>
            <a:r>
              <a:rPr lang="th-TH" sz="12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ป.ก.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จังหวัด และเยี่ยมเกษตรกร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ที่เข้าร่วมโครงการ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7. รายงานความก้าวหน้าและผลการดำเนินงานผลการใช้จ่ายเงินประจำ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ทุกเดือน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8. 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ติดตามประเมินผลเกษตรกรที่ได้รับการฝึกอบรมนำความรู้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ไปประกอบอาชีพ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9. เผยแพร่ประชาสัมพันธ์ข้อมูลข่าวสารงานโครงการ/ผลสำเร็จ</a:t>
            </a: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ของเกษตรกรในช่องทางต่างๆ เช่น สื่อออนไลน์ เอกสาร เป็นต้น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10. ศึกษาปัจจัยที่ส่งผลกระทบต่อการดำเนินโครงการ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11. พัฒนาศักยภาพเจ้าหน้าที่ ส.</a:t>
            </a:r>
            <a:r>
              <a:rPr lang="th-TH" sz="12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ป.ก.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ส่วนกลาง/จังหวัด/เกษตรกร</a:t>
            </a:r>
            <a:endParaRPr lang="en-US" sz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303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0922" y="1214438"/>
            <a:ext cx="2499911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</a:t>
            </a: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ตรียมความพร้อม คัดเลือกเกษตรกร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ตามหลักเกณฑ์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207" y="2368551"/>
            <a:ext cx="2428486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การพัฒนาองค์ความรู้ให้กับเกษตรกรเตรียมความพร้อมการรวมกลุ่ม </a:t>
            </a:r>
          </a:p>
          <a:p>
            <a:pPr marL="174625" indent="-174625" algn="ctr">
              <a:defRPr/>
            </a:pPr>
            <a:r>
              <a:rPr lang="th-TH" sz="1600" b="1" spc="-4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และสนับสนุนปัจจัยการผลิต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4889" y="1792288"/>
            <a:ext cx="2428486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วางแผนการพัฒนาและการดำเนินงาน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ตามแนวทางการขับเคลื่อนโครงการฯ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811" y="3502026"/>
            <a:ext cx="2428486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032" y="4824413"/>
            <a:ext cx="2357060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589" y="5397501"/>
            <a:ext cx="2357060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552256" y="2562506"/>
            <a:ext cx="2045680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38070" y="1262064"/>
            <a:ext cx="399986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1878" y="1870075"/>
            <a:ext cx="357131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167" y="2740307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771" y="3589386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76167" y="4797474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585" y="81034"/>
            <a:ext cx="8062708" cy="82711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spc="-5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</a:t>
            </a:r>
            <a:r>
              <a:rPr lang="th-TH" sz="2000" b="1" spc="-5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การศูนย์เรียนรู้การพัฒนาเกษตรอ่าง</a:t>
            </a:r>
            <a:r>
              <a:rPr lang="th-TH" sz="20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เก็บน้ำห้วยไฟอันเนื่องมาจากพระราชดำริ จังหวัดพะเยา</a:t>
            </a:r>
            <a:endParaRPr lang="th-TH" sz="2000" b="1" spc="-5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6" name="สี่เหลี่ยมมุมมน 55"/>
          <p:cNvSpPr/>
          <p:nvPr/>
        </p:nvSpPr>
        <p:spPr>
          <a:xfrm>
            <a:off x="6994216" y="2357430"/>
            <a:ext cx="2815774" cy="22145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ให้ปฏิบัติ</a:t>
            </a:r>
            <a:r>
              <a:rPr lang="th-TH" sz="15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ตามมาตรการป้องกันการแพร่</a:t>
            </a: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ระบาด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ของโรคติดเชื้อ</a:t>
            </a:r>
            <a:r>
              <a:rPr lang="th-TH" sz="1500" spc="-2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 - </a:t>
            </a: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แบ่งกลุ่ม</a:t>
            </a:r>
            <a:r>
              <a:rPr lang="th-TH" sz="15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 ครั้งละ 10 - 15 คน    </a:t>
            </a:r>
            <a:endParaRPr lang="th-TH" sz="1500" spc="-20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- </a:t>
            </a:r>
            <a:r>
              <a:rPr lang="th-TH" sz="15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ประสานผู้นำชุมชนเพื่อเป็น</a:t>
            </a: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ตัวแทน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   </a:t>
            </a:r>
            <a:r>
              <a:rPr lang="th-TH" sz="1500" spc="-5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ส่งมอบ</a:t>
            </a:r>
            <a:r>
              <a:rPr lang="th-TH" sz="1500" spc="-5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ปัจจัยการผลิตให้แก่</a:t>
            </a:r>
            <a:r>
              <a:rPr lang="th-TH" sz="1500" spc="-5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เกษตรกรแทน</a:t>
            </a:r>
            <a:endParaRPr lang="th-TH" sz="1500" spc="-5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</a:t>
            </a:r>
            <a:r>
              <a:rPr lang="th-TH" sz="15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ปัจจัยการผลิตให้แก่</a:t>
            </a: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   แบ่งกลุ่มย่อย/รายบุคคล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- ดำเนินการอื่นๆ ที่เหมาะสม</a:t>
            </a:r>
            <a:endParaRPr lang="th-TH" sz="1500" spc="-2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720767" y="2652807"/>
            <a:ext cx="1231703" cy="5715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858701" y="6007101"/>
            <a:ext cx="2357059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ประมวลผลและสรุปการพัฒนาศักยภาพเจ้าหน้าที่</a:t>
            </a:r>
          </a:p>
        </p:txBody>
      </p:sp>
      <p:sp>
        <p:nvSpPr>
          <p:cNvPr id="85" name="วงรี 84"/>
          <p:cNvSpPr/>
          <p:nvPr/>
        </p:nvSpPr>
        <p:spPr>
          <a:xfrm>
            <a:off x="637200" y="5468938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290361" y="2613025"/>
            <a:ext cx="261895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วงรี 25"/>
          <p:cNvSpPr/>
          <p:nvPr/>
        </p:nvSpPr>
        <p:spPr>
          <a:xfrm>
            <a:off x="5666645" y="2368550"/>
            <a:ext cx="357131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32" name="วงรี 31"/>
          <p:cNvSpPr/>
          <p:nvPr/>
        </p:nvSpPr>
        <p:spPr>
          <a:xfrm>
            <a:off x="637200" y="6082553"/>
            <a:ext cx="357130" cy="34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8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5674970"/>
      </p:ext>
    </p:extLst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1100</Words>
  <Application>Microsoft Office PowerPoint</Application>
  <PresentationFormat>กำหนดเอง</PresentationFormat>
  <Paragraphs>188</Paragraphs>
  <Slides>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2" baseType="lpstr">
      <vt:lpstr>Angsana New</vt:lpstr>
      <vt:lpstr>Arial</vt:lpstr>
      <vt:lpstr>Calibri</vt:lpstr>
      <vt:lpstr>Cordia New</vt:lpstr>
      <vt:lpstr>TH SarabunIT๙</vt:lpstr>
      <vt:lpstr>TH SarabunPSK</vt:lpstr>
      <vt:lpstr>Wingdings</vt:lpstr>
      <vt:lpstr>1_ชุดรูปแบบของ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 โครงการ.....</dc:title>
  <dc:creator>ALRO</dc:creator>
  <cp:lastModifiedBy>PNCOM</cp:lastModifiedBy>
  <cp:revision>174</cp:revision>
  <cp:lastPrinted>2020-06-12T12:28:18Z</cp:lastPrinted>
  <dcterms:created xsi:type="dcterms:W3CDTF">2017-10-13T10:07:58Z</dcterms:created>
  <dcterms:modified xsi:type="dcterms:W3CDTF">2020-06-12T12:32:39Z</dcterms:modified>
</cp:coreProperties>
</file>