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9" r:id="rId2"/>
    <p:sldId id="260" r:id="rId3"/>
    <p:sldId id="261" r:id="rId4"/>
    <p:sldId id="262" r:id="rId5"/>
  </p:sldIdLst>
  <p:sldSz cx="9904413" cy="6858000"/>
  <p:notesSz cx="6888163" cy="100203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36" y="6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616"/>
          </a:xfrm>
          <a:prstGeom prst="rect">
            <a:avLst/>
          </a:prstGeom>
        </p:spPr>
        <p:txBody>
          <a:bodyPr vert="horz" lIns="91993" tIns="45996" rIns="91993" bIns="4599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0616"/>
          </a:xfrm>
          <a:prstGeom prst="rect">
            <a:avLst/>
          </a:prstGeom>
        </p:spPr>
        <p:txBody>
          <a:bodyPr vert="horz" lIns="91993" tIns="45996" rIns="91993" bIns="45996" rtlCol="0"/>
          <a:lstStyle>
            <a:lvl1pPr algn="r">
              <a:defRPr sz="1200"/>
            </a:lvl1pPr>
          </a:lstStyle>
          <a:p>
            <a:fld id="{028D265B-11D8-41EE-A9EA-761F7052052C}" type="datetimeFigureOut">
              <a:rPr lang="th-TH" smtClean="0"/>
              <a:pPr/>
              <a:t>12/06/63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731838" y="752475"/>
            <a:ext cx="542448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93" tIns="45996" rIns="91993" bIns="45996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843"/>
            <a:ext cx="5510530" cy="4508736"/>
          </a:xfrm>
          <a:prstGeom prst="rect">
            <a:avLst/>
          </a:prstGeom>
        </p:spPr>
        <p:txBody>
          <a:bodyPr vert="horz" lIns="91993" tIns="45996" rIns="91993" bIns="45996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8086"/>
            <a:ext cx="2984871" cy="500615"/>
          </a:xfrm>
          <a:prstGeom prst="rect">
            <a:avLst/>
          </a:prstGeom>
        </p:spPr>
        <p:txBody>
          <a:bodyPr vert="horz" lIns="91993" tIns="45996" rIns="91993" bIns="4599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8086"/>
            <a:ext cx="2984871" cy="500615"/>
          </a:xfrm>
          <a:prstGeom prst="rect">
            <a:avLst/>
          </a:prstGeom>
        </p:spPr>
        <p:txBody>
          <a:bodyPr vert="horz" lIns="91993" tIns="45996" rIns="91993" bIns="45996" rtlCol="0" anchor="b"/>
          <a:lstStyle>
            <a:lvl1pPr algn="r">
              <a:defRPr sz="1200"/>
            </a:lvl1pPr>
          </a:lstStyle>
          <a:p>
            <a:fld id="{9E08E763-A47C-448E-B908-6993E580CE9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7416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731838" y="752475"/>
            <a:ext cx="5424487" cy="375602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9141A-67AE-4FDE-BD8C-21F4BA4AB533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54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834" y="2130433"/>
            <a:ext cx="8418751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665" y="3886200"/>
            <a:ext cx="69330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51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97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0699" y="274646"/>
            <a:ext cx="2228493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224" y="274646"/>
            <a:ext cx="6520405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215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23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383" y="4406908"/>
            <a:ext cx="84187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383" y="2906713"/>
            <a:ext cx="84187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908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224" y="1600206"/>
            <a:ext cx="437444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4743" y="1600206"/>
            <a:ext cx="437444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120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224" y="1535113"/>
            <a:ext cx="43761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224" y="2174875"/>
            <a:ext cx="43761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1305" y="1535113"/>
            <a:ext cx="437788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1305" y="2174875"/>
            <a:ext cx="437788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009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71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095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221" y="273050"/>
            <a:ext cx="32584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353" y="273058"/>
            <a:ext cx="55368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221" y="1435103"/>
            <a:ext cx="32584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76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334" y="4800600"/>
            <a:ext cx="59426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334" y="612775"/>
            <a:ext cx="59426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334" y="5367338"/>
            <a:ext cx="59426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12/06/63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06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222" y="274638"/>
            <a:ext cx="89139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222" y="1600206"/>
            <a:ext cx="89139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222" y="6356358"/>
            <a:ext cx="2311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5C0EE7C-D0FC-4C28-B3B1-D4B30D1BFC5E}" type="datetimeFigureOut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12/06/63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011" y="6356358"/>
            <a:ext cx="3136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8164" y="6356358"/>
            <a:ext cx="2311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6D90098-678F-4820-94C2-F404635A71A1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935492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0"/>
          <p:cNvSpPr/>
          <p:nvPr/>
        </p:nvSpPr>
        <p:spPr>
          <a:xfrm>
            <a:off x="7004582" y="2564904"/>
            <a:ext cx="1332000" cy="1620000"/>
          </a:xfrm>
          <a:prstGeom prst="rect">
            <a:avLst/>
          </a:prstGeom>
          <a:solidFill>
            <a:srgbClr val="9966FF">
              <a:alpha val="1529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600" kern="0" dirty="0">
              <a:ln>
                <a:solidFill>
                  <a:sysClr val="windowText" lastClr="000000"/>
                </a:solidFill>
              </a:ln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81"/>
          <p:cNvSpPr/>
          <p:nvPr/>
        </p:nvSpPr>
        <p:spPr>
          <a:xfrm>
            <a:off x="8349748" y="2564904"/>
            <a:ext cx="1499002" cy="3276000"/>
          </a:xfrm>
          <a:prstGeom prst="rect">
            <a:avLst/>
          </a:prstGeom>
          <a:solidFill>
            <a:srgbClr val="9966FF">
              <a:alpha val="15686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6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32438" y="2204864"/>
            <a:ext cx="1908000" cy="307777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ติดตาม/ประเมินผล/รายงาน</a:t>
            </a:r>
            <a:endParaRPr lang="th-TH" sz="14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758" y="764704"/>
            <a:ext cx="1481763" cy="369332"/>
          </a:xfrm>
          <a:prstGeom prst="rect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วัตถุประสงค์</a:t>
            </a:r>
            <a:endParaRPr lang="th-TH" sz="1800" b="1" kern="0" dirty="0">
              <a:solidFill>
                <a:srgbClr val="676A55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756" y="1340768"/>
            <a:ext cx="1481763" cy="369332"/>
          </a:xfrm>
          <a:prstGeom prst="rect">
            <a:avLst/>
          </a:prstGeom>
          <a:solidFill>
            <a:srgbClr val="FFE6B3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476" y="2204864"/>
            <a:ext cx="900000" cy="432000"/>
          </a:xfrm>
          <a:prstGeom prst="homePlate">
            <a:avLst/>
          </a:prstGeom>
          <a:solidFill>
            <a:srgbClr val="99CC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</a:t>
            </a:r>
            <a:endParaRPr lang="th-TH" sz="18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47" y="2780928"/>
            <a:ext cx="792000" cy="252000"/>
          </a:xfrm>
          <a:prstGeom prst="homePlate">
            <a:avLst/>
          </a:prstGeom>
          <a:solidFill>
            <a:srgbClr val="92D050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811" y="5793214"/>
            <a:ext cx="821947" cy="307777"/>
          </a:xfrm>
          <a:prstGeom prst="rect">
            <a:avLst/>
          </a:prstGeom>
          <a:solidFill>
            <a:srgbClr val="CCCCFF">
              <a:alpha val="60000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Timeline</a:t>
            </a:r>
            <a:endParaRPr lang="th-TH" sz="14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099" y="6160948"/>
            <a:ext cx="1767342" cy="292388"/>
          </a:xfrm>
          <a:prstGeom prst="rect">
            <a:avLst/>
          </a:prstGeom>
          <a:solidFill>
            <a:srgbClr val="FFCC99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3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หน่วยงานหลัก</a:t>
            </a:r>
            <a:endParaRPr lang="th-TH" sz="13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24414" y="2586390"/>
            <a:ext cx="147576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ผลผลิต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(Output)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64574" y="2564904"/>
            <a:ext cx="143977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 (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Outcome)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92318" y="2204864"/>
            <a:ext cx="2376000" cy="307777"/>
          </a:xfrm>
          <a:prstGeom prst="chevron">
            <a:avLst/>
          </a:prstGeom>
          <a:solidFill>
            <a:srgbClr val="CCC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การดำเนินการ</a:t>
            </a:r>
            <a:endParaRPr lang="th-TH" sz="14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9758" y="2204864"/>
            <a:ext cx="1871700" cy="307777"/>
          </a:xfrm>
          <a:prstGeom prst="chevron">
            <a:avLst/>
          </a:prstGeom>
          <a:solidFill>
            <a:srgbClr val="FFCCFF">
              <a:alpha val="50196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การเตรียมการ</a:t>
            </a:r>
            <a:endParaRPr lang="th-TH" sz="14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1845" y="764704"/>
            <a:ext cx="8136001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เพื่อการพัฒนาคุณภาพชีวิตราษฎรบนพื้นที่สูงและใช้เป็นต้นแบบในการพัฒนาต่อไป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เพื่อการส่งเสริมอาชีพที่เหมาะสมกับศักยภาพของราษฎร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26293" y="1412776"/>
            <a:ext cx="7812001" cy="338554"/>
          </a:xfrm>
          <a:prstGeom prst="rect">
            <a:avLst/>
          </a:prstGeom>
          <a:solidFill>
            <a:srgbClr val="FFE6B3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kern="0" dirty="0" smtClean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kern="0" dirty="0">
                <a:solidFill>
                  <a:srgbClr val="676A55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เกษตรกรที่ได้รับการคัดเลือกเข้ารับการส่งเสริมจากโครงการ จำนวน 50 ราย</a:t>
            </a:r>
          </a:p>
        </p:txBody>
      </p:sp>
      <p:sp>
        <p:nvSpPr>
          <p:cNvPr id="21" name="Rectangle 15"/>
          <p:cNvSpPr/>
          <p:nvPr/>
        </p:nvSpPr>
        <p:spPr>
          <a:xfrm>
            <a:off x="6968606" y="2825642"/>
            <a:ext cx="1584000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4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เกษตรกรได้รับ</a:t>
            </a: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คุณภาพ</a:t>
            </a: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ชีวิตราษฎร</a:t>
            </a: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บน</a:t>
            </a:r>
            <a:b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พื้นที่</a:t>
            </a: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สูง จำนวน 50 ราย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มี</a:t>
            </a: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ศูนย์ต้นแบบด้านการ</a:t>
            </a: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ทำ</a:t>
            </a:r>
            <a:b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เกษตร</a:t>
            </a: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ผสมผสาน </a:t>
            </a: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</a:t>
            </a:r>
            <a:b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12 </a:t>
            </a: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32430" y="2564904"/>
            <a:ext cx="1836000" cy="972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6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</a:t>
            </a:r>
            <a:endParaRPr lang="th-TH" sz="1600" kern="0" dirty="0" smtClean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เกษตรกรนำ</a:t>
            </a:r>
            <a: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องค์ความรู้</a:t>
            </a:r>
            <a: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ไปใช้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ประโยชน์</a:t>
            </a:r>
            <a:endParaRPr lang="th-TH" sz="1400" kern="0" spc="-4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ปัญหา </a:t>
            </a:r>
            <a:r>
              <a:rPr lang="th-TH" sz="1400" kern="0" spc="-4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อุปสรรค </a:t>
            </a:r>
            <a:r>
              <a:rPr lang="th-TH" sz="1400" kern="0" spc="-4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และข้อเสนอแนะ</a:t>
            </a:r>
            <a:endParaRPr lang="th-TH" sz="1400" kern="0" spc="-4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endParaRPr lang="th-TH" sz="1200" kern="0" dirty="0" smtClean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093" y="6520988"/>
            <a:ext cx="1762518" cy="292388"/>
          </a:xfrm>
          <a:prstGeom prst="rect">
            <a:avLst/>
          </a:prstGeom>
          <a:solidFill>
            <a:srgbClr val="CCFF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3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</a:t>
            </a:r>
            <a:r>
              <a:rPr lang="th-TH" sz="1300" b="1" kern="0" dirty="0" err="1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1300" b="1" kern="0" dirty="0" smtClean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endParaRPr lang="th-TH" sz="1300" b="1" kern="0" dirty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04192" y="6160948"/>
            <a:ext cx="7558789" cy="292388"/>
          </a:xfrm>
          <a:prstGeom prst="rect">
            <a:avLst/>
          </a:prstGeom>
          <a:solidFill>
            <a:srgbClr val="FFD7A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300" b="1" kern="0" spc="-1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ศูนย์ภูฟ้าพัฒนา</a:t>
            </a:r>
          </a:p>
        </p:txBody>
      </p:sp>
      <p:sp>
        <p:nvSpPr>
          <p:cNvPr id="25" name="Right Arrow 1"/>
          <p:cNvSpPr/>
          <p:nvPr/>
        </p:nvSpPr>
        <p:spPr>
          <a:xfrm>
            <a:off x="1999902" y="6165336"/>
            <a:ext cx="216000" cy="288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600" kern="0">
              <a:solidFill>
                <a:sysClr val="window" lastClr="FFFFFF"/>
              </a:solidFill>
              <a:latin typeface="Calibri"/>
              <a:cs typeface="Cordia New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91961" y="6520988"/>
            <a:ext cx="7594783" cy="292388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3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ส.</a:t>
            </a:r>
            <a:r>
              <a:rPr lang="th-TH" sz="1300" b="1" kern="0" dirty="0" err="1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300" b="1" kern="0" dirty="0">
                <a:solidFill>
                  <a:srgbClr val="EAEBDE">
                    <a:lumMod val="1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/หน่วยงานสังกัดกระทรวงเกษตรและสหกรณ์ และหน่วยงานอื่น ๆ ที่เกี่ยวข้อง</a:t>
            </a:r>
            <a:endParaRPr lang="th-TH" sz="1300" b="1" kern="0" dirty="0" smtClean="0">
              <a:solidFill>
                <a:srgbClr val="EAEBDE">
                  <a:lumMod val="1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7" name="Right Arrow 1"/>
          <p:cNvSpPr/>
          <p:nvPr/>
        </p:nvSpPr>
        <p:spPr>
          <a:xfrm>
            <a:off x="1999902" y="6561376"/>
            <a:ext cx="216000" cy="252000"/>
          </a:xfrm>
          <a:prstGeom prst="rightArrow">
            <a:avLst/>
          </a:prstGeom>
          <a:solidFill>
            <a:srgbClr val="A8CDD7">
              <a:lumMod val="75000"/>
            </a:srgbClr>
          </a:solidFill>
          <a:ln w="12700" cap="flat" cmpd="sng" algn="ctr">
            <a:solidFill>
              <a:srgbClr val="E8B7B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kern="0">
              <a:solidFill>
                <a:sysClr val="window" lastClr="FFFFFF"/>
              </a:solidFill>
              <a:latin typeface="Calibri"/>
              <a:cs typeface="Cordia New"/>
            </a:endParaRPr>
          </a:p>
        </p:txBody>
      </p:sp>
      <p:sp>
        <p:nvSpPr>
          <p:cNvPr id="28" name="ลูกศรขวา 27"/>
          <p:cNvSpPr/>
          <p:nvPr/>
        </p:nvSpPr>
        <p:spPr>
          <a:xfrm>
            <a:off x="1136394" y="5877272"/>
            <a:ext cx="8386656" cy="7200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kern="0">
              <a:solidFill>
                <a:sysClr val="windowText" lastClr="000000"/>
              </a:solidFill>
              <a:latin typeface="Calibri"/>
              <a:cs typeface="Cordia New"/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7076750" y="2240896"/>
            <a:ext cx="2772000" cy="252000"/>
          </a:xfrm>
          <a:prstGeom prst="rect">
            <a:avLst/>
          </a:prstGeom>
          <a:solidFill>
            <a:srgbClr val="9933FF">
              <a:alpha val="15294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ผลสัมฤทธิ์ของโครงการ</a:t>
            </a:r>
            <a:r>
              <a:rPr lang="en-US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4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  <a:endParaRPr lang="th-TH" sz="14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6755" y="1772816"/>
            <a:ext cx="1481763" cy="369332"/>
          </a:xfrm>
          <a:prstGeom prst="rect">
            <a:avLst/>
          </a:prstGeom>
          <a:solidFill>
            <a:srgbClr val="FFFFCC">
              <a:alpha val="89804"/>
            </a:srgbClr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</a:t>
            </a:r>
            <a:endParaRPr lang="th-TH" sz="1800" b="1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13968" y="1794302"/>
            <a:ext cx="7812001" cy="338554"/>
          </a:xfrm>
          <a:prstGeom prst="rect">
            <a:avLst/>
          </a:prstGeom>
          <a:solidFill>
            <a:srgbClr val="FFFFCC">
              <a:alpha val="89804"/>
            </a:srgb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660,900</a:t>
            </a:r>
            <a:r>
              <a:rPr lang="th-TH" sz="1600" b="1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บาท</a:t>
            </a:r>
            <a:endParaRPr lang="th-TH" sz="1600" b="1" kern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32606" y="3548633"/>
            <a:ext cx="1836000" cy="8002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6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ประเมินผล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ความเปลี่ยนแปลงของพื้นที่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รายได้ </a:t>
            </a:r>
            <a:r>
              <a:rPr lang="en-US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before/after</a:t>
            </a:r>
            <a:endParaRPr lang="en-US" sz="1400" kern="0" dirty="0" smtClean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32430" y="4340721"/>
            <a:ext cx="1838092" cy="12311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600" b="1" kern="0" spc="-2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รายงาน</a:t>
            </a:r>
            <a:endParaRPr lang="th-TH" sz="16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6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ระบบรายงาน </a:t>
            </a:r>
            <a:r>
              <a:rPr lang="en-US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รายงาน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และ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การใช้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จ่ายเงินทุก</a:t>
            </a: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</a:t>
            </a:r>
            <a:b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4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4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 ของเดือน</a:t>
            </a: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847750" y="2564904"/>
            <a:ext cx="1764000" cy="3093154"/>
          </a:xfrm>
          <a:prstGeom prst="rect">
            <a:avLst/>
          </a:prstGeom>
          <a:solidFill>
            <a:srgbClr val="FFCCFF">
              <a:alpha val="40000"/>
            </a:srgbClr>
          </a:solidFill>
          <a:ln>
            <a:solidFill>
              <a:schemeClr val="tx1"/>
            </a:solidFill>
          </a:ln>
        </p:spPr>
        <p:txBody>
          <a:bodyPr wrap="square" num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คัดเลือกเกษตรกร เป็นเกษตรกรใน</a:t>
            </a:r>
            <a:b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โครงการศูนย์ภูฟ้าพัฒนา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</a:pP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ที่ผ่าน</a:t>
            </a: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การคัดเลือกจากศูนย์ภู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ฟ้า</a:t>
            </a:r>
            <a:b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และ </a:t>
            </a: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ส.</a:t>
            </a:r>
            <a:r>
              <a:rPr lang="th-TH" sz="1300" spc="-3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เข้ารับการ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</a:t>
            </a:r>
            <a:b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องค์</a:t>
            </a: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ความรู้ จำนวน 50 ราย 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1300" spc="-4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จัดตั้ง</a:t>
            </a:r>
            <a:r>
              <a:rPr lang="th-TH" sz="1300" spc="-4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เป็นศูนย์</a:t>
            </a:r>
            <a:r>
              <a:rPr lang="th-TH" sz="1300" spc="-4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ต้นแบบ จำนวน 12</a:t>
            </a:r>
            <a:br>
              <a:rPr lang="th-TH" sz="1300" spc="-4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4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ศูนย์ </a:t>
            </a:r>
            <a:r>
              <a:rPr lang="th-TH" sz="13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</a:t>
            </a: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เปลี่ยนแปลงของพื้นที่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3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องค์ความรู้เกี่ยวกับการเพิ่ม</a:t>
            </a:r>
            <a:b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ศักยภาพการใช้ประโยชน์ที่ดิน</a:t>
            </a:r>
            <a:b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และการทำเกษตรผสมผสาน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วัสดุการเกษตร ตาม</a:t>
            </a: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ต้องการ</a:t>
            </a:r>
            <a:b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ของ</a:t>
            </a: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ศูนย์ต้นแบบ 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เพื่อให้</a:t>
            </a:r>
            <a:b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การ</a:t>
            </a: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ดำเนินกิจกรรม ด้านการ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ทำ</a:t>
            </a:r>
            <a:b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เกษตร</a:t>
            </a:r>
            <a:r>
              <a:rPr lang="th-TH" sz="1300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ผสมผสาน เห็นผล</a:t>
            </a: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</a:t>
            </a:r>
            <a:b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spc="-3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รูปธรรม</a:t>
            </a:r>
            <a:endParaRPr lang="th-TH" sz="1300" spc="-3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2611750" y="2627845"/>
            <a:ext cx="2520856" cy="2772297"/>
          </a:xfrm>
          <a:prstGeom prst="rect">
            <a:avLst/>
          </a:prstGeom>
          <a:solidFill>
            <a:srgbClr val="CCCCFF"/>
          </a:solidFill>
          <a:ln>
            <a:solidFill>
              <a:sysClr val="windowText" lastClr="00000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9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ร่วมกับศูนย์ภูฟ้าพัฒนา และคณะอนุกรรมการจัดทำ แผนแม่บทการพัฒนา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9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โครงการอันเนื่องมาจากพระราชดำริ จังหวัดน่าน จัดทำแผนปฏิบัติการ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900" kern="0" spc="-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ร่วมกับศูนย์ภูฟ้าพัฒนา คัดเลือกเกษตรกรเพื่อเข้ารับการส่งเสริมองค์ความรู้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900" kern="0" spc="-6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จำนวน  50 ราย และจัดตั้งเป็นศูนย์ต้นแบบ จำนวน 12 ศูนย์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9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900" kern="0" spc="-6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จัดเก็บข้อมูลพื้นฐาน เช่น รายได้ ต้นทุน การผลิต ปัญหาอุปสรรคในการประกอบอาชีพ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9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ส.</a:t>
            </a:r>
            <a:r>
              <a:rPr lang="th-TH" sz="900" kern="0" spc="-5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900" kern="0" spc="-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.จังหวัด จัดฝึกอบรมส่งเสริมองค์ความรู้หลักสูตรการเพิ่มศักยภาพการ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9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9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ใช้ประโยชนที่ดินด้านเกษตรผสมผสาน จำนวน 50 ราย ผ่านศูนย์ภูฟ้าพัฒนา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9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ส.</a:t>
            </a:r>
            <a:r>
              <a:rPr lang="th-TH" sz="900" kern="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ป.ก</a:t>
            </a:r>
            <a:r>
              <a:rPr lang="th-TH" sz="9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.จังหวัด สนับสนุนปัจจัยการผลิตให้กับศูนย์ต้นแบบด้านการทำเกษตร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defRPr/>
            </a:pPr>
            <a:r>
              <a:rPr lang="th-TH" sz="900" kern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900" kern="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ผสมผสาน จำนวน 12 ศูนย์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- กำหนดแผนสนับสนุนปัจจัยการผลิตให้กับศูนย์ต้นแบบฯ ตามมาตรการ  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90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ป้องกันการแพร่ระบาดของโรคติดเชื้อ</a:t>
            </a:r>
            <a:r>
              <a:rPr lang="th-TH" sz="900" dirty="0" err="1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ไวรัส</a:t>
            </a: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โคโรนา 2019 (</a:t>
            </a:r>
            <a:r>
              <a:rPr lang="en-US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COVID</a:t>
            </a: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en-US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–</a:t>
            </a: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en-US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19</a:t>
            </a: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)</a:t>
            </a:r>
            <a:endParaRPr lang="en-US" sz="900" dirty="0" smtClean="0"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- คัดเลือกเกษตรกรที่ผ่านการฝึกอบรมฯ จำนวน 12  ราย</a:t>
            </a:r>
            <a:r>
              <a:rPr lang="en-US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90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en-US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</a:t>
            </a: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สำรวจความต้องการ ของเกษตรกร</a:t>
            </a:r>
            <a:endParaRPr lang="en-US" sz="900" dirty="0" smtClean="0"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-</a:t>
            </a: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กำหนดตารางการรับมอบปัจจัยการผลิต และประสานเกษตรกร </a:t>
            </a:r>
            <a:b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</a:b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   แจ้ง วัน เวลา สถานที่รับมอบปัจจัยการผลิต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90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- มอบปัจจัยการผลิตให้แก่เกษตรกรเป็นรายบุคคลตามตารางการรับมอบที่   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900" spc="-4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900" spc="-4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</a:t>
            </a:r>
            <a:r>
              <a:rPr lang="th-TH" sz="900" spc="-2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กำหนด โดยนำปัจจัยการผลิตมอบให้กับเกษตรกร ณ ที่อยู่อาศัย/แปลงเกษตร 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900" spc="-2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900" spc="-2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- ดำเนินการอื่นๆ ที่เหมาะสม</a:t>
            </a:r>
            <a:endParaRPr lang="th-TH" sz="1050" kern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8290258" y="2825643"/>
            <a:ext cx="17025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เกษตรกรตระหนัก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ถึง</a:t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ความสำคัญ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ของการ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</a:t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การ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จัดสรรที่ดินทำกิน 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และมี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แนวทางการใช้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ประโยชน์</a:t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ใน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ที่ดินอย่างมี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ประสิทธิภาพ</a:t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มาก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ขึ้น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เกษตรกรมีการ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</a:t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คุณภาพ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ชีวิต และมี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อาชีพ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ที่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เหมาะสมกับ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ศักยภาพ</a:t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ของ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เกษตรกรและ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</a:t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บนที่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สูง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90000"/>
              <a:buFont typeface="Wingdings" pitchFamily="2" charset="2"/>
              <a:buChar char="Ø"/>
              <a:defRPr/>
            </a:pP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เกษตรกร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ในพื้นที่ทรง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</a:t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และ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พื้นที่ใกล้เคียง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มี</a:t>
            </a:r>
            <a:r>
              <a:rPr lang="th-TH" sz="1300" kern="0" dirty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ต้นแบบในด้าน</a:t>
            </a: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การทำเกษตร</a:t>
            </a:r>
            <a:b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300" kern="0" dirty="0" smtClean="0">
                <a:solidFill>
                  <a:sysClr val="windowText" lastClr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ผสมผสาน </a:t>
            </a:r>
            <a:endParaRPr lang="th-TH" sz="1300" kern="0" dirty="0">
              <a:solidFill>
                <a:sysClr val="windowText" lastClr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1" name="ลูกศรขวา 40"/>
          <p:cNvSpPr/>
          <p:nvPr/>
        </p:nvSpPr>
        <p:spPr>
          <a:xfrm>
            <a:off x="1723036" y="1412776"/>
            <a:ext cx="204143" cy="252000"/>
          </a:xfrm>
          <a:prstGeom prst="rightArrow">
            <a:avLst/>
          </a:prstGeom>
          <a:solidFill>
            <a:srgbClr val="FFE6B3"/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kern="0">
              <a:solidFill>
                <a:sysClr val="window" lastClr="FFFFFF"/>
              </a:solidFill>
              <a:latin typeface="Calibri"/>
              <a:cs typeface="Cordia New"/>
            </a:endParaRPr>
          </a:p>
        </p:txBody>
      </p:sp>
      <p:sp>
        <p:nvSpPr>
          <p:cNvPr id="42" name="ลูกศรขวา 41"/>
          <p:cNvSpPr/>
          <p:nvPr/>
        </p:nvSpPr>
        <p:spPr>
          <a:xfrm>
            <a:off x="1703834" y="1772816"/>
            <a:ext cx="204143" cy="252000"/>
          </a:xfrm>
          <a:prstGeom prst="rightArrow">
            <a:avLst/>
          </a:prstGeom>
          <a:solidFill>
            <a:srgbClr val="FFFFCC">
              <a:alpha val="89804"/>
            </a:srgbClr>
          </a:solidFill>
          <a:ln w="12700" cap="flat" cmpd="sng" algn="ctr">
            <a:solidFill>
              <a:srgbClr val="72A376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kern="0">
              <a:solidFill>
                <a:sysClr val="window" lastClr="FFFFFF"/>
              </a:solidFill>
              <a:latin typeface="Calibri"/>
              <a:cs typeface="Cordia New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9743" y="169476"/>
            <a:ext cx="1835706" cy="523220"/>
          </a:xfrm>
          <a:prstGeom prst="rect">
            <a:avLst/>
          </a:prstGeom>
          <a:solidFill>
            <a:srgbClr val="88A1F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Road Map</a:t>
            </a:r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8" name="แผนผังลําดับงาน: กระบวนการสำรอง 47"/>
          <p:cNvSpPr/>
          <p:nvPr/>
        </p:nvSpPr>
        <p:spPr>
          <a:xfrm>
            <a:off x="2037212" y="116632"/>
            <a:ext cx="7738760" cy="540000"/>
          </a:xfrm>
          <a:prstGeom prst="flowChartAlternateProcess">
            <a:avLst/>
          </a:prstGeom>
          <a:solidFill>
            <a:srgbClr val="E9FEE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th-TH" b="1" dirty="0" smtClean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โครงการศูนย์ภูฟ้าพัฒนาตามแนวพระราชดำริ สมเด็จพระเทพรัตนราชสุดาฯ สยามบรมราชกุมารี จังหวัดน่าน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th-TH" sz="2400" dirty="0">
              <a:solidFill>
                <a:prstClr val="white"/>
              </a:solidFill>
            </a:endParaRPr>
          </a:p>
        </p:txBody>
      </p:sp>
      <p:sp>
        <p:nvSpPr>
          <p:cNvPr id="44" name="TextBox 39"/>
          <p:cNvSpPr txBox="1">
            <a:spLocks noChangeArrowheads="1"/>
          </p:cNvSpPr>
          <p:nvPr/>
        </p:nvSpPr>
        <p:spPr bwMode="auto">
          <a:xfrm>
            <a:off x="1430113" y="5661248"/>
            <a:ext cx="8242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1200" b="1" dirty="0">
                <a:latin typeface="TH SarabunPSK" pitchFamily="34" charset="-34"/>
                <a:cs typeface="TH SarabunPSK" pitchFamily="34" charset="-34"/>
              </a:rPr>
              <a:t>ต.ค. – พ.ย.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62</a:t>
            </a:r>
            <a:endParaRPr lang="en-US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TextBox 39"/>
          <p:cNvSpPr txBox="1">
            <a:spLocks noChangeArrowheads="1"/>
          </p:cNvSpPr>
          <p:nvPr/>
        </p:nvSpPr>
        <p:spPr bwMode="auto">
          <a:xfrm>
            <a:off x="3564085" y="5598578"/>
            <a:ext cx="8242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1200" b="1" dirty="0">
                <a:latin typeface="TH SarabunPSK" pitchFamily="34" charset="-34"/>
                <a:cs typeface="TH SarabunPSK" pitchFamily="34" charset="-34"/>
              </a:rPr>
              <a:t>ต.ค. – พ.ย. </a:t>
            </a:r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62</a:t>
            </a:r>
            <a:endParaRPr lang="en-US" sz="1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TextBox 39"/>
          <p:cNvSpPr txBox="1">
            <a:spLocks noChangeArrowheads="1"/>
          </p:cNvSpPr>
          <p:nvPr/>
        </p:nvSpPr>
        <p:spPr bwMode="auto">
          <a:xfrm>
            <a:off x="5470319" y="5641503"/>
            <a:ext cx="9220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ต.ค. – พ.ย. 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62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4616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กลุ่ม 26"/>
          <p:cNvGrpSpPr/>
          <p:nvPr/>
        </p:nvGrpSpPr>
        <p:grpSpPr>
          <a:xfrm>
            <a:off x="271926" y="908720"/>
            <a:ext cx="2160000" cy="4032448"/>
            <a:chOff x="250824" y="1682073"/>
            <a:chExt cx="2127805" cy="4032448"/>
          </a:xfrm>
        </p:grpSpPr>
        <p:sp>
          <p:nvSpPr>
            <p:cNvPr id="14" name="TextBox 13"/>
            <p:cNvSpPr txBox="1"/>
            <p:nvPr/>
          </p:nvSpPr>
          <p:spPr>
            <a:xfrm>
              <a:off x="251519" y="2421312"/>
              <a:ext cx="2127110" cy="32932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5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1. </a:t>
              </a:r>
              <a:r>
                <a:rPr lang="th-TH" sz="1600" spc="-5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เจ้าหน้าที่ </a:t>
              </a:r>
              <a:r>
                <a:rPr lang="th-TH" sz="1600" spc="-5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ส.</a:t>
              </a:r>
              <a:r>
                <a:rPr lang="th-TH" sz="1600" spc="-50" dirty="0" err="1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ป.ก</a:t>
              </a:r>
              <a:r>
                <a:rPr lang="th-TH" sz="1600" spc="-5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. /หน่วยงาน</a:t>
              </a:r>
              <a:r>
                <a:rPr lang="th-TH" sz="1600" spc="-5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สังกัด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spc="-5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 กระทรวง</a:t>
              </a:r>
              <a:r>
                <a:rPr lang="th-TH" sz="1600" spc="-5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เกษตรและสหกรณ์ </a:t>
              </a:r>
              <a:r>
                <a:rPr lang="th-TH" sz="1600" spc="-5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และ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spc="-5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600" spc="-5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 หน่วยงาน</a:t>
              </a:r>
              <a:r>
                <a:rPr lang="th-TH" sz="1600" spc="-5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อื่น ๆ ที่เกี่ยวข้อง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2. งบประมาณ </a:t>
              </a:r>
              <a:r>
                <a:rPr lang="en-US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660,900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บาท</a:t>
              </a:r>
              <a:endPara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3. องค์ความรู้เกี่ยวกับ</a:t>
              </a:r>
            </a:p>
            <a:p>
              <a:pPr marL="180975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การเพิ่มศักยภาพการ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ใช้</a:t>
              </a:r>
            </a:p>
            <a:p>
              <a:pPr marL="1809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ประโยชน์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ที่ดิน</a:t>
              </a:r>
            </a:p>
            <a:p>
              <a:pPr marL="180975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การทำเกษตรผสมผสาน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4. วัสดุการเกษตรตามความ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ต้องการ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ของเกษตรกรศูนย์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ต้นแบบ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เพื่อให้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การ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ดำเนินกิจกรรม ด้านการ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ทำ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เกษตร</a:t>
              </a: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ผสมผสาน เห็นผล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เป็น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 รูปธรรม</a:t>
              </a:r>
              <a:endPara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0824" y="1682073"/>
              <a:ext cx="2093874" cy="646331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ปัจจัยนำเข้า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en-US" sz="18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Input)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503934" y="908720"/>
            <a:ext cx="3096000" cy="64633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กระบวนการ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Process)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80486" y="908720"/>
            <a:ext cx="1692000" cy="64633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ผลผลิต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(Output)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16702" y="908720"/>
            <a:ext cx="1872000" cy="612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ผลลัพธ์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(Outcome)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44494" y="1628800"/>
            <a:ext cx="1800000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ได้รับ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พัฒนา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คุณภาพ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ชีวิต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ราษฎร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บน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พื้นที่สูง จำนวน 50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  <a:endParaRPr lang="th-TH" sz="16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มีศูนย์ต้นแบบด้านการ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เกษตร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ผสมผสาน </a:t>
            </a: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จำนวน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12 </a:t>
            </a:r>
            <a:r>
              <a:rPr lang="th-TH" sz="16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ศูนย์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52710" y="1628800"/>
            <a:ext cx="1836000" cy="35394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ตระหนัก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ถึง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ความสำคัญ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ของการ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ได้รับ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การ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จัดสรรที่ดินทำกิน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มี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แนวทางการใช้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ประโยชน์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ใน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ที่ดินอย่างมี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ประสิทธิภาพ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มาก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ขึ้น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มีการ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พัฒนา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คุณภาพ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ชีวิต และมี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อาชีพ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ที่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เหมาะสมกับศักยภาพ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ของ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และพื้นที่บนที่สูง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เกษตรกร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ในพื้นที่ทรง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งาน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และ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พื้นที่ใกล้เคียง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โครงการ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มี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ต้นแบบในด้านการ</a:t>
            </a: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ทำ</a:t>
            </a:r>
            <a:b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เกษตร</a:t>
            </a:r>
            <a:r>
              <a:rPr lang="th-TH" sz="16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ผสมผสาน </a:t>
            </a:r>
          </a:p>
        </p:txBody>
      </p:sp>
      <p:sp>
        <p:nvSpPr>
          <p:cNvPr id="15" name="แผนผังลําดับงาน: กระบวนการสำรอง 14"/>
          <p:cNvSpPr/>
          <p:nvPr/>
        </p:nvSpPr>
        <p:spPr>
          <a:xfrm>
            <a:off x="487709" y="116632"/>
            <a:ext cx="9036000" cy="72000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IT๙" pitchFamily="34" charset="-34"/>
                <a:cs typeface="TH SarabunIT๙" pitchFamily="34" charset="-34"/>
              </a:rPr>
              <a:t>กรอบแนวคิด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โครงการศูนย์ภูฟ้าพัฒนาตามแนวพระราชดำริ สมเด็จพระเทพรัตนราชสุดาฯ </a:t>
            </a:r>
            <a:r>
              <a:rPr lang="th-TH" sz="20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สยาม</a:t>
            </a:r>
            <a:r>
              <a:rPr lang="th-TH" sz="2000" b="1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บรมราชกุมารี จังหวัดน่าน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03934" y="1628800"/>
            <a:ext cx="3096000" cy="51983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6213" indent="-176213"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1200" spc="-4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ร่วมกับศูนย์ภูฟ้าพัฒนา และคณะอนุกรรมการจัดทำแผนแม่บทการพัฒนา</a:t>
            </a:r>
            <a:r>
              <a:rPr lang="th-TH" sz="1200" spc="-3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โครงการอันเนื่องมาจากพระราชดำริ จังหวัดน่าน จัดทำแผนปฏิบัติการ</a:t>
            </a:r>
          </a:p>
          <a:p>
            <a:pPr marL="176213" indent="-176213"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 ร่วมกับศูนย์ภูฟ้าพัฒนา คัดเลือกเกษตรกรเพื่อเข้ารับการส่งเสริมองค์ความรู้ จำนวน 50 ราย และจัดตั้งเป็นศูนย์ต้นแบบ จำนวน 12 ศูนย์</a:t>
            </a:r>
          </a:p>
          <a:p>
            <a:pPr marL="176213" indent="-176213"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3. จัดเก็บข้อมูลพื้นฐาน เช่น รายได้ ต้นทุนการผลิต ปัญหาอุปสรรคในการประกอบอาชีพ</a:t>
            </a:r>
          </a:p>
          <a:p>
            <a:pPr marL="176213" indent="-176213"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4. จัดฝึกอบรมส่งเสริมองค์ความรู้ หลักสูตรการเพิ่มศักยภาพการใช้</a:t>
            </a:r>
            <a:r>
              <a:rPr lang="th-TH" sz="1200" spc="-3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ประโยชน์ที่ดินด้านเกษตรผสมผสาน จำนวน 50 ราย ผ่านศูนย์ภูฟ้าพัฒนา</a:t>
            </a:r>
          </a:p>
          <a:p>
            <a:pPr marL="176213" indent="-176213"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5. </a:t>
            </a:r>
            <a:r>
              <a:rPr lang="th-TH" sz="1200" spc="-5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สนับสนุนปัจจัยการผลิตให้กับศูนย์ต้นแบบด้านการทำเกษตรผสมผสาน จำนวน 12 ศูนย์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- 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กำหนดแผนสนับสนุนปัจจัยการผลิตให้กับศูนย์ต้นแบบ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ฯ ตาม</a:t>
            </a:r>
            <a:b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</a:b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  มาตรการป้องกัน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การแพร่ระบาดของโรคติดเชื้อ</a:t>
            </a:r>
            <a:r>
              <a:rPr lang="th-TH" sz="1200" dirty="0" err="1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ไวรัส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โคโร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นา 2019     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 (</a:t>
            </a:r>
            <a:r>
              <a:rPr lang="en-US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COVID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en-US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en-US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19)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คัดเลือกเกษตรกรที่ผ่านการฝึกอบรมฯ จำนวน 12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ราย</a:t>
            </a:r>
            <a:endParaRPr lang="en-US" sz="1200" dirty="0" smtClean="0">
              <a:solidFill>
                <a:schemeClr val="tx1"/>
              </a:solidFill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-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สำรวจความต้องการของเกษตรกร</a:t>
            </a:r>
            <a:endParaRPr lang="en-US" sz="1200" dirty="0" smtClean="0">
              <a:solidFill>
                <a:schemeClr val="tx1"/>
              </a:solidFill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 - กำหนด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ตารางการรับมอบปัจจัยการผลิต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และประสานเกษตรกร</a:t>
            </a:r>
            <a:b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</a:b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   แจ้ง 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วัน เวลา สถานที่รับมอบ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ปัจจัยการผลิต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- 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มอบปัจจัยการผลิตให้แก่เกษตรกรเป็นรายบุคคลตามตารางการ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รับ   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 มอบ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ที่</a:t>
            </a:r>
            <a:r>
              <a:rPr lang="th-TH" sz="1200" spc="-4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กำหนด โดยนำปัจจัยการผลิตมอบให้กับเกษตรกร ณ ที่</a:t>
            </a:r>
            <a:r>
              <a:rPr lang="th-TH" sz="1200" spc="-4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อยู่  </a:t>
            </a: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200" spc="-4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1200" spc="-4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   อาศัย</a:t>
            </a:r>
            <a:r>
              <a:rPr lang="th-TH" sz="1200" spc="-4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/แปลงเกษตร </a:t>
            </a:r>
            <a:endParaRPr lang="th-TH" sz="1200" spc="-40" dirty="0" smtClean="0">
              <a:solidFill>
                <a:schemeClr val="tx1"/>
              </a:solidFill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200" spc="-4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- ดำเนินการอื่นๆ ที่เหมาะสม</a:t>
            </a:r>
            <a:endParaRPr lang="en-US" sz="1200" spc="-40" dirty="0">
              <a:solidFill>
                <a:schemeClr val="tx1"/>
              </a:solidFill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marL="176213" indent="-176213"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6. </a:t>
            </a:r>
            <a:r>
              <a:rPr lang="th-TH" sz="1200" spc="-2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ติดตามผลการดำเนินงานอย่างต่อเนื่องและสม่ำเสมอเป็นประจำทุกเดือน</a:t>
            </a:r>
          </a:p>
          <a:p>
            <a:pPr marL="176213" indent="-176213"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7. รายงานแผนงาน/ผลงานในระบบ.(</a:t>
            </a:r>
            <a:r>
              <a:rPr lang="en-US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PARA).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และรายงาน</a:t>
            </a:r>
            <a:r>
              <a:rPr lang="th-TH" sz="1200" spc="-4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การใช้จ่ายงบประมาณให้กับ </a:t>
            </a:r>
            <a:r>
              <a:rPr lang="th-TH" sz="1200" spc="-40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กปร</a:t>
            </a:r>
            <a:r>
              <a:rPr lang="th-TH" sz="1200" spc="-4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 ทุกวันที่ 25 ของเดือน</a:t>
            </a:r>
          </a:p>
          <a:p>
            <a:pPr marL="176213" indent="-176213"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8. ประเมินผลเชิงปริมาณและคุณภาพในช่วง</a:t>
            </a:r>
            <a:r>
              <a:rPr lang="th-TH" sz="1200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ไตรมาส</a:t>
            </a:r>
            <a:r>
              <a:rPr lang="th-TH" sz="12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ที่ 4 และการจัดทำเอกสารสรุปผลงานโครงการ</a:t>
            </a:r>
            <a:endParaRPr lang="th-TH" sz="12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7172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>
            <a:spLocks noChangeArrowheads="1"/>
          </p:cNvSpPr>
          <p:nvPr/>
        </p:nvSpPr>
        <p:spPr bwMode="auto">
          <a:xfrm>
            <a:off x="636349" y="0"/>
            <a:ext cx="8952066" cy="1040285"/>
          </a:xfrm>
          <a:prstGeom prst="re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lvl="0" algn="ctr">
              <a:spcBef>
                <a:spcPts val="500"/>
              </a:spcBef>
              <a:buNone/>
            </a:pPr>
            <a:r>
              <a:rPr lang="th-TH" sz="28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โครงการศูนย์ภูฟ้าพัฒนาตามแนวพระราชดำริ สมเด็จพระเทพรัตนราชสุดาฯ </a:t>
            </a:r>
          </a:p>
          <a:p>
            <a:pPr lvl="0" algn="ctr">
              <a:spcBef>
                <a:spcPts val="500"/>
              </a:spcBef>
              <a:buNone/>
            </a:pPr>
            <a:r>
              <a:rPr lang="th-TH" sz="2800" b="1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สยามบรมราชกุมารี</a:t>
            </a:r>
            <a:endParaRPr lang="th-TH" sz="2800" b="1" kern="0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147" name="AutoShape 6"/>
          <p:cNvSpPr>
            <a:spLocks noChangeArrowheads="1"/>
          </p:cNvSpPr>
          <p:nvPr/>
        </p:nvSpPr>
        <p:spPr bwMode="auto">
          <a:xfrm>
            <a:off x="3991923" y="3717031"/>
            <a:ext cx="528235" cy="42400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127000" cmpd="dbl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 smtClean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1094003" y="1242877"/>
            <a:ext cx="2295157" cy="620713"/>
          </a:xfrm>
          <a:prstGeom prst="rect">
            <a:avLst/>
          </a:prstGeom>
          <a:solidFill>
            <a:srgbClr val="F79646"/>
          </a:solidFill>
          <a:ln w="127000" cap="rnd" cmpd="dbl">
            <a:solidFill>
              <a:srgbClr val="F79646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กระบวนการเดิม</a:t>
            </a:r>
            <a:endParaRPr lang="th-TH" altLang="th-TH" sz="3600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5964870" y="1158127"/>
            <a:ext cx="2741174" cy="620713"/>
          </a:xfrm>
          <a:prstGeom prst="rect">
            <a:avLst/>
          </a:prstGeom>
          <a:solidFill>
            <a:srgbClr val="4BACC6"/>
          </a:solidFill>
          <a:ln w="127000" cap="rnd" cmpd="dbl">
            <a:solidFill>
              <a:srgbClr val="4BACC6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กระบวนการที่ปรับเปลี่ยน</a:t>
            </a:r>
            <a:endParaRPr lang="th-TH" altLang="th-TH" sz="3600" b="1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0" y="-330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th-TH" altLang="th-TH" sz="2800" smtClean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4664174" y="1847102"/>
            <a:ext cx="5034458" cy="43902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173038" indent="-1730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lvl="0" indent="0"/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 ร่วมกับ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ศูนย์ภูฟ้าพัฒนา และคณะอนุกรรมการจัดทำแผนแม่บท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การพัฒนาโครงการ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อัน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เนื่องมาจากพระราชดำริ         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จังหวัด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น่านจัดทำแผนปฏิบัติ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การแบบ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มีส่วนร่วม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ร่วมกับศูนย์ภูฟ้าพัฒนาคัดเลือกเกษตรกรเพื่อเข้ารับการส่งเสริมองค์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ความรู้ จำนวน 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50 ราย และ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จัดตั้งเป็นศูนย์  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ต้นแบบ 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12 ศูนย์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จัดเก็บข้อมูลพื้นฐาน เช่น รายได้ ต้นทุนการผลิต ปัญหาอุปสรรคใน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การประกอบ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อาชีพ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จัดฝึกอบรมส่งเสริมองค์ความรู้ หลักสูตรการเพิ่มศักยภาพการใช้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ประโยชน์ที่ดิน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ด้านเกษตร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ผสมผสาน </a:t>
            </a:r>
            <a:b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จำนวน 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50 รายผ่านศูนย์ภูฟ้าพัฒนา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สนับสนุนปัจจัยการผลิตให้กับศูนย์ต้นแบบด้านการทำเกษตรผสมผสาน จำนวน 12 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</a:t>
            </a:r>
          </a:p>
          <a:p>
            <a:pPr marL="0" lvl="0" indent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05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</a:t>
            </a:r>
            <a:r>
              <a:rPr lang="th-TH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</a:t>
            </a:r>
            <a:r>
              <a:rPr lang="th-TH" sz="1050" spc="-2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กำหนดแผนสนับสนุนปัจจัยการผลิตให้กับศูนย์ต้นแบบฯ </a:t>
            </a:r>
            <a:r>
              <a:rPr lang="th-TH" sz="1050" spc="-2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ตามมาตรการ</a:t>
            </a:r>
            <a:r>
              <a:rPr lang="th-TH" sz="1050" spc="-2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ป้องกันการแพร่ระบาดของโรคติดเชื้อ</a:t>
            </a:r>
            <a:r>
              <a:rPr lang="th-TH" sz="1050" spc="-20" dirty="0" err="1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ไวรัส</a:t>
            </a:r>
            <a:r>
              <a:rPr lang="th-TH" sz="1050" spc="-2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โคโรนา 2019 (</a:t>
            </a:r>
            <a:r>
              <a:rPr lang="en-US" sz="1050" spc="-2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COVID</a:t>
            </a:r>
            <a:r>
              <a:rPr lang="th-TH" sz="1050" spc="-2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en-US" sz="1050" spc="-2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–</a:t>
            </a:r>
            <a:r>
              <a:rPr lang="th-TH" sz="1050" spc="-2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en-US" sz="1050" spc="-2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19</a:t>
            </a:r>
            <a:r>
              <a:rPr lang="th-TH" sz="1050" spc="-2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)</a:t>
            </a:r>
            <a:endParaRPr lang="en-US" sz="1050" spc="-20" dirty="0"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marL="0" lvl="0" indent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</a:t>
            </a:r>
            <a:r>
              <a:rPr lang="th-TH" sz="105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</a:t>
            </a:r>
            <a:r>
              <a:rPr lang="th-TH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คัดเลือกเกษตรกรที่ผ่านการฝึกอบรมฯ จำนวน 12 ราย</a:t>
            </a:r>
            <a:endParaRPr lang="en-US" sz="1050" dirty="0"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marL="0" lvl="0" indent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</a:t>
            </a:r>
            <a:r>
              <a:rPr lang="en-US" sz="105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</a:t>
            </a:r>
            <a:r>
              <a:rPr lang="th-TH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สำรวจความต้องการของเกษตรกร</a:t>
            </a:r>
            <a:endParaRPr lang="en-US" sz="1050" dirty="0"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marL="0" lvl="0" indent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</a:t>
            </a:r>
            <a:r>
              <a:rPr lang="th-TH" sz="105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กำหนดตารางการรับมอบปัจจัยการผลิต และประสาน</a:t>
            </a:r>
            <a:r>
              <a:rPr lang="th-TH" sz="105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เกษตรกร </a:t>
            </a:r>
            <a:r>
              <a:rPr lang="th-TH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แจ้ง วัน เวลา สถานที่รับมอบปัจจัยการผลิต</a:t>
            </a:r>
          </a:p>
          <a:p>
            <a:pPr marL="0" lvl="0" indent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</a:t>
            </a:r>
            <a:r>
              <a:rPr lang="th-TH" sz="105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</a:t>
            </a:r>
            <a:r>
              <a:rPr lang="th-TH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มอบปัจจัยการผลิตให้แก่เกษตรกรเป็นรายบุคคลตามตารางการ</a:t>
            </a:r>
            <a:r>
              <a:rPr lang="th-TH" sz="105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รับมอบ</a:t>
            </a:r>
            <a:r>
              <a:rPr lang="th-TH" sz="105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ที่</a:t>
            </a:r>
            <a:r>
              <a:rPr lang="th-TH" sz="1050" spc="-4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กำหนด โดยนำปัจจัยการผลิตมอบให้กับเกษตรกร ณ ที่อยู่  </a:t>
            </a:r>
          </a:p>
          <a:p>
            <a:pPr marL="0" lvl="0" indent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050" spc="-4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</a:t>
            </a:r>
            <a:r>
              <a:rPr lang="th-TH" sz="1050" spc="-4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อาศัย</a:t>
            </a:r>
            <a:r>
              <a:rPr lang="th-TH" sz="1050" spc="-40" dirty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/แปลง</a:t>
            </a:r>
            <a:r>
              <a:rPr lang="th-TH" sz="1050" spc="-4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เกษตร</a:t>
            </a:r>
          </a:p>
          <a:p>
            <a:pPr marL="0" lvl="0" indent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050" spc="-40" dirty="0" smtClean="0"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- ดำเนินการอื่นๆ ที่เหมาะสม </a:t>
            </a:r>
            <a:endParaRPr lang="th-TH" sz="1050" spc="-9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6. ติดตามผลการดำเนินงานผลการใช้จ่ายเงินอย่างต่อเนื่องและสม่ำเสมอ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เป็นประจำ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ทุกเดือน เพื่อรับทราบ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   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และ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อุปสรรคของการดำเนินงาน 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7. รายงานแผนงาน/ผลงานในระบบ.(</a:t>
            </a:r>
            <a:r>
              <a:rPr lang="en-US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PARA).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และรายงานการใช้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จ่ายงบประมาณ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ให้กับ </a:t>
            </a:r>
            <a:r>
              <a:rPr lang="th-TH" sz="105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กปร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ทุกวันที่ 25 ของเดือน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8. ระเมินผลเชิงปริมาณและคุณภาพในช่วง</a:t>
            </a:r>
            <a:r>
              <a:rPr lang="th-TH" sz="105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ไตรมาส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 4 เพื่อศึกษา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ปัจจัยที่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ส่งผลกระทบต่อการดำเนินงานโครงการ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/    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และ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เกษตรกรที่ได้รับ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การฝึกอบรม</a:t>
            </a:r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นำความรู้ไปใช้ประโยชน์และการจัดทำเล่มสรุปผลการ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ดำเนินงานโครงการ</a:t>
            </a:r>
            <a:endParaRPr lang="th-TH" sz="105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9. เอกสารเผยแพร่ประชาสัมพันธ์ข้อมูลข่าวสารงานโครงการ/ผลสำเร็จของ   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เกษตรกรในช่องทางต่างๆ เช่นสื่อออนไลน์ เอกสาร เป็นต้น</a:t>
            </a:r>
          </a:p>
          <a:p>
            <a:pPr marL="0" lvl="0" indent="0"/>
            <a:r>
              <a:rPr lang="th-TH" sz="105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10. พัฒนาศักยภาพเกษตรกร/</a:t>
            </a:r>
            <a:r>
              <a:rPr lang="th-TH" sz="105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เจ้าหน้าที่</a:t>
            </a:r>
          </a:p>
          <a:p>
            <a:pPr marL="0" lvl="0" indent="0"/>
            <a:endParaRPr lang="th-TH" sz="105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/>
            <a:endParaRPr lang="th-TH" sz="105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/>
            <a:endParaRPr lang="th-TH" sz="105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153" name="สี่เหลี่ยมผืนผ้า 2"/>
          <p:cNvSpPr>
            <a:spLocks noChangeArrowheads="1"/>
          </p:cNvSpPr>
          <p:nvPr/>
        </p:nvSpPr>
        <p:spPr bwMode="auto">
          <a:xfrm>
            <a:off x="4835160" y="5991091"/>
            <a:ext cx="49472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6213" indent="-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10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หมายเหตุ </a:t>
            </a:r>
            <a:r>
              <a:rPr lang="en-US" altLang="th-TH" sz="10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: </a:t>
            </a:r>
            <a:r>
              <a:rPr lang="th-TH" altLang="th-TH" sz="10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กระบวนการดำเนินงาน ให้เป็นไปตามมาตรการป้องกันการแพร่ระบาดของโรคติดเชื้อ</a:t>
            </a:r>
            <a:r>
              <a:rPr lang="th-TH" altLang="th-TH" sz="1000" b="1" dirty="0" err="1" smtClean="0">
                <a:solidFill>
                  <a:srgbClr val="FF0000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ไวรัส</a:t>
            </a:r>
            <a:r>
              <a:rPr lang="th-TH" altLang="th-TH" sz="10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โคโรนา 2019 (</a:t>
            </a:r>
            <a:r>
              <a:rPr lang="en-US" altLang="th-TH" sz="1000" b="1" dirty="0" smtClean="0">
                <a:solidFill>
                  <a:srgbClr val="FF0000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COVID – 19) 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84731" y="6343399"/>
            <a:ext cx="9513901" cy="459482"/>
          </a:xfrm>
          <a:prstGeom prst="rect">
            <a:avLst/>
          </a:prstGeom>
          <a:solidFill>
            <a:srgbClr val="FFFFFF"/>
          </a:solidFill>
          <a:ln w="31750">
            <a:solidFill>
              <a:srgbClr val="C0504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lvl="0" algn="ctr">
              <a:spcBef>
                <a:spcPts val="500"/>
              </a:spcBef>
            </a:pPr>
            <a:r>
              <a:rPr lang="th-TH" alt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หมายเหตุ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 สามารถศึกษารายละเอียดและวิธีการดำเนินงานต่างๆ ได้</a:t>
            </a:r>
            <a:r>
              <a:rPr lang="th-TH" altLang="th-TH" sz="1600" dirty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จาก</a:t>
            </a:r>
            <a:r>
              <a:rPr lang="th-TH" alt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โครงการ</a:t>
            </a:r>
            <a:r>
              <a:rPr lang="th-TH" sz="1600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ศูนย์ภูฟ้าพัฒนาตามแนวพระราชดำริ สมเด็จพระเทพรัตนราชสุดาฯ </a:t>
            </a:r>
            <a:r>
              <a:rPr lang="th-TH" sz="1600" kern="0" dirty="0" smtClean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สยาม</a:t>
            </a:r>
            <a:r>
              <a:rPr lang="th-TH" sz="1600" kern="0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บรมราชกุมารี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800" dirty="0" smtClean="0">
                <a:solidFill>
                  <a:prstClr val="black"/>
                </a:solidFill>
                <a:latin typeface="TH SarabunPSK" panose="020B0500040200020003" pitchFamily="34" charset="-34"/>
                <a:ea typeface="Angsana New" panose="02020603050405020304" pitchFamily="18" charset="-34"/>
                <a:cs typeface="TH SarabunPSK" panose="020B0500040200020003" pitchFamily="34" charset="-34"/>
              </a:rPr>
              <a:t>0</a:t>
            </a:r>
            <a:endParaRPr lang="th-TH" altLang="th-TH" sz="800" dirty="0">
              <a:solidFill>
                <a:prstClr val="black"/>
              </a:solidFill>
              <a:latin typeface="TH SarabunPSK" panose="020B0500040200020003" pitchFamily="34" charset="-34"/>
              <a:ea typeface="Angsana New" panose="02020603050405020304" pitchFamily="18" charset="-34"/>
              <a:cs typeface="TH SarabunPSK" panose="020B0500040200020003" pitchFamily="34" charset="-34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709150" y="1889453"/>
            <a:ext cx="3217373" cy="40318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ร่วมกับ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ศูนย์ภูฟ้าพัฒนา และคณะอนุกรรมการ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จัดทำแผน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แม่บทการ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   </a:t>
            </a:r>
          </a:p>
          <a:p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โครงการอัน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เนื่องมาจากพระราชดำริ จังหวัดน่าน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จัดทำแผนปฏิบัติการ   </a:t>
            </a:r>
          </a:p>
          <a:p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แบบ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มีส่วนร่วม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ร่วมกับ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ศูนย์ภูฟ้าพัฒนาคัดเลือกเกษตรกรเพื่อเข้า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รับการ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ส่งเสริมองค์ความรู้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จำนวน 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50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และจัดตั้งเป็น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ต้นแบบ จำนวน 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 ศูนย์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จัดเก็บ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 เช่น รายได้ ต้นทุนการ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 ปัญหา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อุปสรรคใน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 </a:t>
            </a:r>
          </a:p>
          <a:p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ประกอบ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อาชีพ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จัด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ฝึกอบรมส่งเสริมองค์ความรู้ หลักสูตรการ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เพิ่มศักยภาพการใช้ประโยชน์ </a:t>
            </a:r>
          </a:p>
          <a:p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ที่ดินด้านเกษตรผสมผสาน จำนวน 50 รายผ่านศูนย์ภูฟ้าพัฒนา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</a:t>
            </a:r>
            <a:r>
              <a:rPr lang="th-TH" sz="1200" spc="-9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</a:t>
            </a:r>
            <a:r>
              <a:rPr lang="th-TH" sz="1200" spc="-9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ปัจจัยการผลิตให้กับศูนย์ต้นแบบด้านการทำเกษตร</a:t>
            </a:r>
            <a:r>
              <a:rPr lang="th-TH" sz="1200" spc="-9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ผสมผสาน จำนวน </a:t>
            </a:r>
            <a:r>
              <a:rPr lang="th-TH" sz="1200" spc="-9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 </a:t>
            </a:r>
            <a:r>
              <a:rPr lang="th-TH" sz="1200" spc="-9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 ติดตาม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ผลการดำเนินงานผลการใช้จ่ายเงินอย่างต่อเนื่องและ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สม่ำเสมอเป็น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ประจำ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ทุก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เดือน เพื่อ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รับทราบปัญหาและอุปสรรคของการดำเนินงาน 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 รายงาน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แผนงาน/ผลงานในระบบ.(</a:t>
            </a:r>
            <a:r>
              <a:rPr lang="en-US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PARA).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และรายงานการใช้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จ่าย  </a:t>
            </a:r>
          </a:p>
          <a:p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งบประมาณ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ให้กับ </a:t>
            </a:r>
            <a:r>
              <a:rPr lang="th-TH" sz="1200" dirty="0" err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กปร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ทุก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วันที่ 25 ของเดือน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 ระเมินผล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เชิงปริมาณและคุณภาพในช่วง</a:t>
            </a:r>
            <a:r>
              <a:rPr lang="th-TH" sz="1200" dirty="0" err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ไตรมาส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 4 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เพื่อศึกษา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ปัจจัย</a:t>
            </a:r>
            <a:b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ที่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ส่งผลกระทบต่อการดำเนินงานโครงการ/และเกษตรกรที่ได้รับ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</a:p>
          <a:p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ฝึกอบรม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นำความรู้ไปใช้ประโยชน์และการจัดทำเล่ม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สรุปผลการดำเนินงาน</a:t>
            </a:r>
          </a:p>
          <a:p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โครงการ</a:t>
            </a:r>
            <a:endParaRPr lang="th-TH" sz="12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9. เอกสาร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เผยแพร่ประชาสัมพันธ์ข้อมูลข่าวสารงานโครงการ/ผลสำเร็จ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ของ   </a:t>
            </a:r>
          </a:p>
          <a:p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เกษตรกร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ในช่องทางต่างๆ เช่นสื่อออนไลน์ เอกสาร เป็นต้น</a:t>
            </a:r>
          </a:p>
          <a:p>
            <a:r>
              <a:rPr lang="th-TH" sz="12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10. พัฒนา</a:t>
            </a:r>
            <a:r>
              <a:rPr lang="th-TH" sz="12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ศักยภาพเกษตรกร/เจ้าหน้าที่</a:t>
            </a:r>
          </a:p>
        </p:txBody>
      </p:sp>
    </p:spTree>
    <p:extLst>
      <p:ext uri="{BB962C8B-B14F-4D97-AF65-F5344CB8AC3E}">
        <p14:creationId xmlns:p14="http://schemas.microsoft.com/office/powerpoint/2010/main" val="3129466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สี่เหลี่ยมมุมมน 55"/>
          <p:cNvSpPr/>
          <p:nvPr/>
        </p:nvSpPr>
        <p:spPr>
          <a:xfrm>
            <a:off x="6032326" y="2645090"/>
            <a:ext cx="3639007" cy="3664230"/>
          </a:xfrm>
          <a:prstGeom prst="roundRect">
            <a:avLst>
              <a:gd name="adj" fmla="val 269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endParaRPr lang="th-TH" sz="1600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marL="85725" lvl="0"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endParaRPr lang="th-TH" sz="14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marL="1257300" lvl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ให้ปฏิบัติ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ตามมาตรการป้องกันการแพร่ระบาดของโรคติดเชื้อ</a:t>
            </a:r>
            <a:r>
              <a:rPr lang="th-TH" sz="1400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โคโรนา 2019 (</a:t>
            </a:r>
            <a:r>
              <a:rPr lang="en-US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COVID-19</a:t>
            </a:r>
            <a:r>
              <a:rPr lang="th-TH" sz="1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1400" b="1" dirty="0">
                <a:solidFill>
                  <a:schemeClr val="tx1"/>
                </a:solidFill>
                <a:ea typeface="Calibri"/>
                <a:cs typeface="TH SarabunPSK"/>
              </a:rPr>
              <a:t> </a:t>
            </a:r>
            <a:endParaRPr lang="th-TH" sz="1400" b="1" dirty="0" smtClean="0">
              <a:solidFill>
                <a:schemeClr val="tx1"/>
              </a:solidFill>
              <a:ea typeface="Calibri"/>
              <a:cs typeface="TH SarabunPSK"/>
            </a:endParaRPr>
          </a:p>
          <a:p>
            <a:pPr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กำหนด</a:t>
            </a:r>
            <a:r>
              <a:rPr lang="th-TH" sz="14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แผนสนับสนุนปัจจัยการผลิตให้กับศูนย์ต้นแบบฯ </a:t>
            </a: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ตาม    </a:t>
            </a:r>
          </a:p>
          <a:p>
            <a:pPr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มาตรการป้องกัน</a:t>
            </a:r>
            <a:r>
              <a:rPr lang="th-TH" sz="14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การแพร่ระบาดของโรคติดเชื้อ</a:t>
            </a:r>
            <a:r>
              <a:rPr lang="th-TH" sz="1400" dirty="0" err="1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ไวรัส</a:t>
            </a:r>
            <a:r>
              <a:rPr lang="th-TH" sz="14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โคโรนา 2019 </a:t>
            </a: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/>
            </a:r>
            <a:b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   (</a:t>
            </a:r>
            <a:r>
              <a:rPr lang="en-US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COVID</a:t>
            </a: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</a:t>
            </a: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19</a:t>
            </a: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)</a:t>
            </a:r>
          </a:p>
          <a:p>
            <a:pPr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- คัดเลือกเกษตรกรที่ผ่านการฝึกอบรมฯ จำนวน 12  ราย</a:t>
            </a:r>
            <a:r>
              <a:rPr lang="en-US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</a:p>
          <a:p>
            <a:pPr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en-US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14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สำรวจความต้องการ ของ</a:t>
            </a: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เกษตรกร</a:t>
            </a:r>
            <a:endParaRPr lang="en-US" sz="1400" dirty="0" smtClean="0">
              <a:solidFill>
                <a:schemeClr val="tx1"/>
              </a:solidFill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- กำหนดตารางการรับมอบปัจจัยการผลิต และประสานเกษตรกร </a:t>
            </a:r>
            <a:b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</a:b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     แจ้ง วัน เวลา สถานที่รับมอบปัจจัยการผลิต</a:t>
            </a:r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14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มอบปัจจัยการผลิตให้แก่เกษตรกรเป็นรายบุคคลตามตารางการ</a:t>
            </a: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รับ    </a:t>
            </a:r>
          </a:p>
          <a:p>
            <a:pPr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40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มอบที่</a:t>
            </a:r>
            <a:r>
              <a:rPr lang="th-TH" sz="1400" spc="-2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กำหนด </a:t>
            </a:r>
            <a:r>
              <a:rPr lang="th-TH" sz="1400" spc="-2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โดยนำปัจจัยการผลิตมอบให้กับ</a:t>
            </a:r>
            <a:r>
              <a:rPr lang="th-TH" sz="1400" spc="-2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เกษตรกร</a:t>
            </a:r>
          </a:p>
          <a:p>
            <a:pPr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400" spc="-2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   </a:t>
            </a:r>
            <a:r>
              <a:rPr lang="th-TH" sz="1400" spc="-2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ณ ที่</a:t>
            </a:r>
            <a:r>
              <a:rPr lang="th-TH" sz="1400" spc="-2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อยู่ อาศัย</a:t>
            </a:r>
            <a:r>
              <a:rPr lang="th-TH" sz="1400" spc="-20" dirty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/แปลงเกษตร </a:t>
            </a:r>
            <a:endParaRPr lang="th-TH" sz="1400" spc="-20" dirty="0" smtClean="0">
              <a:solidFill>
                <a:schemeClr val="tx1"/>
              </a:solidFill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indent="180975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400" spc="-2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- ดำเนินการอื่น ๆ ที่เหมาะสม</a:t>
            </a:r>
            <a:endParaRPr lang="en-US" sz="1400" spc="-20" dirty="0">
              <a:solidFill>
                <a:schemeClr val="tx1"/>
              </a:solidFill>
              <a:latin typeface="TH SarabunPSK" panose="020B0500040200020003" pitchFamily="34" charset="-34"/>
              <a:ea typeface="Calibri"/>
              <a:cs typeface="TH SarabunPSK" panose="020B0500040200020003" pitchFamily="34" charset="-34"/>
            </a:endParaRPr>
          </a:p>
          <a:p>
            <a:pPr lvl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endParaRPr lang="th-TH" sz="1000" dirty="0" smtClean="0">
              <a:solidFill>
                <a:srgbClr val="FF0000"/>
              </a:solidFill>
              <a:ea typeface="Calibri"/>
              <a:cs typeface="TH SarabunPSK"/>
            </a:endParaRPr>
          </a:p>
          <a:p>
            <a:pPr lvl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endParaRPr lang="th-TH" sz="1000" dirty="0" smtClean="0">
              <a:solidFill>
                <a:srgbClr val="FF0000"/>
              </a:solidFill>
              <a:ea typeface="Calibri"/>
              <a:cs typeface="TH SarabunPSK"/>
            </a:endParaRPr>
          </a:p>
          <a:p>
            <a:pPr lvl="0" algn="thaiDi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th-TH" sz="1000" dirty="0" smtClean="0">
                <a:solidFill>
                  <a:srgbClr val="FF0000"/>
                </a:solidFill>
                <a:latin typeface="TH SarabunPSK"/>
                <a:ea typeface="Calibri"/>
              </a:rPr>
              <a:t>  </a:t>
            </a:r>
            <a:endParaRPr lang="th-TH" sz="1600" spc="-2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859494" y="1012033"/>
            <a:ext cx="2499911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จัดทำแผนแม่บทพัฒนาโครงการ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917272" y="2813077"/>
            <a:ext cx="2428486" cy="57000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17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จัดฝึกอบรมตามหลักสูตรที่กำหนด</a:t>
            </a:r>
            <a:endParaRPr lang="th-TH" sz="1600" b="1" spc="-4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909326" y="1548607"/>
            <a:ext cx="2428486" cy="5000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คัดเลือกเกษตรกรเข้ารับการฝึกอบรม/จัดตั้งศูนย์ต้นแบบ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912511" y="2115790"/>
            <a:ext cx="2428486" cy="62071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spc="-4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จัดเก็บข้อมูล</a:t>
            </a:r>
            <a:r>
              <a:rPr lang="th-TH" sz="1600" b="1" spc="-4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พื้นฐาน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938962" y="3501008"/>
            <a:ext cx="2357060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ติดตามผลการดำเนินงาน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สี่เหลี่ยมมุมมน 20"/>
          <p:cNvSpPr/>
          <p:nvPr/>
        </p:nvSpPr>
        <p:spPr>
          <a:xfrm>
            <a:off x="3749704" y="2736502"/>
            <a:ext cx="2045680" cy="64165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spc="-3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จังหวัดที่ดำเนินการอบรมแล้วเสร็จ</a:t>
            </a:r>
            <a:endParaRPr lang="th-TH" sz="16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717280" y="1083470"/>
            <a:ext cx="399986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วงรี 23"/>
          <p:cNvSpPr/>
          <p:nvPr/>
        </p:nvSpPr>
        <p:spPr>
          <a:xfrm>
            <a:off x="738707" y="1691481"/>
            <a:ext cx="357131" cy="357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2</a:t>
            </a:r>
          </a:p>
        </p:txBody>
      </p:sp>
      <p:sp>
        <p:nvSpPr>
          <p:cNvPr id="25" name="วงรี 24"/>
          <p:cNvSpPr/>
          <p:nvPr/>
        </p:nvSpPr>
        <p:spPr>
          <a:xfrm>
            <a:off x="680928" y="2220790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3</a:t>
            </a:r>
          </a:p>
        </p:txBody>
      </p:sp>
      <p:sp>
        <p:nvSpPr>
          <p:cNvPr id="27" name="วงรี 26"/>
          <p:cNvSpPr/>
          <p:nvPr/>
        </p:nvSpPr>
        <p:spPr>
          <a:xfrm>
            <a:off x="717279" y="2912690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4</a:t>
            </a:r>
          </a:p>
        </p:txBody>
      </p:sp>
      <p:sp>
        <p:nvSpPr>
          <p:cNvPr id="50" name="Rounded Rectangle 3"/>
          <p:cNvSpPr/>
          <p:nvPr/>
        </p:nvSpPr>
        <p:spPr>
          <a:xfrm>
            <a:off x="1000585" y="81034"/>
            <a:ext cx="8062708" cy="827114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bIns="108000" anchor="ctr"/>
          <a:lstStyle/>
          <a:p>
            <a:pPr algn="ctr">
              <a:defRPr/>
            </a:pP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ขั้นตอนการดำเนินงานช่วงการแพร่ระบาดของโรคติดเชื้อ</a:t>
            </a:r>
            <a:r>
              <a:rPr lang="th-TH" sz="2000" b="1" dirty="0" err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ไวรัส</a:t>
            </a: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โคโรนา 2019 (</a:t>
            </a:r>
            <a:r>
              <a:rPr lang="en-US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itchFamily="34" charset="-34"/>
              </a:rPr>
              <a:t>COVID-19</a:t>
            </a: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itchFamily="34" charset="-34"/>
              </a:rPr>
              <a:t>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spc="-5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โครงการศูนย์ภูฟ้าพัฒนาตามแนวทางพระราชดำริ สมเด็จพระเทพรัตนราชสุดา สยามบรมราชกุมารี จังหวัดน่าน</a:t>
            </a:r>
            <a:endParaRPr lang="th-TH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รูปห้าเหลี่ยม 39"/>
          <p:cNvSpPr/>
          <p:nvPr/>
        </p:nvSpPr>
        <p:spPr>
          <a:xfrm>
            <a:off x="5914648" y="2577977"/>
            <a:ext cx="1413822" cy="81260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600" b="1" spc="-1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สนับสนุน</a:t>
            </a:r>
            <a:r>
              <a:rPr lang="th-TH" sz="1600" b="1" spc="-1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ปัจจัย</a:t>
            </a:r>
            <a:br>
              <a:rPr lang="th-TH" sz="1600" b="1" spc="-1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600" b="1" spc="-1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การผลิต</a:t>
            </a:r>
            <a:r>
              <a:rPr lang="th-TH" sz="1600" b="1" spc="-8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ศูนย์ต้นแบบ</a:t>
            </a:r>
            <a:endParaRPr lang="th-TH" sz="1600" b="1" spc="-8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4" name="สี่เหลี่ยมมุมมน 83"/>
          <p:cNvSpPr/>
          <p:nvPr/>
        </p:nvSpPr>
        <p:spPr>
          <a:xfrm>
            <a:off x="938963" y="4149080"/>
            <a:ext cx="2357059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รายงานแผน/ผล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5" name="วงรี 84"/>
          <p:cNvSpPr/>
          <p:nvPr/>
        </p:nvSpPr>
        <p:spPr>
          <a:xfrm>
            <a:off x="717280" y="3572445"/>
            <a:ext cx="35713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666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ลูกศรขวา 29"/>
          <p:cNvSpPr/>
          <p:nvPr/>
        </p:nvSpPr>
        <p:spPr>
          <a:xfrm>
            <a:off x="3395295" y="2819077"/>
            <a:ext cx="261895" cy="5715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22" name="สี่เหลี่ยมมุมมน 83"/>
          <p:cNvSpPr/>
          <p:nvPr/>
        </p:nvSpPr>
        <p:spPr>
          <a:xfrm>
            <a:off x="938963" y="4797152"/>
            <a:ext cx="2357059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ประเมินผล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สี่เหลี่ยมมุมมน 83"/>
          <p:cNvSpPr/>
          <p:nvPr/>
        </p:nvSpPr>
        <p:spPr>
          <a:xfrm>
            <a:off x="917273" y="6194555"/>
            <a:ext cx="2365050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พัฒนาศักยภาพเกษตรกร/เจ้าหน้าที่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วงรี 31"/>
          <p:cNvSpPr/>
          <p:nvPr/>
        </p:nvSpPr>
        <p:spPr>
          <a:xfrm>
            <a:off x="706084" y="4880043"/>
            <a:ext cx="357130" cy="349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98888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สี่เหลี่ยมมุมมน 83"/>
          <p:cNvSpPr/>
          <p:nvPr/>
        </p:nvSpPr>
        <p:spPr>
          <a:xfrm>
            <a:off x="925263" y="5517232"/>
            <a:ext cx="2357059" cy="5000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เผยแพร่ประชาสัมพันธ์</a:t>
            </a:r>
            <a:endParaRPr lang="th-TH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วงรี 84"/>
          <p:cNvSpPr/>
          <p:nvPr/>
        </p:nvSpPr>
        <p:spPr>
          <a:xfrm>
            <a:off x="703734" y="4223941"/>
            <a:ext cx="35713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7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วงรี 84"/>
          <p:cNvSpPr/>
          <p:nvPr/>
        </p:nvSpPr>
        <p:spPr>
          <a:xfrm>
            <a:off x="703734" y="5592093"/>
            <a:ext cx="35713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996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วงรี 27"/>
          <p:cNvSpPr/>
          <p:nvPr/>
        </p:nvSpPr>
        <p:spPr>
          <a:xfrm>
            <a:off x="5790512" y="2538505"/>
            <a:ext cx="357131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5</a:t>
            </a:r>
          </a:p>
        </p:txBody>
      </p:sp>
      <p:sp>
        <p:nvSpPr>
          <p:cNvPr id="32" name="วงรี 84"/>
          <p:cNvSpPr/>
          <p:nvPr/>
        </p:nvSpPr>
        <p:spPr>
          <a:xfrm>
            <a:off x="703734" y="6242993"/>
            <a:ext cx="357130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653711" y="6118578"/>
            <a:ext cx="457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</a:t>
            </a:r>
            <a:endParaRPr lang="th-TH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18814828"/>
      </p:ext>
    </p:extLst>
  </p:cSld>
  <p:clrMapOvr>
    <a:masterClrMapping/>
  </p:clrMapOvr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1113</Words>
  <Application>Microsoft Office PowerPoint</Application>
  <PresentationFormat>กำหนดเอง</PresentationFormat>
  <Paragraphs>201</Paragraphs>
  <Slides>4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</vt:i4>
      </vt:variant>
    </vt:vector>
  </HeadingPairs>
  <TitlesOfParts>
    <vt:vector size="12" baseType="lpstr">
      <vt:lpstr>Angsana New</vt:lpstr>
      <vt:lpstr>Arial</vt:lpstr>
      <vt:lpstr>Calibri</vt:lpstr>
      <vt:lpstr>Cordia New</vt:lpstr>
      <vt:lpstr>TH SarabunIT๙</vt:lpstr>
      <vt:lpstr>TH SarabunPSK</vt:lpstr>
      <vt:lpstr>Wingdings</vt:lpstr>
      <vt:lpstr>1_ชุดรูปแบบของ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กรอบแนวคิด โครงการ.........</dc:title>
  <dc:creator>ALRO</dc:creator>
  <cp:lastModifiedBy>PNCOM</cp:lastModifiedBy>
  <cp:revision>103</cp:revision>
  <cp:lastPrinted>2020-06-12T12:24:29Z</cp:lastPrinted>
  <dcterms:created xsi:type="dcterms:W3CDTF">2017-10-13T09:40:42Z</dcterms:created>
  <dcterms:modified xsi:type="dcterms:W3CDTF">2020-06-12T12:24:41Z</dcterms:modified>
</cp:coreProperties>
</file>