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64" r:id="rId3"/>
    <p:sldId id="265" r:id="rId4"/>
    <p:sldId id="267" r:id="rId5"/>
    <p:sldId id="266" r:id="rId6"/>
  </p:sldIdLst>
  <p:sldSz cx="9906000" cy="6858000" type="A4"/>
  <p:notesSz cx="7053263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06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117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179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239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5297" algn="l" defTabSz="914117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2357" algn="l" defTabSz="914117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199418" algn="l" defTabSz="914117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6477" algn="l" defTabSz="914117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99FF"/>
    <a:srgbClr val="FFCCFF"/>
    <a:srgbClr val="FFCCCC"/>
    <a:srgbClr val="CCCCFF"/>
    <a:srgbClr val="9999FF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93" autoAdjust="0"/>
  </p:normalViewPr>
  <p:slideViewPr>
    <p:cSldViewPr>
      <p:cViewPr varScale="1">
        <p:scale>
          <a:sx n="87" d="100"/>
          <a:sy n="87" d="100"/>
        </p:scale>
        <p:origin x="-852" y="-78"/>
      </p:cViewPr>
      <p:guideLst>
        <p:guide orient="horz" pos="2160"/>
        <p:guide pos="31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56414" cy="465084"/>
          </a:xfrm>
          <a:prstGeom prst="rect">
            <a:avLst/>
          </a:prstGeom>
        </p:spPr>
        <p:txBody>
          <a:bodyPr vert="horz" lIns="92457" tIns="46229" rIns="92457" bIns="46229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95218" y="0"/>
            <a:ext cx="3056414" cy="465084"/>
          </a:xfrm>
          <a:prstGeom prst="rect">
            <a:avLst/>
          </a:prstGeom>
        </p:spPr>
        <p:txBody>
          <a:bodyPr vert="horz" lIns="92457" tIns="46229" rIns="92457" bIns="46229" rtlCol="0"/>
          <a:lstStyle>
            <a:lvl1pPr algn="r">
              <a:defRPr sz="1200"/>
            </a:lvl1pPr>
          </a:lstStyle>
          <a:p>
            <a:pPr>
              <a:defRPr/>
            </a:pPr>
            <a:fld id="{3B0B4475-273B-4C8F-93DD-33A1904A7C13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08063" y="698500"/>
            <a:ext cx="503872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7" tIns="46229" rIns="92457" bIns="46229" rtlCol="0" anchor="ctr"/>
          <a:lstStyle/>
          <a:p>
            <a:pPr lvl="0"/>
            <a:endParaRPr lang="th-TH" noProof="0" smtClean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5328" y="4420525"/>
            <a:ext cx="5642610" cy="4190209"/>
          </a:xfrm>
          <a:prstGeom prst="rect">
            <a:avLst/>
          </a:prstGeom>
        </p:spPr>
        <p:txBody>
          <a:bodyPr vert="horz" lIns="92457" tIns="46229" rIns="92457" bIns="46229" rtlCol="0">
            <a:normAutofit/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8842533"/>
            <a:ext cx="3056414" cy="465083"/>
          </a:xfrm>
          <a:prstGeom prst="rect">
            <a:avLst/>
          </a:prstGeom>
        </p:spPr>
        <p:txBody>
          <a:bodyPr vert="horz" lIns="92457" tIns="46229" rIns="92457" bIns="4622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95218" y="8842533"/>
            <a:ext cx="3056414" cy="465083"/>
          </a:xfrm>
          <a:prstGeom prst="rect">
            <a:avLst/>
          </a:prstGeom>
        </p:spPr>
        <p:txBody>
          <a:bodyPr vert="horz" lIns="92457" tIns="46229" rIns="92457" bIns="46229" rtlCol="0" anchor="b"/>
          <a:lstStyle>
            <a:lvl1pPr algn="r">
              <a:defRPr sz="1200"/>
            </a:lvl1pPr>
          </a:lstStyle>
          <a:p>
            <a:pPr>
              <a:defRPr/>
            </a:pPr>
            <a:fld id="{A4047337-F207-4E2D-8D3C-7CA5F115EAC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8917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06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117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179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239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5297" algn="l" defTabSz="914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57" algn="l" defTabSz="914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418" algn="l" defTabSz="914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477" algn="l" defTabSz="914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008063" y="698500"/>
            <a:ext cx="5038725" cy="348932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047337-F207-4E2D-8D3C-7CA5F115EACA}" type="slidenum">
              <a:rPr lang="th-TH" smtClean="0"/>
              <a:pPr>
                <a:defRPr/>
              </a:pPr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8972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006475" y="698500"/>
            <a:ext cx="5040313" cy="348932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6" y="2130431"/>
            <a:ext cx="8420100" cy="1470026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6" y="3886205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4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2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6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20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8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2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7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70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2" y="274649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6" y="274649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034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6" y="2130432"/>
            <a:ext cx="8420100" cy="1470026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6" y="3886202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7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4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28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5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2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49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57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2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438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10" y="4406910"/>
            <a:ext cx="8420100" cy="136207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10" y="2906714"/>
            <a:ext cx="8420100" cy="150018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712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4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13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85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56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427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98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570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12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6" y="1600208"/>
            <a:ext cx="4375150" cy="452596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2" y="1600208"/>
            <a:ext cx="4375150" cy="452596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6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1" cy="63976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7126" indent="0">
              <a:buNone/>
              <a:defRPr sz="2200" b="1"/>
            </a:lvl2pPr>
            <a:lvl3pPr marL="1014252" indent="0">
              <a:buNone/>
              <a:defRPr sz="2000" b="1"/>
            </a:lvl3pPr>
            <a:lvl4pPr marL="1521379" indent="0">
              <a:buNone/>
              <a:defRPr sz="1800" b="1"/>
            </a:lvl4pPr>
            <a:lvl5pPr marL="2028505" indent="0">
              <a:buNone/>
              <a:defRPr sz="1800" b="1"/>
            </a:lvl5pPr>
            <a:lvl6pPr marL="2535631" indent="0">
              <a:buNone/>
              <a:defRPr sz="1800" b="1"/>
            </a:lvl6pPr>
            <a:lvl7pPr marL="3042757" indent="0">
              <a:buNone/>
              <a:defRPr sz="1800" b="1"/>
            </a:lvl7pPr>
            <a:lvl8pPr marL="3549884" indent="0">
              <a:buNone/>
              <a:defRPr sz="1800" b="1"/>
            </a:lvl8pPr>
            <a:lvl9pPr marL="4057010" indent="0">
              <a:buNone/>
              <a:defRPr sz="18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3" y="2174877"/>
            <a:ext cx="4376871" cy="395128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88" cy="63976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7126" indent="0">
              <a:buNone/>
              <a:defRPr sz="2200" b="1"/>
            </a:lvl2pPr>
            <a:lvl3pPr marL="1014252" indent="0">
              <a:buNone/>
              <a:defRPr sz="2000" b="1"/>
            </a:lvl3pPr>
            <a:lvl4pPr marL="1521379" indent="0">
              <a:buNone/>
              <a:defRPr sz="1800" b="1"/>
            </a:lvl4pPr>
            <a:lvl5pPr marL="2028505" indent="0">
              <a:buNone/>
              <a:defRPr sz="1800" b="1"/>
            </a:lvl5pPr>
            <a:lvl6pPr marL="2535631" indent="0">
              <a:buNone/>
              <a:defRPr sz="1800" b="1"/>
            </a:lvl6pPr>
            <a:lvl7pPr marL="3042757" indent="0">
              <a:buNone/>
              <a:defRPr sz="1800" b="1"/>
            </a:lvl7pPr>
            <a:lvl8pPr marL="3549884" indent="0">
              <a:buNone/>
              <a:defRPr sz="1800" b="1"/>
            </a:lvl8pPr>
            <a:lvl9pPr marL="4057010" indent="0">
              <a:buNone/>
              <a:defRPr sz="18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5" y="2174877"/>
            <a:ext cx="4378588" cy="395128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904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49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163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2"/>
            <a:ext cx="3259006" cy="116205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273059"/>
            <a:ext cx="5537729" cy="585311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5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07126" indent="0">
              <a:buNone/>
              <a:defRPr sz="1300"/>
            </a:lvl2pPr>
            <a:lvl3pPr marL="1014252" indent="0">
              <a:buNone/>
              <a:defRPr sz="1100"/>
            </a:lvl3pPr>
            <a:lvl4pPr marL="1521379" indent="0">
              <a:buNone/>
              <a:defRPr sz="1000"/>
            </a:lvl4pPr>
            <a:lvl5pPr marL="2028505" indent="0">
              <a:buNone/>
              <a:defRPr sz="1000"/>
            </a:lvl5pPr>
            <a:lvl6pPr marL="2535631" indent="0">
              <a:buNone/>
              <a:defRPr sz="1000"/>
            </a:lvl6pPr>
            <a:lvl7pPr marL="3042757" indent="0">
              <a:buNone/>
              <a:defRPr sz="1000"/>
            </a:lvl7pPr>
            <a:lvl8pPr marL="3549884" indent="0">
              <a:buNone/>
              <a:defRPr sz="1000"/>
            </a:lvl8pPr>
            <a:lvl9pPr marL="405701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625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997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6" y="4800601"/>
            <a:ext cx="5943600" cy="5667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6" y="612776"/>
            <a:ext cx="5943600" cy="4114800"/>
          </a:xfrm>
        </p:spPr>
        <p:txBody>
          <a:bodyPr/>
          <a:lstStyle>
            <a:lvl1pPr marL="0" indent="0">
              <a:buNone/>
              <a:defRPr sz="3500"/>
            </a:lvl1pPr>
            <a:lvl2pPr marL="507126" indent="0">
              <a:buNone/>
              <a:defRPr sz="3100"/>
            </a:lvl2pPr>
            <a:lvl3pPr marL="1014252" indent="0">
              <a:buNone/>
              <a:defRPr sz="2700"/>
            </a:lvl3pPr>
            <a:lvl4pPr marL="1521379" indent="0">
              <a:buNone/>
              <a:defRPr sz="2200"/>
            </a:lvl4pPr>
            <a:lvl5pPr marL="2028505" indent="0">
              <a:buNone/>
              <a:defRPr sz="2200"/>
            </a:lvl5pPr>
            <a:lvl6pPr marL="2535631" indent="0">
              <a:buNone/>
              <a:defRPr sz="2200"/>
            </a:lvl6pPr>
            <a:lvl7pPr marL="3042757" indent="0">
              <a:buNone/>
              <a:defRPr sz="2200"/>
            </a:lvl7pPr>
            <a:lvl8pPr marL="3549884" indent="0">
              <a:buNone/>
              <a:defRPr sz="2200"/>
            </a:lvl8pPr>
            <a:lvl9pPr marL="4057010" indent="0">
              <a:buNone/>
              <a:defRPr sz="22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6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07126" indent="0">
              <a:buNone/>
              <a:defRPr sz="1300"/>
            </a:lvl2pPr>
            <a:lvl3pPr marL="1014252" indent="0">
              <a:buNone/>
              <a:defRPr sz="1100"/>
            </a:lvl3pPr>
            <a:lvl4pPr marL="1521379" indent="0">
              <a:buNone/>
              <a:defRPr sz="1000"/>
            </a:lvl4pPr>
            <a:lvl5pPr marL="2028505" indent="0">
              <a:buNone/>
              <a:defRPr sz="1000"/>
            </a:lvl5pPr>
            <a:lvl6pPr marL="2535631" indent="0">
              <a:buNone/>
              <a:defRPr sz="1000"/>
            </a:lvl6pPr>
            <a:lvl7pPr marL="3042757" indent="0">
              <a:buNone/>
              <a:defRPr sz="1000"/>
            </a:lvl7pPr>
            <a:lvl8pPr marL="3549884" indent="0">
              <a:buNone/>
              <a:defRPr sz="1000"/>
            </a:lvl8pPr>
            <a:lvl9pPr marL="405701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866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04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2" y="274648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6" y="274648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821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10" y="4406912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10" y="2906714"/>
            <a:ext cx="8420100" cy="150018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400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8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520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9360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4200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9040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3880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8720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0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6" y="1600212"/>
            <a:ext cx="4375150" cy="452596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2" y="1600212"/>
            <a:ext cx="4375150" cy="452596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75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7" y="1535113"/>
            <a:ext cx="4376869" cy="63976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4001" indent="0">
              <a:buNone/>
              <a:defRPr sz="2100" b="1"/>
            </a:lvl2pPr>
            <a:lvl3pPr marL="968004" indent="0">
              <a:buNone/>
              <a:defRPr sz="1900" b="1"/>
            </a:lvl3pPr>
            <a:lvl4pPr marL="1452005" indent="0">
              <a:buNone/>
              <a:defRPr sz="1700" b="1"/>
            </a:lvl4pPr>
            <a:lvl5pPr marL="1936007" indent="0">
              <a:buNone/>
              <a:defRPr sz="1700" b="1"/>
            </a:lvl5pPr>
            <a:lvl6pPr marL="2420009" indent="0">
              <a:buNone/>
              <a:defRPr sz="1700" b="1"/>
            </a:lvl6pPr>
            <a:lvl7pPr marL="2904011" indent="0">
              <a:buNone/>
              <a:defRPr sz="1700" b="1"/>
            </a:lvl7pPr>
            <a:lvl8pPr marL="3388011" indent="0">
              <a:buNone/>
              <a:defRPr sz="1700" b="1"/>
            </a:lvl8pPr>
            <a:lvl9pPr marL="3872014" indent="0">
              <a:buNone/>
              <a:defRPr sz="17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7" y="2174880"/>
            <a:ext cx="4376869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6" y="1535113"/>
            <a:ext cx="4378588" cy="63976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4001" indent="0">
              <a:buNone/>
              <a:defRPr sz="2100" b="1"/>
            </a:lvl2pPr>
            <a:lvl3pPr marL="968004" indent="0">
              <a:buNone/>
              <a:defRPr sz="1900" b="1"/>
            </a:lvl3pPr>
            <a:lvl4pPr marL="1452005" indent="0">
              <a:buNone/>
              <a:defRPr sz="1700" b="1"/>
            </a:lvl4pPr>
            <a:lvl5pPr marL="1936007" indent="0">
              <a:buNone/>
              <a:defRPr sz="1700" b="1"/>
            </a:lvl5pPr>
            <a:lvl6pPr marL="2420009" indent="0">
              <a:buNone/>
              <a:defRPr sz="1700" b="1"/>
            </a:lvl6pPr>
            <a:lvl7pPr marL="2904011" indent="0">
              <a:buNone/>
              <a:defRPr sz="1700" b="1"/>
            </a:lvl7pPr>
            <a:lvl8pPr marL="3388011" indent="0">
              <a:buNone/>
              <a:defRPr sz="1700" b="1"/>
            </a:lvl8pPr>
            <a:lvl9pPr marL="3872014" indent="0">
              <a:buNone/>
              <a:defRPr sz="17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6" y="2174880"/>
            <a:ext cx="4378588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54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83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88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3" y="273052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273062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3" y="1435108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484001" indent="0">
              <a:buNone/>
              <a:defRPr sz="1300"/>
            </a:lvl2pPr>
            <a:lvl3pPr marL="968004" indent="0">
              <a:buNone/>
              <a:defRPr sz="1100"/>
            </a:lvl3pPr>
            <a:lvl4pPr marL="1452005" indent="0">
              <a:buNone/>
              <a:defRPr sz="1000"/>
            </a:lvl4pPr>
            <a:lvl5pPr marL="1936007" indent="0">
              <a:buNone/>
              <a:defRPr sz="1000"/>
            </a:lvl5pPr>
            <a:lvl6pPr marL="2420009" indent="0">
              <a:buNone/>
              <a:defRPr sz="1000"/>
            </a:lvl6pPr>
            <a:lvl7pPr marL="2904011" indent="0">
              <a:buNone/>
              <a:defRPr sz="1000"/>
            </a:lvl7pPr>
            <a:lvl8pPr marL="3388011" indent="0">
              <a:buNone/>
              <a:defRPr sz="1000"/>
            </a:lvl8pPr>
            <a:lvl9pPr marL="3872014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8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8" y="4800601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8" y="612776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84001" indent="0">
              <a:buNone/>
              <a:defRPr sz="3000"/>
            </a:lvl2pPr>
            <a:lvl3pPr marL="968004" indent="0">
              <a:buNone/>
              <a:defRPr sz="2600"/>
            </a:lvl3pPr>
            <a:lvl4pPr marL="1452005" indent="0">
              <a:buNone/>
              <a:defRPr sz="2100"/>
            </a:lvl4pPr>
            <a:lvl5pPr marL="1936007" indent="0">
              <a:buNone/>
              <a:defRPr sz="2100"/>
            </a:lvl5pPr>
            <a:lvl6pPr marL="2420009" indent="0">
              <a:buNone/>
              <a:defRPr sz="2100"/>
            </a:lvl6pPr>
            <a:lvl7pPr marL="2904011" indent="0">
              <a:buNone/>
              <a:defRPr sz="2100"/>
            </a:lvl7pPr>
            <a:lvl8pPr marL="3388011" indent="0">
              <a:buNone/>
              <a:defRPr sz="2100"/>
            </a:lvl8pPr>
            <a:lvl9pPr marL="3872014" indent="0">
              <a:buNone/>
              <a:defRPr sz="21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8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484001" indent="0">
              <a:buNone/>
              <a:defRPr sz="1300"/>
            </a:lvl2pPr>
            <a:lvl3pPr marL="968004" indent="0">
              <a:buNone/>
              <a:defRPr sz="1100"/>
            </a:lvl3pPr>
            <a:lvl4pPr marL="1452005" indent="0">
              <a:buNone/>
              <a:defRPr sz="1000"/>
            </a:lvl4pPr>
            <a:lvl5pPr marL="1936007" indent="0">
              <a:buNone/>
              <a:defRPr sz="1000"/>
            </a:lvl5pPr>
            <a:lvl6pPr marL="2420009" indent="0">
              <a:buNone/>
              <a:defRPr sz="1000"/>
            </a:lvl6pPr>
            <a:lvl7pPr marL="2904011" indent="0">
              <a:buNone/>
              <a:defRPr sz="1000"/>
            </a:lvl7pPr>
            <a:lvl8pPr marL="3388011" indent="0">
              <a:buNone/>
              <a:defRPr sz="1000"/>
            </a:lvl8pPr>
            <a:lvl9pPr marL="3872014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69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5" y="274639"/>
            <a:ext cx="8915400" cy="1143000"/>
          </a:xfrm>
          <a:prstGeom prst="rect">
            <a:avLst/>
          </a:prstGeom>
        </p:spPr>
        <p:txBody>
          <a:bodyPr vert="horz" lIns="96802" tIns="48399" rIns="96802" bIns="48399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5" y="1600212"/>
            <a:ext cx="8915400" cy="4525963"/>
          </a:xfrm>
          <a:prstGeom prst="rect">
            <a:avLst/>
          </a:prstGeom>
        </p:spPr>
        <p:txBody>
          <a:bodyPr vert="horz" lIns="96802" tIns="48399" rIns="96802" bIns="48399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2" y="6356360"/>
            <a:ext cx="2311400" cy="365126"/>
          </a:xfrm>
          <a:prstGeom prst="rect">
            <a:avLst/>
          </a:prstGeom>
        </p:spPr>
        <p:txBody>
          <a:bodyPr vert="horz" lIns="96802" tIns="48399" rIns="96802" bIns="48399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8004" fontAlgn="auto">
              <a:spcBef>
                <a:spcPts val="0"/>
              </a:spcBef>
              <a:spcAft>
                <a:spcPts val="0"/>
              </a:spcAft>
            </a:pPr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defTabSz="968004" fontAlgn="auto">
                <a:spcBef>
                  <a:spcPts val="0"/>
                </a:spcBef>
                <a:spcAft>
                  <a:spcPts val="0"/>
                </a:spcAft>
              </a:pPr>
              <a:t>16/06/63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4" y="6356360"/>
            <a:ext cx="3136901" cy="365126"/>
          </a:xfrm>
          <a:prstGeom prst="rect">
            <a:avLst/>
          </a:prstGeom>
        </p:spPr>
        <p:txBody>
          <a:bodyPr vert="horz" lIns="96802" tIns="48399" rIns="96802" bIns="48399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8004"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2" y="6356360"/>
            <a:ext cx="2311400" cy="365126"/>
          </a:xfrm>
          <a:prstGeom prst="rect">
            <a:avLst/>
          </a:prstGeom>
        </p:spPr>
        <p:txBody>
          <a:bodyPr vert="horz" lIns="96802" tIns="48399" rIns="96802" bIns="48399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8004" fontAlgn="auto">
              <a:spcBef>
                <a:spcPts val="0"/>
              </a:spcBef>
              <a:spcAft>
                <a:spcPts val="0"/>
              </a:spcAft>
            </a:pPr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defTabSz="968004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50284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68004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000" indent="-363000" algn="l" defTabSz="968004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502" indent="-302501" algn="l" defTabSz="968004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10005" indent="-242002" algn="l" defTabSz="96800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4007" indent="-242002" algn="l" defTabSz="968004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007" indent="-242002" algn="l" defTabSz="968004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2009" indent="-242002" algn="l" defTabSz="96800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6012" indent="-242002" algn="l" defTabSz="96800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30012" indent="-242002" algn="l" defTabSz="96800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016" indent="-242002" algn="l" defTabSz="96800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484001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968004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452005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1936007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2420009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04011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8011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2014" algn="l" defTabSz="968004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2" y="274639"/>
            <a:ext cx="8915400" cy="1143000"/>
          </a:xfrm>
          <a:prstGeom prst="rect">
            <a:avLst/>
          </a:prstGeom>
        </p:spPr>
        <p:txBody>
          <a:bodyPr vert="horz" lIns="101425" tIns="50713" rIns="101425" bIns="50713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1600208"/>
            <a:ext cx="8915400" cy="4525963"/>
          </a:xfrm>
          <a:prstGeom prst="rect">
            <a:avLst/>
          </a:prstGeom>
        </p:spPr>
        <p:txBody>
          <a:bodyPr vert="horz" lIns="101425" tIns="50713" rIns="101425" bIns="50713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2" y="6356359"/>
            <a:ext cx="2311400" cy="365126"/>
          </a:xfrm>
          <a:prstGeom prst="rect">
            <a:avLst/>
          </a:prstGeom>
        </p:spPr>
        <p:txBody>
          <a:bodyPr vert="horz" lIns="101425" tIns="50713" rIns="101425" bIns="5071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14252" fontAlgn="auto">
              <a:spcBef>
                <a:spcPts val="0"/>
              </a:spcBef>
              <a:spcAft>
                <a:spcPts val="0"/>
              </a:spcAft>
            </a:pPr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defTabSz="1014252" fontAlgn="auto">
                <a:spcBef>
                  <a:spcPts val="0"/>
                </a:spcBef>
                <a:spcAft>
                  <a:spcPts val="0"/>
                </a:spcAft>
              </a:pPr>
              <a:t>16/06/63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3" y="6356359"/>
            <a:ext cx="3136901" cy="365126"/>
          </a:xfrm>
          <a:prstGeom prst="rect">
            <a:avLst/>
          </a:prstGeom>
        </p:spPr>
        <p:txBody>
          <a:bodyPr vert="horz" lIns="101425" tIns="50713" rIns="101425" bIns="5071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14252"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2" y="6356359"/>
            <a:ext cx="2311400" cy="365126"/>
          </a:xfrm>
          <a:prstGeom prst="rect">
            <a:avLst/>
          </a:prstGeom>
        </p:spPr>
        <p:txBody>
          <a:bodyPr vert="horz" lIns="101425" tIns="50713" rIns="101425" bIns="5071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14252" fontAlgn="auto">
              <a:spcBef>
                <a:spcPts val="0"/>
              </a:spcBef>
              <a:spcAft>
                <a:spcPts val="0"/>
              </a:spcAft>
            </a:pPr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defTabSz="1014252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654552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01425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345" indent="-380345" algn="l" defTabSz="101425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24080" indent="-316954" algn="l" defTabSz="1014252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7816" indent="-253563" algn="l" defTabSz="101425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74942" indent="-253563" algn="l" defTabSz="101425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2068" indent="-253563" algn="l" defTabSz="101425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89194" indent="-253563" algn="l" defTabSz="10142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6321" indent="-253563" algn="l" defTabSz="10142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03447" indent="-253563" algn="l" defTabSz="10142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10573" indent="-253563" algn="l" defTabSz="10142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507126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014252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1521379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2028505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2535631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3042757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3549884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4057010" algn="l" defTabSz="101425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/>
          <p:cNvSpPr/>
          <p:nvPr/>
        </p:nvSpPr>
        <p:spPr>
          <a:xfrm>
            <a:off x="7257256" y="2636913"/>
            <a:ext cx="1224136" cy="2916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6793" tIns="48397" rIns="96793" bIns="483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700" kern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553400" y="2637197"/>
            <a:ext cx="1296144" cy="3240000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6793" tIns="48397" rIns="96793" bIns="483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7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85048" y="2325931"/>
            <a:ext cx="1872208" cy="282405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ติดตาม/ประเมินผล/รายงาน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6779" y="879179"/>
            <a:ext cx="1482000" cy="390127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9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6777" y="1341208"/>
            <a:ext cx="1482000" cy="390127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9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456" y="2252302"/>
            <a:ext cx="900144" cy="528626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60" y="2833250"/>
            <a:ext cx="936000" cy="390127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9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832" y="5407285"/>
            <a:ext cx="981670" cy="420905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Timeline</a:t>
            </a:r>
            <a:endParaRPr lang="th-TH" sz="21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14" y="5884917"/>
            <a:ext cx="1767625" cy="420905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1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05392" y="2586395"/>
            <a:ext cx="1476000" cy="282405"/>
          </a:xfrm>
          <a:prstGeom prst="rect">
            <a:avLst/>
          </a:prstGeom>
          <a:noFill/>
          <a:ln>
            <a:noFill/>
          </a:ln>
        </p:spPr>
        <p:txBody>
          <a:bodyPr wrap="square" lIns="96793" tIns="48397" rIns="96793" bIns="48397" rtlCol="0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th-TH" sz="1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2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81551" y="2586395"/>
            <a:ext cx="1440001" cy="282405"/>
          </a:xfrm>
          <a:prstGeom prst="rect">
            <a:avLst/>
          </a:prstGeom>
          <a:noFill/>
          <a:ln>
            <a:noFill/>
          </a:ln>
        </p:spPr>
        <p:txBody>
          <a:bodyPr wrap="square" lIns="96793" tIns="48397" rIns="96793" bIns="48397" rtlCol="0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th-TH" sz="1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2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8704" y="2311050"/>
            <a:ext cx="3168352" cy="313183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การดำเนินการ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0552" y="2311050"/>
            <a:ext cx="1440160" cy="313183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การเตรียมการ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12124" y="909262"/>
            <a:ext cx="8137305" cy="359349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7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เกิด</a:t>
            </a:r>
            <a:r>
              <a:rPr lang="th-TH" sz="17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การฟื้นฟูและอนุรักษ์ระบบนิเวศที่สมบูรณ์เป็นแหล่งรวบรวมพันธุ์พืช พืชสมุนไพรและแหล่งผลิตอาหารตามธรรมชาติของชุมชน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26624" y="1395579"/>
            <a:ext cx="7813253" cy="359349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7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sz="17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ผู้สืบทอดเกษตรกร และ</a:t>
            </a:r>
            <a:r>
              <a:rPr lang="th-TH" sz="1700" b="1" kern="0" dirty="0" err="1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ยุว</a:t>
            </a:r>
            <a:r>
              <a:rPr lang="th-TH" sz="17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เกษตรกรในพื้นที่โครงการและในเขตปฏิรูปที่ดิน จังหวัดใหม่ จำนวน </a:t>
            </a:r>
            <a:r>
              <a:rPr lang="th-TH" sz="17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190 </a:t>
            </a:r>
            <a:r>
              <a:rPr lang="th-TH" sz="17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</a:p>
        </p:txBody>
      </p:sp>
      <p:sp>
        <p:nvSpPr>
          <p:cNvPr id="21" name="Rectangle 15"/>
          <p:cNvSpPr/>
          <p:nvPr/>
        </p:nvSpPr>
        <p:spPr>
          <a:xfrm>
            <a:off x="7185248" y="2852936"/>
            <a:ext cx="1368152" cy="2129065"/>
          </a:xfrm>
          <a:prstGeom prst="rect">
            <a:avLst/>
          </a:prstGeom>
          <a:noFill/>
        </p:spPr>
        <p:txBody>
          <a:bodyPr wrap="square" lIns="96793" tIns="48397" rIns="96793" bIns="48397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190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มีทัศนคติที่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ดี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ใน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การฟื้นฟู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อนุรักษ์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ทรัพยากรธรรมชาติ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และ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ใช้ประโยชน์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จาก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kern="0" spc="-9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</a:t>
            </a:r>
            <a:r>
              <a:rPr lang="th-TH" sz="1200" kern="0" spc="-9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อาหารอย่าง</a:t>
            </a:r>
            <a:r>
              <a:rPr lang="th-TH" sz="1200" kern="0" spc="-9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รู้คุณค่า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spc="-9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ร้อยละ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50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ของเกษตรกร</a:t>
            </a:r>
            <a:br>
              <a:rPr lang="th-TH" sz="12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ที่ได้รับการส่งเสริม</a:t>
            </a:r>
            <a:br>
              <a:rPr lang="th-TH" sz="12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ตามแนวทางพระราชดำริ </a:t>
            </a:r>
            <a:br>
              <a:rPr lang="th-TH" sz="12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สามารถนำความรู้ไปปรับ</a:t>
            </a:r>
            <a:br>
              <a:rPr lang="th-TH" sz="12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ใช้ในการประกอบอาชีพ</a:t>
            </a:r>
            <a:endParaRPr lang="th-TH" sz="1200" kern="0" spc="-9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57056" y="2708920"/>
            <a:ext cx="1728192" cy="6517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200" b="1" kern="0" spc="-21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</a:t>
            </a:r>
            <a:r>
              <a:rPr lang="th-TH" sz="1200" kern="0" spc="-42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ารติ</a:t>
            </a:r>
            <a:r>
              <a:rPr lang="th-TH" sz="1200" kern="0" spc="-42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ดตามผลการ</a:t>
            </a:r>
            <a:r>
              <a:rPr lang="th-TH" sz="1200" kern="0" spc="-42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  </a:t>
            </a:r>
            <a:br>
              <a:rPr lang="th-TH" sz="1200" kern="0" spc="-42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spc="-42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ในพื้นที่</a:t>
            </a:r>
            <a:r>
              <a:rPr lang="th-TH" sz="1200" kern="0" spc="-42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 ส.</a:t>
            </a:r>
            <a:r>
              <a:rPr lang="th-TH" sz="1200" kern="0" spc="-42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200" kern="0" spc="-42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.จังหวัด , </a:t>
            </a:r>
            <a:r>
              <a:rPr lang="th-TH" sz="1200" kern="0" spc="-42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กปร</a:t>
            </a:r>
            <a:r>
              <a:rPr lang="th-TH" sz="1200" kern="0" spc="-42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109" y="6373580"/>
            <a:ext cx="1762800" cy="420905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1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2100" b="1" kern="0" dirty="0" err="1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21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04562" y="5943397"/>
            <a:ext cx="7560000" cy="324000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900" b="1" kern="0" spc="-11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สำนักงานการปฏิรูปที่ดินเพื่อเกษตรกรรม (ส.</a:t>
            </a:r>
            <a:r>
              <a:rPr lang="th-TH" sz="1900" b="1" kern="0" spc="-11" dirty="0" err="1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900" b="1" kern="0" spc="-11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25" name="Right Arrow 1"/>
          <p:cNvSpPr/>
          <p:nvPr/>
        </p:nvSpPr>
        <p:spPr>
          <a:xfrm>
            <a:off x="1927491" y="5967021"/>
            <a:ext cx="31503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2335" y="6345376"/>
            <a:ext cx="7596000" cy="468000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หน่วยงานในสังกัดกระทรวงเกษตรและสหกรณ์ , องค์การปกครองส่วนท้องถิ่น , สวนพฤกษศาสตร์สมเด็จพระนางเจ้าสิริกิติ์, </a:t>
            </a:r>
            <a:r>
              <a:rPr lang="th-TH" sz="16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</a:t>
            </a:r>
            <a:r>
              <a:rPr lang="th-TH" sz="16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600" b="1" kern="0" dirty="0" err="1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6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เชียงใหม่, โรงเรียนโดยรอบโครงการ</a:t>
            </a:r>
          </a:p>
        </p:txBody>
      </p:sp>
      <p:sp>
        <p:nvSpPr>
          <p:cNvPr id="27" name="Right Arrow 1"/>
          <p:cNvSpPr/>
          <p:nvPr/>
        </p:nvSpPr>
        <p:spPr>
          <a:xfrm>
            <a:off x="1915262" y="6444653"/>
            <a:ext cx="31503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1136577" y="5733264"/>
            <a:ext cx="7164000" cy="720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00" kern="0">
              <a:solidFill>
                <a:sysClr val="windowText" lastClr="000000"/>
              </a:solidFill>
              <a:latin typeface="Calibri"/>
              <a:cs typeface="Cordia New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7257256" y="2312918"/>
            <a:ext cx="2520281" cy="287933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ผลสัมฤทธิ์ของโครงการ</a:t>
            </a:r>
            <a:r>
              <a:rPr lang="en-US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6776" y="1815067"/>
            <a:ext cx="1482000" cy="390127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9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14297" y="1809484"/>
            <a:ext cx="7813253" cy="359349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 anchor="ctr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7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en-US" sz="17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700" b="1" dirty="0" smtClean="0">
                <a:latin typeface="TH SarabunPSK" pitchFamily="34" charset="-34"/>
                <a:cs typeface="TH SarabunPSK" pitchFamily="34" charset="-34"/>
              </a:rPr>
              <a:t>180</a:t>
            </a:r>
            <a:r>
              <a:rPr lang="en-US" sz="17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700" b="1" dirty="0" smtClean="0">
                <a:latin typeface="TH SarabunPSK" pitchFamily="34" charset="-34"/>
                <a:cs typeface="TH SarabunPSK" pitchFamily="34" charset="-34"/>
              </a:rPr>
              <a:t>685.27 </a:t>
            </a:r>
            <a:r>
              <a:rPr lang="th-TH" sz="17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17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57056" y="3429000"/>
            <a:ext cx="1728192" cy="6517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200" b="1" kern="0" spc="-21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ประเมินผลเกษตรกรที่ได้รับการ  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พัฒนานำความรู้ไปใช้ประโยชน์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57056" y="4149080"/>
            <a:ext cx="1728192" cy="8364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lIns="96793" tIns="48397" rIns="96793" bIns="48397" rtlCol="0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200" b="1" kern="0" spc="-21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spc="-5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spc="-8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200" kern="0" spc="-8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ป.ก.</a:t>
            </a:r>
            <a:r>
              <a:rPr lang="th-TH" sz="1200" kern="0" spc="-8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จังหวัดรายงานผล</a:t>
            </a:r>
            <a:r>
              <a:rPr lang="th-TH" sz="1200" kern="0" spc="-8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ความก้าวหน้า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200" kern="0" spc="-8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เสนอ ส.</a:t>
            </a:r>
            <a:r>
              <a:rPr lang="th-TH" sz="1200" kern="0" spc="-80" dirty="0" err="1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ป.ก.</a:t>
            </a:r>
            <a:r>
              <a:rPr lang="th-TH" sz="1200" kern="0" spc="-8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ทุกวันที่ 25 ของเดือน</a:t>
            </a:r>
            <a:endParaRPr lang="th-TH" sz="1200" kern="0" spc="-8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spc="-7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</a:t>
            </a:r>
            <a:r>
              <a:rPr lang="th-TH" sz="1200" kern="0" spc="-7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</a:t>
            </a:r>
            <a:r>
              <a:rPr lang="th-TH" sz="1200" kern="0" spc="-7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</a:t>
            </a:r>
            <a:endParaRPr lang="th-TH" sz="1200" kern="0" spc="-7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992568" y="2699445"/>
            <a:ext cx="1296136" cy="1821288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lIns="96793" tIns="48397" rIns="96793" bIns="48397" numCol="1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ประชุมร่วมกับ  </a:t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หน่วยงาน</a:t>
            </a:r>
            <a:r>
              <a:rPr lang="th-TH" sz="1200" spc="-32" dirty="0" err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</a:pP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คัดเลือกเกษตรกร</a:t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ผู้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สืบทอดเกษตรกร 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และ</a:t>
            </a:r>
            <a:r>
              <a:rPr lang="th-TH" sz="1200" spc="-32" dirty="0" err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ยุว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เกษตรกรใน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</a:t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โครงการ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และในเขต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ปฏิรูป</a:t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ที่ดิน 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จังหวัดเชียงใหม่ 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จำนวน  190 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เพื่อ</a:t>
            </a: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เข้า</a:t>
            </a:r>
            <a:b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spc="-32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รับ</a:t>
            </a:r>
            <a:r>
              <a:rPr lang="th-TH" sz="1200" spc="-32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การถ่ายทอดความรู้</a:t>
            </a: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2360712" y="2708920"/>
            <a:ext cx="3024336" cy="2652285"/>
          </a:xfrm>
          <a:prstGeom prst="rect">
            <a:avLst/>
          </a:prstGeom>
          <a:solidFill>
            <a:srgbClr val="CCCCFF"/>
          </a:solidFill>
          <a:ln>
            <a:solidFill>
              <a:sysClr val="windowText" lastClr="000000"/>
            </a:solidFill>
          </a:ln>
        </p:spPr>
        <p:txBody>
          <a:bodyPr wrap="square" lIns="96793" tIns="48397" rIns="96793" bIns="48397">
            <a:spAutoFit/>
          </a:bodyPr>
          <a:lstStyle/>
          <a:p>
            <a:pPr marL="173038" indent="-173038">
              <a:buFont typeface="Wingdings" pitchFamily="2" charset="2"/>
              <a:buChar char="Ø"/>
            </a:pPr>
            <a:r>
              <a:rPr lang="th-TH" sz="1100" spc="-20" dirty="0" smtClean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เตรียมความพร้อมเจ้าหน้าที่ และคัดเลือกเกษตรกร </a:t>
            </a:r>
            <a:endParaRPr lang="en-US" sz="1100" spc="-20" dirty="0" smtClean="0">
              <a:latin typeface="TH SarabunPSK" pitchFamily="34" charset="-34"/>
              <a:cs typeface="TH SarabunPSK" pitchFamily="34" charset="-34"/>
            </a:endParaRPr>
          </a:p>
          <a:p>
            <a:pPr marL="173038" indent="-173038">
              <a:buFont typeface="Wingdings" pitchFamily="2" charset="2"/>
              <a:buChar char="Ø"/>
            </a:pPr>
            <a:r>
              <a:rPr lang="th-TH" sz="1100" spc="-30" dirty="0" smtClean="0">
                <a:latin typeface="TH SarabunPSK" pitchFamily="34" charset="-34"/>
                <a:cs typeface="TH SarabunPSK" pitchFamily="34" charset="-34"/>
              </a:rPr>
              <a:t>ชี้แจงแผนงานโครงการ โดยใช้สื่อออนไลน์ /วีดีทัศน์/เอกสาร</a:t>
            </a:r>
          </a:p>
          <a:p>
            <a:pPr marL="173038" indent="-173038">
              <a:buFont typeface="Wingdings" pitchFamily="2" charset="2"/>
              <a:buChar char="Ø"/>
            </a:pPr>
            <a:r>
              <a:rPr lang="th-TH" sz="1100" spc="-40" dirty="0" smtClean="0">
                <a:latin typeface="TH SarabunPSK" pitchFamily="34" charset="-34"/>
                <a:cs typeface="TH SarabunPSK" pitchFamily="34" charset="-34"/>
              </a:rPr>
              <a:t>การพัฒนา และถ่ายทอดองค์ความรู้ เตรียมความพร้อมการรวมกลุ่ม </a:t>
            </a:r>
          </a:p>
          <a:p>
            <a:pPr marL="173038" indent="-173038"/>
            <a:r>
              <a:rPr lang="th-TH" sz="1100" spc="-40" dirty="0" smtClean="0">
                <a:latin typeface="TH SarabunPSK" pitchFamily="34" charset="-34"/>
                <a:cs typeface="TH SarabunPSK" pitchFamily="34" charset="-34"/>
              </a:rPr>
              <a:t>      พร้อมสนับสนุนปัจจัยการผลิต </a:t>
            </a:r>
          </a:p>
          <a:p>
            <a:pPr marL="228600" indent="-228600"/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1100" spc="-40" dirty="0" smtClean="0">
                <a:latin typeface="TH SarabunPSK" pitchFamily="34" charset="-34"/>
                <a:cs typeface="TH SarabunPSK" pitchFamily="34" charset="-34"/>
              </a:rPr>
              <a:t>ปรับเปลี่ยนแนวคิด ส่งเสริมการมีส่วนร่วมของเกษตรกร/ชุมชนในการศึกษา </a:t>
            </a:r>
          </a:p>
          <a:p>
            <a:pPr marL="228600" indent="-228600"/>
            <a:r>
              <a:rPr lang="th-TH" sz="1100" spc="-40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วางแผนการดำเนินการฟื้นฟู อนุรักษ์ทรัพยากรในพื้นที่ป่าชุมชน ให้เกิด</a:t>
            </a:r>
          </a:p>
          <a:p>
            <a:pPr marL="228600" indent="-228600"/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100" spc="60" dirty="0" smtClean="0">
                <a:latin typeface="TH SarabunPSK" pitchFamily="34" charset="-34"/>
                <a:cs typeface="TH SarabunPSK" pitchFamily="34" charset="-34"/>
              </a:rPr>
              <a:t>ระบบนิเวศน์ที่สมบูรณ์เป็นแหล่งผลิตอาหารตามธรรมชาติและใช้</a:t>
            </a:r>
          </a:p>
          <a:p>
            <a:pPr marL="228600" indent="-228600"/>
            <a:r>
              <a:rPr lang="th-TH" sz="1100" spc="-50" dirty="0" smtClean="0">
                <a:latin typeface="TH SarabunPSK" pitchFamily="34" charset="-34"/>
                <a:cs typeface="TH SarabunPSK" pitchFamily="34" charset="-34"/>
              </a:rPr>
              <a:t>      ประโยชน์ทรัพยากรอย่างยั่งยืน </a:t>
            </a:r>
            <a:endParaRPr lang="th-TH" sz="1100" spc="-50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228600" indent="-228600"/>
            <a:r>
              <a:rPr lang="th-TH" sz="1100" spc="-8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ฝึกอบรมพัฒนาองค์ความรู้ ปลูกจิตสำนึกในการฟื้นฟูและอนุรักษ์</a:t>
            </a:r>
          </a:p>
          <a:p>
            <a:pPr marL="228600" indent="-228600"/>
            <a:r>
              <a:rPr lang="th-TH" sz="1100" dirty="0" smtClean="0">
                <a:latin typeface="TH SarabunPSK" pitchFamily="34" charset="-34"/>
                <a:cs typeface="TH SarabunPSK" pitchFamily="34" charset="-34"/>
              </a:rPr>
              <a:t>     ทรัพยากรป่าไม้และน้ำให้แก่เกษตรกร/ชุมชน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</a:p>
          <a:p>
            <a:pPr marL="173038" indent="-173038"/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1100" spc="-3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พัฒนาให้เป็นแหล่งเรียนรู้ระบบนิเวศ วนเกษตรแบบครบวงจร</a:t>
            </a:r>
          </a:p>
          <a:p>
            <a:pPr marL="173038" indent="-173038"/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1100" spc="-5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สร้างเครือข่ายความร่วมมือ/</a:t>
            </a:r>
            <a:r>
              <a:rPr lang="th-TH" sz="1100" spc="-5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100" spc="-5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การกับหน่วยงานใน </a:t>
            </a:r>
            <a:r>
              <a:rPr lang="th-TH" sz="1100" spc="-5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กษ.</a:t>
            </a:r>
            <a:r>
              <a:rPr lang="th-TH" sz="1100" spc="-5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และที่เกี่ยวข้อง</a:t>
            </a:r>
            <a:endParaRPr lang="th-TH" sz="1100" spc="-50" dirty="0" smtClean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>
              <a:buFont typeface="Wingdings" pitchFamily="2" charset="2"/>
              <a:buChar char="Ø"/>
            </a:pPr>
            <a:r>
              <a:rPr lang="th-TH" sz="1100" spc="-3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รายงานผลการดำเนินผลการใช้จ่ายงบประมาณประจำเดือน/ระบบ</a:t>
            </a:r>
            <a:r>
              <a:rPr lang="en-US" sz="1100" spc="-3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PARA</a:t>
            </a:r>
            <a:r>
              <a:rPr lang="th-TH" sz="1100" spc="-3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1100" spc="-30" dirty="0" smtClean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>
              <a:buFont typeface="Wingdings" pitchFamily="2" charset="2"/>
              <a:buChar char="Ø"/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ประเมินผลกิจกรรม</a:t>
            </a:r>
            <a:endParaRPr lang="en-US" sz="1100" dirty="0" smtClean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>
              <a:buFont typeface="Wingdings" pitchFamily="2" charset="2"/>
              <a:buChar char="Ø"/>
            </a:pPr>
            <a:r>
              <a:rPr lang="th-TH" sz="1100" spc="-3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ประชาสัมพันธ์และเผยแพร่ ผลการดำเนินงาน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  <a:endParaRPr lang="en-US" sz="1100" dirty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527359" y="2825645"/>
            <a:ext cx="1466201" cy="2683062"/>
          </a:xfrm>
          <a:prstGeom prst="rect">
            <a:avLst/>
          </a:prstGeom>
        </p:spPr>
        <p:txBody>
          <a:bodyPr wrap="square" lIns="96793" tIns="48397" rIns="96793" bIns="48397">
            <a:spAutoFit/>
          </a:bodyPr>
          <a:lstStyle/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เกิด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การฟื้นฟู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สิ่งแวดล้อม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ตระหนัก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รู้ในการ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อนุรักษ์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ทรัพยากร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ธรรมชาติ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ใช้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อย่างรู้คุณค่า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เป็น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 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(</a:t>
            </a:r>
            <a:r>
              <a:rPr lang="en-US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Food Bank)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บริโภคของชุมชน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จัดเป็น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แหล่งเรียนรู้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วน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เกษตรและ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ธนาคาร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อาหาร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 แก่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 โรงเรียน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ประชาชน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ได้เป็นอย่างดี</a:t>
            </a:r>
          </a:p>
          <a:p>
            <a:pPr defTabSz="967937"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เป็นศูนย์เรียนรู้เกษตร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เชิงท่องเที่ยว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" name="ลูกศรขวา 40"/>
          <p:cNvSpPr/>
          <p:nvPr/>
        </p:nvSpPr>
        <p:spPr>
          <a:xfrm>
            <a:off x="1723315" y="1413244"/>
            <a:ext cx="204176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4112" y="1917183"/>
            <a:ext cx="204176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671" y="236756"/>
            <a:ext cx="1836000" cy="528626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6793" tIns="48397" rIns="96793" bIns="48397" rtlCol="0" anchor="ctr"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8" name="แผนผังลําดับงาน: กระบวนการสำรอง 47"/>
          <p:cNvSpPr/>
          <p:nvPr/>
        </p:nvSpPr>
        <p:spPr>
          <a:xfrm>
            <a:off x="2037536" y="117479"/>
            <a:ext cx="7740000" cy="719833"/>
          </a:xfrm>
          <a:prstGeom prst="flowChartAlternateProcess">
            <a:avLst/>
          </a:prstGeom>
          <a:solidFill>
            <a:srgbClr val="E9FEE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93" tIns="48397" rIns="96793" bIns="48397" rtlCol="0" anchor="ctr"/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th-TH" sz="25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</a:t>
            </a:r>
            <a:r>
              <a:rPr lang="th-TH" sz="25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ธนาคารอาหาร</a:t>
            </a:r>
            <a:r>
              <a:rPr lang="th-TH" sz="25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ชุมชน (เกษตร</a:t>
            </a:r>
            <a:r>
              <a:rPr lang="th-TH" sz="2500" b="1" kern="0" dirty="0" err="1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วิชญา</a:t>
            </a:r>
            <a:r>
              <a:rPr lang="th-TH" sz="25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) </a:t>
            </a:r>
            <a:br>
              <a:rPr lang="th-TH" sz="25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5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ตำบลโป่งแยง อำเภอแม่ริม จังหวัดเชียงใหม่</a:t>
            </a:r>
            <a:endParaRPr lang="th-TH" sz="2500" dirty="0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91859" y="5426333"/>
            <a:ext cx="1224507" cy="314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988" tIns="48993" rIns="97988" bIns="48993">
            <a:spAutoFit/>
          </a:bodyPr>
          <a:lstStyle/>
          <a:p>
            <a:pPr algn="ctr"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ส.ค.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-ต.ค.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62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80792" y="5445224"/>
            <a:ext cx="1161246" cy="314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988" tIns="48993" rIns="97988" bIns="48993">
            <a:spAutoFit/>
          </a:bodyPr>
          <a:lstStyle/>
          <a:p>
            <a:pPr algn="ctr"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มี.ค.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29064" y="5445224"/>
            <a:ext cx="1366085" cy="314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988" tIns="48993" rIns="97988" bIns="48993">
            <a:spAutoFit/>
          </a:bodyPr>
          <a:lstStyle/>
          <a:p>
            <a:pPr algn="ctr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62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ต.ค.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1625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กลุ่ม 26"/>
          <p:cNvGrpSpPr/>
          <p:nvPr/>
        </p:nvGrpSpPr>
        <p:grpSpPr>
          <a:xfrm>
            <a:off x="128464" y="1269261"/>
            <a:ext cx="1872208" cy="2737544"/>
            <a:chOff x="250829" y="1723455"/>
            <a:chExt cx="1728192" cy="2737545"/>
          </a:xfrm>
        </p:grpSpPr>
        <p:sp>
          <p:nvSpPr>
            <p:cNvPr id="14" name="TextBox 13"/>
            <p:cNvSpPr txBox="1"/>
            <p:nvPr/>
          </p:nvSpPr>
          <p:spPr>
            <a:xfrm>
              <a:off x="251520" y="2645117"/>
              <a:ext cx="1727501" cy="181588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spc="-2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 </a:t>
              </a:r>
              <a:r>
                <a:rPr lang="th-TH" sz="1400" spc="-2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งบประมาณ 1,180,685.27 บาท</a:t>
              </a:r>
              <a:endParaRPr lang="th-TH" sz="14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 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ข้อมูล</a:t>
              </a: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</a:t>
              </a: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3. 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จัดทำเวทีชาวบ้าน</a:t>
              </a: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4. 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โครงสร้าง</a:t>
              </a: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พื้นฐาน</a:t>
              </a: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5. 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อบรม ถ่ายทอด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ความรู้</a:t>
              </a: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และ</a:t>
              </a: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ศึกษาดู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งาน</a:t>
              </a: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6. </a:t>
              </a:r>
              <a:r>
                <a:rPr lang="th-TH" sz="1400" spc="-4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ปราชญ์</a:t>
              </a:r>
              <a:r>
                <a:rPr lang="th-TH" sz="1400" spc="-4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เกษตร/</a:t>
              </a:r>
              <a:r>
                <a:rPr lang="th-TH" sz="1400" spc="-4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ศูนย์ต้นแบบ</a:t>
              </a:r>
            </a:p>
            <a:p>
              <a:pPr marL="380324" indent="-380324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7. </a:t>
              </a:r>
              <a:r>
                <a:rPr lang="th-TH" sz="1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วัสดุ </a:t>
              </a:r>
              <a:r>
                <a:rPr lang="th-TH" sz="1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ครุภัณฑ์การเกษตร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9" y="1723455"/>
              <a:ext cx="1728192" cy="846386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27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 defTabSz="1014195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22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2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288704" y="1268760"/>
            <a:ext cx="3168352" cy="8564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101420" tIns="50710" rIns="101420" bIns="50710" rtlCol="0">
            <a:spAutoFit/>
          </a:bodyPr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27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2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45088" y="1268760"/>
            <a:ext cx="1908034" cy="8564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101420" tIns="50710" rIns="101420" bIns="50710" rtlCol="0">
            <a:spAutoFit/>
          </a:bodyPr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27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05328" y="1269261"/>
            <a:ext cx="1908415" cy="8564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101420" tIns="50710" rIns="101420" bIns="50710" rtlCol="0">
            <a:spAutoFit/>
          </a:bodyPr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27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45088" y="2204864"/>
            <a:ext cx="1871977" cy="22568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101420" tIns="50710" rIns="101420" bIns="50710" rtlCol="0">
            <a:spAutoFit/>
          </a:bodyPr>
          <a:lstStyle/>
          <a:p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เกษตรกรและผู้สืบทอดเกษตรกร  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ในพื้นที่โครงการและเขตปฏิรูป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ที่ดิน ที่ผ่านการปรับเปลี่ยน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แนวคิดในการฟื้นฟู อนุรักษ์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ทรัพยากรธรรมชาติ 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จำนวน 190 ราย</a:t>
            </a:r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ร้อยละ 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50 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ของเกษตรกรที่ได้รับ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การส่งเสริมตามแนวทาง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พระราชดำริ สามารถนำความรู้</a:t>
            </a:r>
            <a:b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ไปปรับใช้ในการประกอบอาชีพ</a:t>
            </a:r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05328" y="2205149"/>
            <a:ext cx="1944760" cy="38265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101420" tIns="50710" rIns="101420" bIns="50710" rtlCol="0">
            <a:spAutoFit/>
          </a:bodyPr>
          <a:lstStyle/>
          <a:p>
            <a:pPr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เกิดการฟื้นฟู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สิ่งแวดล้อมลดการ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ทำลาย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ป่าต้น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น้ำชุมชนเกิด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จิตสำนึก ตระหนักรู้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ในการ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อนุรักษ์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ทรัพยากรธรรมชาติ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และใช้อย่าง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รู้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คุณค่า</a:t>
            </a:r>
            <a:endParaRPr lang="th-TH" sz="14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เป็นแหล่ง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อาหาร (</a:t>
            </a:r>
            <a:r>
              <a:rPr lang="en-US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Food Bank</a:t>
            </a:r>
            <a:r>
              <a:rPr lang="en-US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br>
              <a:rPr lang="en-US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เพื่อ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การบริโภค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ของชุมชนทำให้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เกิด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การ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ลดรายจ่ายใน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ครัวเรือน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นอกจากนี้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ชุมชนยังเกิด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หวง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แหนและใช้ประโยชน์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จาก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ป่า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ชุมชนในพื้นที่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อย่างมี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ประสิทธิภาพ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และยั่งยืน </a:t>
            </a:r>
          </a:p>
          <a:p>
            <a:pPr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3. จัดเป็นแหล่งเรียนรู้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ด้านวนเกษตร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และ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ธนาคาร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อาหารชุมชน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แก่เกษตรกร หน่วยงาน</a:t>
            </a:r>
            <a:b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400" spc="-4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1400" spc="-4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และประชาชนได้</a:t>
            </a:r>
            <a:r>
              <a:rPr lang="th-TH" sz="1400" spc="-4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เป็นอย่าง</a:t>
            </a:r>
            <a:r>
              <a:rPr lang="th-TH" sz="1400" spc="-4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ดี</a:t>
            </a:r>
          </a:p>
          <a:p>
            <a:pPr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sz="14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1400" spc="-3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เป็น</a:t>
            </a:r>
            <a:r>
              <a:rPr lang="th-TH" sz="1400" kern="0" spc="-3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ศูนย์เรียนรู้เกษตรเชิงท่องเที่ยว</a:t>
            </a:r>
            <a:endParaRPr lang="th-TH" sz="1400" spc="-3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487788" y="189391"/>
            <a:ext cx="9002442" cy="100800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01420" tIns="50710" rIns="101420" bIns="50710" rtlCol="0" anchor="ctr"/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th-TH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โครงการธนาคารอาหารชุมชน (เกษตร</a:t>
            </a:r>
            <a:r>
              <a:rPr lang="th-TH" b="1" kern="0" dirty="0" err="1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วิชญา</a:t>
            </a:r>
            <a:r>
              <a:rPr lang="th-TH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) ตำบลโป่งแยง อำเภอแม่ริม จังหวัดเชียงใหม่</a:t>
            </a: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2072680" y="2924947"/>
            <a:ext cx="144016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420" tIns="50710" rIns="101420" bIns="50710" rtlCol="0" anchor="ctr"/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8704" y="2204864"/>
            <a:ext cx="3168352" cy="39803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101420" tIns="50710" rIns="101420" bIns="50710" rtlCol="0">
            <a:spAutoFit/>
          </a:bodyPr>
          <a:lstStyle/>
          <a:p>
            <a:pPr marL="173038" indent="-173038"/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 </a:t>
            </a:r>
            <a:r>
              <a:rPr lang="th-TH" sz="1400" spc="-70" dirty="0" smtClean="0">
                <a:solidFill>
                  <a:schemeClr val="tx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เตรียมความพร้อมเจ้าหน้าที่ และคัดเลือกเกษตรกร </a:t>
            </a:r>
            <a:endParaRPr lang="en-US" sz="1400" spc="-7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/>
            <a:r>
              <a:rPr lang="en-US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1400" spc="-5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400" spc="-5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spc="-8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ชี้แจงแผนงานโครงการ โดยใช้สื่อออนไลน์ /วีดีทัศน์/เอกสาร</a:t>
            </a:r>
            <a:endParaRPr lang="en-US" sz="1400" spc="-8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/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1400" spc="-6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การพัฒนา และถ่ายทอดองค์ความรู้ เตรียมความพร้อมการรวมกลุ่ม </a:t>
            </a:r>
            <a:r>
              <a:rPr lang="th-TH" sz="1400" spc="-4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พร้อมสนับสนุนปัจจัยการผลิต 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3.1 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ปรับเปลี่ยนแนวคิด ส่งเสริมการมีส่วนร่วมของเกษตรกร/ ชุมชนในการศึกษา วางแผนการดำเนินการฟื้นฟู อนุรักษ์ทรัพยากรในพื้นที่ป่าชุมชน ให้เกิดระบบนิเวศน์ที่สมบูรณ์เป็นแหล่งผลิตอาหารตามธรรมชาติและใช้ประโยชน์ทรัพยากรอย่างยั่งยืน </a:t>
            </a:r>
            <a:r>
              <a:rPr lang="th-TH" sz="1400" spc="-8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400" spc="-8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3.2 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ฝึกอบรมพัฒนาองค์ความรู้ ปลูกจิตสำนึกในการฟื้นฟูและอนุรักษ์ทรัพยากรป่าไม้และน้ำให้แก่เกษตรกร/ชุมชน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</a:p>
          <a:p>
            <a:pPr marL="173038" indent="-173038"/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3.3 </a:t>
            </a:r>
            <a:r>
              <a:rPr lang="th-TH" sz="1400" spc="-8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พัฒนาให้เป็นแหล่งเรียนรู้ระบบนิเวศ วนเกษตรแบบครบวงจร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3.4 </a:t>
            </a:r>
            <a:r>
              <a:rPr lang="th-TH" sz="1400" spc="-7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สร้างเครือข่ายความร่วมมือ/</a:t>
            </a:r>
            <a:r>
              <a:rPr lang="th-TH" sz="1400" spc="-7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400" spc="-7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การกับหน่วยงานใน </a:t>
            </a:r>
            <a:r>
              <a:rPr lang="th-TH" sz="1400" spc="-7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กษ.</a:t>
            </a:r>
            <a:r>
              <a:rPr lang="th-TH" sz="1400" spc="-7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173038" indent="-173038"/>
            <a:r>
              <a:rPr lang="th-TH" sz="1400" spc="-7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 และที่เกี่ยวข้อง</a:t>
            </a:r>
            <a:endParaRPr lang="en-US" sz="1400" spc="-70" dirty="0" smtClean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/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4.  รายงานผลการดำเนินผลการใช้จ่ายงบประมาณประจำเดือน/ระบบ </a:t>
            </a:r>
            <a:r>
              <a:rPr lang="en-US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PARA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1400" dirty="0" smtClean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/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5.  ติดตาม ประเมินผลกิจกรรม</a:t>
            </a:r>
            <a:endParaRPr lang="en-US" sz="1400" dirty="0" smtClean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3038" indent="-173038"/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6.  </a:t>
            </a:r>
            <a:r>
              <a:rPr lang="th-TH" sz="1400" spc="-3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ประชาสัมพันธ์และเผยแพร่ ผลการดำเนินงาน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  <a:endParaRPr lang="en-US" sz="1400" dirty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ลูกศรขวา 17"/>
          <p:cNvSpPr/>
          <p:nvPr/>
        </p:nvSpPr>
        <p:spPr>
          <a:xfrm>
            <a:off x="5529064" y="2924947"/>
            <a:ext cx="144016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420" tIns="50710" rIns="101420" bIns="50710" rtlCol="0" anchor="ctr"/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3" name="ลูกศรขวา 22"/>
          <p:cNvSpPr/>
          <p:nvPr/>
        </p:nvSpPr>
        <p:spPr>
          <a:xfrm>
            <a:off x="7689304" y="2924947"/>
            <a:ext cx="144016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420" tIns="50710" rIns="101420" bIns="50710" rtlCol="0" anchor="ctr"/>
          <a:lstStyle/>
          <a:p>
            <a:pPr algn="ctr" defTabSz="1014195"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9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679450" y="44450"/>
            <a:ext cx="8953500" cy="46166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โครงการธนาคารอาหารชุมชน (เกษตร</a:t>
            </a:r>
            <a:r>
              <a:rPr lang="th-TH" sz="2400" b="1" kern="0" dirty="0" err="1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วิชญา</a:t>
            </a:r>
            <a: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) ตำบลโป่งแยง อำเภอแม่ริม จังหวัดเชียงใหม่</a:t>
            </a:r>
            <a:endParaRPr lang="th-TH" sz="2400" dirty="0">
              <a:solidFill>
                <a:prstClr val="white"/>
              </a:solidFill>
            </a:endParaRPr>
          </a:p>
        </p:txBody>
      </p:sp>
      <p:sp>
        <p:nvSpPr>
          <p:cNvPr id="6147" name="AutoShape 6"/>
          <p:cNvSpPr>
            <a:spLocks noChangeArrowheads="1"/>
          </p:cNvSpPr>
          <p:nvPr/>
        </p:nvSpPr>
        <p:spPr bwMode="auto">
          <a:xfrm>
            <a:off x="3973909" y="2852936"/>
            <a:ext cx="403027" cy="78511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127000" cmpd="dbl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th-TH" altLang="th-TH"/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092200" y="620688"/>
            <a:ext cx="2295525" cy="620713"/>
          </a:xfrm>
          <a:prstGeom prst="rect">
            <a:avLst/>
          </a:prstGeom>
          <a:solidFill>
            <a:srgbClr val="F79646"/>
          </a:solidFill>
          <a:ln w="127000" cap="rnd" cmpd="dbl">
            <a:solidFill>
              <a:srgbClr val="F79646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h-TH" altLang="th-TH" b="1" dirty="0">
                <a:latin typeface="TH SarabunPSK" pitchFamily="34" charset="-34"/>
                <a:cs typeface="TH SarabunPSK" pitchFamily="34" charset="-34"/>
              </a:rPr>
              <a:t>กระบวนการเดิม</a:t>
            </a:r>
            <a:endParaRPr lang="th-TH" alt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965825" y="620688"/>
            <a:ext cx="2741613" cy="620713"/>
          </a:xfrm>
          <a:prstGeom prst="rect">
            <a:avLst/>
          </a:prstGeom>
          <a:solidFill>
            <a:srgbClr val="4BACC6"/>
          </a:solidFill>
          <a:ln w="127000" cap="rnd" cmpd="dbl">
            <a:solidFill>
              <a:srgbClr val="4BACC6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h-TH" altLang="th-TH" b="1">
                <a:latin typeface="TH SarabunPSK" pitchFamily="34" charset="-34"/>
                <a:cs typeface="TH SarabunPSK" pitchFamily="34" charset="-34"/>
              </a:rPr>
              <a:t>กระบวนการที่ปรับเปลี่ยน</a:t>
            </a:r>
            <a:endParaRPr lang="th-TH" altLang="th-TH" sz="36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h-TH" altLang="th-TH"/>
          </a:p>
        </p:txBody>
      </p:sp>
      <p:sp>
        <p:nvSpPr>
          <p:cNvPr id="11" name="TextBox 16"/>
          <p:cNvSpPr txBox="1"/>
          <p:nvPr/>
        </p:nvSpPr>
        <p:spPr>
          <a:xfrm>
            <a:off x="4520952" y="1403350"/>
            <a:ext cx="5256584" cy="48339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173038" indent="-1730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defRPr/>
            </a:pPr>
            <a:r>
              <a:rPr lang="en-US" altLang="th-TH" sz="1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altLang="th-TH" sz="15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เตรียมความพร้อมเจ้าหน้าที่ และคัดเลือกเกษตรกร </a:t>
            </a:r>
            <a:endParaRPr lang="en-US" altLang="th-TH" sz="1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en-US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ชี้แจงแผนงานโครงการ โดยใช้สื่อออนไลน์ /วีดีทัศน์/เอกสาร</a:t>
            </a:r>
            <a:endParaRPr lang="en-US" altLang="th-TH" sz="1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altLang="th-TH" sz="1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</a:t>
            </a:r>
            <a:r>
              <a:rPr lang="th-TH" altLang="th-TH" sz="1500" spc="-6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าร</a:t>
            </a:r>
            <a:r>
              <a:rPr lang="th-TH" altLang="th-TH" sz="1500" spc="-6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พัฒนาและ</a:t>
            </a:r>
            <a:r>
              <a:rPr lang="th-TH" altLang="th-TH" sz="1500" spc="-6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ถ่ายทอดองค์ความรู้ เตรียมความพร้อมการรวมกลุ่ม </a:t>
            </a:r>
            <a:r>
              <a:rPr lang="th-TH" altLang="th-TH" sz="1500" spc="-6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พร้อม</a:t>
            </a:r>
            <a:r>
              <a:rPr lang="th-TH" altLang="th-TH" sz="1500" spc="-6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สนับสนุนปัจจัยการผลิต </a:t>
            </a:r>
            <a:r>
              <a:rPr lang="th-TH" sz="1500" spc="-6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</a:t>
            </a:r>
            <a:r>
              <a:rPr lang="th-TH" sz="1500" spc="-60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โดยปฏิบัติดังนี้</a:t>
            </a:r>
          </a:p>
          <a:p>
            <a:pPr>
              <a:defRPr/>
            </a:pPr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</a:t>
            </a:r>
            <a:r>
              <a:rPr lang="th-TH" sz="1500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- จัด</a:t>
            </a:r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กิจกรรมในที่โล่งแจ้ง </a:t>
            </a:r>
            <a:endParaRPr lang="th-TH" sz="1500" dirty="0" smtClean="0">
              <a:latin typeface="TH SarabunPSK" panose="020B0500040200020003" pitchFamily="34" charset="-34"/>
              <a:ea typeface="Angsana New" panose="02020603050405020304" pitchFamily="18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</a:t>
            </a:r>
            <a:r>
              <a:rPr lang="th-TH" sz="1500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- มี</a:t>
            </a:r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ระยะห่าง ระหว่างบุคคล </a:t>
            </a:r>
            <a:r>
              <a:rPr lang="th-TH" sz="1500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(</a:t>
            </a:r>
            <a:r>
              <a:rPr lang="en-US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social distancing) </a:t>
            </a:r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ไม่น้อยกว่า 1 เมตร</a:t>
            </a:r>
          </a:p>
          <a:p>
            <a:pPr>
              <a:defRPr/>
            </a:pPr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 - จัดการฝึกอบรมแบ่งเป็นกลุ่มย่อยไม่เกิน 10 - 15 ราย</a:t>
            </a:r>
          </a:p>
          <a:p>
            <a:r>
              <a:rPr lang="th-TH" sz="1500" dirty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 - ใช้สื่อการสอน เช่น สื่อออนไลน์ (คลิปวีดีโอ/วีดีทัศน์) หรือเอกสาร</a:t>
            </a:r>
            <a:r>
              <a:rPr lang="th-TH" altLang="th-TH" sz="1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15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3.1 ปรับเปลี่ยนแนวคิด ส่งเสริมการมีส่วนร่วมของเกษตรกร/ ชุมชนในการศึกษา วางแผนการดำเนินการฟื้นฟู อนุรักษ์ทรัพยากรในพื้นที่ป่าชุมชน ให้เกิดระบบนิเวศน์ที่สมบูรณ์เป็น</a:t>
            </a:r>
            <a:r>
              <a:rPr lang="th-TH" sz="1500" spc="-80" dirty="0" smtClean="0">
                <a:latin typeface="TH SarabunPSK" pitchFamily="34" charset="-34"/>
                <a:cs typeface="TH SarabunPSK" pitchFamily="34" charset="-34"/>
              </a:rPr>
              <a:t>แหล่งผลิต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อาหารตามธรรมชาติและใช้ประโยชน์ทรัพยากรอย่างยั่งยืน </a:t>
            </a:r>
            <a:r>
              <a:rPr lang="th-TH" sz="1500" spc="-8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500" spc="-8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3.2 ฝึกอบรมพัฒนาองค์ความรู้ ปลูกจิตสำนึกในการฟื้นฟูและอนุรักษ์ทรัพยากรป่าไม้และน้ำให้แก่เกษตรกร/ชุมชน </a:t>
            </a:r>
            <a:r>
              <a:rPr lang="th-TH" sz="1500" spc="-100" dirty="0" smtClean="0"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  3.3 พัฒนาให้เป็นแหล่งเรียนรู้ระบบนิเวศ วนเกษตรแบบครบวงจร</a:t>
            </a:r>
            <a:br>
              <a:rPr lang="th-TH" sz="15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3.4 สร้างเครือข่ายความร่วมมือ/</a:t>
            </a:r>
            <a:r>
              <a:rPr lang="th-TH" sz="1500" dirty="0" err="1" smtClean="0"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การกับหน่วยงานใน </a:t>
            </a:r>
            <a:r>
              <a:rPr lang="th-TH" sz="1500" dirty="0" err="1" smtClean="0">
                <a:latin typeface="TH SarabunPSK" pitchFamily="34" charset="-34"/>
                <a:cs typeface="TH SarabunPSK" pitchFamily="34" charset="-34"/>
              </a:rPr>
              <a:t>กษ.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และที่เกี่ยวข้อง</a:t>
            </a:r>
            <a:endParaRPr lang="en-US" sz="15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รายงานผลการดำเนินผลการใช้จ่ายงบประมาณประจำเดือน/ระบบ </a:t>
            </a:r>
            <a:r>
              <a:rPr lang="en-US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r>
              <a:rPr lang="th-TH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altLang="th-TH" sz="1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ติดตาม ประเมินผลกิจกรรม</a:t>
            </a:r>
            <a:endParaRPr lang="en-US" altLang="th-TH" sz="1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altLang="th-TH" sz="1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6. ประชาสัมพันธ์และเผยแพร่ผลการดำเนินงานโครงการ/ผลสำเร็จของเกษตรกร</a:t>
            </a:r>
            <a:endParaRPr lang="en-US" altLang="th-TH" sz="1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128464" y="1340768"/>
            <a:ext cx="3744416" cy="23698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95219" indent="-95219">
              <a:lnSpc>
                <a:spcPts val="1800"/>
              </a:lnSpc>
              <a:defRPr/>
            </a:pPr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ปรับเปลี่ยนแนวคิด ส่งเสริมการมีส่วนร่วมของเกษตรกร/ ชุมชนในการศึกษา วางแผนการดำเนินการฟื้นฟู อนุรักษ์ทรัพยากรในพื้นที่ป่าชุมชน ให้เกิดระบบนิเวศน์ที่สมบูรณ์เป็นแหล่งผลิตอาหารตามธรรมชาติและใช้ประโยชน์ทรัพยากรอย่างยั่งยืน</a:t>
            </a:r>
          </a:p>
          <a:p>
            <a:pPr marL="95219" indent="-95219">
              <a:lnSpc>
                <a:spcPts val="1800"/>
              </a:lnSpc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ฝึกอบรมพัฒนาองค์ความรู้ ปลูกจิตสำนึกในการฟื้นฟูและอนุรักษ์ทรัพยากรป่าไม้และน้ำให้แก่เกษตรกร/ชุมชน</a:t>
            </a:r>
          </a:p>
          <a:p>
            <a:pPr marL="95219" indent="-95219">
              <a:lnSpc>
                <a:spcPts val="1800"/>
              </a:lnSpc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พัฒนาให้เป็นแหล่งเรียนรู้ระบบนิเวศ วนเกษตรแบบครบวงจร</a:t>
            </a:r>
          </a:p>
          <a:p>
            <a:pPr marL="95219" indent="-95219">
              <a:lnSpc>
                <a:spcPts val="1800"/>
              </a:lnSpc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4. สร้างเครือข่ายความร่วมมือ/</a:t>
            </a:r>
            <a:r>
              <a:rPr lang="th-TH" sz="1400" dirty="0" err="1" smtClean="0">
                <a:solidFill>
                  <a:schemeClr val="tx1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บูรณา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การกับหน่วยงานใน </a:t>
            </a:r>
            <a:r>
              <a:rPr lang="th-TH" sz="1400" dirty="0" err="1" smtClean="0">
                <a:solidFill>
                  <a:schemeClr val="tx1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กษ</a:t>
            </a:r>
            <a:r>
              <a:rPr lang="en-US" sz="1400" dirty="0" smtClean="0">
                <a:solidFill>
                  <a:schemeClr val="tx1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และที่เกี่ยวข้อง</a:t>
            </a:r>
            <a:r>
              <a:rPr lang="en-US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176213" indent="-176213" algn="thaiDist"/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5. ติดตาม ประเมินผลกิจกรรม</a:t>
            </a:r>
          </a:p>
          <a:p>
            <a:pPr marL="176213" indent="-176213" algn="thaiDist"/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 ประชาสัมพันธ์และเผยแพร่ผลการดำเนินงานโครงการ</a:t>
            </a:r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3" name="สี่เหลี่ยมผืนผ้า 2"/>
          <p:cNvSpPr>
            <a:spLocks noChangeArrowheads="1"/>
          </p:cNvSpPr>
          <p:nvPr/>
        </p:nvSpPr>
        <p:spPr bwMode="auto">
          <a:xfrm>
            <a:off x="4808984" y="5589240"/>
            <a:ext cx="476091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 eaLnBrk="1" hangingPunct="1"/>
            <a:r>
              <a:rPr lang="th-TH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หมายเหตุ </a:t>
            </a:r>
            <a:r>
              <a:rPr lang="en-US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: </a:t>
            </a:r>
            <a:r>
              <a:rPr lang="th-TH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กระบวนการดำเนินงาน ให้เป็นไปตามมาตรการป้องกัน</a:t>
            </a:r>
            <a:br>
              <a:rPr lang="th-TH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</a:br>
            <a:r>
              <a:rPr lang="th-TH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        การแพร่ระบาดของโรคติดเชื้อ</a:t>
            </a:r>
            <a:r>
              <a:rPr lang="th-TH" altLang="th-TH" sz="1500" b="1" dirty="0" err="1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ไวรัส</a:t>
            </a:r>
            <a:r>
              <a:rPr lang="th-TH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โคโรนา 2019 (</a:t>
            </a:r>
            <a:r>
              <a:rPr lang="en-US" altLang="th-TH" sz="15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COVID – 19)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06375" y="6376988"/>
            <a:ext cx="9510713" cy="395287"/>
          </a:xfrm>
          <a:prstGeom prst="rect">
            <a:avLst/>
          </a:prstGeom>
          <a:solidFill>
            <a:srgbClr val="FFFFFF"/>
          </a:solidFill>
          <a:ln w="3175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หมายเหตุ</a:t>
            </a:r>
            <a:r>
              <a:rPr lang="th-TH" altLang="th-TH" sz="1600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สามารถศึกษารายละเอียดและวิธีการดำเนินงานต่างๆ ได้</a:t>
            </a:r>
            <a:r>
              <a:rPr lang="th-TH" altLang="th-TH" sz="1600" dirty="0" smtClean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จาก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โครงการธนาคารอาหารชุมชน (เกษตร</a:t>
            </a:r>
            <a:r>
              <a:rPr lang="th-TH" sz="1600" kern="0" dirty="0" err="1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วิชญา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) ตำบลโป่งแยง อำเภอแม่ริม จังหวัดเชียงใหม่</a:t>
            </a:r>
            <a:endParaRPr lang="th-TH" sz="1600" dirty="0" smtClean="0">
              <a:solidFill>
                <a:prstClr val="white"/>
              </a:solidFill>
            </a:endParaRPr>
          </a:p>
          <a:p>
            <a:pPr algn="ctr"/>
            <a:endParaRPr lang="th-TH" altLang="th-TH" sz="1600" b="1" dirty="0">
              <a:latin typeface="TH SarabunPSK" pitchFamily="34" charset="-34"/>
              <a:ea typeface="Calibri" pitchFamily="34" charset="0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มุมมน 7"/>
          <p:cNvSpPr/>
          <p:nvPr/>
        </p:nvSpPr>
        <p:spPr>
          <a:xfrm>
            <a:off x="881063" y="1214438"/>
            <a:ext cx="2500312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</a:t>
            </a:r>
            <a:r>
              <a:rPr lang="th-TH" sz="1600" b="1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ตรียมความพร้อม คัดเลือกเกษตรกร</a:t>
            </a:r>
          </a:p>
          <a:p>
            <a:pPr algn="ctr">
              <a:defRPr/>
            </a:pPr>
            <a:r>
              <a:rPr lang="th-TH" sz="1600" b="1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ตามหลักเกณฑ์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895351" y="2368552"/>
            <a:ext cx="2428875" cy="10715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spc="-7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การพัฒนาองค์ความรู้ให้กับเกษตรกรเตรียมความพร้อมการ</a:t>
            </a:r>
            <a:r>
              <a:rPr lang="th-TH" sz="1600" b="1" spc="-7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รวมกลุ่ม</a:t>
            </a:r>
          </a:p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spc="-7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1600" b="1" spc="-7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สนับสนุนปัจจัยการผลิต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35039" y="1792288"/>
            <a:ext cx="2428875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ชี้แจงแผนงานโครงการ </a:t>
            </a:r>
            <a:b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โดยใช้สื่อออนไลน์ /วีดีทัศน์/เอกสาร</a:t>
            </a: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869950" y="3502027"/>
            <a:ext cx="2428875" cy="12414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รายงานความก้าวหน้าผลการดำเนินงานและผลการใช้จ่ายเงิน</a:t>
            </a: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ประจำเดือน/การรายงานระบบ </a:t>
            </a:r>
            <a:r>
              <a:rPr lang="en-US" sz="16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PARA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ผ่านระบบออนไลน์ </a:t>
            </a:r>
          </a:p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ทุกวันที่ 25 ของเดือน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892176" y="4824413"/>
            <a:ext cx="2357438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 </a:t>
            </a:r>
            <a:b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847725" y="5397502"/>
            <a:ext cx="2357438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เผยแพร่ประชาสัมพันธ์งานโครงการ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741216" y="2251075"/>
            <a:ext cx="2147888" cy="6302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spc="-5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</a:p>
        </p:txBody>
      </p:sp>
      <p:sp>
        <p:nvSpPr>
          <p:cNvPr id="23" name="วงรี 22"/>
          <p:cNvSpPr/>
          <p:nvPr/>
        </p:nvSpPr>
        <p:spPr>
          <a:xfrm>
            <a:off x="738188" y="1262065"/>
            <a:ext cx="40005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sp>
        <p:nvSpPr>
          <p:cNvPr id="24" name="วงรี 23"/>
          <p:cNvSpPr/>
          <p:nvPr/>
        </p:nvSpPr>
        <p:spPr>
          <a:xfrm>
            <a:off x="762000" y="1870075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76275" y="2820990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6" name="วงรี 25"/>
          <p:cNvSpPr/>
          <p:nvPr/>
        </p:nvSpPr>
        <p:spPr>
          <a:xfrm>
            <a:off x="679450" y="3965575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650875" y="4894265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650875" y="5440365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52567" y="188640"/>
            <a:ext cx="8064000" cy="89969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ขั้นตอนการดำเนินงานช่วงการแพร่ระบาดของโรคติดเชื้อไวรัสโคโรนา 2019 (</a:t>
            </a:r>
            <a:r>
              <a: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 defTabSz="967937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โครงการธนาคารอาหารชุมชน (เกษตร</a:t>
            </a:r>
            <a:r>
              <a:rPr lang="th-TH" sz="2000" b="1" kern="0" dirty="0" err="1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วิชญา</a:t>
            </a:r>
            <a:r>
              <a:rPr lang="th-TH" sz="20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) ตำบลโป่งแยง อำเภอแม่ริม จังหวัดเชียงใหม่</a:t>
            </a:r>
            <a:endParaRPr lang="th-TH" sz="2000" dirty="0">
              <a:solidFill>
                <a:prstClr val="white"/>
              </a:solidFill>
            </a:endParaRPr>
          </a:p>
        </p:txBody>
      </p:sp>
      <p:sp>
        <p:nvSpPr>
          <p:cNvPr id="84" name="สี่เหลี่ยมมุมมน 83"/>
          <p:cNvSpPr/>
          <p:nvPr/>
        </p:nvSpPr>
        <p:spPr>
          <a:xfrm>
            <a:off x="858839" y="6007102"/>
            <a:ext cx="2357437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ประมวลผลและสรุปการพัฒนาศักยภาพเจ้าหน้าที่</a:t>
            </a:r>
          </a:p>
        </p:txBody>
      </p:sp>
      <p:sp>
        <p:nvSpPr>
          <p:cNvPr id="85" name="วงรี 84"/>
          <p:cNvSpPr/>
          <p:nvPr/>
        </p:nvSpPr>
        <p:spPr>
          <a:xfrm>
            <a:off x="661989" y="6049965"/>
            <a:ext cx="357187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29" name="สี่เหลี่ยมมุมมน 21"/>
          <p:cNvSpPr/>
          <p:nvPr/>
        </p:nvSpPr>
        <p:spPr>
          <a:xfrm>
            <a:off x="3682922" y="2924175"/>
            <a:ext cx="2362200" cy="14493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จังหวัดที่ยังไม่ดำเนินการอบรม 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FontTx/>
              <a:buChar char="-"/>
              <a:defRPr/>
            </a:pP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ดำเนินการอบรม หรือ ใช้สื่อการสอน เช่น สื่อออนไลน์ </a:t>
            </a:r>
          </a:p>
          <a:p>
            <a:pPr>
              <a:buFontTx/>
              <a:buChar char="-"/>
              <a:defRPr/>
            </a:pP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สนับสนุนปัจจัยการผลิต</a:t>
            </a:r>
          </a:p>
          <a:p>
            <a:pPr>
              <a:defRPr/>
            </a:pP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(ขอให้ดำเนินการในคราวเดียวกัน)</a:t>
            </a:r>
          </a:p>
        </p:txBody>
      </p:sp>
      <p:sp>
        <p:nvSpPr>
          <p:cNvPr id="30" name="ลูกศรขวา 29"/>
          <p:cNvSpPr/>
          <p:nvPr/>
        </p:nvSpPr>
        <p:spPr>
          <a:xfrm>
            <a:off x="3442924" y="2613025"/>
            <a:ext cx="261937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2" name="รูปห้าเหลี่ยม 31"/>
          <p:cNvSpPr/>
          <p:nvPr/>
        </p:nvSpPr>
        <p:spPr>
          <a:xfrm>
            <a:off x="5961112" y="2276872"/>
            <a:ext cx="1152128" cy="5715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</a:t>
            </a:r>
          </a:p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การผลิต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สี่เหลี่ยมมุมมน 32"/>
          <p:cNvSpPr/>
          <p:nvPr/>
        </p:nvSpPr>
        <p:spPr>
          <a:xfrm>
            <a:off x="7105327" y="2132856"/>
            <a:ext cx="2744217" cy="2439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ให้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ปฏิบัติตามมาตรการป้องกันการแพร่ระบาด</a:t>
            </a:r>
            <a:r>
              <a:rPr lang="th-TH" sz="1600" spc="-5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ของโรคติดเชื้อ</a:t>
            </a:r>
            <a:r>
              <a:rPr lang="th-TH" sz="1600" spc="-5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600" spc="-5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600" spc="-5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600" spc="-5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แบ่งกลุ่มเกษตรกร ครั้งละ 10 - 15 คน </a:t>
            </a:r>
            <a:endParaRPr lang="th-TH" sz="1600" spc="-2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ประสานผู้นำชุมชนเพื่อเป็นตัวแทนส่งมอบปัจจัยการผลิตให้แก่เกษตรกรแทน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สนับสนุนปัจจัยการผลิตให้แก่เกษตรกรเป็น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รายบุคคล</a:t>
            </a:r>
          </a:p>
          <a:p>
            <a:pPr>
              <a:defRPr/>
            </a:pP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ดำเนินการอื่น ๆ ตามที่เหมาะสม</a:t>
            </a:r>
          </a:p>
        </p:txBody>
      </p:sp>
      <p:sp>
        <p:nvSpPr>
          <p:cNvPr id="31" name="ลูกศรขวา 30"/>
          <p:cNvSpPr/>
          <p:nvPr/>
        </p:nvSpPr>
        <p:spPr>
          <a:xfrm>
            <a:off x="6249144" y="3356992"/>
            <a:ext cx="576064" cy="5715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</TotalTime>
  <Words>984</Words>
  <Application>Microsoft Office PowerPoint</Application>
  <PresentationFormat>กระดาษ A4 (210x297 มม.)</PresentationFormat>
  <Paragraphs>143</Paragraphs>
  <Slides>4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6" baseType="lpstr">
      <vt:lpstr>1_ชุดรูปแบบของ Office</vt:lpstr>
      <vt:lpstr>2_ชุดรูปแบบของ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hp1252</dc:creator>
  <cp:lastModifiedBy>acer</cp:lastModifiedBy>
  <cp:revision>240</cp:revision>
  <cp:lastPrinted>2020-06-16T09:21:18Z</cp:lastPrinted>
  <dcterms:created xsi:type="dcterms:W3CDTF">2016-06-13T08:06:00Z</dcterms:created>
  <dcterms:modified xsi:type="dcterms:W3CDTF">2020-06-16T09:21:19Z</dcterms:modified>
</cp:coreProperties>
</file>