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6" r:id="rId3"/>
    <p:sldMasterId id="2147483708" r:id="rId4"/>
  </p:sldMasterIdLst>
  <p:notesMasterIdLst>
    <p:notesMasterId r:id="rId9"/>
  </p:notesMasterIdLst>
  <p:sldIdLst>
    <p:sldId id="263" r:id="rId5"/>
    <p:sldId id="265" r:id="rId6"/>
    <p:sldId id="266" r:id="rId7"/>
    <p:sldId id="264" r:id="rId8"/>
  </p:sldIdLst>
  <p:sldSz cx="9906000" cy="6858000" type="A4"/>
  <p:notesSz cx="6888163" cy="100203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FFDD"/>
    <a:srgbClr val="BDFFBD"/>
    <a:srgbClr val="000000"/>
    <a:srgbClr val="FF9797"/>
    <a:srgbClr val="FF7D7D"/>
    <a:srgbClr val="FFBA75"/>
    <a:srgbClr val="FFCC66"/>
    <a:srgbClr val="FFDC97"/>
    <a:srgbClr val="FF9900"/>
    <a:srgbClr val="FFD7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1" autoAdjust="0"/>
    <p:restoredTop sz="94660" autoAdjust="0"/>
  </p:normalViewPr>
  <p:slideViewPr>
    <p:cSldViewPr snapToGrid="0">
      <p:cViewPr varScale="1">
        <p:scale>
          <a:sx n="71" d="100"/>
          <a:sy n="71" d="100"/>
        </p:scale>
        <p:origin x="1128" y="54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871" cy="500616"/>
          </a:xfrm>
          <a:prstGeom prst="rect">
            <a:avLst/>
          </a:prstGeom>
        </p:spPr>
        <p:txBody>
          <a:bodyPr vert="horz" lIns="91997" tIns="45998" rIns="91997" bIns="45998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901699" y="0"/>
            <a:ext cx="2984871" cy="500616"/>
          </a:xfrm>
          <a:prstGeom prst="rect">
            <a:avLst/>
          </a:prstGeom>
        </p:spPr>
        <p:txBody>
          <a:bodyPr vert="horz" lIns="91997" tIns="45998" rIns="91997" bIns="45998" rtlCol="0"/>
          <a:lstStyle>
            <a:lvl1pPr algn="r">
              <a:defRPr sz="1200"/>
            </a:lvl1pPr>
          </a:lstStyle>
          <a:p>
            <a:fld id="{61203C7D-951B-4679-A6F4-A7B1ECE05131}" type="datetimeFigureOut">
              <a:rPr lang="th-TH" smtClean="0"/>
              <a:pPr/>
              <a:t>12/06/63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731838" y="752475"/>
            <a:ext cx="5424487" cy="37560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997" tIns="45998" rIns="91997" bIns="45998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8817" y="4759844"/>
            <a:ext cx="5510530" cy="4508736"/>
          </a:xfrm>
          <a:prstGeom prst="rect">
            <a:avLst/>
          </a:prstGeom>
        </p:spPr>
        <p:txBody>
          <a:bodyPr vert="horz" lIns="91997" tIns="45998" rIns="91997" bIns="45998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1" y="9518087"/>
            <a:ext cx="2984871" cy="500615"/>
          </a:xfrm>
          <a:prstGeom prst="rect">
            <a:avLst/>
          </a:prstGeom>
        </p:spPr>
        <p:txBody>
          <a:bodyPr vert="horz" lIns="91997" tIns="45998" rIns="91997" bIns="45998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901699" y="9518087"/>
            <a:ext cx="2984871" cy="500615"/>
          </a:xfrm>
          <a:prstGeom prst="rect">
            <a:avLst/>
          </a:prstGeom>
        </p:spPr>
        <p:txBody>
          <a:bodyPr vert="horz" lIns="91997" tIns="45998" rIns="91997" bIns="45998" rtlCol="0" anchor="b"/>
          <a:lstStyle>
            <a:lvl1pPr algn="r">
              <a:defRPr sz="1200"/>
            </a:lvl1pPr>
          </a:lstStyle>
          <a:p>
            <a:fld id="{AFAEC517-4DEB-4E2E-996E-B1ED76FDAF7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450059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733425" y="752475"/>
            <a:ext cx="5422900" cy="3756025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E9141A-67AE-4FDE-BD8C-21F4BA4AB533}" type="slidenum">
              <a:rPr lang="th-TH" smtClean="0">
                <a:solidFill>
                  <a:prstClr val="black"/>
                </a:solidFill>
              </a:rPr>
              <a:pPr/>
              <a:t>2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8776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238252" y="1122363"/>
            <a:ext cx="7429499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238252" y="3602038"/>
            <a:ext cx="7429499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th-TH" smtClean="0"/>
              <a:t>คลิกเพื่อแก้ไขสไตล์ชื่อเรื่องรองต้นแบบ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C7B7A5-AEBF-40D5-9C30-85738E47E1CE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BE0FBC-4D6A-4707-8B0E-771116C88EA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002185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DDB18C-AD84-459A-AC86-4FCECD52FE2E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A3E37-E5E8-4A1E-899F-23CB8250E56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52577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E58461-8B85-48C7-9646-BAA0DAB38718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1097B6-F165-42CE-9EFD-AB47539D177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657855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742953" y="2130431"/>
            <a:ext cx="84201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485903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EA694-3459-4D50-A329-76A8C3247199}" type="datetimeFigureOut">
              <a:rPr lang="th-TH"/>
              <a:pPr>
                <a:defRPr/>
              </a:pPr>
              <a:t>12/06/63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E607AE-DF10-4C87-ABCC-7DAE53C830A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41010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571ECD-B0FC-443B-BBCE-9F30E496A8E4}" type="datetimeFigureOut">
              <a:rPr lang="th-TH"/>
              <a:pPr>
                <a:defRPr/>
              </a:pPr>
              <a:t>12/06/63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88E66F-B7D9-4AB3-B96B-09FE6465142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118734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82508" y="4406906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8250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F14EEC-881F-4DE9-BD06-72635EABD2D9}" type="datetimeFigureOut">
              <a:rPr lang="th-TH"/>
              <a:pPr>
                <a:defRPr/>
              </a:pPr>
              <a:t>12/06/63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4FBE1-4577-4098-AECA-53957926CBC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083128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95303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5035550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1EF48-D431-4505-89BE-176676417960}" type="datetimeFigureOut">
              <a:rPr lang="th-TH"/>
              <a:pPr>
                <a:defRPr/>
              </a:pPr>
              <a:t>12/06/63</a:t>
            </a:fld>
            <a:endParaRPr lang="th-TH"/>
          </a:p>
        </p:txBody>
      </p:sp>
      <p:sp>
        <p:nvSpPr>
          <p:cNvPr id="6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F2CBAD-DA21-4356-9884-5990E015BC1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862546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95303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95303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8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8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A2866-7F51-4260-94DA-DDB4FC4F20A9}" type="datetimeFigureOut">
              <a:rPr lang="th-TH"/>
              <a:pPr>
                <a:defRPr/>
              </a:pPr>
              <a:t>12/06/63</a:t>
            </a:fld>
            <a:endParaRPr lang="th-TH"/>
          </a:p>
        </p:txBody>
      </p:sp>
      <p:sp>
        <p:nvSpPr>
          <p:cNvPr id="8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9F0A9-E19F-4D90-88C5-77213D7DB61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950061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2B6D78-662C-4C83-A432-5C6A279E9089}" type="datetimeFigureOut">
              <a:rPr lang="th-TH"/>
              <a:pPr>
                <a:defRPr/>
              </a:pPr>
              <a:t>12/06/63</a:t>
            </a:fld>
            <a:endParaRPr lang="th-TH"/>
          </a:p>
        </p:txBody>
      </p:sp>
      <p:sp>
        <p:nvSpPr>
          <p:cNvPr id="4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7775AC-25EC-4522-8E4D-14441B68179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308761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EB9E5-87CC-464E-AAA0-91B49CF71024}" type="datetimeFigureOut">
              <a:rPr lang="th-TH"/>
              <a:pPr>
                <a:defRPr/>
              </a:pPr>
              <a:t>12/06/63</a:t>
            </a:fld>
            <a:endParaRPr lang="th-TH"/>
          </a:p>
        </p:txBody>
      </p:sp>
      <p:sp>
        <p:nvSpPr>
          <p:cNvPr id="3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43725-59CA-4AD9-94A9-F5567FC976F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958358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872973" y="273056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261245-653E-4C26-8F0F-50B2037D8B8A}" type="datetimeFigureOut">
              <a:rPr lang="th-TH"/>
              <a:pPr>
                <a:defRPr/>
              </a:pPr>
              <a:t>12/06/63</a:t>
            </a:fld>
            <a:endParaRPr lang="th-TH"/>
          </a:p>
        </p:txBody>
      </p:sp>
      <p:sp>
        <p:nvSpPr>
          <p:cNvPr id="6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BF4C50-0D86-44D8-9490-555F86E8B81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77887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827FE-C267-4711-A622-1FA9AAC8546E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6AC4A-EB54-4819-A143-87D54CBD7A1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427620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690D3-8FA7-4778-8790-6C795DEC2083}" type="datetimeFigureOut">
              <a:rPr lang="th-TH"/>
              <a:pPr>
                <a:defRPr/>
              </a:pPr>
              <a:t>12/06/63</a:t>
            </a:fld>
            <a:endParaRPr lang="th-TH"/>
          </a:p>
        </p:txBody>
      </p:sp>
      <p:sp>
        <p:nvSpPr>
          <p:cNvPr id="6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6317FB-260B-4CF1-A714-3BE0B0EF336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892015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A820C9-21CD-4AAB-85BA-E522049C1B19}" type="datetimeFigureOut">
              <a:rPr lang="th-TH"/>
              <a:pPr>
                <a:defRPr/>
              </a:pPr>
              <a:t>12/06/63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512F0-E917-466F-8263-9741EA1A926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424837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7181850" y="274644"/>
            <a:ext cx="222885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95303" y="274644"/>
            <a:ext cx="652145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AF88D-F5B1-4647-9100-CFF0B1944222}" type="datetimeFigureOut">
              <a:rPr lang="th-TH"/>
              <a:pPr>
                <a:defRPr/>
              </a:pPr>
              <a:t>12/06/63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E9F279-4B78-4C03-8C6F-C34C6134CD0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212631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742955" y="2130436"/>
            <a:ext cx="84201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485904" y="3886200"/>
            <a:ext cx="6934201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400568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467690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82509" y="440691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82509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6083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95304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5035550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97051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95304" y="1535113"/>
            <a:ext cx="437686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95304" y="2174875"/>
            <a:ext cx="437686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8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8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3507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363436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025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75878" y="1709742"/>
            <a:ext cx="8543925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675878" y="4589467"/>
            <a:ext cx="8543925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948AF-6323-44B9-BFB8-D12822FE4AAD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66AF5E-E60A-43F4-9A6F-B6D5D4BE1BB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4626814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872974" y="27306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76659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18854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77621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7181850" y="274649"/>
            <a:ext cx="222885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95304" y="274649"/>
            <a:ext cx="652145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90328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742953" y="2130431"/>
            <a:ext cx="84201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485903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EA694-3459-4D50-A329-76A8C3247199}" type="datetimeFigureOut">
              <a:rPr lang="th-TH"/>
              <a:pPr>
                <a:defRPr/>
              </a:pPr>
              <a:t>12/06/63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E607AE-DF10-4C87-ABCC-7DAE53C830A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7623051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571ECD-B0FC-443B-BBCE-9F30E496A8E4}" type="datetimeFigureOut">
              <a:rPr lang="th-TH"/>
              <a:pPr>
                <a:defRPr/>
              </a:pPr>
              <a:t>12/06/63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88E66F-B7D9-4AB3-B96B-09FE6465142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6213086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82508" y="4406906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8250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F14EEC-881F-4DE9-BD06-72635EABD2D9}" type="datetimeFigureOut">
              <a:rPr lang="th-TH"/>
              <a:pPr>
                <a:defRPr/>
              </a:pPr>
              <a:t>12/06/63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4FBE1-4577-4098-AECA-53957926CBC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003168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95303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5035550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1EF48-D431-4505-89BE-176676417960}" type="datetimeFigureOut">
              <a:rPr lang="th-TH"/>
              <a:pPr>
                <a:defRPr/>
              </a:pPr>
              <a:t>12/06/63</a:t>
            </a:fld>
            <a:endParaRPr lang="th-TH"/>
          </a:p>
        </p:txBody>
      </p:sp>
      <p:sp>
        <p:nvSpPr>
          <p:cNvPr id="6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F2CBAD-DA21-4356-9884-5990E015BC1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6622028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95303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95303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8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8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A2866-7F51-4260-94DA-DDB4FC4F20A9}" type="datetimeFigureOut">
              <a:rPr lang="th-TH"/>
              <a:pPr>
                <a:defRPr/>
              </a:pPr>
              <a:t>12/06/63</a:t>
            </a:fld>
            <a:endParaRPr lang="th-TH"/>
          </a:p>
        </p:txBody>
      </p:sp>
      <p:sp>
        <p:nvSpPr>
          <p:cNvPr id="8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9F0A9-E19F-4D90-88C5-77213D7DB61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0935302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2B6D78-662C-4C83-A432-5C6A279E9089}" type="datetimeFigureOut">
              <a:rPr lang="th-TH"/>
              <a:pPr>
                <a:defRPr/>
              </a:pPr>
              <a:t>12/06/63</a:t>
            </a:fld>
            <a:endParaRPr lang="th-TH"/>
          </a:p>
        </p:txBody>
      </p:sp>
      <p:sp>
        <p:nvSpPr>
          <p:cNvPr id="4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7775AC-25EC-4522-8E4D-14441B68179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18661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681039" y="1825625"/>
            <a:ext cx="4210049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5014914" y="1825625"/>
            <a:ext cx="4210049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B6E4FB-DF2F-4071-8418-41F16D950AEC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B942D-48D7-46DB-8BCF-DA5A8AC3AD7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2023656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EB9E5-87CC-464E-AAA0-91B49CF71024}" type="datetimeFigureOut">
              <a:rPr lang="th-TH"/>
              <a:pPr>
                <a:defRPr/>
              </a:pPr>
              <a:t>12/06/63</a:t>
            </a:fld>
            <a:endParaRPr lang="th-TH"/>
          </a:p>
        </p:txBody>
      </p:sp>
      <p:sp>
        <p:nvSpPr>
          <p:cNvPr id="3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43725-59CA-4AD9-94A9-F5567FC976F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756936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872973" y="273056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261245-653E-4C26-8F0F-50B2037D8B8A}" type="datetimeFigureOut">
              <a:rPr lang="th-TH"/>
              <a:pPr>
                <a:defRPr/>
              </a:pPr>
              <a:t>12/06/63</a:t>
            </a:fld>
            <a:endParaRPr lang="th-TH"/>
          </a:p>
        </p:txBody>
      </p:sp>
      <p:sp>
        <p:nvSpPr>
          <p:cNvPr id="6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BF4C50-0D86-44D8-9490-555F86E8B81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0239751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690D3-8FA7-4778-8790-6C795DEC2083}" type="datetimeFigureOut">
              <a:rPr lang="th-TH"/>
              <a:pPr>
                <a:defRPr/>
              </a:pPr>
              <a:t>12/06/63</a:t>
            </a:fld>
            <a:endParaRPr lang="th-TH"/>
          </a:p>
        </p:txBody>
      </p:sp>
      <p:sp>
        <p:nvSpPr>
          <p:cNvPr id="6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6317FB-260B-4CF1-A714-3BE0B0EF336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4873732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A820C9-21CD-4AAB-85BA-E522049C1B19}" type="datetimeFigureOut">
              <a:rPr lang="th-TH"/>
              <a:pPr>
                <a:defRPr/>
              </a:pPr>
              <a:t>12/06/63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512F0-E917-466F-8263-9741EA1A926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8745036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7181850" y="274644"/>
            <a:ext cx="222885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95303" y="274644"/>
            <a:ext cx="652145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AF88D-F5B1-4647-9100-CFF0B1944222}" type="datetimeFigureOut">
              <a:rPr lang="th-TH"/>
              <a:pPr>
                <a:defRPr/>
              </a:pPr>
              <a:t>12/06/63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E9F279-4B78-4C03-8C6F-C34C6134CD0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687223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2327" y="365129"/>
            <a:ext cx="8543925" cy="1325563"/>
          </a:xfrm>
        </p:spPr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682330" y="1681163"/>
            <a:ext cx="4190702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82330" y="2505075"/>
            <a:ext cx="4190702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5014914" y="1681163"/>
            <a:ext cx="4211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5014914" y="2505075"/>
            <a:ext cx="4211340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AA6473-A84E-4633-804A-EE41C8432974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16404-9BE4-429A-BB1D-38BBF61B978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93160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18CF8B-FE56-43C2-AD68-C2C12FFE7A48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B22741-1189-45F2-925A-8B3B863818C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57242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D0976-8BAA-439F-8C2F-891E6C79A395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EDD64-47A6-4350-8065-BDF677AD3F6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18713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211341" y="987429"/>
            <a:ext cx="5014912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26F26F-9BA0-4F1A-9D07-005A8C35778C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BECF45-00B1-4025-84E2-C4D8FF5BCE9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45444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4211341" y="987429"/>
            <a:ext cx="5014912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3B324-A0CC-4D81-A721-9C72A8D9B1E8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F6543-B49B-4ACE-9C50-A17FD6095C9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67393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ตัวแทนชื่อเรื่อง 1"/>
          <p:cNvSpPr>
            <a:spLocks noGrp="1"/>
          </p:cNvSpPr>
          <p:nvPr>
            <p:ph type="title"/>
          </p:nvPr>
        </p:nvSpPr>
        <p:spPr bwMode="auto">
          <a:xfrm>
            <a:off x="681148" y="365126"/>
            <a:ext cx="8543706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คลิกเพื่อแก้ไขสไตล์ชื่อเรื่องต้นแบบ</a:t>
            </a:r>
          </a:p>
        </p:txBody>
      </p:sp>
      <p:sp>
        <p:nvSpPr>
          <p:cNvPr id="1027" name="ตัวแทนข้อความ 2"/>
          <p:cNvSpPr>
            <a:spLocks noGrp="1"/>
          </p:cNvSpPr>
          <p:nvPr>
            <p:ph type="body" idx="1"/>
          </p:nvPr>
        </p:nvSpPr>
        <p:spPr bwMode="auto">
          <a:xfrm>
            <a:off x="681148" y="1825625"/>
            <a:ext cx="8543706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681147" y="6356351"/>
            <a:ext cx="22292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63ED2213-1F41-466C-A5EF-D08269CE268E}" type="datetimeFigureOut">
              <a:rPr lang="th-TH">
                <a:solidFill>
                  <a:prstClr val="black">
                    <a:tint val="75000"/>
                  </a:prstClr>
                </a:solidFill>
                <a:latin typeface="Arial" pitchFamily="34" charset="0"/>
                <a:cs typeface="Angsana New" pitchFamily="18" charset="-34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12/06/63</a:t>
            </a:fld>
            <a:endParaRPr lang="th-TH">
              <a:solidFill>
                <a:prstClr val="black">
                  <a:tint val="75000"/>
                </a:prstClr>
              </a:solidFill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281890" y="6356351"/>
            <a:ext cx="334222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prstClr val="black">
                  <a:tint val="75000"/>
                </a:prstClr>
              </a:solidFill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6995646" y="6356351"/>
            <a:ext cx="222920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F5A234CE-7FB8-4888-98D3-E029C811B65B}" type="slidenum">
              <a:rPr lang="th-TH">
                <a:latin typeface="Arial" pitchFamily="34" charset="0"/>
                <a:cs typeface="Angsana New" pitchFamily="18" charset="-34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h-TH">
              <a:latin typeface="Arial" pitchFamily="34" charset="0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23806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cs typeface="Angsana New" panose="02020603050405020304" pitchFamily="18" charset="-34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cs typeface="Angsana New" panose="02020603050405020304" pitchFamily="18" charset="-34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cs typeface="Angsana New" panose="02020603050405020304" pitchFamily="18" charset="-34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cs typeface="Angsana New" panose="02020603050405020304" pitchFamily="18" charset="-34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cs typeface="Angsana New" panose="02020603050405020304" pitchFamily="18" charset="-34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cs typeface="Angsana New" panose="02020603050405020304" pitchFamily="18" charset="-34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cs typeface="Angsana New" panose="02020603050405020304" pitchFamily="18" charset="-34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cs typeface="Angsana New" panose="02020603050405020304" pitchFamily="18" charset="-34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ตัวยึดชื่อเรื่อง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th-TH" smtClean="0"/>
              <a:t>คลิกเพื่อแก้ไขลักษณะชื่อเรื่องต้นแบบ</a:t>
            </a:r>
          </a:p>
        </p:txBody>
      </p:sp>
      <p:sp>
        <p:nvSpPr>
          <p:cNvPr id="1027" name="ตัวยึดข้อความ 2"/>
          <p:cNvSpPr>
            <a:spLocks noGrp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altLang="th-TH" smtClean="0"/>
              <a:t>ระดับที่สอง</a:t>
            </a:r>
          </a:p>
          <a:p>
            <a:pPr lvl="2"/>
            <a:r>
              <a:rPr lang="th-TH" altLang="th-TH" smtClean="0"/>
              <a:t>ระดับที่สาม</a:t>
            </a:r>
          </a:p>
          <a:p>
            <a:pPr lvl="3"/>
            <a:r>
              <a:rPr lang="th-TH" altLang="th-TH" smtClean="0"/>
              <a:t>ระดับที่สี่</a:t>
            </a:r>
          </a:p>
          <a:p>
            <a:pPr lvl="4"/>
            <a:r>
              <a:rPr lang="th-TH" altLang="th-TH" smtClean="0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A866A14-E717-4514-9772-DDA22F81B065}" type="datetimeFigureOut">
              <a:rPr lang="th-TH"/>
              <a:pPr>
                <a:defRPr/>
              </a:pPr>
              <a:t>12/06/63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3F2D635-306E-4F46-87E8-54A99681C83E}" type="slidenum">
              <a:rPr lang="th-TH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98059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95301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95301" y="1600206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95302" y="635636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384555" y="635636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7099302" y="635636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2714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ตัวยึดชื่อเรื่อง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th-TH" smtClean="0"/>
              <a:t>คลิกเพื่อแก้ไขลักษณะชื่อเรื่องต้นแบบ</a:t>
            </a:r>
          </a:p>
        </p:txBody>
      </p:sp>
      <p:sp>
        <p:nvSpPr>
          <p:cNvPr id="1027" name="ตัวยึดข้อความ 2"/>
          <p:cNvSpPr>
            <a:spLocks noGrp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altLang="th-TH" smtClean="0"/>
              <a:t>ระดับที่สอง</a:t>
            </a:r>
          </a:p>
          <a:p>
            <a:pPr lvl="2"/>
            <a:r>
              <a:rPr lang="th-TH" altLang="th-TH" smtClean="0"/>
              <a:t>ระดับที่สาม</a:t>
            </a:r>
          </a:p>
          <a:p>
            <a:pPr lvl="3"/>
            <a:r>
              <a:rPr lang="th-TH" altLang="th-TH" smtClean="0"/>
              <a:t>ระดับที่สี่</a:t>
            </a:r>
          </a:p>
          <a:p>
            <a:pPr lvl="4"/>
            <a:r>
              <a:rPr lang="th-TH" altLang="th-TH" smtClean="0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A866A14-E717-4514-9772-DDA22F81B065}" type="datetimeFigureOut">
              <a:rPr lang="th-TH"/>
              <a:pPr>
                <a:defRPr/>
              </a:pPr>
              <a:t>12/06/63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3F2D635-306E-4F46-87E8-54A99681C83E}" type="slidenum">
              <a:rPr lang="th-TH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8110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สี่เหลี่ยมผืนผ้า 38"/>
          <p:cNvSpPr/>
          <p:nvPr/>
        </p:nvSpPr>
        <p:spPr>
          <a:xfrm>
            <a:off x="2301109" y="2663042"/>
            <a:ext cx="2540187" cy="3046988"/>
          </a:xfrm>
          <a:prstGeom prst="rect">
            <a:avLst/>
          </a:prstGeom>
          <a:solidFill>
            <a:srgbClr val="CCCCFF"/>
          </a:solidFill>
          <a:ln>
            <a:solidFill>
              <a:sysClr val="windowText" lastClr="000000"/>
            </a:solidFill>
          </a:ln>
        </p:spPr>
        <p:txBody>
          <a:bodyPr wrap="square">
            <a:spAutoFit/>
          </a:bodyPr>
          <a:lstStyle/>
          <a:p>
            <a:pPr>
              <a:buSzPct val="90000"/>
              <a:buFont typeface="Wingdings" pitchFamily="2" charset="2"/>
              <a:buChar char="Ø"/>
            </a:pP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เตรียมความพร้อมเจ้าหน้าที่ และคัดเลือกเกษตรกร </a:t>
            </a:r>
          </a:p>
          <a:p>
            <a:pPr>
              <a:buSzPct val="90000"/>
              <a:buFont typeface="Wingdings" pitchFamily="2" charset="2"/>
              <a:buChar char="Ø"/>
            </a:pP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ประชุมสำรวจความต้องการของเกษตรกร</a:t>
            </a:r>
          </a:p>
          <a:p>
            <a:pPr>
              <a:buSzPct val="90000"/>
              <a:buFont typeface="Wingdings" pitchFamily="2" charset="2"/>
              <a:buChar char="Ø"/>
            </a:pP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การพัฒนา และถ่ายทอดองค์ความรู้ จัดอบรมสัมมนาและศึกษาดูงาน</a:t>
            </a:r>
          </a:p>
          <a:p>
            <a:pPr>
              <a:buSzPct val="90000"/>
              <a:buFont typeface="Wingdings" pitchFamily="2" charset="2"/>
              <a:buChar char="Ø"/>
            </a:pP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สนับสนุนปัจจัยการผลิต (วัสดุทางการเกษตร) ให้ดำเนินการตามมาตรการป้องกันการแพร่ระบาดของโรคติดเชื้อ</a:t>
            </a:r>
            <a:r>
              <a:rPr lang="th-TH" sz="1200" kern="0" dirty="0" err="1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ไวรัส</a:t>
            </a: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โคโรนา 2019 (</a:t>
            </a:r>
            <a:r>
              <a:rPr lang="en-US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COVID - 19)   </a:t>
            </a: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โดย   </a:t>
            </a:r>
            <a:b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- </a:t>
            </a:r>
            <a:r>
              <a:rPr lang="th-TH" sz="1200" kern="0" spc="-10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แบ่งกลุ่มเกษตรกร เพื่อสนับสนุนปัจจัยการผลิต ครั้งละ 10 - 15 คน </a:t>
            </a:r>
            <a:br>
              <a:rPr lang="th-TH" sz="1200" kern="0" spc="-10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- ประสานผู้นำชุมชนเพื่อเป็นตัวแทนรับมอบปัจจัยการผลิตให้แก่เกษตรกรต่อไป</a:t>
            </a:r>
            <a:b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- สนับสนุนปัจจัยการผลิตให้เกษตรกรเป็นรายบุคคล</a:t>
            </a:r>
          </a:p>
          <a:p>
            <a:pPr>
              <a:buSzPct val="90000"/>
              <a:buFont typeface="Wingdings" pitchFamily="2" charset="2"/>
              <a:buChar char="Ø"/>
            </a:pP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รายงานผลการดำเนินผลการใช้จ่ายงบประมาณประจำเดือน/ระบบ </a:t>
            </a:r>
            <a:r>
              <a:rPr lang="en-US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PARA </a:t>
            </a:r>
          </a:p>
          <a:p>
            <a:pPr>
              <a:buSzPct val="90000"/>
              <a:buFont typeface="Wingdings" pitchFamily="2" charset="2"/>
              <a:buChar char="Ø"/>
            </a:pP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ติดตาม ประเมินผลกิจกรรม</a:t>
            </a:r>
          </a:p>
          <a:p>
            <a:pPr>
              <a:buSzPct val="90000"/>
              <a:buFont typeface="Wingdings" pitchFamily="2" charset="2"/>
              <a:buChar char="Ø"/>
            </a:pP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ประชาสัมพันธ์และเผยแพร่ผลการดำเนินงานโครงการ/ผลสำเร็จของเกษตรกร</a:t>
            </a:r>
          </a:p>
        </p:txBody>
      </p:sp>
      <p:sp>
        <p:nvSpPr>
          <p:cNvPr id="38" name="สี่เหลี่ยมผืนผ้า 37"/>
          <p:cNvSpPr/>
          <p:nvPr/>
        </p:nvSpPr>
        <p:spPr>
          <a:xfrm>
            <a:off x="876310" y="2689936"/>
            <a:ext cx="1389731" cy="2462213"/>
          </a:xfrm>
          <a:prstGeom prst="rect">
            <a:avLst/>
          </a:prstGeom>
          <a:solidFill>
            <a:srgbClr val="FFCCFF">
              <a:alpha val="40000"/>
            </a:srgbClr>
          </a:solidFill>
          <a:ln>
            <a:solidFill>
              <a:schemeClr val="tx1"/>
            </a:solidFill>
          </a:ln>
        </p:spPr>
        <p:txBody>
          <a:bodyPr wrap="square" numCol="1">
            <a:spAutoFit/>
          </a:bodyPr>
          <a:lstStyle/>
          <a:p>
            <a:pPr>
              <a:buSzPct val="90000"/>
              <a:buFont typeface="Wingdings" pitchFamily="2" charset="2"/>
              <a:buChar char="Ø"/>
            </a:pPr>
            <a:r>
              <a:rPr lang="th-TH" sz="1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1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เกษตรกรในเขต</a:t>
            </a:r>
            <a:br>
              <a:rPr lang="th-TH" sz="1400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 ปฏิรูปที่ดิน</a:t>
            </a:r>
          </a:p>
          <a:p>
            <a:pPr>
              <a:buSzPct val="90000"/>
              <a:buFont typeface="Wingdings" pitchFamily="2" charset="2"/>
              <a:buChar char="Ø"/>
            </a:pPr>
            <a:r>
              <a:rPr lang="th-TH" sz="1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เจ้าหน้าที่ </a:t>
            </a:r>
            <a:r>
              <a:rPr lang="th-TH" sz="1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ส.</a:t>
            </a:r>
            <a:r>
              <a:rPr lang="th-TH" sz="1400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ป.ก</a:t>
            </a:r>
            <a:r>
              <a:rPr lang="th-TH" sz="1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./</a:t>
            </a:r>
            <a:br>
              <a:rPr lang="th-TH" sz="1400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 หน่วยงานสังกัด </a:t>
            </a:r>
            <a:r>
              <a:rPr lang="th-TH" sz="1400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กษ</a:t>
            </a:r>
            <a:r>
              <a:rPr lang="th-TH" sz="1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./</a:t>
            </a:r>
            <a:br>
              <a:rPr lang="th-TH" sz="1400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 หน่วยงานอื่น ๆ  </a:t>
            </a:r>
            <a:br>
              <a:rPr lang="th-TH" sz="1400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 ที่เกี่ยวข้อง</a:t>
            </a:r>
          </a:p>
          <a:p>
            <a:pPr>
              <a:buSzPct val="90000"/>
              <a:buFont typeface="Wingdings" pitchFamily="2" charset="2"/>
              <a:buChar char="Ø"/>
            </a:pPr>
            <a:r>
              <a:rPr lang="th-TH" sz="1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องค์</a:t>
            </a:r>
            <a:r>
              <a:rPr lang="th-TH" sz="1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ความรู้ตามความ</a:t>
            </a:r>
            <a:br>
              <a:rPr lang="th-TH" sz="1400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 ต้องการของเกษตรกร</a:t>
            </a:r>
          </a:p>
          <a:p>
            <a:pPr>
              <a:buSzPct val="90000"/>
              <a:buFont typeface="Wingdings" pitchFamily="2" charset="2"/>
              <a:buChar char="Ø"/>
            </a:pPr>
            <a:r>
              <a:rPr lang="th-TH" sz="1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ปัจจัย</a:t>
            </a:r>
            <a:r>
              <a:rPr lang="th-TH" sz="1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การผลิต</a:t>
            </a:r>
            <a:br>
              <a:rPr lang="th-TH" sz="1400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 (วัสดุทางการเกษตร)</a:t>
            </a:r>
          </a:p>
          <a:p>
            <a:pPr>
              <a:buSzPct val="90000"/>
              <a:buFont typeface="Wingdings" pitchFamily="2" charset="2"/>
              <a:buChar char="Ø"/>
            </a:pPr>
            <a:r>
              <a:rPr lang="th-TH" sz="1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งบประมาณ </a:t>
            </a:r>
            <a:endParaRPr lang="th-TH" sz="14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Rectangle 80"/>
          <p:cNvSpPr/>
          <p:nvPr/>
        </p:nvSpPr>
        <p:spPr>
          <a:xfrm>
            <a:off x="6861319" y="2636912"/>
            <a:ext cx="1368000" cy="2484000"/>
          </a:xfrm>
          <a:prstGeom prst="rect">
            <a:avLst/>
          </a:prstGeom>
          <a:solidFill>
            <a:srgbClr val="9966FF">
              <a:alpha val="15294"/>
            </a:srgb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600" b="0" i="0" u="none" strike="noStrike" kern="0" cap="none" spc="0" normalizeH="0" baseline="0" noProof="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4" name="Rectangle 81"/>
          <p:cNvSpPr/>
          <p:nvPr/>
        </p:nvSpPr>
        <p:spPr>
          <a:xfrm>
            <a:off x="8279016" y="2637191"/>
            <a:ext cx="1584000" cy="3217837"/>
          </a:xfrm>
          <a:prstGeom prst="rect">
            <a:avLst/>
          </a:prstGeom>
          <a:solidFill>
            <a:srgbClr val="9966FF">
              <a:alpha val="15686"/>
            </a:srgb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6777" y="971436"/>
            <a:ext cx="1482000" cy="369332"/>
          </a:xfrm>
          <a:prstGeom prst="rect">
            <a:avLst/>
          </a:prstGeom>
          <a:solidFill>
            <a:srgbClr val="99CCFF"/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676A55">
                    <a:lumMod val="50000"/>
                  </a:srgbClr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วัตถุประสงค์</a:t>
            </a:r>
            <a:endParaRPr kumimoji="0" lang="th-TH" sz="1800" b="1" i="0" u="none" strike="noStrike" kern="0" cap="none" spc="0" normalizeH="0" baseline="0" noProof="0" dirty="0">
              <a:ln>
                <a:noFill/>
              </a:ln>
              <a:solidFill>
                <a:srgbClr val="676A55">
                  <a:lumMod val="50000"/>
                </a:srgbClr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6775" y="1403484"/>
            <a:ext cx="1482000" cy="369332"/>
          </a:xfrm>
          <a:prstGeom prst="rect">
            <a:avLst/>
          </a:prstGeom>
          <a:solidFill>
            <a:srgbClr val="FFE6B3"/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เป้าหมาย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2238030"/>
            <a:ext cx="935513" cy="523220"/>
          </a:xfrm>
          <a:prstGeom prst="homePlate">
            <a:avLst/>
          </a:prstGeom>
          <a:solidFill>
            <a:srgbClr val="99CCFF"/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ขั้นตอนการดำเนินงาน</a:t>
            </a:r>
            <a:endParaRPr kumimoji="0" lang="th-TH" sz="1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7825" y="5375438"/>
            <a:ext cx="939935" cy="400110"/>
          </a:xfrm>
          <a:prstGeom prst="rect">
            <a:avLst/>
          </a:prstGeom>
          <a:solidFill>
            <a:srgbClr val="CCCCFF">
              <a:alpha val="60000"/>
            </a:srgbClr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EAEBDE">
                    <a:lumMod val="10000"/>
                  </a:srgbClr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Timeline</a:t>
            </a:r>
            <a:endParaRPr kumimoji="0" lang="th-TH" sz="2000" b="1" i="0" u="none" strike="noStrike" kern="0" cap="none" spc="0" normalizeH="0" baseline="0" noProof="0" dirty="0">
              <a:ln>
                <a:noFill/>
              </a:ln>
              <a:solidFill>
                <a:srgbClr val="EAEBDE">
                  <a:lumMod val="10000"/>
                </a:srgbClr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7112" y="5850919"/>
            <a:ext cx="1767625" cy="400110"/>
          </a:xfrm>
          <a:prstGeom prst="rect">
            <a:avLst/>
          </a:prstGeom>
          <a:solidFill>
            <a:srgbClr val="FFCC99"/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EAEBDE">
                    <a:lumMod val="10000"/>
                  </a:srgbClr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หน่วยงานหลัก</a:t>
            </a:r>
            <a:endParaRPr kumimoji="0" lang="th-TH" sz="2000" b="1" i="0" u="none" strike="noStrike" kern="0" cap="none" spc="0" normalizeH="0" baseline="0" noProof="0" dirty="0">
              <a:ln>
                <a:noFill/>
              </a:ln>
              <a:solidFill>
                <a:srgbClr val="EAEBDE">
                  <a:lumMod val="10000"/>
                </a:srgbClr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53200" y="2586390"/>
            <a:ext cx="147600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ผลผลิต</a:t>
            </a:r>
            <a:r>
              <a:rPr lang="en-US" sz="1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(Output)</a:t>
            </a:r>
            <a:endParaRPr lang="th-TH" sz="1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265368" y="2586390"/>
            <a:ext cx="144000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ผลลัพธ์ (</a:t>
            </a:r>
            <a:r>
              <a:rPr lang="en-US" sz="1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Outcome)</a:t>
            </a:r>
            <a:endParaRPr lang="th-TH" sz="1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304557" y="2298358"/>
            <a:ext cx="2572907" cy="338554"/>
          </a:xfrm>
          <a:prstGeom prst="chevron">
            <a:avLst/>
          </a:prstGeom>
          <a:solidFill>
            <a:srgbClr val="CCC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การดำเนินการ</a:t>
            </a:r>
            <a:endParaRPr kumimoji="0" lang="th-TH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25993" y="2298358"/>
            <a:ext cx="1597695" cy="338554"/>
          </a:xfrm>
          <a:prstGeom prst="chevron">
            <a:avLst/>
          </a:prstGeom>
          <a:solidFill>
            <a:srgbClr val="FFCCFF">
              <a:alpha val="50196"/>
            </a:srgb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การเตรียมการ</a:t>
            </a:r>
            <a:endParaRPr kumimoji="0" lang="th-TH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12120" y="886699"/>
            <a:ext cx="8100000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 lvl="0"/>
            <a:r>
              <a:rPr lang="en-US" sz="1600" b="1" kern="0" dirty="0" smtClean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</a:t>
            </a:r>
            <a:r>
              <a:rPr lang="th-TH" sz="1600" b="1" kern="0" dirty="0" smtClean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เพื่อ</a:t>
            </a:r>
            <a:r>
              <a:rPr lang="th-TH" sz="1600" b="1" kern="0" dirty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เพิ่มประสิทธิภาพการใช้ประโยชน์ในที่ดินของเกษตรกรตามแนวทางปรัชญาของเศรษฐกิจพอเพียง</a:t>
            </a:r>
          </a:p>
          <a:p>
            <a:pPr lvl="0"/>
            <a:r>
              <a:rPr lang="th-TH" sz="1600" b="1" kern="0" dirty="0" smtClean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</a:t>
            </a:r>
            <a:r>
              <a:rPr lang="th-TH" sz="1600" b="1" kern="0" dirty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 เพื่อส่งเสริมให้เกษตรกรน้อมนำแนวทางปรัชญาของเศรษฐกิจพอเพียงมาใช้ในการดำเนินชีวิตและประกอบอาชีพ</a:t>
            </a:r>
            <a:r>
              <a:rPr lang="th-TH" sz="1600" b="1" kern="0" dirty="0" smtClean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เกษตรกรรม</a:t>
            </a:r>
            <a:endParaRPr lang="th-TH" sz="1600" b="1" kern="0" dirty="0">
              <a:solidFill>
                <a:srgbClr val="676A55">
                  <a:lumMod val="50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26618" y="1506270"/>
            <a:ext cx="7813252" cy="338554"/>
          </a:xfrm>
          <a:prstGeom prst="rect">
            <a:avLst/>
          </a:prstGeom>
          <a:solidFill>
            <a:srgbClr val="FFE6B3"/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 lvl="0">
              <a:defRPr/>
            </a:pPr>
            <a:r>
              <a:rPr kumimoji="0" lang="th-TH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676A55">
                    <a:lumMod val="50000"/>
                  </a:srgbClr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lang="th-TH" sz="1600" b="1" kern="0" dirty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เกษตรกรในเขตปฏิรูปที่ดิน 100 </a:t>
            </a:r>
            <a:r>
              <a:rPr lang="th-TH" sz="1600" b="1" kern="0" dirty="0" smtClean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ราย</a:t>
            </a:r>
            <a:endParaRPr lang="th-TH" sz="1600" b="1" kern="0" dirty="0">
              <a:solidFill>
                <a:srgbClr val="676A55">
                  <a:lumMod val="50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1" name="Rectangle 15"/>
          <p:cNvSpPr/>
          <p:nvPr/>
        </p:nvSpPr>
        <p:spPr>
          <a:xfrm>
            <a:off x="6861705" y="2897650"/>
            <a:ext cx="1476000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SzPct val="90000"/>
              <a:buFont typeface="Wingdings" pitchFamily="2" charset="2"/>
              <a:buChar char="Ø"/>
              <a:defRPr/>
            </a:pPr>
            <a:r>
              <a:rPr lang="th-TH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เกษตรกรได้รับการ   </a:t>
            </a:r>
            <a:b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ส่งเสริมและพัฒนา</a:t>
            </a:r>
            <a:b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องค์ความรู้ 100 ราย</a:t>
            </a:r>
          </a:p>
          <a:p>
            <a:pPr lvl="0">
              <a:buSzPct val="90000"/>
              <a:buFont typeface="Wingdings" pitchFamily="2" charset="2"/>
              <a:buChar char="Ø"/>
              <a:defRPr/>
            </a:pPr>
            <a: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เกษตรกร</a:t>
            </a:r>
            <a: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ได้รับ</a:t>
            </a:r>
            <a:b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การสนับสนุน</a:t>
            </a:r>
            <a:b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ปัจจัยการผลิต</a:t>
            </a:r>
            <a:b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100 ราย </a:t>
            </a:r>
            <a:br>
              <a:rPr lang="th-TH" sz="16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endParaRPr lang="th-TH" sz="1600" kern="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7109" y="6335925"/>
            <a:ext cx="1762800" cy="400110"/>
          </a:xfrm>
          <a:prstGeom prst="rect">
            <a:avLst/>
          </a:prstGeom>
          <a:solidFill>
            <a:srgbClr val="CCFFFF"/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EAEBDE">
                    <a:lumMod val="10000"/>
                  </a:srgbClr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หน่วยงาน</a:t>
            </a:r>
            <a:r>
              <a:rPr kumimoji="0" lang="th-TH" sz="20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EAEBDE">
                    <a:lumMod val="10000"/>
                  </a:srgbClr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บูรณา</a:t>
            </a:r>
            <a:r>
              <a:rPr kumimoji="0" lang="th-TH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EAEBDE">
                    <a:lumMod val="10000"/>
                  </a:srgbClr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</a:t>
            </a:r>
            <a:endParaRPr kumimoji="0" lang="th-TH" sz="2000" b="1" i="0" u="none" strike="noStrike" kern="0" cap="none" spc="0" normalizeH="0" baseline="0" noProof="0" dirty="0">
              <a:ln>
                <a:noFill/>
              </a:ln>
              <a:solidFill>
                <a:srgbClr val="EAEBDE">
                  <a:lumMod val="10000"/>
                </a:srgbClr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304558" y="5900747"/>
            <a:ext cx="7560000" cy="369332"/>
          </a:xfrm>
          <a:prstGeom prst="rect">
            <a:avLst/>
          </a:prstGeom>
          <a:solidFill>
            <a:srgbClr val="FFD7A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0" cap="none" spc="-10" normalizeH="0" baseline="0" noProof="0" dirty="0" smtClean="0">
                <a:ln>
                  <a:noFill/>
                </a:ln>
                <a:solidFill>
                  <a:srgbClr val="EAEBDE">
                    <a:lumMod val="10000"/>
                  </a:srgbClr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สำนักงานการปฏิรูปที่ดินเพื่อเกษตรกรรม</a:t>
            </a:r>
            <a:endParaRPr kumimoji="0" lang="th-TH" sz="1800" b="1" i="0" u="none" strike="noStrike" kern="0" cap="none" spc="-10" normalizeH="0" baseline="0" noProof="0" dirty="0">
              <a:ln>
                <a:noFill/>
              </a:ln>
              <a:solidFill>
                <a:srgbClr val="EAEBDE">
                  <a:lumMod val="10000"/>
                </a:srgbClr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5" name="Right Arrow 1"/>
          <p:cNvSpPr/>
          <p:nvPr/>
        </p:nvSpPr>
        <p:spPr>
          <a:xfrm>
            <a:off x="1927490" y="5855029"/>
            <a:ext cx="315032" cy="396000"/>
          </a:xfrm>
          <a:prstGeom prst="rightArrow">
            <a:avLst/>
          </a:prstGeom>
          <a:solidFill>
            <a:srgbClr val="A8CDD7">
              <a:lumMod val="75000"/>
            </a:srgbClr>
          </a:solidFill>
          <a:ln w="12700" cap="flat" cmpd="sng" algn="ctr">
            <a:solidFill>
              <a:srgbClr val="E8B7B7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Cordia New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92326" y="6366703"/>
            <a:ext cx="7596000" cy="369332"/>
          </a:xfrm>
          <a:prstGeom prst="rect">
            <a:avLst/>
          </a:prstGeom>
          <a:solidFill>
            <a:srgbClr val="CC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EAEBDE">
                    <a:lumMod val="10000"/>
                  </a:srgbClr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หน่วยงานสังกัดกระทรวงเกษตรและสหกรณ์/หน่วยงานอื่น ๆ ที่เกี่ยวข้อง</a:t>
            </a:r>
          </a:p>
        </p:txBody>
      </p:sp>
      <p:sp>
        <p:nvSpPr>
          <p:cNvPr id="27" name="Right Arrow 1"/>
          <p:cNvSpPr/>
          <p:nvPr/>
        </p:nvSpPr>
        <p:spPr>
          <a:xfrm>
            <a:off x="1915259" y="6340035"/>
            <a:ext cx="315032" cy="396000"/>
          </a:xfrm>
          <a:prstGeom prst="rightArrow">
            <a:avLst/>
          </a:prstGeom>
          <a:solidFill>
            <a:srgbClr val="A8CDD7">
              <a:lumMod val="75000"/>
            </a:srgbClr>
          </a:solidFill>
          <a:ln w="12700" cap="flat" cmpd="sng" algn="ctr">
            <a:solidFill>
              <a:srgbClr val="E8B7B7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Cordia New"/>
            </a:endParaRPr>
          </a:p>
        </p:txBody>
      </p:sp>
      <p:sp>
        <p:nvSpPr>
          <p:cNvPr id="28" name="ลูกศรขวา 27"/>
          <p:cNvSpPr/>
          <p:nvPr/>
        </p:nvSpPr>
        <p:spPr>
          <a:xfrm>
            <a:off x="1136576" y="5622015"/>
            <a:ext cx="7092000" cy="72000"/>
          </a:xfrm>
          <a:prstGeom prst="rightArrow">
            <a:avLst/>
          </a:prstGeom>
          <a:solidFill>
            <a:srgbClr val="0070C0"/>
          </a:solidFill>
          <a:ln w="635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Cordia New"/>
            </a:endParaRPr>
          </a:p>
        </p:txBody>
      </p:sp>
      <p:sp>
        <p:nvSpPr>
          <p:cNvPr id="30" name="สี่เหลี่ยมผืนผ้า 29"/>
          <p:cNvSpPr/>
          <p:nvPr/>
        </p:nvSpPr>
        <p:spPr>
          <a:xfrm>
            <a:off x="6897217" y="2312912"/>
            <a:ext cx="2916000" cy="288000"/>
          </a:xfrm>
          <a:prstGeom prst="rect">
            <a:avLst/>
          </a:prstGeom>
          <a:solidFill>
            <a:srgbClr val="9933FF">
              <a:alpha val="15294"/>
            </a:srgb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ผลสัมฤทธิ์ของโครงการ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กิจกรรม</a:t>
            </a:r>
            <a:endParaRPr kumimoji="0" lang="th-TH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16774" y="1835532"/>
            <a:ext cx="1482000" cy="369332"/>
          </a:xfrm>
          <a:prstGeom prst="rect">
            <a:avLst/>
          </a:prstGeom>
          <a:solidFill>
            <a:srgbClr val="FFFFCC">
              <a:alpha val="89804"/>
            </a:srgbClr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งบประมาณ</a:t>
            </a:r>
            <a:endParaRPr kumimoji="0" lang="th-TH" sz="1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014291" y="1916832"/>
            <a:ext cx="7813252" cy="338554"/>
          </a:xfrm>
          <a:prstGeom prst="rect">
            <a:avLst/>
          </a:prstGeom>
          <a:solidFill>
            <a:srgbClr val="FFFFCC">
              <a:alpha val="89804"/>
            </a:srgb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 lvl="0">
              <a:defRPr/>
            </a:pPr>
            <a:r>
              <a:rPr lang="th-TH" sz="1600" b="1" kern="0" dirty="0" smtClean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963</a:t>
            </a:r>
            <a:r>
              <a:rPr lang="en-US" sz="1600" b="1" kern="0" dirty="0" smtClean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,</a:t>
            </a:r>
            <a:r>
              <a:rPr lang="th-TH" sz="1600" b="1" kern="0" dirty="0" smtClean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069</a:t>
            </a:r>
            <a:r>
              <a:rPr lang="en-US" sz="1600" b="1" kern="0" dirty="0" smtClean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600" b="1" kern="0" dirty="0" smtClean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บาท</a:t>
            </a:r>
            <a:endParaRPr lang="th-TH" sz="1600" b="1" kern="0" dirty="0">
              <a:solidFill>
                <a:srgbClr val="676A55">
                  <a:lumMod val="50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0" name="สี่เหลี่ยมผืนผ้า 39"/>
          <p:cNvSpPr/>
          <p:nvPr/>
        </p:nvSpPr>
        <p:spPr>
          <a:xfrm>
            <a:off x="8291586" y="2825641"/>
            <a:ext cx="16776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SzPct val="90000"/>
              <a:buFont typeface="Wingdings" pitchFamily="2" charset="2"/>
              <a:buChar char="Ø"/>
              <a:defRPr/>
            </a:pP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เกษตรกรได้รับ</a:t>
            </a: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ความรู้และ</a:t>
            </a:r>
          </a:p>
          <a:p>
            <a:pPr lvl="0">
              <a:buSzPct val="90000"/>
              <a:defRPr/>
            </a:pP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สามารถนำไปใช้ปฏิบัติได้จริง</a:t>
            </a:r>
          </a:p>
          <a:p>
            <a:pPr lvl="0">
              <a:buSzPct val="90000"/>
              <a:defRPr/>
            </a:pPr>
            <a: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</a:t>
            </a:r>
            <a: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ทำให้</a:t>
            </a: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มีการ</a:t>
            </a:r>
            <a: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ใช้</a:t>
            </a: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ประโยชน์</a:t>
            </a:r>
            <a:b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ในที่ดิน</a:t>
            </a:r>
            <a: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ได้อย่างเต็ม</a:t>
            </a: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พื้นที่</a:t>
            </a:r>
            <a:b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ตามแนวทางปรัชญาของ</a:t>
            </a:r>
          </a:p>
          <a:p>
            <a:pPr lvl="0">
              <a:buSzPct val="90000"/>
              <a:defRPr/>
            </a:pPr>
            <a: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เศรษฐกิจพอเพียง</a:t>
            </a:r>
            <a:endParaRPr lang="th-TH" sz="1400" kern="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lvl="0">
              <a:buSzPct val="90000"/>
              <a:buFont typeface="Wingdings" pitchFamily="2" charset="2"/>
              <a:buChar char="Ø"/>
              <a:defRPr/>
            </a:pPr>
            <a: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เกษตรกร</a:t>
            </a:r>
            <a: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</a:t>
            </a: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ครอบครัว</a:t>
            </a:r>
            <a:b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มีการดำเนิน</a:t>
            </a:r>
            <a: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ชีวิต</a:t>
            </a: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  </a:t>
            </a:r>
            <a:b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ประกอบอาชีพตามแนวทาง</a:t>
            </a:r>
            <a:b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ปรัชญาของเศรษฐกิจ</a:t>
            </a:r>
            <a:b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พอเพียงทำให้มีคุณภาพชีวิต</a:t>
            </a:r>
            <a:b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ที่ดีขึ้นสามารถ</a:t>
            </a:r>
            <a: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พึ่งพา</a:t>
            </a: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ตนเอง  </a:t>
            </a:r>
            <a:b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ได้และ</a:t>
            </a:r>
            <a: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อาศัยอยู่</a:t>
            </a: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ร่วมกัน</a:t>
            </a:r>
            <a:b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ในชุมชนอย่าง</a:t>
            </a:r>
            <a: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ผาสุก</a:t>
            </a:r>
          </a:p>
        </p:txBody>
      </p:sp>
      <p:sp>
        <p:nvSpPr>
          <p:cNvPr id="41" name="ลูกศรขวา 40"/>
          <p:cNvSpPr/>
          <p:nvPr/>
        </p:nvSpPr>
        <p:spPr>
          <a:xfrm>
            <a:off x="1723312" y="1520816"/>
            <a:ext cx="204176" cy="252000"/>
          </a:xfrm>
          <a:prstGeom prst="rightArrow">
            <a:avLst/>
          </a:prstGeom>
          <a:solidFill>
            <a:srgbClr val="FFE6B3"/>
          </a:solidFill>
          <a:ln w="12700" cap="flat" cmpd="sng" algn="ctr">
            <a:solidFill>
              <a:srgbClr val="72A376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Cordia New"/>
            </a:endParaRPr>
          </a:p>
        </p:txBody>
      </p:sp>
      <p:sp>
        <p:nvSpPr>
          <p:cNvPr id="42" name="ลูกศรขวา 41"/>
          <p:cNvSpPr/>
          <p:nvPr/>
        </p:nvSpPr>
        <p:spPr>
          <a:xfrm>
            <a:off x="1704107" y="1880856"/>
            <a:ext cx="204176" cy="252000"/>
          </a:xfrm>
          <a:prstGeom prst="rightArrow">
            <a:avLst/>
          </a:prstGeom>
          <a:solidFill>
            <a:srgbClr val="FFFFCC">
              <a:alpha val="89804"/>
            </a:srgbClr>
          </a:solidFill>
          <a:ln w="12700" cap="flat" cmpd="sng" algn="ctr">
            <a:solidFill>
              <a:srgbClr val="72A376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Cordia New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19760" y="241484"/>
            <a:ext cx="1836000" cy="523220"/>
          </a:xfrm>
          <a:prstGeom prst="rect">
            <a:avLst/>
          </a:prstGeom>
          <a:solidFill>
            <a:srgbClr val="88A1F0"/>
          </a:solidFill>
          <a:ln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Road Map</a:t>
            </a:r>
            <a:endParaRPr lang="th-TH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059294" y="5556030"/>
            <a:ext cx="807942" cy="338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ต.ค. 6</a:t>
            </a:r>
            <a:r>
              <a:rPr lang="en-US" sz="1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2</a:t>
            </a:r>
            <a:endParaRPr lang="th-TH" sz="16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032184" y="5592445"/>
            <a:ext cx="1245622" cy="338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ต.ค. 6</a:t>
            </a:r>
            <a:r>
              <a:rPr lang="en-US" sz="1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2 </a:t>
            </a:r>
            <a:r>
              <a:rPr lang="th-TH" sz="1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- มี.ค. 6</a:t>
            </a:r>
            <a:r>
              <a:rPr lang="en-US" sz="1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3</a:t>
            </a:r>
            <a:endParaRPr lang="th-TH" sz="16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103498" y="5586520"/>
            <a:ext cx="1224196" cy="338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ต.ค. 6</a:t>
            </a:r>
            <a:r>
              <a:rPr lang="en-US" sz="1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2</a:t>
            </a:r>
            <a:r>
              <a:rPr lang="th-TH" sz="1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- ก.ย. 6</a:t>
            </a:r>
            <a:r>
              <a:rPr lang="en-US" sz="1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3</a:t>
            </a:r>
            <a:endParaRPr lang="th-TH" sz="16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131021" y="5586632"/>
            <a:ext cx="1224196" cy="338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ต.ค. 6</a:t>
            </a:r>
            <a:r>
              <a:rPr lang="en-US" sz="1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2 </a:t>
            </a:r>
            <a:r>
              <a:rPr lang="th-TH" sz="1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- ก.ย. 6</a:t>
            </a:r>
            <a:r>
              <a:rPr lang="en-US" sz="1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3</a:t>
            </a:r>
            <a:endParaRPr lang="th-TH" sz="16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9" name="แผนผังลําดับงาน: กระบวนการสำรอง 48"/>
          <p:cNvSpPr/>
          <p:nvPr/>
        </p:nvSpPr>
        <p:spPr>
          <a:xfrm>
            <a:off x="2037536" y="160137"/>
            <a:ext cx="7740000" cy="684000"/>
          </a:xfrm>
          <a:prstGeom prst="flowChartAlternateProcess">
            <a:avLst/>
          </a:prstGeom>
          <a:solidFill>
            <a:srgbClr val="E9FEE6"/>
          </a:solidFill>
          <a:ln w="190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lvl="0" algn="ctr"/>
            <a:r>
              <a:rPr lang="th-TH" sz="2400" b="1" kern="0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โครงการขยายผลฟาร์มตัวอย่างในสมเด็จพระนางเจ้าสิริกิติ์ พระบรมราชินีนาถ </a:t>
            </a:r>
            <a:br>
              <a:rPr lang="th-TH" sz="2400" b="1" kern="0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2400" b="1" kern="0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ตำบลนาแต้และตำบลคำตากล้า อำเภอคำตากล้า จังหวัดสกลนคร</a:t>
            </a:r>
          </a:p>
          <a:p>
            <a:pPr algn="ctr"/>
            <a:endParaRPr lang="th-TH" dirty="0"/>
          </a:p>
        </p:txBody>
      </p:sp>
      <p:sp>
        <p:nvSpPr>
          <p:cNvPr id="48" name="TextBox 47"/>
          <p:cNvSpPr txBox="1"/>
          <p:nvPr/>
        </p:nvSpPr>
        <p:spPr>
          <a:xfrm>
            <a:off x="4868615" y="2335619"/>
            <a:ext cx="2011610" cy="276999"/>
          </a:xfrm>
          <a:prstGeom prst="chevron">
            <a:avLst/>
          </a:prstGeom>
          <a:solidFill>
            <a:schemeClr val="accent6">
              <a:lumMod val="40000"/>
              <a:lumOff val="60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wrap="square" anchor="ctr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ติดตาม/ประเมินผล/รายงาน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877465" y="2687638"/>
            <a:ext cx="1947197" cy="113877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buSzPct val="90000"/>
              <a:defRPr/>
            </a:pPr>
            <a:r>
              <a:rPr lang="th-TH" sz="1400" b="1" kern="0" spc="-2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ติดตาม</a:t>
            </a:r>
            <a:endParaRPr lang="th-TH" sz="1400" kern="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lvl="0">
              <a:buSzPct val="90000"/>
              <a:buFont typeface="Wingdings" pitchFamily="2" charset="2"/>
              <a:buChar char="Ø"/>
              <a:defRPr/>
            </a:pPr>
            <a: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1400" kern="0" spc="-4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</a:t>
            </a:r>
            <a:r>
              <a:rPr lang="th-TH" sz="1400" kern="0" spc="-4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นำองค์ความรู้ไปใช้</a:t>
            </a:r>
            <a:r>
              <a:rPr lang="th-TH" sz="1400" kern="0" spc="-4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ประโยชน์  </a:t>
            </a:r>
            <a:br>
              <a:rPr lang="th-TH" sz="1400" kern="0" spc="-4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400" kern="0" spc="-4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ของ</a:t>
            </a:r>
            <a:r>
              <a:rPr lang="th-TH" sz="1400" kern="0" spc="-4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เกษตรกร</a:t>
            </a:r>
          </a:p>
          <a:p>
            <a:pPr lvl="0">
              <a:buSzPct val="90000"/>
              <a:buFont typeface="Wingdings" pitchFamily="2" charset="2"/>
              <a:buChar char="Ø"/>
              <a:defRPr/>
            </a:pPr>
            <a:r>
              <a:rPr lang="th-TH" sz="1400" kern="0" spc="-4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ปัญหา อุปสรรค และข้อเสนอแน</a:t>
            </a:r>
            <a:r>
              <a:rPr lang="th-TH" sz="1200" kern="0" spc="-4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ะ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Pct val="90000"/>
              <a:defRPr/>
            </a:pPr>
            <a:endParaRPr lang="th-TH" sz="1100" kern="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884972" y="3840370"/>
            <a:ext cx="1941278" cy="89255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SzPct val="90000"/>
              <a:defRPr/>
            </a:pPr>
            <a:r>
              <a:rPr lang="th-TH" sz="1400" b="1" kern="0" spc="-2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ประเมินผล</a:t>
            </a:r>
          </a:p>
          <a:p>
            <a:pPr lvl="0">
              <a:buSzPct val="90000"/>
              <a:buFont typeface="Wingdings" pitchFamily="2" charset="2"/>
              <a:buChar char="Ø"/>
              <a:defRPr/>
            </a:pP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</a:t>
            </a: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ใช้ประโยชน์ในที่ดินและการ</a:t>
            </a:r>
            <a:b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พึ่งพาตนเองตามหลัก</a:t>
            </a: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ปรัชญาของ</a:t>
            </a:r>
            <a:b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เศรษฐกิจ</a:t>
            </a: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พอเพียง</a:t>
            </a: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ของเกษตรกร </a:t>
            </a:r>
            <a:endParaRPr lang="th-TH" sz="1200" kern="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886869" y="4757427"/>
            <a:ext cx="1945718" cy="70788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buSzPct val="90000"/>
              <a:defRPr/>
            </a:pPr>
            <a:r>
              <a:rPr lang="th-TH" sz="1400" b="1" kern="0" spc="-2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รายงาน</a:t>
            </a:r>
            <a:endParaRPr lang="th-TH" sz="1400" kern="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buSzPct val="90000"/>
              <a:buFont typeface="Wingdings" pitchFamily="2" charset="2"/>
              <a:buChar char="Ø"/>
              <a:defRPr/>
            </a:pPr>
            <a: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2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รายงาน</a:t>
            </a:r>
            <a:r>
              <a:rPr lang="th-TH" sz="12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ความก้าวหน้าประจำเดือน</a:t>
            </a:r>
          </a:p>
          <a:p>
            <a:pPr>
              <a:buSzPct val="90000"/>
              <a:buFont typeface="Wingdings" pitchFamily="2" charset="2"/>
              <a:buChar char="Ø"/>
              <a:defRPr/>
            </a:pPr>
            <a:r>
              <a:rPr lang="th-TH" sz="1200" kern="0" spc="-6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200" kern="0" spc="-6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รายงานในระบบ </a:t>
            </a:r>
            <a:r>
              <a:rPr lang="en-US" sz="1200" kern="0" spc="-6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PARA</a:t>
            </a:r>
            <a:endParaRPr lang="th-TH" sz="1200" kern="0" spc="-6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2778960"/>
            <a:ext cx="975000" cy="369332"/>
          </a:xfrm>
          <a:prstGeom prst="homePlate">
            <a:avLst/>
          </a:prstGeom>
          <a:solidFill>
            <a:srgbClr val="92D050"/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วิธีการ</a:t>
            </a:r>
          </a:p>
        </p:txBody>
      </p:sp>
    </p:spTree>
    <p:extLst>
      <p:ext uri="{BB962C8B-B14F-4D97-AF65-F5344CB8AC3E}">
        <p14:creationId xmlns:p14="http://schemas.microsoft.com/office/powerpoint/2010/main" val="3630274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กลุ่ม 26"/>
          <p:cNvGrpSpPr/>
          <p:nvPr/>
        </p:nvGrpSpPr>
        <p:grpSpPr>
          <a:xfrm>
            <a:off x="175324" y="1121397"/>
            <a:ext cx="2027767" cy="3396418"/>
            <a:chOff x="250829" y="1723455"/>
            <a:chExt cx="2027767" cy="3396418"/>
          </a:xfrm>
        </p:grpSpPr>
        <p:sp>
          <p:nvSpPr>
            <p:cNvPr id="14" name="TextBox 13"/>
            <p:cNvSpPr txBox="1"/>
            <p:nvPr/>
          </p:nvSpPr>
          <p:spPr>
            <a:xfrm>
              <a:off x="251520" y="2565328"/>
              <a:ext cx="2027076" cy="2554545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>
                <a:buFont typeface="Wingdings" pitchFamily="2" charset="2"/>
                <a:buChar char="Ø"/>
              </a:pPr>
              <a:r>
                <a:rPr lang="th-TH" sz="1600" dirty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 เกษตรกรในเขตปฏิรูปที่ดิน</a:t>
              </a:r>
            </a:p>
            <a:p>
              <a:pPr>
                <a:buFont typeface="Wingdings" pitchFamily="2" charset="2"/>
                <a:buChar char="Ø"/>
              </a:pPr>
              <a:r>
                <a:rPr lang="th-TH" sz="1600" dirty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  เจ้าหน้าที่ ส.</a:t>
              </a:r>
              <a:r>
                <a:rPr lang="th-TH" sz="1600" dirty="0" err="1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ป.ก</a:t>
              </a:r>
              <a:r>
                <a:rPr lang="th-TH" sz="1600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./หน่วยงาน</a:t>
              </a:r>
              <a:br>
                <a:rPr lang="th-TH" sz="1600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</a:br>
              <a:r>
                <a:rPr lang="th-TH" sz="1600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    สังกัด </a:t>
              </a:r>
              <a:r>
                <a:rPr lang="th-TH" sz="1600" dirty="0" err="1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กษ</a:t>
              </a:r>
              <a:r>
                <a:rPr lang="th-TH" sz="1600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./หน่วยงานอื่น ๆ </a:t>
              </a:r>
              <a:br>
                <a:rPr lang="th-TH" sz="1600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</a:br>
              <a:r>
                <a:rPr lang="th-TH" sz="1600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    ที่เกี่ยวข้อง</a:t>
              </a:r>
            </a:p>
            <a:p>
              <a:pPr>
                <a:buFont typeface="Wingdings" pitchFamily="2" charset="2"/>
                <a:buChar char="Ø"/>
              </a:pPr>
              <a:r>
                <a:rPr lang="th-TH" sz="1600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 องค์ความรู้ตามความต้องการ</a:t>
              </a:r>
              <a:br>
                <a:rPr lang="th-TH" sz="1600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</a:br>
              <a:r>
                <a:rPr lang="th-TH" sz="1600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    ของเกษตรกร</a:t>
              </a:r>
            </a:p>
            <a:p>
              <a:pPr>
                <a:buFont typeface="Wingdings" pitchFamily="2" charset="2"/>
                <a:buChar char="Ø"/>
              </a:pPr>
              <a:r>
                <a:rPr lang="th-TH" sz="1600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 ปัจจัยการผลิต</a:t>
              </a:r>
            </a:p>
            <a:p>
              <a:r>
                <a:rPr lang="th-TH" sz="1600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    (วัสดุทางการเกษตร) </a:t>
              </a:r>
            </a:p>
            <a:p>
              <a:pPr>
                <a:buFont typeface="Wingdings" pitchFamily="2" charset="2"/>
                <a:buChar char="Ø"/>
              </a:pPr>
              <a:r>
                <a:rPr lang="th-TH" sz="1600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 งบประมาณ </a:t>
              </a:r>
            </a:p>
            <a:p>
              <a:endParaRPr lang="th-TH" sz="14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50829" y="1723455"/>
              <a:ext cx="2027076" cy="769441"/>
            </a:xfrm>
            <a:prstGeom prst="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th-TH" sz="2400" b="1" dirty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ปัจจัยนำเข้า</a:t>
              </a:r>
            </a:p>
            <a:p>
              <a:pPr algn="ctr"/>
              <a:r>
                <a:rPr lang="th-TH" sz="2000" b="1" dirty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(</a:t>
              </a:r>
              <a:r>
                <a:rPr lang="en-US" sz="2000" b="1" dirty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Input)</a:t>
              </a: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2441661" y="1131112"/>
            <a:ext cx="2876692" cy="77040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กระบวนการ</a:t>
            </a:r>
          </a:p>
          <a:p>
            <a:pPr algn="ctr"/>
            <a:r>
              <a:rPr lang="th-TH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Process)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519003" y="1153773"/>
            <a:ext cx="2024341" cy="769441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ผลผลิต</a:t>
            </a:r>
          </a:p>
          <a:p>
            <a:pPr algn="ctr"/>
            <a:r>
              <a:rPr lang="en-US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(Output)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742264" y="1153773"/>
            <a:ext cx="1960615" cy="769441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ผลลัพธ์</a:t>
            </a:r>
          </a:p>
          <a:p>
            <a:pPr algn="ctr"/>
            <a:r>
              <a:rPr lang="en-US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(Outcome)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436129" y="1968423"/>
            <a:ext cx="2876692" cy="477053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r>
              <a:rPr lang="th-TH" altLang="th-TH" sz="1600" spc="-90" dirty="0" smtClean="0">
                <a:solidFill>
                  <a:schemeClr val="tx1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เตรียม</a:t>
            </a:r>
            <a:r>
              <a:rPr lang="th-TH" altLang="th-TH" sz="1600" spc="-90" dirty="0">
                <a:solidFill>
                  <a:schemeClr val="tx1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ความพร้อมเจ้าหน้าที่ และคัดเลือกเกษตรกร </a:t>
            </a:r>
            <a:endParaRPr lang="en-US" altLang="th-TH" sz="1600" spc="-9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r>
              <a:rPr lang="th-TH" altLang="th-TH" sz="16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ประชุม</a:t>
            </a:r>
            <a:r>
              <a:rPr lang="th-TH" altLang="th-TH" sz="1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สำรวจความต้องการของเกษตรกร</a:t>
            </a:r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r>
              <a:rPr lang="th-TH" altLang="th-TH" sz="16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การพัฒนา </a:t>
            </a:r>
            <a:r>
              <a:rPr lang="th-TH" altLang="th-TH" sz="1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และถ่ายทอดองค์ความรู้ จัดอบรมสัมมนาและศึกษาดูงาน</a:t>
            </a:r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r>
              <a:rPr lang="th-TH" altLang="th-TH" sz="16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สนับสนุน</a:t>
            </a:r>
            <a:r>
              <a:rPr lang="th-TH" altLang="th-TH" sz="1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ปัจจัยการผลิต (วัสดุทางการเกษตร) ให้ดำเนินการตามมาตรการป้องกันการแพร่ระบาดของโรคติดเชื้อ</a:t>
            </a:r>
            <a:r>
              <a:rPr lang="th-TH" altLang="th-TH" sz="1600" dirty="0" err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ไวรัส</a:t>
            </a:r>
            <a:r>
              <a:rPr lang="th-TH" altLang="th-TH" sz="1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โคโรนา 2019 (</a:t>
            </a:r>
            <a:r>
              <a:rPr lang="en-US" altLang="th-TH" sz="16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COVID</a:t>
            </a:r>
            <a:r>
              <a:rPr lang="th-TH" altLang="th-TH" sz="16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altLang="th-TH" sz="16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-</a:t>
            </a:r>
            <a:r>
              <a:rPr lang="th-TH" altLang="th-TH" sz="16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altLang="th-TH" sz="16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19</a:t>
            </a:r>
            <a:r>
              <a:rPr lang="en-US" altLang="th-TH" sz="1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 </a:t>
            </a:r>
            <a:r>
              <a:rPr lang="en-US" altLang="th-TH" sz="16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altLang="th-TH" sz="16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โดย   </a:t>
            </a:r>
            <a:br>
              <a:rPr lang="th-TH" altLang="th-TH" sz="16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altLang="th-TH" sz="16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altLang="th-TH" sz="1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- </a:t>
            </a:r>
            <a:r>
              <a:rPr lang="th-TH" altLang="th-TH" sz="1600" spc="-7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แบ่งกลุ่ม</a:t>
            </a:r>
            <a:r>
              <a:rPr lang="th-TH" altLang="th-TH" sz="1600" spc="-7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เกษตรกร เพื่อ</a:t>
            </a:r>
            <a:r>
              <a:rPr lang="th-TH" altLang="th-TH" sz="1600" spc="-7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สนับสนุนปัจจัยการผลิต </a:t>
            </a:r>
            <a:r>
              <a:rPr lang="th-TH" altLang="th-TH" sz="1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ครั้งละ 10 - 15 คน </a:t>
            </a:r>
            <a:r>
              <a:rPr lang="th-TH" altLang="th-TH" sz="16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altLang="th-TH" sz="16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altLang="th-TH" sz="16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- </a:t>
            </a:r>
            <a:r>
              <a:rPr lang="th-TH" altLang="th-TH" sz="1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ประสานผู้นำชุมชนเพื่อเป็นตัวแทนรับมอบปัจจัยการผลิต</a:t>
            </a:r>
            <a:r>
              <a:rPr lang="th-TH" altLang="th-TH" sz="16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ให้แก่เกษตรกรต่อไป</a:t>
            </a:r>
            <a:br>
              <a:rPr lang="th-TH" altLang="th-TH" sz="16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altLang="th-TH" sz="16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- สนับสนุน</a:t>
            </a:r>
            <a:r>
              <a:rPr lang="th-TH" altLang="th-TH" sz="1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ปัจจัยการผลิตให้เกษตรกรเป็นรายบุคคล</a:t>
            </a:r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r>
              <a:rPr lang="th-TH" altLang="th-TH" sz="16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รายงาน</a:t>
            </a:r>
            <a:r>
              <a:rPr lang="th-TH" altLang="th-TH" sz="1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ผลการดำเนินผลการใช้จ่ายงบประมาณประจำเดือน/ระบบ </a:t>
            </a:r>
            <a:r>
              <a:rPr lang="en-US" altLang="th-TH" sz="1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PARA</a:t>
            </a:r>
            <a:r>
              <a:rPr lang="th-TH" altLang="th-TH" sz="1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en-US" altLang="th-TH" sz="16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r>
              <a:rPr lang="th-TH" altLang="th-TH" sz="16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ติดตาม </a:t>
            </a:r>
            <a:r>
              <a:rPr lang="th-TH" altLang="th-TH" sz="1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ประเมินผลกิจกรรม</a:t>
            </a:r>
            <a:endParaRPr lang="en-US" altLang="th-TH" sz="16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r>
              <a:rPr lang="th-TH" altLang="th-TH" sz="16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ประชาสัมพันธ์</a:t>
            </a:r>
            <a:r>
              <a:rPr lang="th-TH" altLang="th-TH" sz="16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และเผยแพร่ผลการดำเนินงานโครงการ/ผลสำเร็จของเกษตรกร</a:t>
            </a:r>
            <a:endParaRPr lang="en-US" altLang="th-TH" sz="16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518778" y="2007989"/>
            <a:ext cx="2024341" cy="181588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th-TH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เกษตรกรได้รับการส่งเสริม</a:t>
            </a:r>
            <a:br>
              <a:rPr lang="th-TH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และพัฒนาองค์ความรู้ด้าน</a:t>
            </a:r>
            <a:br>
              <a:rPr lang="th-TH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การเกษตร 100 ราย</a:t>
            </a:r>
          </a:p>
          <a:p>
            <a:pPr>
              <a:buFont typeface="Wingdings" pitchFamily="2" charset="2"/>
              <a:buChar char="Ø"/>
            </a:pPr>
            <a:r>
              <a:rPr lang="th-TH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เกษตรกรได้รับการสนับสนุน</a:t>
            </a:r>
            <a:br>
              <a:rPr lang="th-TH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ปัจจัยการผลิต </a:t>
            </a:r>
            <a:br>
              <a:rPr lang="th-TH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(วัสดุทางการเกษตร) </a:t>
            </a:r>
            <a:br>
              <a:rPr lang="th-TH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100 ราย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775494" y="2019020"/>
            <a:ext cx="1944000" cy="329320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เกษตรกรได้รับความรู้และ</a:t>
            </a:r>
            <a:b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 เข้าใจ สามารถนำไปใช้ปฏิบัติ</a:t>
            </a:r>
            <a:b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 ได้จริง </a:t>
            </a:r>
            <a:r>
              <a:rPr lang="th-TH" sz="1600" spc="-7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ทำให้มีการใช้   </a:t>
            </a:r>
            <a:br>
              <a:rPr lang="th-TH" sz="1600" spc="-7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spc="-7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  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ประโยชน์ในที่ดินได้อย่างเต็ม</a:t>
            </a:r>
            <a:b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 พื้นที่ตาม แนวทางปรัชญา   </a:t>
            </a:r>
            <a:b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 ของเศรษฐกิจพอเพียง</a:t>
            </a:r>
          </a:p>
          <a:p>
            <a:pPr>
              <a:buFont typeface="Wingdings" pitchFamily="2" charset="2"/>
              <a:buChar char="Ø"/>
            </a:pP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เกษตรกรและครอบครัวมี</a:t>
            </a:r>
          </a:p>
          <a:p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  การ</a:t>
            </a:r>
            <a:r>
              <a:rPr lang="th-TH" sz="1600" spc="-3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ดำเนินชีวิตและประกอบ</a:t>
            </a:r>
          </a:p>
          <a:p>
            <a:r>
              <a:rPr lang="th-TH" sz="1600" spc="-3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   อาชีพต</a:t>
            </a:r>
            <a:r>
              <a:rPr lang="th-TH" sz="1600" spc="-8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ามแนวทางปรัชญา</a:t>
            </a:r>
          </a:p>
          <a:p>
            <a:r>
              <a:rPr lang="th-TH" sz="1600" spc="-8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    ของเศรษฐกิจ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พอเพียง ทำให้มี</a:t>
            </a:r>
          </a:p>
          <a:p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  คุณภาพชีวิตที่ดีขึ้น สามารถ</a:t>
            </a:r>
          </a:p>
          <a:p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  พึ่งพาตนเองได้และอาศัยอยู่</a:t>
            </a:r>
          </a:p>
          <a:p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  ร่วมกันในชุมชนอย่างผาสุก</a:t>
            </a:r>
          </a:p>
        </p:txBody>
      </p:sp>
      <p:sp>
        <p:nvSpPr>
          <p:cNvPr id="15" name="แผนผังลําดับงาน: กระบวนการสำรอง 14"/>
          <p:cNvSpPr/>
          <p:nvPr/>
        </p:nvSpPr>
        <p:spPr>
          <a:xfrm>
            <a:off x="831267" y="55186"/>
            <a:ext cx="8309946" cy="1025870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400" b="1" dirty="0">
              <a:solidFill>
                <a:prstClr val="black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ctr"/>
            <a:r>
              <a:rPr lang="th-TH" sz="2400" b="1" dirty="0">
                <a:solidFill>
                  <a:prstClr val="black">
                    <a:lumMod val="95000"/>
                    <a:lumOff val="5000"/>
                  </a:prstClr>
                </a:solidFill>
                <a:latin typeface="TH SarabunIT๙" pitchFamily="34" charset="-34"/>
                <a:cs typeface="TH SarabunIT๙" pitchFamily="34" charset="-34"/>
              </a:rPr>
              <a:t>กรอบแนวคิด</a:t>
            </a:r>
          </a:p>
          <a:p>
            <a:pPr algn="ctr"/>
            <a:r>
              <a:rPr lang="th-TH" sz="2400" b="1" dirty="0">
                <a:solidFill>
                  <a:prstClr val="black">
                    <a:lumMod val="95000"/>
                    <a:lumOff val="5000"/>
                  </a:prstClr>
                </a:solidFill>
                <a:latin typeface="TH SarabunIT๙" pitchFamily="34" charset="-34"/>
                <a:cs typeface="TH SarabunIT๙" pitchFamily="34" charset="-34"/>
              </a:rPr>
              <a:t>โครงการขยายผลฟาร์มตัวอย่างในสมเด็จพระนางเจ้าสิริกิติ์ พระบรมราชินีนาถ </a:t>
            </a:r>
            <a:br>
              <a:rPr lang="th-TH" sz="2400" b="1" dirty="0">
                <a:solidFill>
                  <a:prstClr val="black">
                    <a:lumMod val="95000"/>
                    <a:lumOff val="5000"/>
                  </a:prstClr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2400" b="1" dirty="0">
                <a:solidFill>
                  <a:prstClr val="black">
                    <a:lumMod val="95000"/>
                    <a:lumOff val="5000"/>
                  </a:prstClr>
                </a:solidFill>
                <a:latin typeface="TH SarabunIT๙" pitchFamily="34" charset="-34"/>
                <a:cs typeface="TH SarabunIT๙" pitchFamily="34" charset="-34"/>
              </a:rPr>
              <a:t>ตำบลนาแต้และตำบลคำตากล้า อำเภอคำตากล้า จังหวัดสกลนคร</a:t>
            </a:r>
          </a:p>
          <a:p>
            <a:pPr algn="ctr"/>
            <a:endParaRPr lang="th-TH" sz="2400" dirty="0">
              <a:solidFill>
                <a:prstClr val="white"/>
              </a:solidFill>
            </a:endParaRPr>
          </a:p>
        </p:txBody>
      </p:sp>
      <p:sp>
        <p:nvSpPr>
          <p:cNvPr id="2" name="ลูกศรขวา 1"/>
          <p:cNvSpPr/>
          <p:nvPr/>
        </p:nvSpPr>
        <p:spPr>
          <a:xfrm>
            <a:off x="2274632" y="2571272"/>
            <a:ext cx="132938" cy="21602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3" name="ลูกศรขวา 12"/>
          <p:cNvSpPr/>
          <p:nvPr/>
        </p:nvSpPr>
        <p:spPr>
          <a:xfrm>
            <a:off x="5318353" y="2571272"/>
            <a:ext cx="132938" cy="21602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6" name="ลูกศรขวา 15"/>
          <p:cNvSpPr/>
          <p:nvPr/>
        </p:nvSpPr>
        <p:spPr>
          <a:xfrm>
            <a:off x="7612861" y="2571272"/>
            <a:ext cx="132938" cy="21602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3514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7"/>
          <p:cNvSpPr txBox="1">
            <a:spLocks noChangeArrowheads="1"/>
          </p:cNvSpPr>
          <p:nvPr/>
        </p:nvSpPr>
        <p:spPr bwMode="auto">
          <a:xfrm>
            <a:off x="679450" y="44450"/>
            <a:ext cx="8953500" cy="954107"/>
          </a:xfrm>
          <a:prstGeom prst="rect">
            <a:avLst/>
          </a:prstGeom>
          <a:solidFill>
            <a:srgbClr val="9BBB59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lvl="0" algn="ctr">
              <a:buNone/>
            </a:pPr>
            <a:r>
              <a:rPr lang="th-TH" sz="2800" b="1" kern="0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โครงการขยายผลฟาร์มตัวอย่างในสมเด็จพระนางเจ้าสิริกิติ์ พระบรมราชินีนาถ </a:t>
            </a:r>
            <a:br>
              <a:rPr lang="th-TH" sz="2800" b="1" kern="0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2800" b="1" kern="0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ตำบลนาแต้และตำบลคำตากล้า อำเภอคำตากล้า จังหวัดสกลนคร</a:t>
            </a:r>
          </a:p>
        </p:txBody>
      </p:sp>
      <p:sp>
        <p:nvSpPr>
          <p:cNvPr id="6147" name="AutoShape 6"/>
          <p:cNvSpPr>
            <a:spLocks noChangeArrowheads="1"/>
          </p:cNvSpPr>
          <p:nvPr/>
        </p:nvSpPr>
        <p:spPr bwMode="auto">
          <a:xfrm>
            <a:off x="3992563" y="3067889"/>
            <a:ext cx="787400" cy="107315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4F81BD"/>
          </a:solidFill>
          <a:ln w="127000" cmpd="dbl">
            <a:solidFill>
              <a:srgbClr val="4F81B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th-TH" altLang="th-TH" sz="2800" smtClean="0">
              <a:solidFill>
                <a:prstClr val="black"/>
              </a:solidFill>
              <a:latin typeface="Arial" panose="020B0604020202020204" pitchFamily="34" charset="0"/>
              <a:cs typeface="Angsana New" panose="02020603050405020304" pitchFamily="18" charset="-34"/>
            </a:endParaRPr>
          </a:p>
        </p:txBody>
      </p:sp>
      <p:sp>
        <p:nvSpPr>
          <p:cNvPr id="6148" name="Text Box 2"/>
          <p:cNvSpPr txBox="1">
            <a:spLocks noChangeArrowheads="1"/>
          </p:cNvSpPr>
          <p:nvPr/>
        </p:nvSpPr>
        <p:spPr bwMode="auto">
          <a:xfrm>
            <a:off x="1092200" y="1148601"/>
            <a:ext cx="2295525" cy="620713"/>
          </a:xfrm>
          <a:prstGeom prst="rect">
            <a:avLst/>
          </a:prstGeom>
          <a:solidFill>
            <a:srgbClr val="F79646"/>
          </a:solidFill>
          <a:ln w="127000" cap="rnd" cmpd="dbl">
            <a:solidFill>
              <a:srgbClr val="F79646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th-TH" altLang="th-TH" sz="2800" b="1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กระบวนการเดิม</a:t>
            </a:r>
            <a:endParaRPr lang="th-TH" altLang="th-TH" sz="3600" smtClean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149" name="Text Box 4"/>
          <p:cNvSpPr txBox="1">
            <a:spLocks noChangeArrowheads="1"/>
          </p:cNvSpPr>
          <p:nvPr/>
        </p:nvSpPr>
        <p:spPr bwMode="auto">
          <a:xfrm>
            <a:off x="5965825" y="1158126"/>
            <a:ext cx="2741613" cy="620713"/>
          </a:xfrm>
          <a:prstGeom prst="rect">
            <a:avLst/>
          </a:prstGeom>
          <a:solidFill>
            <a:srgbClr val="4BACC6"/>
          </a:solidFill>
          <a:ln w="127000" cap="rnd" cmpd="dbl">
            <a:solidFill>
              <a:srgbClr val="4BACC6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th-TH" altLang="th-TH" sz="2800" b="1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กระบวนการที่ปรับเปลี่ยน</a:t>
            </a:r>
            <a:endParaRPr lang="th-TH" altLang="th-TH" sz="3600" b="1" smtClean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150" name="Rectangle 8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th-TH" altLang="th-TH" sz="2800" smtClean="0">
              <a:solidFill>
                <a:prstClr val="black"/>
              </a:solidFill>
              <a:latin typeface="Arial" panose="020B0604020202020204" pitchFamily="34" charset="0"/>
              <a:cs typeface="Angsana New" panose="02020603050405020304" pitchFamily="18" charset="-34"/>
            </a:endParaRPr>
          </a:p>
        </p:txBody>
      </p:sp>
      <p:sp>
        <p:nvSpPr>
          <p:cNvPr id="11" name="TextBox 16"/>
          <p:cNvSpPr txBox="1"/>
          <p:nvPr/>
        </p:nvSpPr>
        <p:spPr>
          <a:xfrm>
            <a:off x="4972050" y="1847101"/>
            <a:ext cx="4373563" cy="40964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173038" indent="-173038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th-TH" sz="1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</a:t>
            </a:r>
            <a:r>
              <a:rPr lang="th-TH" altLang="th-TH" sz="1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. </a:t>
            </a:r>
            <a:r>
              <a:rPr lang="th-TH" altLang="th-TH" sz="1600" dirty="0" smtClean="0"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เตรียมความพร้อมเจ้าหน้าที่ และคัดเลือกเกษตรกร </a:t>
            </a:r>
            <a:endParaRPr lang="en-US" altLang="th-TH" sz="16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th-TH" sz="1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2. </a:t>
            </a:r>
            <a:r>
              <a:rPr lang="th-TH" alt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ประชุมสำรวจความต้องการของเกษตรกร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altLang="th-TH" sz="1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3</a:t>
            </a:r>
            <a:r>
              <a:rPr lang="th-TH" alt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. การพัฒนา และถ่ายทอดองค์ความรู้ </a:t>
            </a:r>
            <a:r>
              <a:rPr lang="th-TH" altLang="th-TH" sz="1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จัดอบรมสัมมนาและศึกษาดูงาน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alt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4. </a:t>
            </a:r>
            <a:r>
              <a:rPr lang="th-TH" altLang="th-TH" sz="1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สนับสนุน</a:t>
            </a:r>
            <a:r>
              <a:rPr lang="th-TH" alt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ปัจจัยการผลิต (วัสดุทางการเกษตร</a:t>
            </a:r>
            <a:r>
              <a:rPr lang="th-TH" altLang="th-TH" sz="1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) ให้ดำเนินการตามมาตร</a:t>
            </a:r>
            <a:r>
              <a:rPr lang="th-TH" alt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การป้องกันการแพร่ระบาดของโรคติดเชื้อ</a:t>
            </a:r>
            <a:r>
              <a:rPr lang="th-TH" altLang="th-TH" sz="1600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ไวรัส</a:t>
            </a:r>
            <a:r>
              <a:rPr lang="th-TH" alt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โคโรนา 2019 (</a:t>
            </a:r>
            <a:r>
              <a:rPr lang="en-US" alt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COVID.-.19) </a:t>
            </a:r>
            <a:endParaRPr lang="th-TH" altLang="th-TH" sz="16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altLang="th-TH" sz="1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 โดย    - </a:t>
            </a:r>
            <a:r>
              <a:rPr lang="th-TH" alt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แบ่งกลุ่มเกษตรกรเพื่อสนับสนุนปัจจัยการผลิต ครั้งละ 10 - 15 คน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alt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th-TH" altLang="th-TH" sz="1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      - </a:t>
            </a:r>
            <a:r>
              <a:rPr lang="th-TH" alt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ประสานผู้นำชุมชนเพื่อเป็นตัวแทนรับมอบปัจจัยการผลิต</a:t>
            </a:r>
            <a:r>
              <a:rPr lang="th-TH" altLang="th-TH" sz="1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ให้แก่ 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alt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altLang="th-TH" sz="1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เกษตรกร</a:t>
            </a:r>
            <a:r>
              <a:rPr lang="th-TH" alt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ต่อไป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alt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th-TH" altLang="th-TH" sz="1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      - </a:t>
            </a:r>
            <a:r>
              <a:rPr lang="th-TH" alt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สนับสนุนปัจจัยการผลิตให้เกษตรกรเป็น</a:t>
            </a:r>
            <a:r>
              <a:rPr lang="th-TH" altLang="th-TH" sz="1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รายบุคคล</a:t>
            </a:r>
            <a:endParaRPr lang="th-TH" altLang="th-TH" sz="1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altLang="th-TH" sz="1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5. รายงานผลการดำเนินผลการใช้จ่ายงบประมาณประจำเดือน/ระบบ </a:t>
            </a:r>
            <a:r>
              <a:rPr lang="en-US" altLang="th-TH" sz="1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PARA</a:t>
            </a:r>
            <a:r>
              <a:rPr lang="th-TH" altLang="th-TH" sz="1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en-US" altLang="th-TH" sz="16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alt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6</a:t>
            </a:r>
            <a:r>
              <a:rPr lang="th-TH" altLang="th-TH" sz="1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. ติดตาม ประเมินผลกิจกรรม</a:t>
            </a:r>
            <a:endParaRPr lang="en-US" altLang="th-TH" sz="16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alt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7</a:t>
            </a:r>
            <a:r>
              <a:rPr lang="th-TH" altLang="th-TH" sz="1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. ประชาสัมพันธ์และเผยแพร่ผลการดำเนินงานโครงการ/ผลสำเร็จของเกษตรกร</a:t>
            </a:r>
            <a:endParaRPr lang="en-US" altLang="th-TH" sz="16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153" name="สี่เหลี่ยมผืนผ้า 2"/>
          <p:cNvSpPr>
            <a:spLocks noChangeArrowheads="1"/>
          </p:cNvSpPr>
          <p:nvPr/>
        </p:nvSpPr>
        <p:spPr bwMode="auto">
          <a:xfrm>
            <a:off x="4953000" y="5187996"/>
            <a:ext cx="476091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6213" indent="-176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th-TH" altLang="th-TH" sz="1600" b="1" dirty="0" smtClean="0"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หมายเหตุ </a:t>
            </a:r>
            <a:r>
              <a:rPr lang="en-US" altLang="th-TH" sz="1600" b="1" dirty="0" smtClean="0"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: </a:t>
            </a:r>
            <a:r>
              <a:rPr lang="th-TH" altLang="th-TH" sz="1600" b="1" dirty="0" smtClean="0"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กระบวนการดำเนินงาน ให้เป็นไปตามมาตรการป้องกัน</a:t>
            </a:r>
            <a:br>
              <a:rPr lang="th-TH" altLang="th-TH" sz="1600" b="1" dirty="0" smtClean="0"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</a:br>
            <a:r>
              <a:rPr lang="th-TH" altLang="th-TH" sz="1600" b="1" dirty="0" smtClean="0"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           การแพร่ระบาดของโรคติดเชื้อ</a:t>
            </a:r>
            <a:r>
              <a:rPr lang="th-TH" altLang="th-TH" sz="1600" b="1" dirty="0" err="1" smtClean="0"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ไวรัส</a:t>
            </a:r>
            <a:r>
              <a:rPr lang="th-TH" altLang="th-TH" sz="1600" b="1" dirty="0" smtClean="0"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โคโรนา 2019 (</a:t>
            </a:r>
            <a:r>
              <a:rPr lang="en-US" altLang="th-TH" sz="1600" b="1" dirty="0" smtClean="0"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COVID – 19) </a:t>
            </a: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67236" y="6105992"/>
            <a:ext cx="9632950" cy="576114"/>
          </a:xfrm>
          <a:prstGeom prst="rect">
            <a:avLst/>
          </a:prstGeom>
          <a:solidFill>
            <a:srgbClr val="FFFFFF"/>
          </a:solidFill>
          <a:ln w="31750">
            <a:solidFill>
              <a:srgbClr val="C0504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1600" b="1" dirty="0" smtClean="0">
                <a:solidFill>
                  <a:prstClr val="black"/>
                </a:solidFill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หมายเหตุ</a:t>
            </a:r>
            <a:r>
              <a:rPr lang="th-TH" altLang="th-TH" sz="1600" dirty="0" smtClean="0">
                <a:solidFill>
                  <a:prstClr val="black"/>
                </a:solidFill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 สามารถศึกษารายละเอียดและวิธีการดำเนินงานต่างๆ ได้</a:t>
            </a:r>
            <a:r>
              <a:rPr lang="th-TH" altLang="th-TH" sz="1600" dirty="0">
                <a:solidFill>
                  <a:prstClr val="black"/>
                </a:solidFill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จากโครงการขยายผลฟาร์มตัวอย่างในสมเด็จพระนางเจ้าสิริกิติ์ พระบรมราชินีนาถ </a:t>
            </a:r>
            <a:br>
              <a:rPr lang="th-TH" altLang="th-TH" sz="1600" dirty="0">
                <a:solidFill>
                  <a:prstClr val="black"/>
                </a:solidFill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</a:br>
            <a:r>
              <a:rPr lang="th-TH" altLang="th-TH" sz="1600" dirty="0">
                <a:solidFill>
                  <a:prstClr val="black"/>
                </a:solidFill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ตำบลนาแต้และตำบลคำตากล้า อำเภอคำตากล้า จังหวัดสกลนคร</a:t>
            </a:r>
          </a:p>
        </p:txBody>
      </p:sp>
      <p:sp>
        <p:nvSpPr>
          <p:cNvPr id="13" name="TextBox 30"/>
          <p:cNvSpPr txBox="1"/>
          <p:nvPr/>
        </p:nvSpPr>
        <p:spPr>
          <a:xfrm>
            <a:off x="631017" y="2018403"/>
            <a:ext cx="3217889" cy="23083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th-TH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คัดเลือก</a:t>
            </a:r>
            <a:r>
              <a:rPr lang="th-TH" sz="16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เกษตรกร</a:t>
            </a:r>
          </a:p>
          <a:p>
            <a:pPr>
              <a:buFont typeface="Wingdings" pitchFamily="2" charset="2"/>
              <a:buChar char="Ø"/>
            </a:pPr>
            <a:r>
              <a:rPr lang="th-TH" sz="16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ประชุมสำรวจความต้องการของเกษตรกร</a:t>
            </a:r>
          </a:p>
          <a:p>
            <a:pPr>
              <a:buFont typeface="Wingdings" pitchFamily="2" charset="2"/>
              <a:buChar char="Ø"/>
            </a:pPr>
            <a:r>
              <a:rPr lang="th-TH" sz="1600" spc="-8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จัดอบรมสัมมนาและ</a:t>
            </a:r>
            <a:r>
              <a:rPr lang="th-TH" sz="16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ศึกษาดู</a:t>
            </a:r>
            <a:r>
              <a:rPr lang="th-TH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งาน</a:t>
            </a:r>
            <a:endParaRPr lang="en-US" sz="1600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buFont typeface="Wingdings" pitchFamily="2" charset="2"/>
              <a:buChar char="Ø"/>
            </a:pPr>
            <a:r>
              <a:rPr lang="en-US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สนับสนุนปัจจัยการ</a:t>
            </a:r>
            <a:r>
              <a:rPr lang="th-TH" sz="16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ผลิต </a:t>
            </a:r>
            <a:r>
              <a:rPr lang="th-TH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(วัสดุทางการเกษตร)</a:t>
            </a:r>
          </a:p>
          <a:p>
            <a:pPr>
              <a:buFont typeface="Wingdings" pitchFamily="2" charset="2"/>
              <a:buChar char="Ø"/>
            </a:pPr>
            <a:r>
              <a:rPr lang="th-TH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ติดตามประเมินผล</a:t>
            </a:r>
            <a:r>
              <a:rPr lang="th-TH" sz="16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เกษตรกรนำ</a:t>
            </a:r>
            <a:r>
              <a:rPr lang="th-TH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ความรู้ไปใช้ประโยชน์</a:t>
            </a:r>
          </a:p>
          <a:p>
            <a:pPr>
              <a:buFont typeface="Wingdings" pitchFamily="2" charset="2"/>
              <a:buChar char="Ø"/>
            </a:pPr>
            <a:r>
              <a:rPr lang="th-TH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รายงานผลการ</a:t>
            </a:r>
            <a:r>
              <a:rPr lang="th-TH" sz="16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ดำเนินงานและ</a:t>
            </a:r>
            <a:r>
              <a:rPr lang="th-TH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การใช้จ่ายงบประมาณ</a:t>
            </a:r>
          </a:p>
          <a:p>
            <a:r>
              <a:rPr lang="th-TH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/รายงานระบบ </a:t>
            </a:r>
            <a:r>
              <a:rPr lang="en-US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PARA</a:t>
            </a:r>
            <a:endParaRPr lang="en-US" sz="1600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  <a:p>
            <a:pPr>
              <a:buSzPct val="90000"/>
              <a:buFont typeface="Wingdings" pitchFamily="2" charset="2"/>
              <a:buChar char="Ø"/>
            </a:pPr>
            <a:r>
              <a:rPr lang="th-TH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ประชาสัมพันธ์และ</a:t>
            </a:r>
            <a:r>
              <a:rPr lang="th-TH" sz="16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เผยแพร่ผล</a:t>
            </a:r>
            <a:r>
              <a:rPr lang="th-TH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</a:t>
            </a:r>
            <a:r>
              <a:rPr lang="th-TH" sz="16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ดำเนินงาน  </a:t>
            </a:r>
            <a:br>
              <a:rPr lang="th-TH" sz="16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6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โครงการ/ผลสำเร็จ</a:t>
            </a:r>
            <a:r>
              <a:rPr lang="th-TH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ของเกษตรกร</a:t>
            </a:r>
          </a:p>
        </p:txBody>
      </p:sp>
    </p:spTree>
    <p:extLst>
      <p:ext uri="{BB962C8B-B14F-4D97-AF65-F5344CB8AC3E}">
        <p14:creationId xmlns:p14="http://schemas.microsoft.com/office/powerpoint/2010/main" val="39063039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มุมมน 7"/>
          <p:cNvSpPr/>
          <p:nvPr/>
        </p:nvSpPr>
        <p:spPr>
          <a:xfrm>
            <a:off x="881063" y="1214438"/>
            <a:ext cx="2500312" cy="500062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bg2">
                <a:lumMod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</a:t>
            </a:r>
            <a:r>
              <a:rPr lang="th-TH" sz="1600" b="1" spc="-3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ตรียมความพร้อม คัดเลือกเกษตรกร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b="1" spc="-3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ตามหลักเกณฑ์</a:t>
            </a:r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</a:t>
            </a:r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895350" y="2368550"/>
            <a:ext cx="2428875" cy="107156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31750"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4625" indent="-174625" algn="ctr">
              <a:defRPr/>
            </a:pPr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การพัฒนาองค์ความรู้ให้กับเกษตรกรเตรียมความพร้อมการรวมกลุ่ม </a:t>
            </a:r>
          </a:p>
          <a:p>
            <a:pPr marL="174625" indent="-174625" algn="ctr">
              <a:defRPr/>
            </a:pPr>
            <a:r>
              <a:rPr lang="th-TH" sz="1600" b="1" spc="-4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และสนับสนุนปัจจัยการผลิต</a:t>
            </a:r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935038" y="1792288"/>
            <a:ext cx="2428875" cy="500062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bg2">
                <a:lumMod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ชี้แจงแผนงานโครงการ </a:t>
            </a:r>
            <a:b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โดยใช้สื่อออนไลน์ /วีดีทัศน์/เอกสาร</a:t>
            </a:r>
          </a:p>
        </p:txBody>
      </p:sp>
      <p:sp>
        <p:nvSpPr>
          <p:cNvPr id="13" name="สี่เหลี่ยมมุมมน 12"/>
          <p:cNvSpPr/>
          <p:nvPr/>
        </p:nvSpPr>
        <p:spPr>
          <a:xfrm>
            <a:off x="869950" y="3502025"/>
            <a:ext cx="2428875" cy="1241425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bg2">
                <a:lumMod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4625" indent="-174625" algn="ctr">
              <a:defRPr/>
            </a:pPr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รายงานความก้าวหน้าผลการดำเนินงานและผลการใช้จ่ายเงิน</a:t>
            </a:r>
            <a:r>
              <a:rPr lang="th-TH" sz="1600" b="1" spc="-6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ประจำเดือน/การรายงานระบบ </a:t>
            </a:r>
            <a:r>
              <a:rPr lang="en-US" sz="1600" b="1" spc="-6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PARA </a:t>
            </a:r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ผ่านระบบออนไลน์ </a:t>
            </a:r>
          </a:p>
          <a:p>
            <a:pPr marL="174625" indent="-174625" algn="ctr">
              <a:defRPr/>
            </a:pPr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ทุกวันที่ 25 ของเดือน</a:t>
            </a:r>
          </a:p>
        </p:txBody>
      </p:sp>
      <p:sp>
        <p:nvSpPr>
          <p:cNvPr id="14" name="สี่เหลี่ยมมุมมน 13"/>
          <p:cNvSpPr/>
          <p:nvPr/>
        </p:nvSpPr>
        <p:spPr>
          <a:xfrm>
            <a:off x="892175" y="4824413"/>
            <a:ext cx="2357438" cy="500062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bg2">
                <a:lumMod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4625" indent="-174625" algn="ctr">
              <a:defRPr/>
            </a:pPr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ติดตาม ประเมินผล </a:t>
            </a:r>
            <a:b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การดำเนินงานโครงการ</a:t>
            </a:r>
          </a:p>
        </p:txBody>
      </p:sp>
      <p:sp>
        <p:nvSpPr>
          <p:cNvPr id="16" name="สี่เหลี่ยมมุมมน 15"/>
          <p:cNvSpPr/>
          <p:nvPr/>
        </p:nvSpPr>
        <p:spPr>
          <a:xfrm>
            <a:off x="847725" y="5397500"/>
            <a:ext cx="2357438" cy="500063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bg2">
                <a:lumMod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4625" indent="-174625" algn="ctr">
              <a:defRPr/>
            </a:pPr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เผยแพร่ประชาสัมพันธ์งานโครงการ</a:t>
            </a:r>
          </a:p>
        </p:txBody>
      </p:sp>
      <p:sp>
        <p:nvSpPr>
          <p:cNvPr id="21" name="สี่เหลี่ยมมุมมน 20"/>
          <p:cNvSpPr/>
          <p:nvPr/>
        </p:nvSpPr>
        <p:spPr>
          <a:xfrm>
            <a:off x="3552825" y="2562506"/>
            <a:ext cx="2046008" cy="63023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spc="-3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จังหวัดที่ดำเนินการอบรมแล้วเสร็จ</a:t>
            </a:r>
            <a:endParaRPr lang="th-TH" sz="1600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3" name="วงรี 22"/>
          <p:cNvSpPr/>
          <p:nvPr/>
        </p:nvSpPr>
        <p:spPr>
          <a:xfrm>
            <a:off x="738188" y="1262063"/>
            <a:ext cx="400050" cy="357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4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1</a:t>
            </a:r>
          </a:p>
        </p:txBody>
      </p:sp>
      <p:sp>
        <p:nvSpPr>
          <p:cNvPr id="24" name="วงรี 23"/>
          <p:cNvSpPr/>
          <p:nvPr/>
        </p:nvSpPr>
        <p:spPr>
          <a:xfrm>
            <a:off x="762000" y="1870075"/>
            <a:ext cx="357188" cy="3571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4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2</a:t>
            </a:r>
          </a:p>
        </p:txBody>
      </p:sp>
      <p:sp>
        <p:nvSpPr>
          <p:cNvPr id="25" name="วงรี 24"/>
          <p:cNvSpPr/>
          <p:nvPr/>
        </p:nvSpPr>
        <p:spPr>
          <a:xfrm>
            <a:off x="676275" y="2740306"/>
            <a:ext cx="357188" cy="357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4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3</a:t>
            </a:r>
          </a:p>
        </p:txBody>
      </p:sp>
      <p:sp>
        <p:nvSpPr>
          <p:cNvPr id="27" name="วงรี 26"/>
          <p:cNvSpPr/>
          <p:nvPr/>
        </p:nvSpPr>
        <p:spPr>
          <a:xfrm>
            <a:off x="650875" y="3589385"/>
            <a:ext cx="357188" cy="357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4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5</a:t>
            </a:r>
          </a:p>
        </p:txBody>
      </p:sp>
      <p:sp>
        <p:nvSpPr>
          <p:cNvPr id="28" name="วงรี 27"/>
          <p:cNvSpPr/>
          <p:nvPr/>
        </p:nvSpPr>
        <p:spPr>
          <a:xfrm>
            <a:off x="676275" y="4797473"/>
            <a:ext cx="357188" cy="357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4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6</a:t>
            </a:r>
          </a:p>
        </p:txBody>
      </p:sp>
      <p:sp>
        <p:nvSpPr>
          <p:cNvPr id="50" name="Rounded Rectangle 3"/>
          <p:cNvSpPr/>
          <p:nvPr/>
        </p:nvSpPr>
        <p:spPr>
          <a:xfrm>
            <a:off x="1000745" y="81033"/>
            <a:ext cx="8064000" cy="959107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bIns="108000" anchor="ctr"/>
          <a:lstStyle/>
          <a:p>
            <a:pPr algn="ctr">
              <a:defRPr/>
            </a:pPr>
            <a:r>
              <a:rPr lang="th-TH" sz="20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ขั้นตอนการดำเนินงานช่วงการแพร่ระบาดของโรคติดเชื้อไวรัสโคโรนา 2019 (</a:t>
            </a:r>
            <a:r>
              <a:rPr lang="en-US" sz="20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itchFamily="34" charset="-34"/>
              </a:rPr>
              <a:t>COVID-19</a:t>
            </a:r>
            <a:r>
              <a:rPr lang="th-TH" sz="20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itchFamily="34" charset="-34"/>
              </a:rPr>
              <a:t>)</a:t>
            </a:r>
          </a:p>
          <a:p>
            <a:pPr algn="ctr">
              <a:defRPr/>
            </a:pPr>
            <a:r>
              <a:rPr lang="th-TH" sz="2000" b="1" kern="0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โครงการขยายผลฟาร์มตัวอย่างในสมเด็จพระนางเจ้าสิริกิติ์ พระบรมราชินีนาถ </a:t>
            </a:r>
            <a:br>
              <a:rPr lang="th-TH" sz="2000" b="1" kern="0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2000" b="1" kern="0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ตำบลนาแต้และตำบลคำตากล้า อำเภอคำตากล้า จังหวัด</a:t>
            </a:r>
            <a:r>
              <a:rPr lang="th-TH" sz="2000" b="1" kern="0" dirty="0" smtClean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สกลนคร</a:t>
            </a:r>
            <a:endParaRPr lang="th-TH" sz="2000" b="1" kern="0" dirty="0">
              <a:solidFill>
                <a:sysClr val="windowText" lastClr="00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56" name="สี่เหลี่ยมมุมมน 55"/>
          <p:cNvSpPr/>
          <p:nvPr/>
        </p:nvSpPr>
        <p:spPr>
          <a:xfrm>
            <a:off x="6914963" y="2562506"/>
            <a:ext cx="2816225" cy="218094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ให้ปฏิบัติ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ตามมาตรการป้องกันการแพร่ระบาดของโรคติดเชื้อ</a:t>
            </a:r>
            <a:r>
              <a:rPr lang="th-TH" sz="1600" spc="-20" dirty="0" err="1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ไวรัส</a:t>
            </a:r>
            <a:r>
              <a:rPr lang="th-TH" sz="1600" spc="-2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โคโรนา 2019 (</a:t>
            </a:r>
            <a:r>
              <a:rPr lang="en-US" sz="1600" spc="-2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COVID-19</a:t>
            </a:r>
            <a:r>
              <a:rPr lang="th-TH" sz="1600" spc="-2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)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spc="-2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</a:t>
            </a:r>
            <a:r>
              <a:rPr lang="th-TH" sz="1600" spc="-2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- </a:t>
            </a: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แบ่งกลุ่ม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เกษตรกร ครั้งละ 10 - 15 คน    </a:t>
            </a:r>
            <a:endParaRPr lang="th-TH" sz="1600" spc="-20" dirty="0" smtClean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spc="-2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600" spc="-2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- 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ประสานผู้นำชุมชนเพื่อเป็นตัวแทนส่งมอบปัจจัยการผลิตให้แก่เกษตรกรแทน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spc="-2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- 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สนับสนุนปัจจัยการผลิตให้แก่เกษตรกรเป็น</a:t>
            </a: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รายบุคคล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spc="-2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600" spc="-2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- ดำเนินการอื่น ๆ ตามที่เหมาะสม</a:t>
            </a:r>
            <a:endParaRPr lang="th-TH" sz="1600" spc="-20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0" name="รูปห้าเหลี่ยม 39"/>
          <p:cNvSpPr/>
          <p:nvPr/>
        </p:nvSpPr>
        <p:spPr>
          <a:xfrm>
            <a:off x="5810250" y="2652807"/>
            <a:ext cx="1231900" cy="571500"/>
          </a:xfrm>
          <a:prstGeom prst="homePlat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spc="-3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สนับสนุนปัจจัย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spc="-3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การผลิต</a:t>
            </a:r>
            <a:endParaRPr lang="th-TH" sz="1600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4" name="สี่เหลี่ยมมุมมน 83"/>
          <p:cNvSpPr/>
          <p:nvPr/>
        </p:nvSpPr>
        <p:spPr>
          <a:xfrm>
            <a:off x="858838" y="6007100"/>
            <a:ext cx="2357437" cy="500063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bg2">
                <a:lumMod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4625" indent="-174625" algn="ctr">
              <a:defRPr/>
            </a:pPr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ประมวลผลและสรุปการพัฒนาศักยภาพเจ้าหน้าที่</a:t>
            </a:r>
          </a:p>
        </p:txBody>
      </p:sp>
      <p:sp>
        <p:nvSpPr>
          <p:cNvPr id="85" name="วงรี 84"/>
          <p:cNvSpPr/>
          <p:nvPr/>
        </p:nvSpPr>
        <p:spPr>
          <a:xfrm>
            <a:off x="637302" y="5468937"/>
            <a:ext cx="357187" cy="357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4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7</a:t>
            </a:r>
          </a:p>
        </p:txBody>
      </p:sp>
      <p:sp>
        <p:nvSpPr>
          <p:cNvPr id="30" name="ลูกศรขวา 29"/>
          <p:cNvSpPr/>
          <p:nvPr/>
        </p:nvSpPr>
        <p:spPr>
          <a:xfrm>
            <a:off x="3290888" y="2613025"/>
            <a:ext cx="261937" cy="571500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prstClr val="white"/>
              </a:solidFill>
            </a:endParaRPr>
          </a:p>
        </p:txBody>
      </p:sp>
      <p:sp>
        <p:nvSpPr>
          <p:cNvPr id="26" name="วงรี 25"/>
          <p:cNvSpPr/>
          <p:nvPr/>
        </p:nvSpPr>
        <p:spPr>
          <a:xfrm>
            <a:off x="5692589" y="2368550"/>
            <a:ext cx="357188" cy="3571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4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4</a:t>
            </a:r>
          </a:p>
        </p:txBody>
      </p:sp>
      <p:sp>
        <p:nvSpPr>
          <p:cNvPr id="32" name="วงรี 31"/>
          <p:cNvSpPr/>
          <p:nvPr/>
        </p:nvSpPr>
        <p:spPr>
          <a:xfrm>
            <a:off x="637302" y="6082552"/>
            <a:ext cx="357187" cy="349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400" b="1" dirty="0" smtClean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8</a:t>
            </a:r>
            <a:endParaRPr lang="th-TH" sz="2400" b="1" dirty="0">
              <a:solidFill>
                <a:prstClr val="white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45674970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1852</TotalTime>
  <Words>733</Words>
  <Application>Microsoft Office PowerPoint</Application>
  <PresentationFormat>กระดาษ A4 (210x297 มม.)</PresentationFormat>
  <Paragraphs>141</Paragraphs>
  <Slides>4</Slides>
  <Notes>1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9</vt:i4>
      </vt:variant>
      <vt:variant>
        <vt:lpstr>ธีม</vt:lpstr>
      </vt:variant>
      <vt:variant>
        <vt:i4>4</vt:i4>
      </vt:variant>
      <vt:variant>
        <vt:lpstr>ชื่อเรื่องสไลด์</vt:lpstr>
      </vt:variant>
      <vt:variant>
        <vt:i4>4</vt:i4>
      </vt:variant>
    </vt:vector>
  </HeadingPairs>
  <TitlesOfParts>
    <vt:vector size="17" baseType="lpstr">
      <vt:lpstr>Angsana New</vt:lpstr>
      <vt:lpstr>Arial</vt:lpstr>
      <vt:lpstr>Calibri</vt:lpstr>
      <vt:lpstr>Calibri Light</vt:lpstr>
      <vt:lpstr>Cordia New</vt:lpstr>
      <vt:lpstr>TH SarabunIT๙</vt:lpstr>
      <vt:lpstr>TH SarabunPSK</vt:lpstr>
      <vt:lpstr>Times New Roman</vt:lpstr>
      <vt:lpstr>Wingdings</vt:lpstr>
      <vt:lpstr>ธีมของ Office</vt:lpstr>
      <vt:lpstr>1_ชุดรูปแบบของ Office</vt:lpstr>
      <vt:lpstr>2_ชุดรูปแบบของ Office</vt:lpstr>
      <vt:lpstr>3_ชุดรูปแบบของ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วิทยพงศ์ มกรศรีวัฒน์</dc:creator>
  <cp:lastModifiedBy>PNCOM</cp:lastModifiedBy>
  <cp:revision>125</cp:revision>
  <cp:lastPrinted>2020-06-12T13:21:04Z</cp:lastPrinted>
  <dcterms:created xsi:type="dcterms:W3CDTF">2017-10-16T04:29:24Z</dcterms:created>
  <dcterms:modified xsi:type="dcterms:W3CDTF">2020-06-12T13:21:45Z</dcterms:modified>
</cp:coreProperties>
</file>