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2" r:id="rId2"/>
  </p:sldMasterIdLst>
  <p:notesMasterIdLst>
    <p:notesMasterId r:id="rId7"/>
  </p:notesMasterIdLst>
  <p:sldIdLst>
    <p:sldId id="262" r:id="rId3"/>
    <p:sldId id="263" r:id="rId4"/>
    <p:sldId id="265" r:id="rId5"/>
    <p:sldId id="264" r:id="rId6"/>
  </p:sldIdLst>
  <p:sldSz cx="9906000" cy="6858000" type="A4"/>
  <p:notesSz cx="7053263" cy="93091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52" y="-84"/>
      </p:cViewPr>
      <p:guideLst>
        <p:guide orient="horz" pos="2160"/>
        <p:guide pos="3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56414" cy="465455"/>
          </a:xfrm>
          <a:prstGeom prst="rect">
            <a:avLst/>
          </a:prstGeom>
        </p:spPr>
        <p:txBody>
          <a:bodyPr vert="horz" lIns="94062" tIns="47032" rIns="94062" bIns="4703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95218" y="2"/>
            <a:ext cx="3056414" cy="465455"/>
          </a:xfrm>
          <a:prstGeom prst="rect">
            <a:avLst/>
          </a:prstGeom>
        </p:spPr>
        <p:txBody>
          <a:bodyPr vert="horz" lIns="94062" tIns="47032" rIns="94062" bIns="47032" rtlCol="0"/>
          <a:lstStyle>
            <a:lvl1pPr algn="r">
              <a:defRPr sz="1200"/>
            </a:lvl1pPr>
          </a:lstStyle>
          <a:p>
            <a:fld id="{4E3B41BE-03B8-400A-8912-8CC160176158}" type="datetimeFigureOut">
              <a:rPr lang="th-TH" smtClean="0"/>
              <a:pPr/>
              <a:t>16/06/63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96913"/>
            <a:ext cx="5043487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62" tIns="47032" rIns="94062" bIns="47032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5327" y="4421825"/>
            <a:ext cx="5642610" cy="4189095"/>
          </a:xfrm>
          <a:prstGeom prst="rect">
            <a:avLst/>
          </a:prstGeom>
        </p:spPr>
        <p:txBody>
          <a:bodyPr vert="horz" lIns="94062" tIns="47032" rIns="94062" bIns="47032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2" y="8842031"/>
            <a:ext cx="3056414" cy="465455"/>
          </a:xfrm>
          <a:prstGeom prst="rect">
            <a:avLst/>
          </a:prstGeom>
        </p:spPr>
        <p:txBody>
          <a:bodyPr vert="horz" lIns="94062" tIns="47032" rIns="94062" bIns="4703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95218" y="8842031"/>
            <a:ext cx="3056414" cy="465455"/>
          </a:xfrm>
          <a:prstGeom prst="rect">
            <a:avLst/>
          </a:prstGeom>
        </p:spPr>
        <p:txBody>
          <a:bodyPr vert="horz" lIns="94062" tIns="47032" rIns="94062" bIns="47032" rtlCol="0" anchor="b"/>
          <a:lstStyle>
            <a:lvl1pPr algn="r">
              <a:defRPr sz="1200"/>
            </a:lvl1pPr>
          </a:lstStyle>
          <a:p>
            <a:fld id="{183D9BE8-C28D-4B0A-8F8B-49DBEB048BD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999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004888" y="696913"/>
            <a:ext cx="5043487" cy="34925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5" y="2130434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3" y="3886200"/>
            <a:ext cx="69342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3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44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4" y="274647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612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3" y="2130431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3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C8AA2-3960-4D1C-A23D-60628449BED7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3493E-AA15-42EC-83C1-2CB96E2D3E1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27419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AC61B-AE6B-4486-8203-08A443F9CBCC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3101A-C18E-4047-BE3D-57E32DBB4D14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77709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8" y="440690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3890-718F-4BC3-9FDF-750C6A9A9EF1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245B5-A734-4A39-8728-867061082A6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31809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2CCBF-0C79-4EDD-BD5F-D06B507912BA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466CB-9834-4622-B70A-C51F0AF3649E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65572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DC04B-F0DC-445A-BAB1-41FBF40E8A64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24FC8-522A-42E7-9625-C39BDB85B64C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95074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A8C58-655C-47E4-990A-0F55ECE4EAEC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47FC59-DF26-4B85-95C0-179435F07D1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844774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E9E44-E004-4C69-B87C-C469DA165F53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77840-BEC8-442C-9767-23B26F9B12C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80218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3" y="27305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6A885-1024-4EFA-884A-2E6A33149D26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BC6BE-9788-4E58-B8CE-3AB6F7D82E06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224863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330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AF53F-03EB-4AA9-B8FE-2414317AC407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9D0B5-E3C0-4C51-A3BA-5C52C7ADE5B2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93215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12618-E6A6-4CC4-8866-E1FF839478F1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07ECD-7F3D-48AB-AD28-4CAE00174A91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60950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4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3" y="274644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969FD-BCE2-4DFF-8D87-1DEBADF5B51C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39AD3-393A-4F28-AD93-8582DF287A8B}" type="slidenum">
              <a:rPr lang="th-TH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62097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9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9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0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4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4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3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5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701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2730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14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219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1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2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5" y="635635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2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9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95FE08-426D-4403-847F-51EE7C9E4CA0}" type="datetimeFigureOut">
              <a:rPr lang="th-TH"/>
              <a:pPr>
                <a:defRPr/>
              </a:pPr>
              <a:t>16/06/63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93B94D-98C3-4C3B-A43D-8F977611008E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4272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/>
          <p:cNvSpPr/>
          <p:nvPr/>
        </p:nvSpPr>
        <p:spPr>
          <a:xfrm>
            <a:off x="7005712" y="2636912"/>
            <a:ext cx="1440231" cy="2808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th-TH" sz="1600" kern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481957" y="2637192"/>
            <a:ext cx="1368219" cy="2520000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7247" y="2276872"/>
            <a:ext cx="1872300" cy="307777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ติดตาม/ประเมินผล/รายงาน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779" y="971436"/>
            <a:ext cx="1482000" cy="369332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endParaRPr lang="th-TH" sz="18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77" y="1403484"/>
            <a:ext cx="1482000" cy="369332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495" y="2204864"/>
            <a:ext cx="975000" cy="523220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57" y="2838978"/>
            <a:ext cx="864138" cy="369332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825" y="5414446"/>
            <a:ext cx="981670" cy="400110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Timeline</a:t>
            </a:r>
            <a:endParaRPr lang="th-TH" sz="20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17" y="5900170"/>
            <a:ext cx="1767624" cy="400110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หน่วยงานหลัก</a:t>
            </a:r>
            <a:endParaRPr lang="th-TH" sz="20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61917" y="2586390"/>
            <a:ext cx="151224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10327" y="2586390"/>
            <a:ext cx="144000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0752" y="2276872"/>
            <a:ext cx="2376381" cy="338554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การดำเนินการ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0552" y="2276872"/>
            <a:ext cx="1872000" cy="338554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การเตรียมการ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2121" y="900009"/>
            <a:ext cx="813730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เพื่อให้เกษตรกรมีองค์ความรู้เกี่ยวกับการบริหารจัดการน้ำ การใช้เทคโนโลยีนวัตกรรมการเกษตร</a:t>
            </a:r>
          </a:p>
          <a:p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เพื่อให้เกษตรกรมีแหล่งเรียนรู้ การใช้ประโยชน์ที่ดิน และขยายผลการพัฒนาไปยังรายอื่น </a:t>
            </a:r>
            <a:endParaRPr lang="th-TH" sz="1600" b="1" kern="0" dirty="0" smtClean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6618" y="1506270"/>
            <a:ext cx="7813252" cy="338554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พัฒนาเกษตรกรในพื้นที่โครงการฯ 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en-US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2. พัฒนาอาชีพเกษตรกร จำนวน 173 ครัวเรือน</a:t>
            </a:r>
          </a:p>
        </p:txBody>
      </p:sp>
      <p:sp>
        <p:nvSpPr>
          <p:cNvPr id="21" name="Rectangle 15"/>
          <p:cNvSpPr/>
          <p:nvPr/>
        </p:nvSpPr>
        <p:spPr>
          <a:xfrm>
            <a:off x="6969720" y="2825642"/>
            <a:ext cx="1584254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ละ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80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ของเกษตรกร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ที่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เข้า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รับการ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อบรมในแต่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ละ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หลักสูตร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ความรู้เพิ่มขึ้น</a:t>
            </a:r>
            <a:endParaRPr lang="th-TH" sz="14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เกษตรกรได้รับ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องค์ความรู้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เกิดการรวมกลุ่มของ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.  เกษตรกร จำนวน160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เกษตรกรมีศูนย์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ต้นแบบ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 ศูนย์  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มีส่วน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ใน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การขับเคลื่อนงาน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97247" y="2636912"/>
            <a:ext cx="1844772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6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การติดตามผล</a:t>
            </a:r>
            <a:r>
              <a:rPr lang="th-TH" sz="16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การดำเนินงาน </a:t>
            </a:r>
            <a:br>
              <a:rPr lang="th-TH" sz="16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การ</a:t>
            </a:r>
            <a:r>
              <a:rPr lang="th-TH" sz="16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นำความรู้ไป</a:t>
            </a:r>
            <a:r>
              <a:rPr lang="th-TH" sz="16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ใช้ประโยชน์</a:t>
            </a:r>
            <a:endParaRPr lang="th-TH" sz="1600" kern="0" spc="-4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10" y="6341258"/>
            <a:ext cx="1762800" cy="400110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2000" b="1" kern="0" dirty="0" err="1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20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endParaRPr lang="th-TH" sz="20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92329" y="6156012"/>
            <a:ext cx="7596000" cy="369332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lang="th-TH" sz="1800" b="1" kern="0" spc="-1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สำนักงานการปฏิรูปที่ดินเพื่อเกษตรกรรม (ส.</a:t>
            </a:r>
            <a:r>
              <a:rPr lang="th-TH" sz="1800" b="1" kern="0" spc="-10" dirty="0" err="1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800" b="1" kern="0" spc="-1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.)</a:t>
            </a:r>
          </a:p>
        </p:txBody>
      </p:sp>
      <p:sp>
        <p:nvSpPr>
          <p:cNvPr id="25" name="Right Arrow 1"/>
          <p:cNvSpPr/>
          <p:nvPr/>
        </p:nvSpPr>
        <p:spPr>
          <a:xfrm>
            <a:off x="1927491" y="5904280"/>
            <a:ext cx="315031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2329" y="6444044"/>
            <a:ext cx="7596000" cy="36933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8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หน่วยงานสังกัดกระทรวงเกษตรและสหกรณ์/หน่วยงานอื่น ๆ ที่เกี่ยวข้อง</a:t>
            </a:r>
          </a:p>
        </p:txBody>
      </p:sp>
      <p:sp>
        <p:nvSpPr>
          <p:cNvPr id="27" name="Right Arrow 1"/>
          <p:cNvSpPr/>
          <p:nvPr/>
        </p:nvSpPr>
        <p:spPr>
          <a:xfrm>
            <a:off x="1915261" y="6358702"/>
            <a:ext cx="315031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1136576" y="5604083"/>
            <a:ext cx="8388000" cy="720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Text" lastClr="000000"/>
              </a:solidFill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7005864" y="2276872"/>
            <a:ext cx="2844456" cy="288000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ผลสัมฤทธิ์ของโครงการ</a:t>
            </a:r>
            <a:r>
              <a:rPr lang="en-US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6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endParaRPr lang="th-TH" sz="16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776" y="1835532"/>
            <a:ext cx="1482000" cy="369332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th-TH" sz="18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14292" y="1844824"/>
            <a:ext cx="7813252" cy="338554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1,586,248 </a:t>
            </a:r>
            <a:r>
              <a:rPr 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1600" b="1" kern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7247" y="3548916"/>
            <a:ext cx="1836294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 marL="180975" indent="-180975"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ศึกษาผลกระทบที่มีต่อ  โครงการ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05725" y="4429673"/>
            <a:ext cx="1836294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80975" indent="-180975"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รายงานความก้าวหน้า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รายเดือน/รายงานระบบ 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920552" y="2670900"/>
            <a:ext cx="1616967" cy="2062103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numCol="1">
            <a:spAutoFit/>
          </a:bodyPr>
          <a:lstStyle/>
          <a:p>
            <a:pPr>
              <a:buSzPct val="90000"/>
              <a:buFont typeface="Wingdings" pitchFamily="2" charset="2"/>
              <a:buChar char="Ø"/>
            </a:pP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 ส.</a:t>
            </a:r>
            <a:r>
              <a:rPr lang="th-TH" sz="1600" dirty="0" err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b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ส่วนกลาง</a:t>
            </a:r>
            <a:endParaRPr lang="th-TH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7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เจ้าหน้าที่ </a:t>
            </a: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600" spc="-7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.จังหวัด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7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หน่วยงาน</a:t>
            </a: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</a:t>
            </a:r>
            <a:r>
              <a:rPr lang="th-TH" sz="1600" spc="-7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7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ศูนย์</a:t>
            </a: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ต้นแบบ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7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7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9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spc="-9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spc="-9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ปัจจัย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การผลิต</a:t>
            </a: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2648744" y="2659598"/>
            <a:ext cx="2376264" cy="3262432"/>
          </a:xfrm>
          <a:prstGeom prst="rect">
            <a:avLst/>
          </a:prstGeom>
          <a:solidFill>
            <a:srgbClr val="CCCCFF"/>
          </a:solidFill>
          <a:ln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สำรวจความต้องการของชุมชน</a:t>
            </a:r>
          </a:p>
          <a:p>
            <a:pPr algn="thaiDist"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kern="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ประสานงานการ</a:t>
            </a:r>
            <a:r>
              <a:rPr lang="th-TH" sz="1200" kern="0" spc="-6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จัดทำแผนชุมชน       </a:t>
            </a:r>
            <a:endParaRPr lang="th-TH" sz="1200" kern="0" spc="-6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อบรมให้องค์ความรู้ด้วย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วิธีการบรรยาย 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spc="-6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สาธิต </a:t>
            </a:r>
            <a:r>
              <a:rPr lang="th-TH" sz="1200" kern="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ศึกษาดู</a:t>
            </a:r>
            <a:r>
              <a:rPr lang="th-TH" sz="1200" kern="0" spc="-6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งานและฝึก</a:t>
            </a:r>
            <a:r>
              <a:rPr lang="th-TH" sz="1200" kern="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ปฏิบัติในพื้นที่จริง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คัดเลือกศูนย์ต้นแบบ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ภายในพื้นที่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ต่อย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อด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การพัฒนาและมอบปัจจัย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การผลิต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คัดเลือกเกษตรกรที่จะเข้า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ร่วมกิจกรรมการพัฒนา    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รายแปลงตาม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แนวทางเกษตรทฤษฎีใหม่ 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วางผังแปลงการพัฒนา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และมอบ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ปัจจัยการ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ผลิตให้ </a:t>
            </a:r>
          </a:p>
          <a:p>
            <a:pPr>
              <a:buSzPct val="90000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ดำเนินการ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ตามมาตรการป้องกันการแพร่ระบาด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   </a:t>
            </a:r>
          </a:p>
          <a:p>
            <a:pPr>
              <a:buSzPct val="90000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โรค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ติดเชื้อ</a:t>
            </a:r>
            <a:r>
              <a:rPr lang="th-TH" sz="1200" kern="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 - 19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-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ประสานผู้นำชุมชนเพื่อเป็นตัวแทนรับมอบปัจจัยการผลิตให้แก่เกษตรกร</a:t>
            </a:r>
            <a:endParaRPr lang="th-TH" sz="12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defRPr/>
            </a:pP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-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สนับสนุนปัจจัยการผลิตให้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เกษตรกรแบ่งกลุ่มย่อย/รายบุคคล</a:t>
            </a:r>
          </a:p>
          <a:p>
            <a:pPr>
              <a:buSzPct val="90000"/>
              <a:defRPr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- ดำเนินการอื่นๆ ที่เหมาะสม</a:t>
            </a:r>
          </a:p>
          <a:p>
            <a:pPr marL="180975" indent="-180975">
              <a:buSzPct val="90000"/>
              <a:buFont typeface="Wingdings" pitchFamily="2" charset="2"/>
              <a:buChar char="Ø"/>
              <a:defRPr/>
            </a:pPr>
            <a:r>
              <a:rPr lang="th-TH" sz="1200" kern="0" spc="-3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ประชาสัมพันธ์และเผยแพร่ผลการดำเนินงานโครงการ</a:t>
            </a: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410367" y="2825641"/>
            <a:ext cx="14042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50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เกษตรกร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ที่เข้า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</a:t>
            </a:r>
            <a:r>
              <a:rPr lang="th-TH" sz="1600" kern="0" spc="-5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อบรมสามารถ</a:t>
            </a:r>
            <a:br>
              <a:rPr lang="th-TH" sz="1600" kern="0" spc="-5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spc="-5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นำความรู้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ได้ไป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ในการทำ </a:t>
            </a:r>
            <a:b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600" kern="0" spc="-3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การเกษตร</a:t>
            </a:r>
            <a:r>
              <a:rPr lang="th-TH" sz="1600" kern="0" spc="-3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</a:t>
            </a:r>
            <a:r>
              <a:rPr lang="th-TH" sz="1600" kern="0" spc="-3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แปลง  </a:t>
            </a:r>
            <a:br>
              <a:rPr lang="th-TH" sz="1600" kern="0" spc="-3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spc="-3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ของ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ตนเอง</a:t>
            </a:r>
          </a:p>
        </p:txBody>
      </p:sp>
      <p:sp>
        <p:nvSpPr>
          <p:cNvPr id="41" name="ลูกศรขวา 40"/>
          <p:cNvSpPr/>
          <p:nvPr/>
        </p:nvSpPr>
        <p:spPr>
          <a:xfrm>
            <a:off x="1723312" y="1520816"/>
            <a:ext cx="204176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4107" y="1880856"/>
            <a:ext cx="204176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ysClr val="window" lastClr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760" y="241484"/>
            <a:ext cx="1836000" cy="523220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8" name="แผนผังลําดับงาน: กระบวนการสำรอง 47"/>
          <p:cNvSpPr/>
          <p:nvPr/>
        </p:nvSpPr>
        <p:spPr>
          <a:xfrm>
            <a:off x="2037535" y="116632"/>
            <a:ext cx="7740000" cy="720000"/>
          </a:xfrm>
          <a:prstGeom prst="flowChartAlternateProcess">
            <a:avLst/>
          </a:prstGeom>
          <a:solidFill>
            <a:srgbClr val="E9FEE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โครงการพัฒนาพื้นที่ชายแดนอันเนื่องมาจากพระราชดำริ </a:t>
            </a:r>
            <a:b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บ้านทุ่งสมเด็จ ตำบลโดมประดิษฐ์ อำเภอน้ำยืน จังหวัดอุบลราชธานี</a:t>
            </a:r>
          </a:p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27056" y="5598864"/>
            <a:ext cx="1170129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62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08784" y="5877272"/>
            <a:ext cx="1436678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มี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30576" y="5607575"/>
            <a:ext cx="1436678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มี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84189" y="5598864"/>
            <a:ext cx="1436678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มี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9005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กลุ่ม 26"/>
          <p:cNvGrpSpPr/>
          <p:nvPr/>
        </p:nvGrpSpPr>
        <p:grpSpPr>
          <a:xfrm>
            <a:off x="272481" y="1628800"/>
            <a:ext cx="2196748" cy="3141643"/>
            <a:chOff x="250829" y="1579439"/>
            <a:chExt cx="2027767" cy="3141643"/>
          </a:xfrm>
        </p:grpSpPr>
        <p:sp>
          <p:nvSpPr>
            <p:cNvPr id="14" name="TextBox 13"/>
            <p:cNvSpPr txBox="1"/>
            <p:nvPr/>
          </p:nvSpPr>
          <p:spPr>
            <a:xfrm>
              <a:off x="251520" y="2443535"/>
              <a:ext cx="2027076" cy="2277547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th-TH" sz="1800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1. เจ้าหน้าที่ </a:t>
              </a:r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ส.</a:t>
              </a:r>
              <a:r>
                <a:rPr lang="th-TH" sz="1800" dirty="0" err="1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ป.ก</a:t>
              </a:r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.ส่วนกลาง</a:t>
              </a:r>
            </a:p>
            <a:p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2. เจ้าหน้าที่ ส.</a:t>
              </a:r>
              <a:r>
                <a:rPr lang="th-TH" sz="1800" dirty="0" err="1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ป.ก</a:t>
              </a:r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.จังหวัด</a:t>
              </a:r>
            </a:p>
            <a:p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3. หน่วยงานร่วม</a:t>
              </a:r>
              <a:r>
                <a:rPr lang="th-TH" sz="1800" dirty="0" err="1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บูรณา</a:t>
              </a:r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</a:p>
            <a:p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4. ศูนย์ต้นแบบ</a:t>
              </a:r>
            </a:p>
            <a:p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5. งบประมาณ</a:t>
              </a:r>
            </a:p>
            <a:p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6. องค์ความรู้</a:t>
              </a:r>
            </a:p>
            <a:p>
              <a:r>
                <a:rPr lang="th-TH" sz="18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7. ปัจจัยการผลิต</a:t>
              </a:r>
            </a:p>
            <a:p>
              <a:endPara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9" y="1579439"/>
              <a:ext cx="2027076" cy="76944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/>
              <a:r>
                <a:rPr lang="th-TH" sz="20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0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768759" y="1628800"/>
            <a:ext cx="2156485" cy="7704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45681" y="1628800"/>
            <a:ext cx="2193036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54215" y="1628800"/>
            <a:ext cx="2124000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/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62766" y="2492896"/>
            <a:ext cx="2265546" cy="418576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สำรวจความต้องการของชุมชน</a:t>
            </a:r>
          </a:p>
          <a:p>
            <a:pPr algn="thaiDist"/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ประสานงานการจัดทำแผนชุมชน</a:t>
            </a:r>
          </a:p>
          <a:p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อบรมให้องค์ความรู้ด้วยวิธีการ</a:t>
            </a:r>
            <a:b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บรรยาย สาธิต ศึกษาดูงาน </a:t>
            </a:r>
            <a:b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และฝึกปฏิบัติในพื้นที่จริง</a:t>
            </a:r>
            <a:endParaRPr lang="en-US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คัดเลือกศูนย์ต้นแบบภายในพื้นที่</a:t>
            </a:r>
            <a:b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โครงการฯ ต่อยอดการพัฒนา</a:t>
            </a:r>
            <a:b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คัดเลือกเกษตรกรที่จะเข้าร่วม</a:t>
            </a:r>
            <a:b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กิจกรรมการพัฒนารายแปลง</a:t>
            </a:r>
            <a:b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ตามแนวทางเกษตรทฤษฎีใหม่ </a:t>
            </a:r>
          </a:p>
          <a:p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มอบปัจจัย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การผลิตตามมาตรการป้องกันการแพร่ระบาดของโรคติดเชื้อ</a:t>
            </a:r>
            <a:r>
              <a:rPr lang="th-TH" sz="140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COVID - 19)   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โดย</a:t>
            </a:r>
            <a:endParaRPr lang="th-TH" sz="14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SzPct val="90000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ประสานผู้นำชุมชนเพื่อเป็นตัวแทนรับมอบปัจจัยการผลิตให้แก่เกษตรกร</a:t>
            </a:r>
          </a:p>
          <a:p>
            <a:pPr>
              <a:buSzPct val="90000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- สนับสนุนปัจจัยการผลิตให้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เกษตรกรแบ่งกลุ่มย่อย/รายบุคคล</a:t>
            </a:r>
          </a:p>
          <a:p>
            <a:pPr>
              <a:buSzPct val="90000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- ดำเนินการอื่นๆ ที่เหมาะสม</a:t>
            </a:r>
          </a:p>
          <a:p>
            <a:pPr>
              <a:buSzPct val="90000"/>
              <a:defRPr/>
            </a:pPr>
            <a:r>
              <a:rPr lang="en-US" sz="1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14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ติดตามประเมินผลกิจกรรม</a:t>
            </a:r>
            <a:endParaRPr lang="en-US" sz="1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45437" y="2564904"/>
            <a:ext cx="2193036" cy="230832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ร้อยละ 8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0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ของเกษตรกร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ที่เข้ารับการอบรมในแต่ละ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หลักสูตรมีความรู้เพิ่มขึ้น </a:t>
            </a:r>
          </a:p>
          <a:p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เกษตรกรได้รับองค์ความรู้ 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เกิดการรวมกลุ่มของเกษตรกร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จำนวน 1</a:t>
            </a:r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0 ราย</a:t>
            </a:r>
          </a:p>
          <a:p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เกษตรกรมีศูนย์ต้นแบบ 10 ศูนย์</a:t>
            </a:r>
          </a:p>
          <a:p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เกษตรกรมีส่วนร่วมในการ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ขับเคลื่อนงาน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90215" y="2564904"/>
            <a:ext cx="2088000" cy="132343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en-US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ร้อย</a:t>
            </a:r>
            <a:r>
              <a:rPr lang="th-TH" sz="160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ละ </a:t>
            </a:r>
            <a:r>
              <a:rPr lang="th-TH" sz="160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50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ของเกษตรกร</a:t>
            </a:r>
          </a:p>
          <a:p>
            <a:pPr algn="thaiDist"/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ที่เข้ารับการอบรม</a:t>
            </a:r>
          </a:p>
          <a:p>
            <a:pPr algn="thaiDist"/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สามารถนำความรู้ที่ได้</a:t>
            </a:r>
          </a:p>
          <a:p>
            <a:pPr algn="thaiDist"/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ไปใช้ในการทำการเกษตร</a:t>
            </a:r>
          </a:p>
          <a:p>
            <a:pPr algn="thaiDist"/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ในแปลงของตนเอง</a:t>
            </a: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487789" y="188784"/>
            <a:ext cx="9002441" cy="129600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/>
            <a:r>
              <a:rPr lang="th-TH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โครงการพัฒนาพื้นที่ชายแดนอันเนื่องมาจากพระราชดำริ </a:t>
            </a:r>
          </a:p>
          <a:p>
            <a:pPr algn="ctr"/>
            <a:r>
              <a:rPr lang="th-TH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บ้านทุ่งสมเด็จ ตำบลโดมประดิษฐ์ อำเภอน้ำยืน จังหวัดอุบลราชธานี</a:t>
            </a:r>
          </a:p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2504729" y="3429000"/>
            <a:ext cx="144016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ลูกศรขวา 12"/>
          <p:cNvSpPr/>
          <p:nvPr/>
        </p:nvSpPr>
        <p:spPr>
          <a:xfrm>
            <a:off x="5028312" y="3429000"/>
            <a:ext cx="144016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ลูกศรขวา 15"/>
          <p:cNvSpPr/>
          <p:nvPr/>
        </p:nvSpPr>
        <p:spPr>
          <a:xfrm>
            <a:off x="7514029" y="3429000"/>
            <a:ext cx="144016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4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2408" y="69850"/>
            <a:ext cx="8955088" cy="762000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200" b="1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โครงการส่งเสริมการดำเนินงานอันเนื่องมาจากพระราชดำริ</a:t>
            </a:r>
            <a:endParaRPr lang="en-US" altLang="th-TH" sz="2200" b="1" smtClean="0">
              <a:solidFill>
                <a:prstClr val="black"/>
              </a:solidFill>
              <a:latin typeface="TH SarabunPSK" pitchFamily="34" charset="-34"/>
              <a:ea typeface="Angsana New" pitchFamily="18" charset="-34"/>
              <a:cs typeface="TH SarabunPSK" pitchFamily="34" charset="-34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200" b="1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กิจกรรมพัฒนาตามแนวทางพระราชดำริ ปีงบประมาณ 2563</a:t>
            </a:r>
            <a:endParaRPr lang="th-TH" altLang="th-TH" smtClean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908720"/>
            <a:ext cx="243840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419" y="908720"/>
            <a:ext cx="24479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16781" y="1614041"/>
            <a:ext cx="3140075" cy="47672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1. สำรวจความต้องการของชุมชนเบื้องต้น ร่วมกับแกนนำ/ผู้นำชุมชน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2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ประสานงานการจัดทำแผนชุมชนเพื่อสำรวจแผนการพัฒนาชุมชน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3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กิจกรรมพัฒนาความรู้ (อบรม/ศึกษาดูงาน)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4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กิจกรรมจัดตั้งศูนย์ต้นแบบ (พัฒนาศูนย์ใหม่)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5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กิจกรรมพัฒนารายแปลง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6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ติดตามประเมินผลกิจกรรม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7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ติดตามงานโครงการและเก็บข้อมูล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8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ศึกษาปัจจัยผลกระทบที่สำคัญต่อการดำเนินงานโครงการ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9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เผยแพร่ประชาสัมพันธ์ข้อมูลโครงการ/ผลสำเร็จของเกษตรกรตามช่องทางในสื่อออนไลน์/เอกสารวิชาการ เป็นต้น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10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การพัฒนาศักยภาพเจ้าหน้าที่ ส.</a:t>
            </a:r>
            <a:r>
              <a:rPr lang="th-TH" altLang="th-TH" sz="1600" dirty="0" err="1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ป.ก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ส่วนกลาง/จังหวัด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11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จัดโครงการ/กิจกรรมเฉลิมพระเกียรติ/โครงการพระราชดำริ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146403" y="1614041"/>
            <a:ext cx="5415110" cy="4479255"/>
          </a:xfrm>
          <a:prstGeom prst="roundRect">
            <a:avLst>
              <a:gd name="adj" fmla="val 9819"/>
            </a:avLst>
          </a:prstGeom>
          <a:solidFill>
            <a:srgbClr val="FFFFFF"/>
          </a:solidFill>
          <a:ln w="3175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1. สำรวจความต้องการของชุมชนเบื้องต้น ร่วมกับแกนนำ/ผู้นำชุมชน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2. ประสานงานการจัดทำแผนชุมชนเพื่อสำรวจแผนการพัฒนาชุมชน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3. กิจกรรมพัฒนาความรู้ (อบรม/ศึกษาดูงาน)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4. กิจกรรมจัดตั้งศูนย์ต้นแบบ (พัฒนาศูนย์ใหม่) สนับสนุนปัจจัยการผลิต (วัสดุทางการเกษตร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ให้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ดำเนินการตาม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มาตรการป้องกันการแพร่ระบาดของโรคติดเชื้อ</a:t>
            </a:r>
            <a:r>
              <a:rPr lang="th-TH" altLang="th-TH" sz="1600" dirty="0" err="1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ไวรัส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โคโรนา 2019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(</a:t>
            </a:r>
            <a:r>
              <a:rPr lang="en-US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COVID</a:t>
            </a:r>
            <a:r>
              <a:rPr lang="en-US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en-US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- 19</a:t>
            </a:r>
            <a:r>
              <a:rPr lang="en-US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)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โดย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- ประสานผู้นำชุมชนเพื่อเป็นตัวแทนรับมอบปัจจัยการผลิต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ให้แก่เกษตรกร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- 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สนับสนุนปัจจัยการผลิตให้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เกษตรกรแบ่งกลุ่มย่อย/รายบุคคล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- ดำเนินการอื่นๆ ที่เหมาะสม</a:t>
            </a:r>
            <a:endParaRPr lang="th-TH" altLang="th-TH" sz="1600" dirty="0">
              <a:solidFill>
                <a:prstClr val="black"/>
              </a:solidFill>
              <a:latin typeface="TH SarabunPSK" pitchFamily="34" charset="-34"/>
              <a:ea typeface="Angsana New" pitchFamily="18" charset="-34"/>
              <a:cs typeface="TH SarabunPSK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5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กิจกรรมพัฒนารายแปลง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6. ติดตามประเมินผลกิจกรรม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7. ติดตามงานโครงการและเก็บข้อมูล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8. ศึกษาปัจจัยผลกระทบที่สำคัญต่อการดำเนินงานโครงการ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9. เผยแพร่ประชาสัมพันธ์ข้อมูลโครงการ/ผลสำเร็จของเกษตรกรตามช่องทางในสื่อออนไลน์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/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   เอกสาร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วิชาการ เป็นต้น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10. การพัฒนาศักยภาพเจ้าหน้าที่ ส.</a:t>
            </a:r>
            <a:r>
              <a:rPr lang="th-TH" altLang="th-TH" sz="1600" dirty="0" err="1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ป.ก</a:t>
            </a: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. ส่วนกลาง/จังหวัด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dirty="0">
                <a:solidFill>
                  <a:prstClr val="black"/>
                </a:solidFill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11. จัดโครงการ/กิจกรรมเฉลิมพระเกียรติ/โครงการพระราชดำริ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altLang="th-TH" sz="1400" dirty="0" smtClean="0">
              <a:solidFill>
                <a:prstClr val="black"/>
              </a:solidFill>
              <a:latin typeface="Angsana New" pitchFamily="18" charset="-34"/>
              <a:ea typeface="Angsana New" pitchFamily="18" charset="-34"/>
              <a:cs typeface="Angsana New" pitchFamily="18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altLang="th-TH" dirty="0" smtClean="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" name="ลูกศรขวา 6"/>
          <p:cNvSpPr/>
          <p:nvPr/>
        </p:nvSpPr>
        <p:spPr>
          <a:xfrm>
            <a:off x="3770661" y="3292462"/>
            <a:ext cx="261937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4058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มุมมน 7"/>
          <p:cNvSpPr/>
          <p:nvPr/>
        </p:nvSpPr>
        <p:spPr>
          <a:xfrm>
            <a:off x="881063" y="1214438"/>
            <a:ext cx="2500312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สำรวจความต้องการของชุมชน</a:t>
            </a: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895350" y="2368550"/>
            <a:ext cx="2428875" cy="10715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การพัฒนาองค์ความรู้ให้กับเกษตรกรเตรียมความพร้อมการรวมกลุ่ม </a:t>
            </a:r>
          </a:p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spc="-4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และสนับสนุนปัจจัยการผลิต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35038" y="1792288"/>
            <a:ext cx="2428875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kern="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ประสานงานการจัดทำแผนชุมชน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869950" y="3502025"/>
            <a:ext cx="2428875" cy="12414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รายงานความก้าวหน้าผลการดำเนินงานและผลการใช้จ่ายเงิน</a:t>
            </a:r>
            <a:r>
              <a:rPr lang="th-TH" sz="16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ประจำเดือน/การรายงานระบบ </a:t>
            </a:r>
            <a:r>
              <a:rPr lang="en-US" sz="16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PARA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ผ่านระบบออนไลน์ </a:t>
            </a:r>
          </a:p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ทุกวันที่ 25 ของเดือน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892175" y="4824413"/>
            <a:ext cx="2357438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 </a:t>
            </a:r>
            <a:b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847725" y="5397500"/>
            <a:ext cx="2357438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เผยแพร่ประชาสัมพันธ์งานโครงการ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594100" y="2582738"/>
            <a:ext cx="2147888" cy="6302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738188" y="1262063"/>
            <a:ext cx="40005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sp>
        <p:nvSpPr>
          <p:cNvPr id="24" name="วงรี 23"/>
          <p:cNvSpPr/>
          <p:nvPr/>
        </p:nvSpPr>
        <p:spPr>
          <a:xfrm>
            <a:off x="762000" y="1870075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76275" y="2820988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6" name="วงรี 25"/>
          <p:cNvSpPr/>
          <p:nvPr/>
        </p:nvSpPr>
        <p:spPr>
          <a:xfrm>
            <a:off x="679450" y="3965575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650875" y="4894263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650875" y="5440363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00745" y="81034"/>
            <a:ext cx="8064000" cy="82711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ขั้นตอนการดำเนินงานช่วงการแพร่ระบาดของโรคติดเชื้อไวรัสโคโรนา 2019 (</a:t>
            </a:r>
            <a:r>
              <a: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itchFamily="34" charset="-34"/>
              </a:rPr>
              <a:t>โครงการพัฒนา</a:t>
            </a:r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พื้นที่ชายแดนอัน</a:t>
            </a: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เนื่องมาจากพระราชดำริ </a:t>
            </a:r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จังหวัดอุบลราชธานี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6" name="สี่เหลี่ยมมุมมน 55"/>
          <p:cNvSpPr/>
          <p:nvPr/>
        </p:nvSpPr>
        <p:spPr>
          <a:xfrm>
            <a:off x="7040563" y="2141786"/>
            <a:ext cx="2816225" cy="20072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ปฏิบัติตามมาตรการป้องกันการแพร่ระบาดของโรคติดเชื้อ</a:t>
            </a:r>
            <a:r>
              <a:rPr lang="th-TH" sz="1600" spc="-2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6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ประสานผู้นำชุมชนเพื่อเป็นตัวแทนส่งมอบปัจจัยการผลิตให้แก่เกษตรกรแทน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6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สนับสนุนปัจจัยการผลิตให้แก่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เกษตรกร  </a:t>
            </a:r>
          </a:p>
          <a:p>
            <a:pPr>
              <a:defRPr/>
            </a:pP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แบ่งกลุ่มย่อย/รายบุคคล</a:t>
            </a:r>
          </a:p>
          <a:p>
            <a:pPr>
              <a:defRPr/>
            </a:pPr>
            <a:r>
              <a:rPr lang="th-TH" sz="1600" spc="-2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3. ดำเนินการอื่นๆ ที่เหมาะสม</a:t>
            </a:r>
            <a:endParaRPr lang="th-TH" sz="1600" spc="-2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รูปห้าเหลี่ยม 39"/>
          <p:cNvSpPr/>
          <p:nvPr/>
        </p:nvSpPr>
        <p:spPr>
          <a:xfrm>
            <a:off x="5808663" y="2641476"/>
            <a:ext cx="1231900" cy="5715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</a:t>
            </a:r>
          </a:p>
          <a:p>
            <a:pPr algn="ctr">
              <a:defRPr/>
            </a:pPr>
            <a:r>
              <a:rPr lang="th-TH" sz="1600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การผลิต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" name="สี่เหลี่ยมมุมมน 83"/>
          <p:cNvSpPr/>
          <p:nvPr/>
        </p:nvSpPr>
        <p:spPr>
          <a:xfrm>
            <a:off x="858838" y="6007100"/>
            <a:ext cx="2357437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ประมวลผลและสรุปการพัฒนาศักยภาพเจ้าหน้าที่</a:t>
            </a:r>
          </a:p>
        </p:txBody>
      </p:sp>
      <p:sp>
        <p:nvSpPr>
          <p:cNvPr id="85" name="วงรี 84"/>
          <p:cNvSpPr/>
          <p:nvPr/>
        </p:nvSpPr>
        <p:spPr>
          <a:xfrm>
            <a:off x="661988" y="6049963"/>
            <a:ext cx="357187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30" name="ลูกศรขวา 29"/>
          <p:cNvSpPr/>
          <p:nvPr/>
        </p:nvSpPr>
        <p:spPr>
          <a:xfrm>
            <a:off x="3290888" y="2613025"/>
            <a:ext cx="261937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1283618"/>
      </p:ext>
    </p:extLst>
  </p:cSld>
  <p:clrMapOvr>
    <a:masterClrMapping/>
  </p:clrMapOvr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833</Words>
  <Application>Microsoft Office PowerPoint</Application>
  <PresentationFormat>กระดาษ A4 (210x297 มม.)</PresentationFormat>
  <Paragraphs>153</Paragraphs>
  <Slides>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6" baseType="lpstr">
      <vt:lpstr>1_ชุดรูปแบบของ Office</vt:lpstr>
      <vt:lpstr>2_ชุดรูปแบบของ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Nong</dc:creator>
  <cp:lastModifiedBy>acer</cp:lastModifiedBy>
  <cp:revision>156</cp:revision>
  <cp:lastPrinted>2020-06-16T09:18:33Z</cp:lastPrinted>
  <dcterms:created xsi:type="dcterms:W3CDTF">2017-10-16T10:53:49Z</dcterms:created>
  <dcterms:modified xsi:type="dcterms:W3CDTF">2020-06-16T09:19:12Z</dcterms:modified>
</cp:coreProperties>
</file>