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9945688" cy="6858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993300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647" autoAdjust="0"/>
    <p:restoredTop sz="94660"/>
  </p:normalViewPr>
  <p:slideViewPr>
    <p:cSldViewPr>
      <p:cViewPr>
        <p:scale>
          <a:sx n="100" d="100"/>
          <a:sy n="100" d="100"/>
        </p:scale>
        <p:origin x="-1248" y="22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37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139" y="0"/>
            <a:ext cx="4310962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FDB9162-4A75-477E-9FD0-1E05CC654185}" type="datetimeFigureOut">
              <a:rPr lang="th-TH"/>
              <a:pPr>
                <a:defRPr/>
              </a:pPr>
              <a:t>06/10/62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6263" y="514350"/>
            <a:ext cx="3713162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5204" y="3257550"/>
            <a:ext cx="7955281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15101"/>
            <a:ext cx="43093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139" y="6515101"/>
            <a:ext cx="4310962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8A66BFC-DB4C-4213-AC1F-5AA5363DEC2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630404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3" y="2130431"/>
            <a:ext cx="84201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3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838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701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44"/>
            <a:ext cx="222885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3" y="274644"/>
            <a:ext cx="652145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1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88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04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28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163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68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11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72973" y="27305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9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376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1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95301" y="635635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06/10/62</a:t>
            </a:fld>
            <a:endParaRPr lang="th-TH">
              <a:solidFill>
                <a:prstClr val="black">
                  <a:tint val="75000"/>
                </a:prstClr>
              </a:solidFill>
              <a:latin typeface="Calibri"/>
              <a:cs typeface="Cordia New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3" y="6356356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th-TH">
              <a:solidFill>
                <a:prstClr val="black">
                  <a:tint val="75000"/>
                </a:prstClr>
              </a:solidFill>
              <a:latin typeface="Calibri"/>
              <a:cs typeface="Cordia New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1" y="635635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863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0"/>
          <p:cNvSpPr/>
          <p:nvPr/>
        </p:nvSpPr>
        <p:spPr>
          <a:xfrm>
            <a:off x="6861319" y="2636912"/>
            <a:ext cx="1440001" cy="2124000"/>
          </a:xfrm>
          <a:prstGeom prst="rect">
            <a:avLst/>
          </a:prstGeom>
          <a:solidFill>
            <a:srgbClr val="9966FF">
              <a:alpha val="1529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600" kern="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81"/>
          <p:cNvSpPr/>
          <p:nvPr/>
        </p:nvSpPr>
        <p:spPr>
          <a:xfrm>
            <a:off x="8355216" y="2637192"/>
            <a:ext cx="1499242" cy="2124000"/>
          </a:xfrm>
          <a:prstGeom prst="rect">
            <a:avLst/>
          </a:prstGeom>
          <a:solidFill>
            <a:srgbClr val="9966FF">
              <a:alpha val="15686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4967" y="2287635"/>
            <a:ext cx="2196352" cy="338554"/>
          </a:xfrm>
          <a:prstGeom prst="chevron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ติดตาม/ประเมินผล/รายงาน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777" y="971436"/>
            <a:ext cx="1482000" cy="369332"/>
          </a:xfrm>
          <a:prstGeom prst="rect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  <a:endParaRPr lang="th-TH" sz="1800" b="1" kern="0" dirty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6775" y="1403484"/>
            <a:ext cx="1482000" cy="369332"/>
          </a:xfrm>
          <a:prstGeom prst="rect">
            <a:avLst/>
          </a:prstGeom>
          <a:solidFill>
            <a:srgbClr val="FFE6B3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493" y="2276872"/>
            <a:ext cx="975000" cy="468000"/>
          </a:xfrm>
          <a:prstGeom prst="homePlate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ขั้นตอนการดำเนินงาน</a:t>
            </a:r>
            <a:endParaRPr lang="th-TH" sz="18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56" y="2843644"/>
            <a:ext cx="936000" cy="369332"/>
          </a:xfrm>
          <a:prstGeom prst="homePlate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825" y="5409256"/>
            <a:ext cx="981670" cy="324000"/>
          </a:xfrm>
          <a:prstGeom prst="rect">
            <a:avLst/>
          </a:prstGeom>
          <a:solidFill>
            <a:srgbClr val="CCCCFF">
              <a:alpha val="60000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Timeline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14" y="5765194"/>
            <a:ext cx="1767625" cy="400110"/>
          </a:xfrm>
          <a:prstGeom prst="rect">
            <a:avLst/>
          </a:prstGeom>
          <a:solidFill>
            <a:srgbClr val="FFCC99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หน่วยงานหลัก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53200" y="2586390"/>
            <a:ext cx="147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</a:t>
            </a:r>
            <a:r>
              <a:rPr lang="en-US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(Output)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65368" y="2586390"/>
            <a:ext cx="144000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 (</a:t>
            </a:r>
            <a:r>
              <a:rPr lang="en-US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Outcome)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92764" y="2298358"/>
            <a:ext cx="1967733" cy="338554"/>
          </a:xfrm>
          <a:prstGeom prst="chevron">
            <a:avLst/>
          </a:prstGeom>
          <a:solidFill>
            <a:srgbClr val="CCCC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4251" y="2298358"/>
            <a:ext cx="1872000" cy="338554"/>
          </a:xfrm>
          <a:prstGeom prst="chevron">
            <a:avLst/>
          </a:prstGeom>
          <a:solidFill>
            <a:srgbClr val="FFCCFF">
              <a:alpha val="50196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การเตรียมการ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2120" y="1018737"/>
            <a:ext cx="813730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เพื่อสร้างกระบวนการเรียนรู้ในการประกอบอาชีพ 2. จัดตั้งและพัฒนาแปลงเรียนรู้และเชื่อมโยงเครือข่าย 3. พัฒนาต่อยอด</a:t>
            </a:r>
            <a:endParaRPr lang="th-TH" sz="1600" b="1" kern="0" spc="-40" dirty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26618" y="1506270"/>
            <a:ext cx="7813252" cy="338554"/>
          </a:xfrm>
          <a:prstGeom prst="rect">
            <a:avLst/>
          </a:prstGeom>
          <a:solidFill>
            <a:srgbClr val="FFE6B3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เกษตรกรอำเภอชะอวด  เชียรใหญ่  และอำเภอร่อน</a:t>
            </a:r>
            <a:r>
              <a:rPr lang="th-TH" sz="1600" b="1" kern="0" dirty="0" err="1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พิบูลย์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จำนวน  </a:t>
            </a:r>
            <a:r>
              <a:rPr lang="en-US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210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</a:p>
        </p:txBody>
      </p:sp>
      <p:sp>
        <p:nvSpPr>
          <p:cNvPr id="21" name="Rectangle 15"/>
          <p:cNvSpPr/>
          <p:nvPr/>
        </p:nvSpPr>
        <p:spPr>
          <a:xfrm>
            <a:off x="6861705" y="2825640"/>
            <a:ext cx="158425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เกษตรกรผ่าน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การ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ฝึกอบรม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en-US" sz="1600" kern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210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เกิด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รวมกลุ่ม  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จำนวน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กลุ่ม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เกิด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แปลงเรียนรู้ </a:t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จำนวน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ศูนย์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38686" y="2571745"/>
            <a:ext cx="2071702" cy="72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t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</a:t>
            </a:r>
            <a:endParaRPr lang="th-TH" sz="1600" kern="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ระหว่าง</a:t>
            </a: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และหลังการฝึกอบรม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แนะนำแลกเปลี่ยนกับ</a:t>
            </a:r>
            <a:r>
              <a:rPr lang="th-TH" sz="16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</a:t>
            </a:r>
            <a:endParaRPr lang="th-TH" sz="1600" kern="0" spc="-4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109" y="6269250"/>
            <a:ext cx="1762800" cy="400110"/>
          </a:xfrm>
          <a:prstGeom prst="rect">
            <a:avLst/>
          </a:prstGeom>
          <a:solidFill>
            <a:srgbClr val="CCFF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  <a:r>
              <a:rPr lang="th-TH" sz="2000" b="1" kern="0" dirty="0" err="1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04560" y="5795972"/>
            <a:ext cx="7560000" cy="369332"/>
          </a:xfrm>
          <a:prstGeom prst="rect">
            <a:avLst/>
          </a:prstGeom>
          <a:solidFill>
            <a:srgbClr val="FFD7A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kern="0" spc="-1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กรมชลประทาน</a:t>
            </a:r>
          </a:p>
        </p:txBody>
      </p:sp>
      <p:sp>
        <p:nvSpPr>
          <p:cNvPr id="25" name="Right Arrow 1"/>
          <p:cNvSpPr/>
          <p:nvPr/>
        </p:nvSpPr>
        <p:spPr>
          <a:xfrm>
            <a:off x="1927490" y="5769304"/>
            <a:ext cx="315032" cy="396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" lastClr="FFFFFF"/>
              </a:solidFill>
              <a:latin typeface="Calibri"/>
              <a:cs typeface="Cordia New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92328" y="6315417"/>
            <a:ext cx="7596000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kern="0" spc="-5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ส.</a:t>
            </a:r>
            <a:r>
              <a:rPr lang="th-TH" sz="1600" b="1" kern="0" spc="-50" dirty="0" err="1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sz="1600" b="1" kern="0" spc="-5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/หน่วยงานสังกัดกระทรวงเกษตรและสหกรณ์/หน่วยงานอื่นๆที่เกี่ยวข้องในพื้นที่/ศูนย์เรียนรู้โครงการอันเนื่องมากจากพระราชดำริฯ</a:t>
            </a:r>
          </a:p>
        </p:txBody>
      </p:sp>
      <p:sp>
        <p:nvSpPr>
          <p:cNvPr id="27" name="Right Arrow 1"/>
          <p:cNvSpPr/>
          <p:nvPr/>
        </p:nvSpPr>
        <p:spPr>
          <a:xfrm>
            <a:off x="1915259" y="6273360"/>
            <a:ext cx="315032" cy="396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" lastClr="FFFFFF"/>
              </a:solidFill>
              <a:latin typeface="Calibri"/>
              <a:cs typeface="Cordia New"/>
            </a:endParaRPr>
          </a:p>
        </p:txBody>
      </p:sp>
      <p:sp>
        <p:nvSpPr>
          <p:cNvPr id="28" name="ลูกศรขวา 27"/>
          <p:cNvSpPr/>
          <p:nvPr/>
        </p:nvSpPr>
        <p:spPr>
          <a:xfrm>
            <a:off x="1136576" y="5517232"/>
            <a:ext cx="8388000" cy="72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Text" lastClr="000000"/>
              </a:solidFill>
              <a:latin typeface="Calibri"/>
              <a:cs typeface="Cordia New"/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6897219" y="2312912"/>
            <a:ext cx="2916000" cy="288000"/>
          </a:xfrm>
          <a:prstGeom prst="rect">
            <a:avLst/>
          </a:prstGeom>
          <a:solidFill>
            <a:srgbClr val="9933FF">
              <a:alpha val="15294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ผลสัมฤทธิ์ของโครงการ</a:t>
            </a:r>
            <a:r>
              <a:rPr lang="en-US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6774" y="1835532"/>
            <a:ext cx="1482000" cy="369332"/>
          </a:xfrm>
          <a:prstGeom prst="rect">
            <a:avLst/>
          </a:prstGeom>
          <a:solidFill>
            <a:srgbClr val="FFFFCC">
              <a:alpha val="89804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</a:t>
            </a:r>
            <a:endParaRPr lang="th-TH" sz="18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14291" y="1916832"/>
            <a:ext cx="7813252" cy="338554"/>
          </a:xfrm>
          <a:prstGeom prst="rect">
            <a:avLst/>
          </a:prstGeom>
          <a:solidFill>
            <a:srgbClr val="FFFFCC">
              <a:alpha val="8980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1,155,600 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  <a:endParaRPr lang="th-TH" sz="1600" b="1" kern="0" dirty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47247" y="3357128"/>
            <a:ext cx="2063141" cy="122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t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ประเมินผล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โดยการ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มีส่วนร่วม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ฝึกอบรม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และเวทีชุมชน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แบบประเมินผล เกษตรกรนำความรู้ไปใช้ปฏิบัติ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38686" y="4653248"/>
            <a:ext cx="2071702" cy="97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t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b="1" kern="0" spc="-5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งาน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 </a:t>
            </a:r>
            <a:r>
              <a:rPr lang="en-US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รายงานผลการ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ดำเนินงาน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และ</a:t>
            </a:r>
            <a:r>
              <a:rPr lang="th-TH" sz="16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เบิกจ่ายทุกวันที่ 25 ของเดือน</a:t>
            </a:r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992560" y="2663045"/>
            <a:ext cx="1728000" cy="2708434"/>
          </a:xfrm>
          <a:prstGeom prst="rect">
            <a:avLst/>
          </a:prstGeom>
          <a:solidFill>
            <a:srgbClr val="FFCCFF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 num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</a:pP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ประชุม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คณะอนุกรรมการ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</a:pP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พัฒนา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อาชีพและ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</a:pP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ราย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</a:pP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ประสาน 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ส.</a:t>
            </a:r>
            <a:r>
              <a:rPr lang="th-TH" sz="1400" spc="-3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จังหวัด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</a:pP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จัดทำ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แผนปฏิบัติ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 </a:t>
            </a:r>
            <a:b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ภายใต้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แม่บท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b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พัฒนาอาชีพ และส่งเสริม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</a:pP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ราย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ได้ฯ ปี 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2560 - 2564</a:t>
            </a:r>
            <a:endParaRPr lang="th-TH" sz="1400" spc="-3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</a:pP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ศึกษา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บริบทชุมชน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</a:pP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วิเคราะห์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ศักยภาพ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ชุมชน</a:t>
            </a:r>
            <a:endParaRPr lang="th-TH" sz="1400" spc="-3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</a:pP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spc="-30" dirty="0" err="1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14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การแผน</a:t>
            </a: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กับ  </a:t>
            </a:r>
            <a:b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หน่วยงานที่เกี่ยวข้อง</a:t>
            </a:r>
            <a:endParaRPr lang="th-TH" sz="1400" spc="-3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2792413" y="2663045"/>
            <a:ext cx="1872300" cy="2554545"/>
          </a:xfrm>
          <a:prstGeom prst="rect">
            <a:avLst/>
          </a:prstGeom>
          <a:solidFill>
            <a:srgbClr val="CCCCFF"/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ประสาน</a:t>
            </a:r>
            <a:r>
              <a:rPr lang="th-TH" sz="16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หน่วยงานที่เกี่ยวข้อง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ดำเนินงาน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ตามแผนงาน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ฝึกอบรมเกษตรกร</a:t>
            </a:r>
            <a:r>
              <a:rPr lang="en-US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210</a:t>
            </a: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sz="1600" kern="0" spc="-8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600" kern="0" spc="-8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จัดตั้ง</a:t>
            </a:r>
            <a:r>
              <a:rPr lang="th-TH" sz="1600" kern="0" spc="-8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และพัฒนา</a:t>
            </a:r>
            <a:r>
              <a:rPr lang="th-TH" sz="1600" kern="0" spc="-8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แปลง </a:t>
            </a:r>
            <a:r>
              <a:rPr lang="en-US" sz="1600" kern="0" spc="-8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1600" kern="0" spc="-8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แปลง   </a:t>
            </a:r>
            <a:br>
              <a:rPr lang="th-TH" sz="1600" kern="0" spc="-8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spc="-8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สนับสนุน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ปัจจัยการผลิต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กำหนด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เนื้อหา/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ถ่ายทอด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ขยาย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ผลความรู้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ส่งเสริม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การรวมกลุ่ม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สรุปบทเรียน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สี่เหลี่ยมผืนผ้า 39"/>
          <p:cNvSpPr/>
          <p:nvPr/>
        </p:nvSpPr>
        <p:spPr>
          <a:xfrm>
            <a:off x="8291586" y="2825641"/>
            <a:ext cx="158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การพัฒนา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อาชีพ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ฯ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ให้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เกิดความมั่นคง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spc="-5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เกิดเครือข่ายเกษตรกร</a:t>
            </a:r>
            <a:endParaRPr lang="th-TH" sz="1600" kern="0" spc="-5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เกิด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แหล่งเรียนรู้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</a:t>
            </a:r>
            <a:r>
              <a:rPr lang="th-TH" sz="16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</a:t>
            </a: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รายได้เพิ่มขึ้น</a:t>
            </a:r>
            <a:endParaRPr lang="th-TH" sz="1600" kern="0" spc="-6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" name="ลูกศรขวา 40"/>
          <p:cNvSpPr/>
          <p:nvPr/>
        </p:nvSpPr>
        <p:spPr>
          <a:xfrm>
            <a:off x="1723312" y="1520816"/>
            <a:ext cx="204176" cy="252000"/>
          </a:xfrm>
          <a:prstGeom prst="rightArrow">
            <a:avLst/>
          </a:prstGeom>
          <a:solidFill>
            <a:srgbClr val="FFE6B3"/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" lastClr="FFFFFF"/>
              </a:solidFill>
              <a:latin typeface="Calibri"/>
              <a:cs typeface="Cordia New"/>
            </a:endParaRPr>
          </a:p>
        </p:txBody>
      </p:sp>
      <p:sp>
        <p:nvSpPr>
          <p:cNvPr id="42" name="ลูกศรขวา 41"/>
          <p:cNvSpPr/>
          <p:nvPr/>
        </p:nvSpPr>
        <p:spPr>
          <a:xfrm>
            <a:off x="1704107" y="1880856"/>
            <a:ext cx="204176" cy="252000"/>
          </a:xfrm>
          <a:prstGeom prst="rightArrow">
            <a:avLst/>
          </a:prstGeom>
          <a:solidFill>
            <a:srgbClr val="FFFFCC">
              <a:alpha val="89804"/>
            </a:srgbClr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" lastClr="FFFFFF"/>
              </a:solidFill>
              <a:latin typeface="Calibri"/>
              <a:cs typeface="Cordia New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9760" y="241484"/>
            <a:ext cx="1836000" cy="523220"/>
          </a:xfrm>
          <a:prstGeom prst="rect">
            <a:avLst/>
          </a:prstGeom>
          <a:solidFill>
            <a:srgbClr val="88A1F0"/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Road Map</a:t>
            </a:r>
            <a:endParaRPr lang="th-TH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" name="แผนผังลําดับงาน: กระบวนการสำรอง 47"/>
          <p:cNvSpPr/>
          <p:nvPr/>
        </p:nvSpPr>
        <p:spPr>
          <a:xfrm>
            <a:off x="2037536" y="188712"/>
            <a:ext cx="7740000" cy="648000"/>
          </a:xfrm>
          <a:prstGeom prst="flowChartAlternateProcess">
            <a:avLst/>
          </a:prstGeom>
          <a:solidFill>
            <a:srgbClr val="E9FEE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th-TH" b="1" dirty="0" smtClean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24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โครงการพัฒนาพื้นที่ลุ่นน้ำปากพนัง อันเนื่องมาจากพระราชดำริ จังหวัดนครศรีธรรมราช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44" name="TextBox 3"/>
          <p:cNvSpPr txBox="1">
            <a:spLocks noChangeArrowheads="1"/>
          </p:cNvSpPr>
          <p:nvPr/>
        </p:nvSpPr>
        <p:spPr bwMode="auto">
          <a:xfrm>
            <a:off x="1206283" y="5496698"/>
            <a:ext cx="1403999" cy="326243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th-TH" sz="1600" b="1" smtClean="0">
                <a:latin typeface="TH SarabunPSK" pitchFamily="34" charset="-34"/>
                <a:cs typeface="TH SarabunPSK" pitchFamily="34" charset="-34"/>
              </a:rPr>
              <a:t>มี.ค. -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มิ.ย. 6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2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5" name="TextBox 3"/>
          <p:cNvSpPr txBox="1">
            <a:spLocks noChangeArrowheads="1"/>
          </p:cNvSpPr>
          <p:nvPr/>
        </p:nvSpPr>
        <p:spPr bwMode="auto">
          <a:xfrm>
            <a:off x="3207688" y="5520530"/>
            <a:ext cx="1403999" cy="326243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ต.ค.6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- มิ.ย.6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3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7" name="TextBox 3"/>
          <p:cNvSpPr txBox="1">
            <a:spLocks noChangeArrowheads="1"/>
          </p:cNvSpPr>
          <p:nvPr/>
        </p:nvSpPr>
        <p:spPr bwMode="auto">
          <a:xfrm>
            <a:off x="4953000" y="5551029"/>
            <a:ext cx="1403999" cy="326243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ธ.ค. - ก.ย.6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3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2" name="TextBox 3"/>
          <p:cNvSpPr txBox="1">
            <a:spLocks noChangeArrowheads="1"/>
          </p:cNvSpPr>
          <p:nvPr/>
        </p:nvSpPr>
        <p:spPr bwMode="auto">
          <a:xfrm>
            <a:off x="7409589" y="5537832"/>
            <a:ext cx="2045581" cy="326243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สรุปบทเรียนและวางแผนต่อ</a:t>
            </a:r>
          </a:p>
        </p:txBody>
      </p:sp>
    </p:spTree>
    <p:extLst>
      <p:ext uri="{BB962C8B-B14F-4D97-AF65-F5344CB8AC3E}">
        <p14:creationId xmlns:p14="http://schemas.microsoft.com/office/powerpoint/2010/main" xmlns="" val="929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220</Words>
  <Application>Microsoft Office PowerPoint</Application>
  <PresentationFormat>กระดาษ A4 (210x297 มม.)</PresentationFormat>
  <Paragraphs>59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1_ชุดรูปแบบของ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hp1252</dc:creator>
  <cp:lastModifiedBy>hp1248</cp:lastModifiedBy>
  <cp:revision>142</cp:revision>
  <dcterms:created xsi:type="dcterms:W3CDTF">2016-06-13T08:06:00Z</dcterms:created>
  <dcterms:modified xsi:type="dcterms:W3CDTF">2019-10-06T03:44:22Z</dcterms:modified>
</cp:coreProperties>
</file>