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0" r:id="rId2"/>
    <p:sldId id="261" r:id="rId3"/>
  </p:sldIdLst>
  <p:sldSz cx="9906000" cy="6858000" type="A4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CE9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894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0A648-7A44-4180-8A06-B20482C5728E}" type="datetimeFigureOut">
              <a:rPr lang="th-TH" smtClean="0"/>
              <a:pPr/>
              <a:t>06/10/62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736600" y="746125"/>
            <a:ext cx="53848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723646"/>
            <a:ext cx="5486400" cy="4476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7292"/>
            <a:ext cx="29718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9447292"/>
            <a:ext cx="29718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08E78-9194-4BED-94E0-DDA0E70A68D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1877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736600" y="746125"/>
            <a:ext cx="5384800" cy="3729038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9141A-67AE-4FDE-BD8C-21F4BA4AB533}" type="slidenum">
              <a:rPr lang="th-TH" smtClean="0">
                <a:solidFill>
                  <a:prstClr val="black"/>
                </a:solidFill>
              </a:rPr>
              <a:pPr/>
              <a:t>2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3546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42953" y="2130433"/>
            <a:ext cx="84201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85903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8247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8377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181850" y="274646"/>
            <a:ext cx="222885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95303" y="274646"/>
            <a:ext cx="652145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2204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830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82508" y="4406908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8250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5547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95303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3776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95303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95303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258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204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1871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872973" y="273058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9849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031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95301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95301" y="635635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384553" y="6356358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7099301" y="635635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395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0"/>
          <p:cNvSpPr/>
          <p:nvPr/>
        </p:nvSpPr>
        <p:spPr>
          <a:xfrm>
            <a:off x="6861319" y="2636912"/>
            <a:ext cx="1476000" cy="2916000"/>
          </a:xfrm>
          <a:prstGeom prst="rect">
            <a:avLst/>
          </a:prstGeom>
          <a:solidFill>
            <a:srgbClr val="9966FF">
              <a:alpha val="15294"/>
            </a:srgb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th-TH" sz="1600" kern="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81"/>
          <p:cNvSpPr/>
          <p:nvPr/>
        </p:nvSpPr>
        <p:spPr>
          <a:xfrm>
            <a:off x="8355216" y="2637192"/>
            <a:ext cx="1499242" cy="2484000"/>
          </a:xfrm>
          <a:prstGeom prst="rect">
            <a:avLst/>
          </a:prstGeom>
          <a:solidFill>
            <a:srgbClr val="9966FF">
              <a:alpha val="15686"/>
            </a:srgb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th-TH" sz="1600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64967" y="2281489"/>
            <a:ext cx="2196000" cy="360000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th-TH" sz="1600" b="1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ติดตาม/ประเมินผล/รายงาน</a:t>
            </a:r>
            <a:endParaRPr lang="th-TH" sz="1600" b="1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6777" y="971436"/>
            <a:ext cx="1482000" cy="369332"/>
          </a:xfrm>
          <a:prstGeom prst="rect">
            <a:avLst/>
          </a:prstGeom>
          <a:solidFill>
            <a:srgbClr val="99CCFF"/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th-TH" b="1" kern="0" dirty="0" smtClean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  <a:endParaRPr lang="th-TH" b="1" kern="0" dirty="0">
              <a:solidFill>
                <a:srgbClr val="676A55">
                  <a:lumMod val="50000"/>
                </a:srgb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6775" y="1403484"/>
            <a:ext cx="1482000" cy="369332"/>
          </a:xfrm>
          <a:prstGeom prst="rect">
            <a:avLst/>
          </a:prstGeom>
          <a:solidFill>
            <a:srgbClr val="FFE6B3"/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th-TH" b="1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493" y="2249262"/>
            <a:ext cx="975000" cy="523220"/>
          </a:xfrm>
          <a:prstGeom prst="homePlate">
            <a:avLst/>
          </a:prstGeom>
          <a:solidFill>
            <a:srgbClr val="99CCFF"/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th-TH" sz="1400" b="1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ขั้นตอนการดำเนินงาน</a:t>
            </a:r>
            <a:endParaRPr lang="th-TH" b="1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456" y="2843644"/>
            <a:ext cx="936000" cy="369332"/>
          </a:xfrm>
          <a:prstGeom prst="homePlate">
            <a:avLst/>
          </a:prstGeom>
          <a:solidFill>
            <a:srgbClr val="92D050"/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th-TH" b="1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7826" y="5434999"/>
            <a:ext cx="981670" cy="324000"/>
          </a:xfrm>
          <a:prstGeom prst="rect">
            <a:avLst/>
          </a:prstGeom>
          <a:solidFill>
            <a:srgbClr val="CCCCFF">
              <a:alpha val="60000"/>
            </a:srgbClr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en-US" sz="2000" b="1" kern="0" dirty="0" smtClean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Timeline</a:t>
            </a:r>
            <a:endParaRPr lang="th-TH" sz="2000" b="1" kern="0" dirty="0">
              <a:solidFill>
                <a:srgbClr val="EAEBDE">
                  <a:lumMod val="10000"/>
                </a:srgb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14" y="5807726"/>
            <a:ext cx="1767625" cy="360000"/>
          </a:xfrm>
          <a:prstGeom prst="rect">
            <a:avLst/>
          </a:prstGeom>
          <a:solidFill>
            <a:srgbClr val="FFCC99"/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th-TH" sz="2000" b="1" kern="0" dirty="0" smtClean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หน่วยงานหลัก</a:t>
            </a:r>
            <a:endParaRPr lang="th-TH" sz="2000" b="1" kern="0" dirty="0">
              <a:solidFill>
                <a:srgbClr val="EAEBDE">
                  <a:lumMod val="10000"/>
                </a:srgb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53200" y="2586390"/>
            <a:ext cx="147600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ผลผลิต</a:t>
            </a:r>
            <a:r>
              <a:rPr lang="en-US" sz="1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(Output)</a:t>
            </a:r>
            <a:endParaRPr lang="th-TH" sz="16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65369" y="2586391"/>
            <a:ext cx="144000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 (</a:t>
            </a:r>
            <a:r>
              <a:rPr lang="en-US" sz="1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Outcome)</a:t>
            </a:r>
            <a:endParaRPr lang="th-TH" sz="16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92765" y="2298358"/>
            <a:ext cx="1967733" cy="338554"/>
          </a:xfrm>
          <a:prstGeom prst="chevron">
            <a:avLst/>
          </a:prstGeom>
          <a:solidFill>
            <a:srgbClr val="CCCC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th-TH" sz="1600" b="1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การดำเนินการ</a:t>
            </a:r>
            <a:endParaRPr lang="th-TH" sz="1600" b="1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14251" y="2298358"/>
            <a:ext cx="1872000" cy="338554"/>
          </a:xfrm>
          <a:prstGeom prst="chevron">
            <a:avLst/>
          </a:prstGeom>
          <a:solidFill>
            <a:srgbClr val="FFCCFF">
              <a:alpha val="50196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th-TH" sz="1600" b="1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การเตรียมการ</a:t>
            </a:r>
            <a:endParaRPr lang="th-TH" sz="1600" b="1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12119" y="895629"/>
            <a:ext cx="8137305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r>
              <a:rPr lang="th-TH" sz="1600" b="1" kern="0" dirty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1) เพื่อสนองพระราชดำริด้านหญ้าแฝก </a:t>
            </a:r>
            <a:r>
              <a:rPr lang="th-TH" sz="1600" b="1" kern="0" dirty="0" smtClean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1600" b="1" kern="0" dirty="0" smtClean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1600" b="1" kern="0" dirty="0" smtClean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อนุรักษ์</a:t>
            </a:r>
            <a:r>
              <a:rPr lang="th-TH" sz="1600" b="1" kern="0" dirty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ดินและน้ำ ความ</a:t>
            </a:r>
            <a:r>
              <a:rPr lang="th-TH" sz="1600" b="1" kern="0" dirty="0" smtClean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ตระหนักให้</a:t>
            </a:r>
            <a:r>
              <a:rPr lang="th-TH" sz="1600" b="1" kern="0" dirty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เกษตรกรเข้าใจในประโยชน์ วิธีการใช้ ส่งเสริมการ</a:t>
            </a:r>
            <a:r>
              <a:rPr lang="th-TH" sz="1600" b="1" kern="0" dirty="0" smtClean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ปลูกหญ้าแฝกร่วมกับพืชอื่น</a:t>
            </a:r>
            <a:r>
              <a:rPr lang="th-TH" sz="1600" b="1" kern="0" dirty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ในแปลงเกษตรกรรม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26618" y="1506270"/>
            <a:ext cx="7813252" cy="338554"/>
          </a:xfrm>
          <a:prstGeom prst="rect">
            <a:avLst/>
          </a:prstGeom>
          <a:solidFill>
            <a:srgbClr val="FFE6B3"/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th-TH" sz="1600" b="1" kern="0" dirty="0" smtClean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b="1" kern="0" dirty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ปลูกหญ้าแฝกเพื่ออนุรักษ์ดิน</a:t>
            </a:r>
            <a:r>
              <a:rPr lang="th-TH" sz="1600" b="1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และน้ำ </a:t>
            </a:r>
            <a:r>
              <a:rPr lang="th-TH" sz="1600" b="1" kern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3,026,000 </a:t>
            </a:r>
            <a:r>
              <a:rPr lang="th-TH" sz="1600" b="1" kern="0" dirty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กล้า /เกษตรกรในเขตปฏิรูปที่ดิน </a:t>
            </a:r>
            <a:r>
              <a:rPr lang="en-US" sz="1600" b="1" kern="0" dirty="0" smtClean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320</a:t>
            </a:r>
            <a:r>
              <a:rPr lang="th-TH" sz="1600" b="1" kern="0" dirty="0" smtClean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b="1" kern="0" dirty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</a:t>
            </a:r>
          </a:p>
        </p:txBody>
      </p:sp>
      <p:sp>
        <p:nvSpPr>
          <p:cNvPr id="21" name="Rectangle 15"/>
          <p:cNvSpPr/>
          <p:nvPr/>
        </p:nvSpPr>
        <p:spPr>
          <a:xfrm>
            <a:off x="6861705" y="2825641"/>
            <a:ext cx="1584254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พื้นที่เขตปฏิรูป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ที่ดิน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ได้รับ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ปลูกหญ้า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แฝก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เพื่อ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ฟื้นฟูทรัพยากร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ดิน</a:t>
            </a:r>
            <a:b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1600" kern="0" spc="-6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  3,026,000 </a:t>
            </a:r>
            <a:r>
              <a:rPr lang="th-TH" sz="1600" kern="0" spc="-6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</a:t>
            </a:r>
            <a:r>
              <a:rPr lang="th-TH" sz="1600" kern="0" spc="-6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ล้า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เกษตร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ได้รับความรู้</a:t>
            </a:r>
            <a:b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ความ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เข้าใจเกี่ยวกับ</a:t>
            </a:r>
            <a:b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หญ้า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แฝกด้าน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อนุรักษ์</a:t>
            </a:r>
            <a:b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ดิน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และน้ำ/การแปร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รูป</a:t>
            </a:r>
            <a:b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ผลิตภัณฑ์</a:t>
            </a:r>
            <a:endParaRPr lang="th-TH" sz="1600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มี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แปลงเรียนรู้การ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ใช้</a:t>
            </a:r>
            <a:b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1600" kern="0" spc="-6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ประโยชน์</a:t>
            </a:r>
            <a:r>
              <a:rPr lang="th-TH" sz="1600" kern="0" spc="-6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ระบบหญ้าแฝก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36978" y="2663973"/>
            <a:ext cx="2088002" cy="82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>
              <a:buSzPct val="90000"/>
              <a:defRPr/>
            </a:pPr>
            <a:r>
              <a:rPr lang="th-TH" sz="1600" b="1" kern="0" spc="-2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ติดตาม</a:t>
            </a:r>
            <a:endParaRPr lang="th-TH" sz="1600" kern="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kern="0" spc="-4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การนำองค์ความรู้ไปใช้ประโยชน์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600" kern="0" spc="-4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kern="0" spc="-4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ปัญหา </a:t>
            </a:r>
            <a:r>
              <a:rPr lang="th-TH" sz="1600" kern="0" spc="-4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– อุปสรรค/ข้อเสนอแนะ</a:t>
            </a:r>
          </a:p>
          <a:p>
            <a:pPr>
              <a:buSzPct val="90000"/>
              <a:defRPr/>
            </a:pPr>
            <a:endParaRPr lang="th-TH" sz="1400" kern="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7109" y="6269250"/>
            <a:ext cx="1762800" cy="400110"/>
          </a:xfrm>
          <a:prstGeom prst="rect">
            <a:avLst/>
          </a:prstGeom>
          <a:solidFill>
            <a:srgbClr val="CCFFFF"/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h-TH" sz="2000" b="1" kern="0" dirty="0" smtClean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</a:t>
            </a:r>
            <a:r>
              <a:rPr lang="th-TH" sz="2000" b="1" kern="0" dirty="0" err="1" smtClean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บูรณา</a:t>
            </a:r>
            <a:r>
              <a:rPr lang="th-TH" sz="2000" b="1" kern="0" dirty="0" smtClean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endParaRPr lang="th-TH" sz="2000" b="1" kern="0" dirty="0">
              <a:solidFill>
                <a:srgbClr val="EAEBDE">
                  <a:lumMod val="10000"/>
                </a:srgb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04560" y="5872269"/>
            <a:ext cx="7560001" cy="324000"/>
          </a:xfrm>
          <a:prstGeom prst="rect">
            <a:avLst/>
          </a:prstGeom>
          <a:solidFill>
            <a:srgbClr val="FFD7A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th-TH" b="1" kern="0" spc="-10" dirty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กรมพัฒนา</a:t>
            </a:r>
            <a:r>
              <a:rPr lang="th-TH" b="1" kern="0" spc="-10" dirty="0" smtClean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ที่ดิน </a:t>
            </a:r>
            <a:r>
              <a:rPr lang="en-US" b="1" kern="0" spc="-10" dirty="0" smtClean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b="1" kern="0" spc="-10" dirty="0" smtClean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พด</a:t>
            </a:r>
            <a:r>
              <a:rPr lang="en-US" b="1" kern="0" spc="-10" dirty="0" smtClean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.)</a:t>
            </a:r>
            <a:endParaRPr lang="th-TH" b="1" kern="0" spc="-10" dirty="0">
              <a:solidFill>
                <a:srgbClr val="EAEBDE">
                  <a:lumMod val="10000"/>
                </a:srgb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" name="Right Arrow 1"/>
          <p:cNvSpPr/>
          <p:nvPr/>
        </p:nvSpPr>
        <p:spPr>
          <a:xfrm>
            <a:off x="1927490" y="5769304"/>
            <a:ext cx="315032" cy="396000"/>
          </a:xfrm>
          <a:prstGeom prst="rightArrow">
            <a:avLst/>
          </a:prstGeom>
          <a:solidFill>
            <a:srgbClr val="A8CDD7">
              <a:lumMod val="75000"/>
            </a:srgbClr>
          </a:solidFill>
          <a:ln w="12700" cap="flat" cmpd="sng" algn="ctr">
            <a:solidFill>
              <a:srgbClr val="E8B7B7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th-TH" kern="0">
              <a:solidFill>
                <a:sysClr val="window" lastClr="FFFF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92328" y="6300028"/>
            <a:ext cx="7596000" cy="369332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th-TH" b="1" kern="0" dirty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ส.</a:t>
            </a:r>
            <a:r>
              <a:rPr lang="th-TH" b="1" kern="0" dirty="0" err="1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ป.ก</a:t>
            </a:r>
            <a:r>
              <a:rPr lang="th-TH" b="1" kern="0" dirty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./ สำนักงาน </a:t>
            </a:r>
            <a:r>
              <a:rPr lang="th-TH" b="1" kern="0" dirty="0" err="1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กปร</a:t>
            </a:r>
            <a:r>
              <a:rPr lang="th-TH" b="1" kern="0" dirty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/หน่วยงานอื่นๆ ที่เกี่ยวข้อง</a:t>
            </a:r>
            <a:endParaRPr lang="th-TH" b="1" kern="0" dirty="0" smtClean="0">
              <a:solidFill>
                <a:srgbClr val="EAEBDE">
                  <a:lumMod val="10000"/>
                </a:srgb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7" name="Right Arrow 1"/>
          <p:cNvSpPr/>
          <p:nvPr/>
        </p:nvSpPr>
        <p:spPr>
          <a:xfrm>
            <a:off x="1915259" y="6273360"/>
            <a:ext cx="315032" cy="396000"/>
          </a:xfrm>
          <a:prstGeom prst="rightArrow">
            <a:avLst/>
          </a:prstGeom>
          <a:solidFill>
            <a:srgbClr val="A8CDD7">
              <a:lumMod val="75000"/>
            </a:srgbClr>
          </a:solidFill>
          <a:ln w="12700" cap="flat" cmpd="sng" algn="ctr">
            <a:solidFill>
              <a:srgbClr val="E8B7B7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th-TH" kern="0">
              <a:solidFill>
                <a:sysClr val="window" lastClr="FFFFFF"/>
              </a:solidFill>
            </a:endParaRPr>
          </a:p>
        </p:txBody>
      </p:sp>
      <p:sp>
        <p:nvSpPr>
          <p:cNvPr id="28" name="ลูกศรขวา 27"/>
          <p:cNvSpPr/>
          <p:nvPr/>
        </p:nvSpPr>
        <p:spPr>
          <a:xfrm>
            <a:off x="1136576" y="5644828"/>
            <a:ext cx="8388000" cy="72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th-TH" kern="0">
              <a:solidFill>
                <a:sysClr val="windowText" lastClr="000000"/>
              </a:solidFill>
            </a:endParaRPr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6897219" y="2312912"/>
            <a:ext cx="2916000" cy="288000"/>
          </a:xfrm>
          <a:prstGeom prst="rect">
            <a:avLst/>
          </a:prstGeom>
          <a:solidFill>
            <a:srgbClr val="9933FF">
              <a:alpha val="15294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th-TH" sz="1600" b="1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ผลสัมฤทธิ์ของโครงการ</a:t>
            </a:r>
            <a:r>
              <a:rPr lang="en-US" sz="1600" b="1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1600" b="1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</a:t>
            </a:r>
            <a:endParaRPr lang="th-TH" sz="1600" b="1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6774" y="1835532"/>
            <a:ext cx="1482000" cy="369332"/>
          </a:xfrm>
          <a:prstGeom prst="rect">
            <a:avLst/>
          </a:prstGeom>
          <a:solidFill>
            <a:srgbClr val="FFFFCC">
              <a:alpha val="89804"/>
            </a:srgbClr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th-TH" b="1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</a:t>
            </a:r>
            <a:endParaRPr lang="th-TH" b="1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14291" y="1916832"/>
            <a:ext cx="7813252" cy="338554"/>
          </a:xfrm>
          <a:prstGeom prst="rect">
            <a:avLst/>
          </a:prstGeom>
          <a:solidFill>
            <a:srgbClr val="FFFFCC">
              <a:alpha val="89804"/>
            </a:srgb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en-US" sz="1600" b="1" kern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2,291,000 </a:t>
            </a:r>
            <a:r>
              <a:rPr lang="th-TH" sz="1600" b="1" kern="0" dirty="0" smtClean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  <a:endParaRPr lang="th-TH" sz="1600" b="1" kern="0" dirty="0">
              <a:solidFill>
                <a:srgbClr val="676A55">
                  <a:lumMod val="50000"/>
                </a:srgb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36971" y="3518519"/>
            <a:ext cx="208800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>
              <a:buSzPct val="90000"/>
              <a:defRPr/>
            </a:pPr>
            <a:r>
              <a:rPr lang="th-TH" sz="1600" b="1" kern="0" spc="-2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ประเมินผล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ความเปลี่ยนแปลงสภาพพื้นที่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ผลสำเร็จ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งานโครงการ</a:t>
            </a:r>
            <a:endParaRPr lang="th-TH" sz="1600" kern="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37210" y="4377330"/>
            <a:ext cx="2088002" cy="126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>
              <a:buSzPct val="90000"/>
              <a:defRPr/>
            </a:pPr>
            <a:r>
              <a:rPr lang="th-TH" sz="1600" b="1" kern="0" spc="-2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</a:t>
            </a:r>
            <a:endParaRPr lang="th-TH" sz="1600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รายงานระบบ </a:t>
            </a:r>
            <a:r>
              <a:rPr lang="en-US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PARA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รายงาน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ดำเนินงาน</a:t>
            </a:r>
            <a:b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และใช้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จ่ายเงิน ประจำเดือน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รายงาน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 </a:t>
            </a:r>
            <a:r>
              <a:rPr lang="en-US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VGT 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 พด. </a:t>
            </a:r>
          </a:p>
        </p:txBody>
      </p:sp>
      <p:sp>
        <p:nvSpPr>
          <p:cNvPr id="38" name="สี่เหลี่ยมผืนผ้า 37"/>
          <p:cNvSpPr/>
          <p:nvPr/>
        </p:nvSpPr>
        <p:spPr>
          <a:xfrm>
            <a:off x="992560" y="2663045"/>
            <a:ext cx="1728000" cy="2800767"/>
          </a:xfrm>
          <a:prstGeom prst="rect">
            <a:avLst/>
          </a:prstGeom>
          <a:solidFill>
            <a:srgbClr val="FFCCFF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 numCol="1">
            <a:spAutoFit/>
          </a:bodyPr>
          <a:lstStyle/>
          <a:p>
            <a:pPr>
              <a:buSzPct val="90000"/>
              <a:buFont typeface="Wingdings" pitchFamily="2" charset="2"/>
              <a:buChar char="Ø"/>
            </a:pPr>
            <a: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สำรวจ</a:t>
            </a: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สภาพ</a:t>
            </a:r>
            <a: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</a:t>
            </a:r>
            <a:b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ประสบปัญหา</a:t>
            </a: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การชะ</a:t>
            </a:r>
            <a: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ล้าง</a:t>
            </a:r>
            <a:b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พังทลาย </a:t>
            </a: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เสื่อมโทรม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จัดทำ</a:t>
            </a: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แผนปลูกหญ้า</a:t>
            </a:r>
            <a: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แฝก</a:t>
            </a:r>
            <a:b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และหลักสูตร</a:t>
            </a:r>
            <a: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ฝึกอบรม/ </a:t>
            </a:r>
            <a:b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จัดทำ</a:t>
            </a: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แผนปฏิบัติการ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แจ้ง</a:t>
            </a: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แผนขอรับ</a:t>
            </a:r>
            <a: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b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สนับสนุน</a:t>
            </a: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พันธุ์</a:t>
            </a:r>
            <a: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กล้า</a:t>
            </a:r>
            <a:b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จาก</a:t>
            </a: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กรมพัฒนาที่ดิน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ประสาน</a:t>
            </a: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</a:t>
            </a:r>
            <a: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b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1600" spc="-8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เกี่ยวข้อง</a:t>
            </a:r>
            <a:r>
              <a:rPr lang="th-TH" sz="1600" spc="-8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วางแผนดำเนินงาน</a:t>
            </a:r>
          </a:p>
        </p:txBody>
      </p:sp>
      <p:sp>
        <p:nvSpPr>
          <p:cNvPr id="39" name="สี่เหลี่ยมผืนผ้า 38"/>
          <p:cNvSpPr/>
          <p:nvPr/>
        </p:nvSpPr>
        <p:spPr>
          <a:xfrm>
            <a:off x="2792414" y="2663047"/>
            <a:ext cx="1872300" cy="2939266"/>
          </a:xfrm>
          <a:prstGeom prst="rect">
            <a:avLst/>
          </a:prstGeom>
          <a:solidFill>
            <a:srgbClr val="CCCCFF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ยึด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แนวพระราชดำริ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ประสาน 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เกษตรกร 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ชุมชน</a:t>
            </a:r>
            <a:b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ชี้แจง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ประสาน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ขอรับพันธุ์กล้า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</a:t>
            </a:r>
            <a:b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สำนักงาน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พัฒนาที่ดิน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ปลูก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หญ้าแฝกเพื่อ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อนุรักษ์</a:t>
            </a:r>
            <a:b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ดินและ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น้ำ ในเขต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ปฏิรูป  </a:t>
            </a:r>
            <a:b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ที่ดิน </a:t>
            </a:r>
            <a:r>
              <a:rPr lang="th-TH" sz="1300" kern="0" spc="-7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2,996,600 </a:t>
            </a:r>
            <a:r>
              <a:rPr lang="th-TH" sz="1300" kern="0" spc="-7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กล้า </a:t>
            </a:r>
            <a:r>
              <a:rPr lang="th-TH" sz="1300" kern="0" spc="-7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1300" kern="0" spc="-70" dirty="0">
                <a:latin typeface="TH SarabunPSK" panose="020B0500040200020003" pitchFamily="34" charset="-34"/>
                <a:cs typeface="TH SarabunPSK" panose="020B0500040200020003" pitchFamily="34" charset="-34"/>
              </a:rPr>
              <a:t>71 </a:t>
            </a:r>
            <a:r>
              <a:rPr lang="th-TH" sz="1300" kern="0" spc="-7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จังหวัด</a:t>
            </a:r>
            <a:r>
              <a:rPr lang="th-TH" sz="1300" kern="0" spc="-7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300" kern="0" spc="-6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สัมมนา</a:t>
            </a:r>
            <a:r>
              <a:rPr lang="th-TH" sz="1300" kern="0" spc="-6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และฝึกอบรม </a:t>
            </a:r>
            <a:r>
              <a:rPr lang="en-US" sz="1300" kern="0" spc="-6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320</a:t>
            </a:r>
            <a:r>
              <a:rPr lang="th-TH" sz="1300" kern="0" spc="-6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300" kern="0" spc="-6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สนับสนุน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วัสดุทาง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การเกษตร 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เพื่อ</a:t>
            </a:r>
            <a:r>
              <a:rPr lang="th-TH" sz="13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จัดทำแปลง/ขยายผล</a:t>
            </a: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  </a:t>
            </a:r>
            <a:b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3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1300" kern="0" spc="-7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ปลูก</a:t>
            </a:r>
            <a:r>
              <a:rPr lang="th-TH" sz="1300" kern="0" spc="-7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ในพื้นที่แปลง</a:t>
            </a:r>
            <a:r>
              <a:rPr lang="th-TH" sz="1300" kern="0" spc="-7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เกษตรกรรม.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300" kern="0" spc="-7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300" kern="0" spc="-7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ประชาสัมพันธ์และเผยแพร่ผลการดำเนิน</a:t>
            </a:r>
          </a:p>
          <a:p>
            <a:pPr>
              <a:buSzPct val="90000"/>
              <a:defRPr/>
            </a:pPr>
            <a:r>
              <a:rPr lang="th-TH" sz="1300" kern="0" spc="-7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300" kern="0" spc="-7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โครงการ/ผลสำเร็จของเกษตรกร</a:t>
            </a:r>
            <a:endParaRPr lang="th-TH" sz="1300" kern="0" spc="-7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0" name="สี่เหลี่ยมผืนผ้า 39"/>
          <p:cNvSpPr/>
          <p:nvPr/>
        </p:nvSpPr>
        <p:spPr>
          <a:xfrm>
            <a:off x="8291586" y="2825643"/>
            <a:ext cx="158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4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เกิดการอนุรักษ์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ดิน</a:t>
            </a:r>
            <a:b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spc="-6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และน้ำใน</a:t>
            </a:r>
            <a:r>
              <a:rPr lang="th-TH" sz="1600" kern="0" spc="-6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เขตปฏิรูป</a:t>
            </a:r>
            <a:r>
              <a:rPr lang="th-TH" sz="1600" kern="0" spc="-6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ที่ดิน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600" kern="0" spc="-6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kern="0" spc="-6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เกษตรกร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</a:t>
            </a:r>
            <a:b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และสามารถนำ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</a:t>
            </a:r>
            <a:b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ไป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ปรับใช้ประโยชน์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</a:t>
            </a:r>
            <a:b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พื้นที่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การเกษตร </a:t>
            </a:r>
            <a:endParaRPr lang="th-TH" sz="1600" kern="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เกิด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การมีส่วนร่วม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</a:t>
            </a:r>
            <a:b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เกษตรกร 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การขยาย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</a:t>
            </a:r>
            <a:b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โครงการ 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เครือข่าย</a:t>
            </a:r>
          </a:p>
        </p:txBody>
      </p:sp>
      <p:sp>
        <p:nvSpPr>
          <p:cNvPr id="41" name="ลูกศรขวา 40"/>
          <p:cNvSpPr/>
          <p:nvPr/>
        </p:nvSpPr>
        <p:spPr>
          <a:xfrm>
            <a:off x="1723312" y="1520816"/>
            <a:ext cx="204176" cy="252000"/>
          </a:xfrm>
          <a:prstGeom prst="rightArrow">
            <a:avLst/>
          </a:prstGeom>
          <a:solidFill>
            <a:srgbClr val="FFE6B3"/>
          </a:solidFill>
          <a:ln w="12700" cap="flat" cmpd="sng" algn="ctr">
            <a:solidFill>
              <a:srgbClr val="72A376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th-TH" kern="0">
              <a:solidFill>
                <a:sysClr val="window" lastClr="FFFFFF"/>
              </a:solidFill>
            </a:endParaRPr>
          </a:p>
        </p:txBody>
      </p:sp>
      <p:sp>
        <p:nvSpPr>
          <p:cNvPr id="42" name="ลูกศรขวา 41"/>
          <p:cNvSpPr/>
          <p:nvPr/>
        </p:nvSpPr>
        <p:spPr>
          <a:xfrm>
            <a:off x="1704107" y="1880856"/>
            <a:ext cx="204176" cy="252000"/>
          </a:xfrm>
          <a:prstGeom prst="rightArrow">
            <a:avLst/>
          </a:prstGeom>
          <a:solidFill>
            <a:srgbClr val="FFFFCC">
              <a:alpha val="89804"/>
            </a:srgbClr>
          </a:solidFill>
          <a:ln w="12700" cap="flat" cmpd="sng" algn="ctr">
            <a:solidFill>
              <a:srgbClr val="72A376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th-TH" kern="0">
              <a:solidFill>
                <a:sysClr val="window" lastClr="FFFF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9761" y="241484"/>
            <a:ext cx="1836000" cy="523220"/>
          </a:xfrm>
          <a:prstGeom prst="rect">
            <a:avLst/>
          </a:prstGeom>
          <a:solidFill>
            <a:srgbClr val="88A1F0"/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Road Map</a:t>
            </a:r>
            <a:endParaRPr lang="th-TH" sz="28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8" name="แผนผังลําดับงาน: กระบวนการสำรอง 47"/>
          <p:cNvSpPr/>
          <p:nvPr/>
        </p:nvSpPr>
        <p:spPr>
          <a:xfrm>
            <a:off x="2037537" y="188712"/>
            <a:ext cx="7740000" cy="648000"/>
          </a:xfrm>
          <a:prstGeom prst="flowChartAlternateProcess">
            <a:avLst/>
          </a:prstGeom>
          <a:solidFill>
            <a:srgbClr val="E9FEE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kern="0" dirty="0" smtClean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โครงการ</a:t>
            </a:r>
            <a:r>
              <a:rPr lang="th-TH" sz="2400" b="1" kern="0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พัฒนาและรณรงค์การใช้หญ้าแฝกอันเนื่องมาจากพระราชดำริ</a:t>
            </a:r>
            <a:endParaRPr lang="th-TH" sz="2800" dirty="0">
              <a:solidFill>
                <a:prstClr val="white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302175" y="5383635"/>
            <a:ext cx="14242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ต.ค. 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62 –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พ.ค. 6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3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163624" y="5592522"/>
            <a:ext cx="1053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เม.ย. – ก.ย.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 63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99660" y="5605115"/>
            <a:ext cx="12137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ต.ค. 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62 –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ก.ย. 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63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124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กลุ่ม 26"/>
          <p:cNvGrpSpPr/>
          <p:nvPr/>
        </p:nvGrpSpPr>
        <p:grpSpPr>
          <a:xfrm>
            <a:off x="272481" y="1556792"/>
            <a:ext cx="2196747" cy="2688532"/>
            <a:chOff x="250829" y="1723455"/>
            <a:chExt cx="2027766" cy="2688532"/>
          </a:xfrm>
        </p:grpSpPr>
        <p:sp>
          <p:nvSpPr>
            <p:cNvPr id="14" name="TextBox 13"/>
            <p:cNvSpPr txBox="1"/>
            <p:nvPr/>
          </p:nvSpPr>
          <p:spPr>
            <a:xfrm>
              <a:off x="251519" y="2565328"/>
              <a:ext cx="2027076" cy="184665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342900" indent="-342900"/>
              <a:r>
                <a:rPr lang="en-US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1.</a:t>
              </a:r>
              <a:r>
                <a:rPr lang="th-TH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600" spc="-7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เกษตรกร </a:t>
              </a:r>
              <a:r>
                <a:rPr lang="th-TH" sz="1600" spc="-70" dirty="0" err="1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ยุว</a:t>
              </a:r>
              <a:r>
                <a:rPr lang="th-TH" sz="1600" spc="-7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เกษตรใน</a:t>
              </a:r>
              <a:r>
                <a:rPr lang="th-TH" sz="1600" spc="-70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เขตปฏิรูปที่ดิน</a:t>
              </a:r>
              <a:endParaRPr lang="th-TH" sz="1600" spc="-7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  <a:p>
              <a:pPr marL="342900" indent="-342900"/>
              <a:r>
                <a:rPr lang="en-US" sz="1600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2.  </a:t>
              </a:r>
              <a:r>
                <a:rPr lang="th-TH" sz="1600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เจ้าหน้าที่ </a:t>
              </a:r>
              <a:r>
                <a:rPr lang="th-TH" sz="16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ส.</a:t>
              </a:r>
              <a:r>
                <a:rPr lang="th-TH" sz="1600" dirty="0" err="1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ป.ก</a:t>
              </a:r>
              <a:r>
                <a:rPr lang="th-TH" sz="16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. /</a:t>
              </a:r>
              <a:r>
                <a:rPr lang="th-TH" sz="1600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หน่วยงาน</a:t>
              </a:r>
            </a:p>
            <a:p>
              <a:pPr marL="342900" indent="-342900"/>
              <a:r>
                <a:rPr lang="th-TH" sz="16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600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   </a:t>
              </a:r>
              <a:r>
                <a:rPr lang="th-TH" sz="1600" spc="-70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สังกัด </a:t>
              </a:r>
              <a:r>
                <a:rPr lang="th-TH" sz="1600" spc="-70" dirty="0" err="1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กษ</a:t>
              </a:r>
              <a:r>
                <a:rPr lang="th-TH" sz="1600" spc="-7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. หน่วยงาน</a:t>
              </a:r>
              <a:r>
                <a:rPr lang="th-TH" sz="1600" spc="-70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อื่นๆที่เกี่ยวข้อง</a:t>
              </a:r>
              <a:endParaRPr lang="th-TH" sz="1600" spc="-7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  <a:p>
              <a:pPr marL="342900" indent="-342900"/>
              <a:r>
                <a:rPr lang="en-US" sz="1600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3. </a:t>
              </a:r>
              <a:r>
                <a:rPr lang="th-TH" sz="1600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 องค์</a:t>
              </a:r>
              <a:r>
                <a:rPr lang="th-TH" sz="16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ความรู้ตามความ</a:t>
              </a:r>
              <a:r>
                <a:rPr lang="th-TH" sz="1600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ต้องการ</a:t>
              </a:r>
            </a:p>
            <a:p>
              <a:pPr marL="342900" indent="-342900"/>
              <a:r>
                <a:rPr lang="th-TH" sz="16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600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   ของเกษตรกร</a:t>
              </a:r>
              <a:endPara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  <a:p>
              <a:pPr marL="342900" indent="-342900"/>
              <a:r>
                <a:rPr lang="en-US" sz="1600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4. </a:t>
              </a:r>
              <a:r>
                <a:rPr lang="th-TH" sz="1600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งบประมาณ</a:t>
              </a:r>
              <a:endPara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  <a:p>
              <a:pPr marL="342900" indent="-342900"/>
              <a:r>
                <a:rPr lang="en-US" sz="1600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5. </a:t>
              </a:r>
              <a:r>
                <a:rPr lang="th-TH" sz="1600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วัสดุ</a:t>
              </a:r>
              <a:r>
                <a:rPr lang="th-TH" sz="16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ทางการเกษตร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0829" y="1723455"/>
              <a:ext cx="1980000" cy="769441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ปัจจัยนำเข้า</a:t>
              </a:r>
            </a:p>
            <a:p>
              <a:pPr algn="ctr"/>
              <a:r>
                <a:rPr lang="th-TH" sz="20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(</a:t>
              </a:r>
              <a:r>
                <a:rPr lang="en-US" sz="20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Input)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768759" y="1556792"/>
            <a:ext cx="2088000" cy="7704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กระบวนการ</a:t>
            </a:r>
          </a:p>
          <a:p>
            <a:pPr algn="ctr"/>
            <a:r>
              <a:rPr lang="th-TH" sz="20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0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Process)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30354" y="1556793"/>
            <a:ext cx="2124000" cy="76944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ผลผลิต</a:t>
            </a:r>
          </a:p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(Output)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545180" y="1556793"/>
            <a:ext cx="2124000" cy="76944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ผลลัพธ์</a:t>
            </a:r>
          </a:p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(Outcome)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139412" y="2420888"/>
            <a:ext cx="2088000" cy="28007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1. พื้นที่เขตปฏิรูปที่ดินได้รับ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ปลูก</a:t>
            </a:r>
            <a:b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หญ้า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แฝกเพื่อฟื้นฟูทรัพยากร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ดิน</a:t>
            </a:r>
            <a:b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จำนวน 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3,026,000 กล้า</a:t>
            </a:r>
            <a:endParaRPr lang="th-TH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เกษตร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ได้รับความรู้ความ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เข้าใจ</a:t>
            </a:r>
            <a:b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เกี่ยวกับ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หญ้าแฝกด้านอนุรักษ์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ดิน</a:t>
            </a:r>
            <a:b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และน้ำ การใช้ประโยชน์หญ้าแฝก</a:t>
            </a:r>
            <a:b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ร่วมกับพืชอื่นในพื้นที่</a:t>
            </a:r>
            <a:b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เกษตรกรรม/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การแปร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รูป   </a:t>
            </a:r>
            <a:b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ผลิตภัณฑ์</a:t>
            </a:r>
            <a:endParaRPr lang="th-TH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มี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แปลงเรียนรู้การใช้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ประโยชน์ </a:t>
            </a:r>
            <a:b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ระบบ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หญ้าแฝก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559920" y="2431522"/>
            <a:ext cx="2088000" cy="37856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เกิด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การอนุรักษ์ดินและ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น้ำ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ใน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เขตปฏิรูปที่ดิน ลด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ปัญหา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การ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ชะล้างพังทลาย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ของ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หน้า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ดิน และทรัพยากรดิน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ได้รับ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การ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ฟื้นฟู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เกษตรกร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มีความรู้ และ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สามารถ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นำความรู้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ไปปรับใช้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ประโยชน์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spc="-6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ใน</a:t>
            </a:r>
            <a:r>
              <a:rPr lang="th-TH" sz="1600" spc="-6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พื้นที่การเกษตร และการแปร</a:t>
            </a:r>
            <a:r>
              <a:rPr lang="th-TH" sz="1600" spc="-6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รูป</a:t>
            </a:r>
            <a:br>
              <a:rPr lang="th-TH" sz="1600" spc="-6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spc="-6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ผลิตภัณฑ์จาก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ใบ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แฝก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เกิด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ความยั่งยืน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เกิด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การมีส่วนร่วมของ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เกษตรกร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การขยายผลโครงการ 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เครือข่าย</a:t>
            </a:r>
          </a:p>
          <a:p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4. มีแปลงเรียนรู้การใช้ประโยชน์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หญ้าแฝก เป็นแหล่งเรียนรู้ของ</a:t>
            </a:r>
            <a:b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เกษตรกร ชุมชน ผู้สนใจ</a:t>
            </a:r>
            <a:endParaRPr lang="th-TH" sz="160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แผนผังลําดับงาน: กระบวนการสำรอง 14"/>
          <p:cNvSpPr/>
          <p:nvPr/>
        </p:nvSpPr>
        <p:spPr>
          <a:xfrm>
            <a:off x="487788" y="404808"/>
            <a:ext cx="9002442" cy="10080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H SarabunIT๙" pitchFamily="34" charset="-34"/>
                <a:cs typeface="TH SarabunIT๙" pitchFamily="34" charset="-34"/>
              </a:rPr>
              <a:t>กรอบแนวคิด</a:t>
            </a:r>
          </a:p>
          <a:p>
            <a:pPr algn="ctr"/>
            <a:r>
              <a:rPr lang="th-TH" sz="2800" b="1" kern="0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โครงการพัฒนาและรณรงค์การใช้หญ้าแฝกอันเนื่องมาจากพระราชดำริ</a:t>
            </a:r>
          </a:p>
        </p:txBody>
      </p:sp>
      <p:sp>
        <p:nvSpPr>
          <p:cNvPr id="2" name="ลูกศรขวา 1"/>
          <p:cNvSpPr/>
          <p:nvPr/>
        </p:nvSpPr>
        <p:spPr>
          <a:xfrm>
            <a:off x="2523779" y="2934469"/>
            <a:ext cx="144016" cy="252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68759" y="2441476"/>
            <a:ext cx="2088000" cy="42780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76213" indent="-176213" algn="thaiDist"/>
            <a:r>
              <a:rPr lang="en-US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ยึด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แนวพระราชดำริฯ</a:t>
            </a:r>
          </a:p>
          <a:p>
            <a:pPr marL="176213" indent="-176213" algn="thaiDist"/>
            <a:r>
              <a:rPr lang="en-US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สำรวจ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สภาพพื้นที่ ประสบ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ปัญหาการ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ชะล้างพังทลาย เสื่อม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โทรม</a:t>
            </a:r>
            <a:endParaRPr lang="th-TH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176213" indent="-176213" algn="thaiDist"/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ประสาน 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เกษตรกร ชุมชน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ชี้แจงโครงการ</a:t>
            </a:r>
            <a:endParaRPr lang="th-TH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176213" indent="-176213" algn="thaiDist"/>
            <a:r>
              <a:rPr lang="en-US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ประสาน 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พด.ขอรับการสนับสนุน</a:t>
            </a:r>
            <a:b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พันธุ์กล้า</a:t>
            </a:r>
          </a:p>
          <a:p>
            <a:pPr marL="176213" indent="-176213" algn="thaiDist"/>
            <a:r>
              <a:rPr lang="en-US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4.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ปลูก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หญ้าแฝกเพื่ออนุรักษ์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ดิน</a:t>
            </a:r>
            <a:b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น้ำในเขตปฏิรูปที่ดิน </a:t>
            </a:r>
            <a:r>
              <a:rPr lang="en-US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en-US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026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en-US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0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00 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กล้า (71 จังหวัด)</a:t>
            </a:r>
          </a:p>
          <a:p>
            <a:pPr marL="176213" indent="-176213" algn="thaiDist"/>
            <a:r>
              <a:rPr lang="en-US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5.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สัมมนา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และฝึกอบรม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320 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ราย  </a:t>
            </a:r>
          </a:p>
          <a:p>
            <a:pPr marL="176213" indent="-176213" algn="thaiDist"/>
            <a:r>
              <a:rPr lang="en-US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6.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สนับสนุน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วัสดุทาง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การเกษตร</a:t>
            </a:r>
          </a:p>
          <a:p>
            <a:pPr marL="176213" indent="-176213" algn="thaiDist"/>
            <a:r>
              <a:rPr lang="en-US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7.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จัดทำ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แปลง/ขยายผลการปลูก</a:t>
            </a:r>
          </a:p>
          <a:p>
            <a:pPr marL="176213" indent="-176213" algn="thaiDist"/>
            <a:r>
              <a:rPr lang="en-US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8.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ติดตาม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/ประเมินผล/รายงาน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ผล</a:t>
            </a:r>
          </a:p>
          <a:p>
            <a:pPr marL="176213" indent="-176213" algn="thaiDist"/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9. ประชาสัมพันธ์และเผยแพร่ผลการดำเนินงานโครงการ/ผลสำเร็จของเกษตรกร</a:t>
            </a:r>
            <a:endParaRPr lang="th-TH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ลูกศรขวา 17"/>
          <p:cNvSpPr/>
          <p:nvPr/>
        </p:nvSpPr>
        <p:spPr>
          <a:xfrm>
            <a:off x="4910941" y="2934469"/>
            <a:ext cx="144016" cy="252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solidFill>
                <a:prstClr val="white"/>
              </a:solidFill>
            </a:endParaRPr>
          </a:p>
        </p:txBody>
      </p:sp>
      <p:sp>
        <p:nvSpPr>
          <p:cNvPr id="23" name="ลูกศรขวา 22"/>
          <p:cNvSpPr/>
          <p:nvPr/>
        </p:nvSpPr>
        <p:spPr>
          <a:xfrm>
            <a:off x="7302785" y="2934469"/>
            <a:ext cx="144016" cy="252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82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311</Words>
  <Application>Microsoft Office PowerPoint</Application>
  <PresentationFormat>กระดาษ A4 (210x297 มม.)</PresentationFormat>
  <Paragraphs>87</Paragraphs>
  <Slides>2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1_ชุดรูปแบบของ Office</vt:lpstr>
      <vt:lpstr>ภาพนิ่ง 1</vt:lpstr>
      <vt:lpstr>ภาพนิ่ง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Nutchakarn Pratumwan</dc:creator>
  <cp:lastModifiedBy>hp1248</cp:lastModifiedBy>
  <cp:revision>114</cp:revision>
  <cp:lastPrinted>2019-09-27T07:16:59Z</cp:lastPrinted>
  <dcterms:created xsi:type="dcterms:W3CDTF">2017-10-12T09:42:32Z</dcterms:created>
  <dcterms:modified xsi:type="dcterms:W3CDTF">2019-10-06T04:28:34Z</dcterms:modified>
</cp:coreProperties>
</file>