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59" r:id="rId3"/>
  </p:sldIdLst>
  <p:sldSz cx="9904413" cy="6858000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83D4E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188" y="-2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C060DC6-C09A-458F-A02C-8790ADCAAB6D}" type="datetimeFigureOut">
              <a:rPr lang="th-TH" smtClean="0"/>
              <a:pPr/>
              <a:t>06/10/62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746125"/>
            <a:ext cx="53848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82172F7-3F0F-4C90-B022-CFBFAB291A6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482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736600" y="746125"/>
            <a:ext cx="5384800" cy="3729038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9141A-67AE-4FDE-BD8C-21F4BA4AB533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54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836" y="2130437"/>
            <a:ext cx="8418751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667" y="3886200"/>
            <a:ext cx="69330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074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336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180699" y="274648"/>
            <a:ext cx="2228493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95226" y="274648"/>
            <a:ext cx="6520405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408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612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385" y="4406912"/>
            <a:ext cx="84187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82385" y="2906713"/>
            <a:ext cx="84187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665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95226" y="1600206"/>
            <a:ext cx="43744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034743" y="1600206"/>
            <a:ext cx="437444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533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226" y="1535113"/>
            <a:ext cx="43761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95226" y="2174875"/>
            <a:ext cx="43761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1307" y="1535113"/>
            <a:ext cx="43778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5031307" y="2174875"/>
            <a:ext cx="43778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267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242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764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221" y="273050"/>
            <a:ext cx="32584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72355" y="273061"/>
            <a:ext cx="55368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95221" y="1435103"/>
            <a:ext cx="32584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126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334" y="4800600"/>
            <a:ext cx="59426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941334" y="612775"/>
            <a:ext cx="59426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941334" y="5367338"/>
            <a:ext cx="59426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496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95222" y="274638"/>
            <a:ext cx="89139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222" y="1600206"/>
            <a:ext cx="89139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95222" y="6356362"/>
            <a:ext cx="2311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013" y="6356362"/>
            <a:ext cx="31363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8164" y="6356362"/>
            <a:ext cx="2311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637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กลุ่ม 26"/>
          <p:cNvGrpSpPr/>
          <p:nvPr/>
        </p:nvGrpSpPr>
        <p:grpSpPr>
          <a:xfrm>
            <a:off x="246768" y="1556792"/>
            <a:ext cx="2268000" cy="2442310"/>
            <a:chOff x="227128" y="1723455"/>
            <a:chExt cx="2093873" cy="2442310"/>
          </a:xfrm>
        </p:grpSpPr>
        <p:sp>
          <p:nvSpPr>
            <p:cNvPr id="14" name="TextBox 13"/>
            <p:cNvSpPr txBox="1"/>
            <p:nvPr/>
          </p:nvSpPr>
          <p:spPr>
            <a:xfrm>
              <a:off x="227128" y="2565327"/>
              <a:ext cx="2093873" cy="160043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342900" indent="-342900"/>
              <a:r>
                <a:rPr lang="en-US" sz="1800" spc="-6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1.</a:t>
              </a:r>
              <a:r>
                <a:rPr lang="th-TH" sz="1800" spc="-6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600" spc="-6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เกษตรกรในและนอกเขตปฏิรูปที่ดิน</a:t>
              </a:r>
            </a:p>
            <a:p>
              <a:pPr marL="342900" indent="-342900"/>
              <a:r>
                <a:rPr lang="en-US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2</a:t>
              </a:r>
              <a:r>
                <a:rPr lang="en-US" sz="1600" spc="-6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. </a:t>
              </a:r>
              <a:r>
                <a:rPr lang="th-TH" sz="1600" spc="-6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ความต้องการรับบริการของเกษตรกร</a:t>
              </a:r>
            </a:p>
            <a:p>
              <a:pPr marL="342900" indent="-342900"/>
              <a:r>
                <a:rPr lang="en-US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3. </a:t>
              </a:r>
              <a:r>
                <a:rPr lang="th-TH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งบประมาณ</a:t>
              </a:r>
            </a:p>
            <a:p>
              <a:pPr marL="342900" indent="-342900"/>
              <a:r>
                <a:rPr lang="en-US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4. </a:t>
              </a:r>
              <a:r>
                <a:rPr lang="th-TH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เจ้าหน้าที่ ส.ป.ก.   </a:t>
              </a:r>
            </a:p>
            <a:p>
              <a:pPr marL="342900" indent="-342900"/>
              <a:r>
                <a:rPr lang="th-TH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  (จังหวัด + ส่วนกลาง)</a:t>
              </a:r>
            </a:p>
            <a:p>
              <a:pPr marL="342900" indent="-342900"/>
              <a:r>
                <a:rPr lang="en-US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5. </a:t>
              </a:r>
              <a:r>
                <a:rPr lang="th-TH" sz="16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หน่วยงานในสังกัด กษ.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0828" y="1723455"/>
              <a:ext cx="2060637" cy="769441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ปัจจัยนำเข้า</a:t>
              </a:r>
            </a:p>
            <a:p>
              <a:pPr algn="ctr"/>
              <a:r>
                <a:rPr lang="th-TH" sz="20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20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Input)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768315" y="1556792"/>
            <a:ext cx="2087666" cy="7704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กระบวนการ</a:t>
            </a:r>
          </a:p>
          <a:p>
            <a:pPr algn="ctr"/>
            <a:r>
              <a:rPr lang="th-TH" sz="2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Process)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29534" y="1556796"/>
            <a:ext cx="2123659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ผลผลิต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(Output)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43973" y="1556796"/>
            <a:ext cx="2123659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ผลลัพธ์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(Outcome)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38588" y="2420888"/>
            <a:ext cx="2087666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ส.</a:t>
            </a:r>
            <a:r>
              <a:rPr lang="th-TH" sz="1600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ป.ก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. ออกให้บริการ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คลินิกเกษตรเคลื่อนที่ฯ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(คลินิกกฎหมาย) </a:t>
            </a:r>
          </a:p>
          <a:p>
            <a:pPr>
              <a:tabLst>
                <a:tab pos="85725" algn="l"/>
                <a:tab pos="177800" algn="l"/>
              </a:tabLst>
            </a:pP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จังหวัดละ 4 ครั้ง/ปี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79971" y="2420889"/>
            <a:ext cx="2087666" cy="32932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เกษตรกรได้รับการแก้ไข 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ปัญหาอย่างรวดเร็วทันต่อ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เหตุการณ์ และมีประสิทธิภาพ</a:t>
            </a:r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เกษตรกรได้รับความรู้และ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เข้าใจถึงสิทธิหน้าที่ในการใช้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ประโยชน์ที่ดินของ ส.</a:t>
            </a:r>
            <a:r>
              <a:rPr lang="th-TH" sz="1600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ป.ก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.</a:t>
            </a:r>
          </a:p>
          <a:p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เกษตรกรได้รับบริการจาก    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ส.</a:t>
            </a:r>
            <a:r>
              <a:rPr lang="th-TH" sz="1600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ป.ก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. โดยตรงมากขึ้น     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พร้อมได้รับความสะดวก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จากการให้บริการถึงพื้นที่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และได้รับทราบข้อมูล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ข่าวสารของ ส.</a:t>
            </a:r>
            <a:r>
              <a:rPr lang="th-TH" sz="1600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ป.ก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. อย่าง</a:t>
            </a:r>
          </a:p>
          <a:p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สม่ำเสมอ</a:t>
            </a:r>
          </a:p>
        </p:txBody>
      </p:sp>
      <p:sp>
        <p:nvSpPr>
          <p:cNvPr id="15" name="แผนผังลําดับงาน: กระบวนการสำรอง 14"/>
          <p:cNvSpPr/>
          <p:nvPr/>
        </p:nvSpPr>
        <p:spPr>
          <a:xfrm>
            <a:off x="487712" y="404808"/>
            <a:ext cx="9000999" cy="1008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black">
                    <a:lumMod val="95000"/>
                    <a:lumOff val="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กรอบแนวคิด</a:t>
            </a:r>
          </a:p>
          <a:p>
            <a:pPr algn="ctr"/>
            <a:r>
              <a:rPr lang="th-TH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โครงการคลินิกเกษตรเคลื่อนที่ในพระราชานุเคราะห์ฯ</a:t>
            </a:r>
          </a:p>
        </p:txBody>
      </p:sp>
      <p:sp>
        <p:nvSpPr>
          <p:cNvPr id="2" name="ลูกศรขวา 1"/>
          <p:cNvSpPr/>
          <p:nvPr/>
        </p:nvSpPr>
        <p:spPr>
          <a:xfrm>
            <a:off x="2504329" y="2924944"/>
            <a:ext cx="143993" cy="25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8315" y="2441476"/>
            <a:ext cx="2087666" cy="3785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6213" indent="-176213" algn="thaiDist"/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. การจัดนิทรรศการบริการ</a:t>
            </a:r>
          </a:p>
          <a:p>
            <a:pPr marL="176213" indent="-176213"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คลินิกกฎหมายปฏิรูปที่ดิน</a:t>
            </a:r>
          </a:p>
          <a:p>
            <a:pPr marL="176213" indent="-176213"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4 ครั้ง/ปี ตามแผน </a:t>
            </a:r>
            <a:r>
              <a:rPr lang="th-TH" sz="1600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กษ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. </a:t>
            </a:r>
          </a:p>
          <a:p>
            <a:pPr marL="85725" indent="-85725"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1600" spc="-6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การให้บริการองค์ความรู้ 7 ทิศทาง    ได้แก่</a:t>
            </a:r>
          </a:p>
          <a:p>
            <a:pPr marL="176213" indent="-176213"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2.1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ข้อกฎหมาย พรบ.ปฏิรูปที่ดิน</a:t>
            </a:r>
          </a:p>
          <a:p>
            <a:pPr marL="176213" indent="-176213"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  เพื่อเกษตรกรรม</a:t>
            </a:r>
            <a:endParaRPr lang="en-US" sz="16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6213" indent="-176213" algn="thaiDist"/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2.2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การจัดการที่ดินทำกิน</a:t>
            </a:r>
          </a:p>
          <a:p>
            <a:pPr marL="176213" indent="-176213"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2.3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การพัฒนาอาชีพและจริยธรรม</a:t>
            </a:r>
          </a:p>
          <a:p>
            <a:pPr marL="176213" indent="-176213"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2.4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การเพิ่มศักยภาพการใช้</a:t>
            </a:r>
          </a:p>
          <a:p>
            <a:pPr marL="176213" indent="-176213"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  ประโยชน์ที่ดิน</a:t>
            </a:r>
          </a:p>
          <a:p>
            <a:pPr marL="176213" indent="-176213"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2.6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การสนับสนุนแหล่งเงินทุน</a:t>
            </a:r>
          </a:p>
          <a:p>
            <a:pPr marL="176213" indent="-176213"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2.7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การจัดตั้งสถาบันเกษตรกร</a:t>
            </a:r>
          </a:p>
          <a:p>
            <a:pPr marL="176213" indent="-176213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2.8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ข้อมูลด้านเทคโนโลยี </a:t>
            </a:r>
          </a:p>
          <a:p>
            <a:pPr marL="176213" indent="-176213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  สารสนเทศ</a:t>
            </a:r>
          </a:p>
        </p:txBody>
      </p:sp>
      <p:sp>
        <p:nvSpPr>
          <p:cNvPr id="18" name="ลูกศรขวา 17"/>
          <p:cNvSpPr/>
          <p:nvPr/>
        </p:nvSpPr>
        <p:spPr>
          <a:xfrm>
            <a:off x="4900633" y="2924944"/>
            <a:ext cx="143993" cy="25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3" name="ลูกศรขวา 22"/>
          <p:cNvSpPr/>
          <p:nvPr/>
        </p:nvSpPr>
        <p:spPr>
          <a:xfrm>
            <a:off x="7292094" y="2924944"/>
            <a:ext cx="143993" cy="252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078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0"/>
          <p:cNvSpPr/>
          <p:nvPr/>
        </p:nvSpPr>
        <p:spPr>
          <a:xfrm>
            <a:off x="6860222" y="2348880"/>
            <a:ext cx="1458278" cy="1764000"/>
          </a:xfrm>
          <a:prstGeom prst="rect">
            <a:avLst/>
          </a:prstGeom>
          <a:solidFill>
            <a:srgbClr val="9966FF">
              <a:alpha val="15294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th-TH" sz="1600" kern="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81"/>
          <p:cNvSpPr/>
          <p:nvPr/>
        </p:nvSpPr>
        <p:spPr>
          <a:xfrm>
            <a:off x="8353877" y="2348880"/>
            <a:ext cx="1499002" cy="3528000"/>
          </a:xfrm>
          <a:prstGeom prst="rect">
            <a:avLst/>
          </a:prstGeom>
          <a:solidFill>
            <a:srgbClr val="9966FF">
              <a:alpha val="15686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4307" y="1844824"/>
            <a:ext cx="2196000" cy="360000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6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ติดตาม/ประเมินผล/รายงาน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758" y="692696"/>
            <a:ext cx="1481763" cy="369332"/>
          </a:xfrm>
          <a:prstGeom prst="rect">
            <a:avLst/>
          </a:prstGeom>
          <a:solidFill>
            <a:srgbClr val="99CC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8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756" y="1124744"/>
            <a:ext cx="1481763" cy="369332"/>
          </a:xfrm>
          <a:prstGeom prst="rect">
            <a:avLst/>
          </a:prstGeom>
          <a:solidFill>
            <a:srgbClr val="FFE6B3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8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476" y="1969676"/>
            <a:ext cx="974844" cy="523220"/>
          </a:xfrm>
          <a:prstGeom prst="homePlate">
            <a:avLst/>
          </a:prstGeom>
          <a:solidFill>
            <a:srgbClr val="99CC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4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ขั้นตอนการดำเนินงาน</a:t>
            </a:r>
            <a:endParaRPr lang="th-TH" sz="18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534" y="2564904"/>
            <a:ext cx="867970" cy="369332"/>
          </a:xfrm>
          <a:prstGeom prst="homePlate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8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811" y="5371201"/>
            <a:ext cx="981513" cy="400110"/>
          </a:xfrm>
          <a:prstGeom prst="rect">
            <a:avLst/>
          </a:prstGeom>
          <a:solidFill>
            <a:srgbClr val="CCCCFF">
              <a:alpha val="60000"/>
            </a:srgbClr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en-US" sz="2000" b="1" kern="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Timeline</a:t>
            </a:r>
            <a:endParaRPr lang="th-TH" sz="2000" b="1" kern="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01" y="5837202"/>
            <a:ext cx="1767342" cy="400110"/>
          </a:xfrm>
          <a:prstGeom prst="rect">
            <a:avLst/>
          </a:prstGeom>
          <a:solidFill>
            <a:srgbClr val="FFCC99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2000" b="1" kern="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หน่วยงานหลัก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52119" y="2276872"/>
            <a:ext cx="147576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</a:t>
            </a:r>
            <a:r>
              <a:rPr lang="en-US" sz="1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(Output)</a:t>
            </a:r>
            <a:endParaRPr lang="th-TH" sz="1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64047" y="2420888"/>
            <a:ext cx="143977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(</a:t>
            </a:r>
            <a:r>
              <a:rPr lang="en-US" sz="1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Outcome)</a:t>
            </a:r>
            <a:endParaRPr lang="th-TH" sz="1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2320" y="2010326"/>
            <a:ext cx="1967418" cy="338554"/>
          </a:xfrm>
          <a:prstGeom prst="chevron">
            <a:avLst/>
          </a:prstGeom>
          <a:solidFill>
            <a:srgbClr val="CCCC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6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14089" y="1988840"/>
            <a:ext cx="1871700" cy="338554"/>
          </a:xfrm>
          <a:prstGeom prst="chevron">
            <a:avLst/>
          </a:prstGeom>
          <a:solidFill>
            <a:srgbClr val="FFCCFF">
              <a:alpha val="50196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6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การเตรียมการ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11847" y="764704"/>
            <a:ext cx="813600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1) การให้บริการคลินิกกฎหมาย การแก้ไขปัญหาด้านการผลิตทางการเกษตรอย่างรวดเร็วและทันต่อเหตุการณ์</a:t>
            </a:r>
            <a:endParaRPr lang="th-TH" sz="1600" b="1" kern="0" spc="-40" dirty="0">
              <a:solidFill>
                <a:srgbClr val="676A55">
                  <a:lumMod val="5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26295" y="1124744"/>
            <a:ext cx="7812001" cy="338554"/>
          </a:xfrm>
          <a:prstGeom prst="rect">
            <a:avLst/>
          </a:prstGeom>
          <a:solidFill>
            <a:srgbClr val="FFE6B3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ให้บริการคลินิกกฎหมายของ ส.</a:t>
            </a:r>
            <a:r>
              <a:rPr lang="th-TH" sz="1600" b="1" kern="0" dirty="0" err="1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ป.ก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.จังหวัด 72 จังหวัดๆ ละ 4 ครั้ง  รวม 288 ครั้ง</a:t>
            </a:r>
          </a:p>
        </p:txBody>
      </p:sp>
      <p:sp>
        <p:nvSpPr>
          <p:cNvPr id="21" name="Rectangle 15"/>
          <p:cNvSpPr/>
          <p:nvPr/>
        </p:nvSpPr>
        <p:spPr>
          <a:xfrm>
            <a:off x="6860606" y="2492896"/>
            <a:ext cx="1584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การให้บริการคลินิก</a:t>
            </a:r>
            <a:b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กฎหมายของ ส.ป.ก.</a:t>
            </a:r>
            <a:b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6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  7 จังหวัดๆ ละ </a:t>
            </a:r>
          </a:p>
          <a:p>
            <a:pPr>
              <a:buSzPct val="90000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4 ครั้ง รวม 288 ครั้ง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66454" y="2287968"/>
            <a:ext cx="2148128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>
              <a:buSzPct val="90000"/>
              <a:defRPr/>
            </a:pPr>
            <a:r>
              <a:rPr lang="th-TH" sz="1600" b="1" kern="0" spc="-2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</a:t>
            </a: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SzPct val="90000"/>
              <a:buFont typeface="Wingdings" pitchFamily="2" charset="2"/>
              <a:buChar char="Ø"/>
              <a:tabLst>
                <a:tab pos="266700" algn="l"/>
              </a:tabLst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ติดตามการจัดนิทรรศการ</a:t>
            </a:r>
            <a:b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บริการคลินิกเคลื่อนที่ฯ </a:t>
            </a:r>
            <a:b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(คลินิกกฎหมาย) โดย </a:t>
            </a:r>
            <a:r>
              <a:rPr lang="th-TH" sz="1600" kern="0" spc="-40" dirty="0" err="1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กปร</a:t>
            </a:r>
            <a: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.</a:t>
            </a:r>
          </a:p>
          <a:p>
            <a:pPr marL="266700" indent="-266700">
              <a:buSzPct val="90000"/>
              <a:buFont typeface="Wingdings" pitchFamily="2" charset="2"/>
              <a:buChar char="Ø"/>
              <a:defRPr/>
            </a:pPr>
            <a: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ศึกษาปัจจัยส่งผลกระทบต่อการ   ดำเนินงานโครงการ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093" y="6269250"/>
            <a:ext cx="1762518" cy="400110"/>
          </a:xfrm>
          <a:prstGeom prst="rect">
            <a:avLst/>
          </a:prstGeom>
          <a:solidFill>
            <a:srgbClr val="CCFF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h-TH" sz="2000" b="1" kern="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</a:t>
            </a:r>
            <a:r>
              <a:rPr lang="th-TH" sz="2000" b="1" kern="0" dirty="0" err="1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sz="2000" b="1" kern="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04194" y="5913312"/>
            <a:ext cx="7558789" cy="324000"/>
          </a:xfrm>
          <a:prstGeom prst="rect">
            <a:avLst/>
          </a:prstGeom>
          <a:solidFill>
            <a:srgbClr val="FFD7A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th-TH" sz="1800" b="1" kern="0" spc="-1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กรมส่งเสริมการเกษตร (</a:t>
            </a:r>
            <a:r>
              <a:rPr lang="th-TH" sz="1800" b="1" kern="0" spc="-10" dirty="0" err="1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กสก</a:t>
            </a:r>
            <a:r>
              <a:rPr lang="th-TH" sz="1800" b="1" kern="0" spc="-1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</a:p>
        </p:txBody>
      </p:sp>
      <p:sp>
        <p:nvSpPr>
          <p:cNvPr id="25" name="Right Arrow 1"/>
          <p:cNvSpPr/>
          <p:nvPr/>
        </p:nvSpPr>
        <p:spPr>
          <a:xfrm>
            <a:off x="1927181" y="5841312"/>
            <a:ext cx="314982" cy="396000"/>
          </a:xfrm>
          <a:prstGeom prst="rightArrow">
            <a:avLst/>
          </a:prstGeom>
          <a:solidFill>
            <a:srgbClr val="A8CDD7">
              <a:lumMod val="75000"/>
            </a:srgbClr>
          </a:solidFill>
          <a:ln w="12700" cap="flat" cmpd="sng" algn="ctr">
            <a:solidFill>
              <a:srgbClr val="E8B7B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sz="1800" kern="0">
              <a:solidFill>
                <a:sysClr val="window" lastClr="FFFF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91963" y="6300028"/>
            <a:ext cx="7594783" cy="369332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th-TH" sz="1800" b="1" kern="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สำนักงานการปฏิรูปที่ดินเพื่อเกษตรกรรม/หน่วยงานสังกัดกระทรวงเกษตรและสหกรณ์</a:t>
            </a:r>
          </a:p>
        </p:txBody>
      </p:sp>
      <p:sp>
        <p:nvSpPr>
          <p:cNvPr id="27" name="Right Arrow 1"/>
          <p:cNvSpPr/>
          <p:nvPr/>
        </p:nvSpPr>
        <p:spPr>
          <a:xfrm>
            <a:off x="1914952" y="6273360"/>
            <a:ext cx="314982" cy="396000"/>
          </a:xfrm>
          <a:prstGeom prst="rightArrow">
            <a:avLst/>
          </a:prstGeom>
          <a:solidFill>
            <a:srgbClr val="A8CDD7">
              <a:lumMod val="75000"/>
            </a:srgbClr>
          </a:solidFill>
          <a:ln w="12700" cap="flat" cmpd="sng" algn="ctr">
            <a:solidFill>
              <a:srgbClr val="E8B7B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sz="1800" kern="0">
              <a:solidFill>
                <a:sysClr val="window" lastClr="FFFFFF"/>
              </a:solidFill>
            </a:endParaRPr>
          </a:p>
        </p:txBody>
      </p:sp>
      <p:sp>
        <p:nvSpPr>
          <p:cNvPr id="28" name="ลูกศรขวา 27"/>
          <p:cNvSpPr/>
          <p:nvPr/>
        </p:nvSpPr>
        <p:spPr>
          <a:xfrm>
            <a:off x="1138998" y="5589240"/>
            <a:ext cx="7164000" cy="72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6896116" y="1988840"/>
            <a:ext cx="2915533" cy="288000"/>
          </a:xfrm>
          <a:prstGeom prst="rect">
            <a:avLst/>
          </a:prstGeom>
          <a:solidFill>
            <a:srgbClr val="9933FF">
              <a:alpha val="15294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th-TH" sz="16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ผลสัมฤทธิ์ของโครงการ</a:t>
            </a:r>
            <a:r>
              <a:rPr lang="en-US" sz="16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6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6755" y="1556792"/>
            <a:ext cx="1481763" cy="369332"/>
          </a:xfrm>
          <a:prstGeom prst="rect">
            <a:avLst/>
          </a:prstGeom>
          <a:solidFill>
            <a:srgbClr val="FFFFCC">
              <a:alpha val="89804"/>
            </a:srgbClr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8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026294" y="1484784"/>
            <a:ext cx="7812001" cy="338554"/>
          </a:xfrm>
          <a:prstGeom prst="rect">
            <a:avLst/>
          </a:prstGeom>
          <a:solidFill>
            <a:srgbClr val="FFFFCC">
              <a:alpha val="89804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en-US" sz="1600" b="1" kern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1,279,700</a:t>
            </a:r>
            <a:r>
              <a:rPr lang="en-US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87993" y="3810518"/>
            <a:ext cx="214678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>
              <a:buSzPct val="90000"/>
              <a:defRPr/>
            </a:pPr>
            <a:r>
              <a:rPr lang="th-TH" sz="1600" b="1" kern="0" spc="-2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ประเมินผล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การประเมินผลการให้บริการ </a:t>
            </a:r>
            <a:b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โดย </a:t>
            </a:r>
            <a:r>
              <a:rPr lang="th-TH" sz="1600" kern="0" dirty="0" err="1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สศ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81865" y="4655502"/>
            <a:ext cx="2146790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>
              <a:buSzPct val="90000"/>
              <a:defRPr/>
            </a:pPr>
            <a:r>
              <a:rPr lang="th-TH" sz="1600" b="1" kern="0" spc="-2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</a:t>
            </a: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การบันทึกรายงานระบบ </a:t>
            </a:r>
            <a:r>
              <a:rPr lang="en-US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PARA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การรายงานผลการดำเนินงาน </a:t>
            </a:r>
            <a:b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ให้ กษ. ราย</a:t>
            </a:r>
            <a:r>
              <a:rPr lang="th-TH" sz="1600" kern="0" dirty="0" err="1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ไตรมาส</a:t>
            </a: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938349" y="2375962"/>
            <a:ext cx="1727723" cy="2062103"/>
          </a:xfrm>
          <a:prstGeom prst="rect">
            <a:avLst/>
          </a:prstGeom>
          <a:solidFill>
            <a:srgbClr val="FFCCFF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 numCol="1">
            <a:spAutoFit/>
          </a:bodyPr>
          <a:lstStyle/>
          <a:p>
            <a:pPr>
              <a:buSzPct val="90000"/>
              <a:buFont typeface="Wingdings" pitchFamily="2" charset="2"/>
              <a:buChar char="Ø"/>
            </a:pP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6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สำรวจพื้นที่ให้บริการ</a:t>
            </a:r>
          </a:p>
          <a:p>
            <a:pPr>
              <a:buSzPct val="90000"/>
              <a:tabLst>
                <a:tab pos="266700" algn="l"/>
              </a:tabLst>
            </a:pPr>
            <a:r>
              <a:rPr lang="th-TH" sz="16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คลินิกเกษตรเคลื่อนที่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th-TH" sz="16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ประชาสัมพันธ์การออก</a:t>
            </a:r>
          </a:p>
          <a:p>
            <a:pPr>
              <a:buSzPct val="90000"/>
            </a:pPr>
            <a:r>
              <a:rPr lang="th-TH" sz="16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หน่วยบริการคลินิก </a:t>
            </a:r>
            <a:br>
              <a:rPr lang="th-TH" sz="16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เกษตรเคลื่อนที่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th-TH" sz="16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ประชุมส่วนจังหวัด</a:t>
            </a:r>
            <a:br>
              <a:rPr lang="th-TH" sz="16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กำหนดปฏิทินออกบริการ</a:t>
            </a:r>
            <a:br>
              <a:rPr lang="th-TH" sz="16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spc="-3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คลินิกเกษตรเคลื่อนที่</a:t>
            </a: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2693849" y="2374357"/>
            <a:ext cx="1970054" cy="2800767"/>
          </a:xfrm>
          <a:prstGeom prst="rect">
            <a:avLst/>
          </a:prstGeom>
          <a:solidFill>
            <a:srgbClr val="CCCCFF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การวางแผนการปฏิบัติงาน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การจัดนิทรรศการ</a:t>
            </a:r>
            <a:b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เฉลิมพระเกียรติ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การออกให้บริการคลินิก</a:t>
            </a:r>
            <a:b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เกษตรเคลื่อนที่ฯ </a:t>
            </a:r>
          </a:p>
          <a:p>
            <a:pPr>
              <a:buSzPct val="90000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(คลินิกกฎหมาย)</a:t>
            </a:r>
          </a:p>
          <a:p>
            <a:pPr marL="177800" indent="-177800"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การเผยแพร่ประชาสัมพันธ์งานโครงการตามช่องทาง</a:t>
            </a:r>
            <a:r>
              <a:rPr lang="th-TH" sz="1600" kern="0" dirty="0" err="1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7800" indent="-177800"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ติดตามความก้าวหน้าผลการดำเนินงานโครงการ</a:t>
            </a:r>
          </a:p>
          <a:p>
            <a:pPr marL="177800" indent="-177800">
              <a:buSzPct val="90000"/>
              <a:buFont typeface="Wingdings" pitchFamily="2" charset="2"/>
              <a:buChar char="Ø"/>
              <a:defRPr/>
            </a:pP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การประเมินผลการให้บริการ</a:t>
            </a:r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8290258" y="2636912"/>
            <a:ext cx="1620000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4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เกษตรกรได้รับการ</a:t>
            </a:r>
            <a:b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แก้ไขปัญหาอย่าง</a:t>
            </a:r>
            <a:b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รวดเร็วทันต่อเหตุการณ์</a:t>
            </a:r>
            <a:b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และมีประสิทธิภาพ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เกษตรกรเข้าใจถึง สิทธิ</a:t>
            </a:r>
            <a:b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และหน้าที่ในการใช้</a:t>
            </a:r>
            <a:b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ประโยชน์ที่ดินได้ส.ป.ก.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เกษตรกรได้รับบริการ</a:t>
            </a:r>
            <a:b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จาก ส.ป.ก. โดยตรง</a:t>
            </a:r>
            <a:b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มากขึ้นพร้อมได้รับ</a:t>
            </a:r>
            <a:b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ความสะดวกจากการ</a:t>
            </a:r>
            <a:b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ให้บริการถึงพื้นที่และ</a:t>
            </a:r>
            <a:b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ได้รับข้อมูลข่าวสารของ</a:t>
            </a:r>
            <a:b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5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ส.ป.ก. อย่างสม่ำเสมอ</a:t>
            </a:r>
          </a:p>
        </p:txBody>
      </p:sp>
      <p:sp>
        <p:nvSpPr>
          <p:cNvPr id="41" name="ลูกศรขวา 40"/>
          <p:cNvSpPr/>
          <p:nvPr/>
        </p:nvSpPr>
        <p:spPr>
          <a:xfrm>
            <a:off x="1723036" y="1196752"/>
            <a:ext cx="204143" cy="252000"/>
          </a:xfrm>
          <a:prstGeom prst="rightArrow">
            <a:avLst/>
          </a:prstGeom>
          <a:solidFill>
            <a:srgbClr val="FFE6B3"/>
          </a:solidFill>
          <a:ln w="12700" cap="flat" cmpd="sng" algn="ctr">
            <a:solidFill>
              <a:srgbClr val="72A37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sz="1800" kern="0">
              <a:solidFill>
                <a:sysClr val="window" lastClr="FFFFFF"/>
              </a:solidFill>
            </a:endParaRPr>
          </a:p>
        </p:txBody>
      </p:sp>
      <p:sp>
        <p:nvSpPr>
          <p:cNvPr id="42" name="ลูกศรขวา 41"/>
          <p:cNvSpPr/>
          <p:nvPr/>
        </p:nvSpPr>
        <p:spPr>
          <a:xfrm>
            <a:off x="1703834" y="1556792"/>
            <a:ext cx="204143" cy="252000"/>
          </a:xfrm>
          <a:prstGeom prst="rightArrow">
            <a:avLst/>
          </a:prstGeom>
          <a:solidFill>
            <a:srgbClr val="FFFFCC">
              <a:alpha val="89804"/>
            </a:srgbClr>
          </a:solidFill>
          <a:ln w="12700" cap="flat" cmpd="sng" algn="ctr">
            <a:solidFill>
              <a:srgbClr val="72A37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sz="1800" kern="0">
              <a:solidFill>
                <a:sysClr val="window" lastClr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9743" y="116632"/>
            <a:ext cx="1835706" cy="523220"/>
          </a:xfrm>
          <a:prstGeom prst="rect">
            <a:avLst/>
          </a:prstGeom>
          <a:solidFill>
            <a:srgbClr val="88A1F0"/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Road Map</a:t>
            </a:r>
            <a:endParaRPr lang="th-TH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" name="แผนผังลําดับงาน: กระบวนการสำรอง 47"/>
          <p:cNvSpPr/>
          <p:nvPr/>
        </p:nvSpPr>
        <p:spPr>
          <a:xfrm>
            <a:off x="2037212" y="44624"/>
            <a:ext cx="7738760" cy="648000"/>
          </a:xfrm>
          <a:prstGeom prst="flowChartAlternateProcess">
            <a:avLst/>
          </a:prstGeom>
          <a:solidFill>
            <a:srgbClr val="E9FEE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โครงการคลินิกเกษตรเคลื่อนที่ในพระราชานุเคราะห์ฯ</a:t>
            </a:r>
            <a:endParaRPr lang="th-TH" sz="3200" dirty="0">
              <a:solidFill>
                <a:prstClr val="white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24382" y="5589240"/>
            <a:ext cx="1169943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ต.ค. 62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059434" y="5610726"/>
            <a:ext cx="1497723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ต.ค. 6</a:t>
            </a:r>
            <a:r>
              <a:rPr lang="en-US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 มี.ค. </a:t>
            </a:r>
            <a:r>
              <a:rPr lang="en-US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63</a:t>
            </a:r>
            <a:endParaRPr lang="th-TH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13359" y="5610726"/>
            <a:ext cx="1497723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ต.ค.6</a:t>
            </a:r>
            <a:r>
              <a:rPr lang="en-US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 ก.ย.6</a:t>
            </a:r>
            <a:r>
              <a:rPr lang="en-US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endParaRPr lang="th-TH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1466038"/>
      </p:ext>
    </p:extLst>
  </p:cSld>
  <p:clrMapOvr>
    <a:masterClrMapping/>
  </p:clrMapOvr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361</Words>
  <Application>Microsoft Office PowerPoint</Application>
  <PresentationFormat>กำหนดเอง</PresentationFormat>
  <Paragraphs>96</Paragraphs>
  <Slides>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1_ชุดรูปแบบของ Office</vt:lpstr>
      <vt:lpstr>ภาพนิ่ง 1</vt:lpstr>
      <vt:lpstr>ภาพนิ่ง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กรอบแนวคิด โครงการ.........</dc:title>
  <dc:creator>ALRO</dc:creator>
  <cp:lastModifiedBy>hp1248</cp:lastModifiedBy>
  <cp:revision>83</cp:revision>
  <cp:lastPrinted>2018-09-07T09:01:22Z</cp:lastPrinted>
  <dcterms:created xsi:type="dcterms:W3CDTF">2017-10-13T09:40:42Z</dcterms:created>
  <dcterms:modified xsi:type="dcterms:W3CDTF">2019-10-06T04:19:19Z</dcterms:modified>
</cp:coreProperties>
</file>