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9" r:id="rId3"/>
  </p:sldIdLst>
  <p:sldSz cx="9904413" cy="6858000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83D4E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188" y="-2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C060DC6-C09A-458F-A02C-8790ADCAAB6D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82172F7-3F0F-4C90-B022-CFBFAB291A6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6482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736600" y="746125"/>
            <a:ext cx="5384800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836" y="2130437"/>
            <a:ext cx="8418751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667" y="3886200"/>
            <a:ext cx="69330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074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336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0699" y="274648"/>
            <a:ext cx="2228493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226" y="274648"/>
            <a:ext cx="6520405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408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12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385" y="4406912"/>
            <a:ext cx="84187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385" y="2906713"/>
            <a:ext cx="84187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665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226" y="1600206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4743" y="1600206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533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226" y="1535113"/>
            <a:ext cx="43761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226" y="2174875"/>
            <a:ext cx="43761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1307" y="1535113"/>
            <a:ext cx="43778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1307" y="2174875"/>
            <a:ext cx="43778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267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242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64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221" y="273050"/>
            <a:ext cx="32584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355" y="273061"/>
            <a:ext cx="55368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221" y="1435103"/>
            <a:ext cx="32584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126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334" y="4800600"/>
            <a:ext cx="594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334" y="612775"/>
            <a:ext cx="59426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334" y="5367338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96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222" y="274638"/>
            <a:ext cx="89139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222" y="1600206"/>
            <a:ext cx="89139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222" y="6356362"/>
            <a:ext cx="2311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013" y="6356362"/>
            <a:ext cx="31363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8164" y="6356362"/>
            <a:ext cx="23110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637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46768" y="1556792"/>
            <a:ext cx="2268000" cy="2442310"/>
            <a:chOff x="227128" y="1723455"/>
            <a:chExt cx="2093873" cy="2442310"/>
          </a:xfrm>
        </p:grpSpPr>
        <p:sp>
          <p:nvSpPr>
            <p:cNvPr id="14" name="TextBox 13"/>
            <p:cNvSpPr txBox="1"/>
            <p:nvPr/>
          </p:nvSpPr>
          <p:spPr>
            <a:xfrm>
              <a:off x="227128" y="2565327"/>
              <a:ext cx="2093873" cy="160043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800" spc="-6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1.</a:t>
              </a:r>
              <a:r>
                <a:rPr lang="th-TH" sz="1800" spc="-6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spc="-6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เกษตรกรในและนอกเขตปฏิรูปที่ดิน</a:t>
              </a:r>
            </a:p>
            <a:p>
              <a:pPr marL="342900" indent="-342900"/>
              <a:r>
                <a:rPr lang="en-US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</a:t>
              </a:r>
              <a:r>
                <a:rPr lang="en-US" sz="1600" spc="-6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 </a:t>
              </a:r>
              <a:r>
                <a:rPr lang="th-TH" sz="1600" spc="-6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ความต้องการรับบริการของเกษตรกร</a:t>
              </a:r>
            </a:p>
            <a:p>
              <a:pPr marL="342900" indent="-342900"/>
              <a:r>
                <a:rPr lang="en-US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3. 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งบประมาณ</a:t>
              </a:r>
            </a:p>
            <a:p>
              <a:pPr marL="342900" indent="-342900"/>
              <a:r>
                <a:rPr lang="en-US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4. 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เจ้าหน้าที่ ส.ป.ก.   </a:t>
              </a:r>
            </a:p>
            <a:p>
              <a:pPr marL="342900" indent="-342900"/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 (จังหวัด + ส่วนกลาง)</a:t>
              </a:r>
            </a:p>
            <a:p>
              <a:pPr marL="342900" indent="-342900"/>
              <a:r>
                <a:rPr lang="en-US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5. 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หน่วยงานในสังกัด กษ.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8" y="1723455"/>
              <a:ext cx="2060637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68315" y="1556792"/>
            <a:ext cx="2087666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29534" y="1556796"/>
            <a:ext cx="2123659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43973" y="1556796"/>
            <a:ext cx="2123659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38588" y="2420888"/>
            <a:ext cx="208766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ส.</a:t>
            </a:r>
            <a:r>
              <a:rPr lang="th-TH" sz="160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ออกให้บริการ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คลินิกเกษตรเคลื่อนที่ฯ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(คลินิกกฎหมาย) </a:t>
            </a:r>
          </a:p>
          <a:p>
            <a:pPr>
              <a:tabLst>
                <a:tab pos="85725" algn="l"/>
                <a:tab pos="177800" algn="l"/>
              </a:tabLst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จังหวัดละ 4 ครั้ง/ปี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79971" y="2420889"/>
            <a:ext cx="2087666" cy="32932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เกษตรกรได้รับการแก้ไข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ปัญหาอย่างรวดเร็วทันต่อ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เหตุการณ์ และมีประสิทธิภาพ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เกษตรกรได้รับความรู้และ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เข้าใจถึงสิทธิหน้าที่ในการใช้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ประโยชน์ที่ดินของ ส.</a:t>
            </a:r>
            <a:r>
              <a:rPr lang="th-TH" sz="160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เกษตรกรได้รับบริการจาก   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ส.</a:t>
            </a:r>
            <a:r>
              <a:rPr lang="th-TH" sz="160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โดยตรงมากขึ้น    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พร้อมได้รับความสะดวก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จากการให้บริการถึงพื้นที่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และได้รับทราบข้อมูล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ข่าวสารของ ส.</a:t>
            </a:r>
            <a:r>
              <a:rPr lang="th-TH" sz="160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ป.ก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อย่าง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สม่ำเสมอ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87712" y="404808"/>
            <a:ext cx="9000999" cy="1008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โครงการคลินิกเกษตรเคลื่อนที่ในพระราชานุเคราะห์ฯ</a:t>
            </a:r>
          </a:p>
        </p:txBody>
      </p:sp>
      <p:sp>
        <p:nvSpPr>
          <p:cNvPr id="2" name="ลูกศรขวา 1"/>
          <p:cNvSpPr/>
          <p:nvPr/>
        </p:nvSpPr>
        <p:spPr>
          <a:xfrm>
            <a:off x="2504329" y="2924944"/>
            <a:ext cx="143993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8315" y="2441476"/>
            <a:ext cx="2087666" cy="3785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 algn="thaiDist"/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การจัดนิทรรศการบริการ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คลินิกกฎหมายปฏิรูปที่ดิน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4 ครั้ง/ปี ตามแผน </a:t>
            </a:r>
            <a:r>
              <a:rPr lang="th-TH" sz="1600" dirty="0" err="1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กษ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. </a:t>
            </a:r>
          </a:p>
          <a:p>
            <a:pPr marL="85725" indent="-85725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1600" spc="-6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การให้บริการองค์ความรู้ 7 ทิศทาง    ได้แก่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2.1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ข้อกฎหมาย พรบ.ปฏิรูปที่ดิน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 เพื่อเกษตรกรรม</a:t>
            </a:r>
            <a:endParaRPr lang="en-US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marL="176213" indent="-176213" algn="thaiDist"/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2.2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การจัดการที่ดินทำกิน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2.3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การพัฒนาอาชีพและจริยธรรม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2.4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การเพิ่มศักยภาพการใช้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 ประโยชน์ที่ดิน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2.6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การสนับสนุนแหล่งเงินทุน</a:t>
            </a:r>
          </a:p>
          <a:p>
            <a:pPr marL="176213" indent="-176213"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2.7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การจัดตั้งสถาบันเกษตรกร</a:t>
            </a:r>
          </a:p>
          <a:p>
            <a:pPr marL="176213" indent="-176213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2.8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ข้อมูลด้านเทคโนโลยี </a:t>
            </a:r>
          </a:p>
          <a:p>
            <a:pPr marL="176213" indent="-176213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 สารสนเทศ</a:t>
            </a:r>
          </a:p>
        </p:txBody>
      </p:sp>
      <p:sp>
        <p:nvSpPr>
          <p:cNvPr id="18" name="ลูกศรขวา 17"/>
          <p:cNvSpPr/>
          <p:nvPr/>
        </p:nvSpPr>
        <p:spPr>
          <a:xfrm>
            <a:off x="4900633" y="2924944"/>
            <a:ext cx="143993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>
            <a:off x="7292094" y="2924944"/>
            <a:ext cx="143993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78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0"/>
          <p:cNvSpPr/>
          <p:nvPr/>
        </p:nvSpPr>
        <p:spPr>
          <a:xfrm>
            <a:off x="6860222" y="2348880"/>
            <a:ext cx="1458278" cy="1764000"/>
          </a:xfrm>
          <a:prstGeom prst="rect">
            <a:avLst/>
          </a:prstGeom>
          <a:solidFill>
            <a:srgbClr val="9966FF">
              <a:alpha val="1529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81"/>
          <p:cNvSpPr/>
          <p:nvPr/>
        </p:nvSpPr>
        <p:spPr>
          <a:xfrm>
            <a:off x="8353877" y="2348880"/>
            <a:ext cx="1499002" cy="3528000"/>
          </a:xfrm>
          <a:prstGeom prst="rect">
            <a:avLst/>
          </a:prstGeom>
          <a:solidFill>
            <a:srgbClr val="9966FF">
              <a:alpha val="15686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4307" y="1844824"/>
            <a:ext cx="2196000" cy="360000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ติดตาม/ประเมินผล/รายงาน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758" y="692696"/>
            <a:ext cx="1481763" cy="369332"/>
          </a:xfrm>
          <a:prstGeom prst="rect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756" y="1124744"/>
            <a:ext cx="1481763" cy="369332"/>
          </a:xfrm>
          <a:prstGeom prst="rect">
            <a:avLst/>
          </a:prstGeom>
          <a:solidFill>
            <a:srgbClr val="FFE6B3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76" y="1969676"/>
            <a:ext cx="974844" cy="523220"/>
          </a:xfrm>
          <a:prstGeom prst="homePlate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4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ขั้นตอนการดำเนินงาน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534" y="2564904"/>
            <a:ext cx="867970" cy="369332"/>
          </a:xfrm>
          <a:prstGeom prst="homePlate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11" y="5371201"/>
            <a:ext cx="981513" cy="400110"/>
          </a:xfrm>
          <a:prstGeom prst="rect">
            <a:avLst/>
          </a:prstGeom>
          <a:solidFill>
            <a:srgbClr val="CCCCFF">
              <a:alpha val="60000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Timeline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01" y="5837202"/>
            <a:ext cx="1767342" cy="400110"/>
          </a:xfrm>
          <a:prstGeom prst="rect">
            <a:avLst/>
          </a:prstGeom>
          <a:solidFill>
            <a:srgbClr val="FFCC99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20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หน่วยงานหลัก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52119" y="2276872"/>
            <a:ext cx="147576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</a:t>
            </a:r>
            <a:r>
              <a:rPr lang="en-US" sz="1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(Output)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64047" y="2420888"/>
            <a:ext cx="14397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1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2320" y="2010326"/>
            <a:ext cx="1967418" cy="338554"/>
          </a:xfrm>
          <a:prstGeom prst="chevron">
            <a:avLst/>
          </a:prstGeom>
          <a:solidFill>
            <a:srgbClr val="CCCC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14089" y="1988840"/>
            <a:ext cx="1871700" cy="338554"/>
          </a:xfrm>
          <a:prstGeom prst="chevron">
            <a:avLst/>
          </a:prstGeom>
          <a:solidFill>
            <a:srgbClr val="FFCCFF">
              <a:alpha val="50196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11847" y="764704"/>
            <a:ext cx="813600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1) การให้บริการคลินิกกฎหมาย การแก้ไขปัญหาด้านการผลิตทางการเกษตรอย่างรวดเร็วและทันต่อเหตุการณ์</a:t>
            </a:r>
            <a:endParaRPr lang="th-TH" sz="1600" b="1" kern="0" spc="-4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26295" y="1124744"/>
            <a:ext cx="7812001" cy="338554"/>
          </a:xfrm>
          <a:prstGeom prst="rect">
            <a:avLst/>
          </a:prstGeom>
          <a:solidFill>
            <a:srgbClr val="FFE6B3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ให้บริการคลินิกกฎหมายของ ส.</a:t>
            </a:r>
            <a:r>
              <a:rPr lang="th-TH" sz="1600" b="1" kern="0" dirty="0" err="1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.จังหวัด 72 จังหวัดๆ ละ 4 ครั้ง  รวม 288 ครั้ง</a:t>
            </a:r>
          </a:p>
        </p:txBody>
      </p:sp>
      <p:sp>
        <p:nvSpPr>
          <p:cNvPr id="21" name="Rectangle 15"/>
          <p:cNvSpPr/>
          <p:nvPr/>
        </p:nvSpPr>
        <p:spPr>
          <a:xfrm>
            <a:off x="6860606" y="2492896"/>
            <a:ext cx="158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การให้บริการคลินิก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กฎหมายของ ส.ป.ก.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จังหวัด  7 จังหวัดๆ ละ </a:t>
            </a:r>
          </a:p>
          <a:p>
            <a:pPr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4 ครั้ง รวม 288 ครั้ง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66454" y="2287968"/>
            <a:ext cx="2148128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tabLst>
                <a:tab pos="266700" algn="l"/>
              </a:tabLst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ติดตามการจัดนิทรรศการ</a:t>
            </a:r>
            <a:b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บริการคลินิกเคลื่อนที่ฯ </a:t>
            </a:r>
            <a:b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(คลินิกกฎหมาย) โดย </a:t>
            </a:r>
            <a:r>
              <a:rPr lang="th-TH" sz="1600" kern="0" spc="-4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กปร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.</a:t>
            </a:r>
          </a:p>
          <a:p>
            <a:pPr marL="266700" indent="-266700">
              <a:buSzPct val="90000"/>
              <a:buFont typeface="Wingdings" pitchFamily="2" charset="2"/>
              <a:buChar char="Ø"/>
              <a:defRPr/>
            </a:pP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ศึกษาปัจจัยส่งผลกระทบต่อการ   ดำเนินงานโครงการ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93" y="6269250"/>
            <a:ext cx="1762518" cy="400110"/>
          </a:xfrm>
          <a:prstGeom prst="rect">
            <a:avLst/>
          </a:prstGeom>
          <a:solidFill>
            <a:srgbClr val="CCFF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20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000" b="1" kern="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20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04194" y="5913312"/>
            <a:ext cx="7558789" cy="324000"/>
          </a:xfrm>
          <a:prstGeom prst="rect">
            <a:avLst/>
          </a:prstGeom>
          <a:solidFill>
            <a:srgbClr val="FFD7A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8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กรมส่งเสริมการเกษตร (</a:t>
            </a:r>
            <a:r>
              <a:rPr lang="th-TH" sz="1800" b="1" kern="0" spc="-1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กสก</a:t>
            </a:r>
            <a:r>
              <a:rPr lang="th-TH" sz="18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</p:txBody>
      </p:sp>
      <p:sp>
        <p:nvSpPr>
          <p:cNvPr id="25" name="Right Arrow 1"/>
          <p:cNvSpPr/>
          <p:nvPr/>
        </p:nvSpPr>
        <p:spPr>
          <a:xfrm>
            <a:off x="1927181" y="5841312"/>
            <a:ext cx="31498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1963" y="6300028"/>
            <a:ext cx="7594783" cy="369332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800" b="1" kern="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สำนักงานการปฏิรูปที่ดินเพื่อเกษตรกรรม/หน่วยงานสังกัดกระทรวงเกษตรและสหกรณ์</a:t>
            </a:r>
          </a:p>
        </p:txBody>
      </p:sp>
      <p:sp>
        <p:nvSpPr>
          <p:cNvPr id="27" name="Right Arrow 1"/>
          <p:cNvSpPr/>
          <p:nvPr/>
        </p:nvSpPr>
        <p:spPr>
          <a:xfrm>
            <a:off x="1914952" y="6273360"/>
            <a:ext cx="314982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28" name="ลูกศรขวา 27"/>
          <p:cNvSpPr/>
          <p:nvPr/>
        </p:nvSpPr>
        <p:spPr>
          <a:xfrm>
            <a:off x="1138998" y="5589240"/>
            <a:ext cx="7164000" cy="72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6896116" y="1988840"/>
            <a:ext cx="2915533" cy="288000"/>
          </a:xfrm>
          <a:prstGeom prst="rect">
            <a:avLst/>
          </a:prstGeom>
          <a:solidFill>
            <a:srgbClr val="9933FF">
              <a:alpha val="15294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h-TH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ผลสัมฤทธิ์ของโครงการ</a:t>
            </a:r>
            <a:r>
              <a:rPr lang="en-US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16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6755" y="1556792"/>
            <a:ext cx="1481763" cy="369332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26294" y="1484784"/>
            <a:ext cx="7812001" cy="338554"/>
          </a:xfrm>
          <a:prstGeom prst="rect">
            <a:avLst/>
          </a:prstGeom>
          <a:solidFill>
            <a:srgbClr val="FFFFCC">
              <a:alpha val="8980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1,279,700</a:t>
            </a: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7993" y="3810518"/>
            <a:ext cx="2146789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การประเมินผลการให้บริการ 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โดย </a:t>
            </a:r>
            <a:r>
              <a:rPr lang="th-TH" sz="1600" kern="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สศ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81865" y="4655502"/>
            <a:ext cx="2146790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การบันทึกรายงานระบบ </a:t>
            </a: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การรายงานผลการดำเนินงาน 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ให้ กษ. ราย</a:t>
            </a:r>
            <a:r>
              <a:rPr lang="th-TH" sz="1600" kern="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ไตรมาส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938349" y="2375962"/>
            <a:ext cx="1727723" cy="2062103"/>
          </a:xfrm>
          <a:prstGeom prst="rect">
            <a:avLst/>
          </a:prstGeom>
          <a:solidFill>
            <a:srgbClr val="FFCCFF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numCol="1">
            <a:spAutoFit/>
          </a:bodyPr>
          <a:lstStyle/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สำรวจพื้นที่ให้บริการ</a:t>
            </a:r>
          </a:p>
          <a:p>
            <a:pPr>
              <a:buSzPct val="90000"/>
              <a:tabLst>
                <a:tab pos="266700" algn="l"/>
              </a:tabLst>
            </a:pP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คลินิกเกษตรเคลื่อนที่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ประชาสัมพันธ์การออก</a:t>
            </a:r>
          </a:p>
          <a:p>
            <a:pPr>
              <a:buSzPct val="90000"/>
            </a:pP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หน่วยบริการคลินิก </a:t>
            </a:r>
            <a:b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เกษตรเคลื่อนที่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ประชุมส่วนจังหวัด</a:t>
            </a:r>
            <a:b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กำหนดปฏิทินออกบริการ</a:t>
            </a:r>
            <a:b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spc="-3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คลินิกเกษตรเคลื่อนที่</a:t>
            </a: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693849" y="2374357"/>
            <a:ext cx="1970054" cy="2800767"/>
          </a:xfrm>
          <a:prstGeom prst="rect">
            <a:avLst/>
          </a:prstGeom>
          <a:solidFill>
            <a:srgbClr val="CCCCFF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การวางแผนการปฏิบัติงาน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การจัดนิทรรศการ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เฉลิมพระเกียรติ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การออกให้บริการคลินิก</a:t>
            </a:r>
            <a:b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เกษตรเคลื่อนที่ฯ </a:t>
            </a:r>
          </a:p>
          <a:p>
            <a:pPr>
              <a:buSzPct val="90000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(คลินิกกฎหมาย)</a:t>
            </a:r>
          </a:p>
          <a:p>
            <a:pPr marL="177800" indent="-177800"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การเผยแพร่ประชาสัมพันธ์งานโครงการตามช่องทาง</a:t>
            </a:r>
            <a:r>
              <a:rPr lang="th-TH" sz="1600" kern="0" dirty="0" err="1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7800" indent="-177800"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ติดตามความก้าวหน้าผลการดำเนินงานโครงการ</a:t>
            </a:r>
          </a:p>
          <a:p>
            <a:pPr marL="177800" indent="-177800">
              <a:buSzPct val="90000"/>
              <a:buFont typeface="Wingdings" pitchFamily="2" charset="2"/>
              <a:buChar char="Ø"/>
              <a:defRPr/>
            </a:pP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การประเมินผลการให้บริการ</a:t>
            </a: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8290258" y="2636912"/>
            <a:ext cx="1620000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เกษตรกรได้รับการ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แก้ไขปัญหาอย่าง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รวดเร็วทันต่อเหตุการณ์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และมีประสิทธิภาพ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เกษตรกรเข้าใจถึง สิทธิ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และหน้าที่ในการใช้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ประโยชน์ที่ดินได้ส.ป.ก.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เกษตรกรได้รับบริการ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จาก ส.ป.ก. โดยตรง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มากขึ้นพร้อมได้รับ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ความสะดวกจากการ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ให้บริการถึงพื้นที่และ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ได้รับข้อมูลข่าวสารของ</a:t>
            </a:r>
            <a:b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ส.ป.ก. อย่างสม่ำเสมอ</a:t>
            </a:r>
          </a:p>
        </p:txBody>
      </p:sp>
      <p:sp>
        <p:nvSpPr>
          <p:cNvPr id="41" name="ลูกศรขวา 40"/>
          <p:cNvSpPr/>
          <p:nvPr/>
        </p:nvSpPr>
        <p:spPr>
          <a:xfrm>
            <a:off x="1723036" y="1196752"/>
            <a:ext cx="204143" cy="252000"/>
          </a:xfrm>
          <a:prstGeom prst="rightArrow">
            <a:avLst/>
          </a:prstGeom>
          <a:solidFill>
            <a:srgbClr val="FFE6B3"/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42" name="ลูกศรขวา 41"/>
          <p:cNvSpPr/>
          <p:nvPr/>
        </p:nvSpPr>
        <p:spPr>
          <a:xfrm>
            <a:off x="1703834" y="1556792"/>
            <a:ext cx="204143" cy="252000"/>
          </a:xfrm>
          <a:prstGeom prst="rightArrow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9743" y="116632"/>
            <a:ext cx="1835706" cy="523220"/>
          </a:xfrm>
          <a:prstGeom prst="rect">
            <a:avLst/>
          </a:prstGeom>
          <a:solidFill>
            <a:srgbClr val="88A1F0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Road Map</a:t>
            </a:r>
            <a:endParaRPr lang="th-TH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แผนผังลําดับงาน: กระบวนการสำรอง 47"/>
          <p:cNvSpPr/>
          <p:nvPr/>
        </p:nvSpPr>
        <p:spPr>
          <a:xfrm>
            <a:off x="2037212" y="44624"/>
            <a:ext cx="7738760" cy="648000"/>
          </a:xfrm>
          <a:prstGeom prst="flowChartAlternateProcess">
            <a:avLst/>
          </a:prstGeom>
          <a:solidFill>
            <a:srgbClr val="E9FEE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โครงการคลินิกเกษตรเคลื่อนที่ในพระราชานุเคราะห์ฯ</a:t>
            </a:r>
            <a:endParaRPr lang="th-TH" sz="3200" dirty="0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24382" y="5589240"/>
            <a:ext cx="1169943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ต.ค. 62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59434" y="5610726"/>
            <a:ext cx="1497723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ต.ค. 6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มี.ค. 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63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13359" y="5610726"/>
            <a:ext cx="1497723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ต.ค.6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ก.ย.6</a:t>
            </a:r>
            <a:r>
              <a:rPr lang="en-US" sz="1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466038"/>
      </p:ext>
    </p:extLst>
  </p:cSld>
  <p:clrMapOvr>
    <a:masterClrMapping/>
  </p:clrMapOvr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361</Words>
  <Application>Microsoft Office PowerPoint</Application>
  <PresentationFormat>กำหนดเอง</PresentationFormat>
  <Paragraphs>96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1_ชุดรูปแบบของ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กรอบแนวคิด โครงการ.........</dc:title>
  <dc:creator>ALRO</dc:creator>
  <cp:lastModifiedBy>hp1248</cp:lastModifiedBy>
  <cp:revision>83</cp:revision>
  <cp:lastPrinted>2018-09-07T09:01:22Z</cp:lastPrinted>
  <dcterms:created xsi:type="dcterms:W3CDTF">2017-10-13T09:40:42Z</dcterms:created>
  <dcterms:modified xsi:type="dcterms:W3CDTF">2019-10-06T04:19:19Z</dcterms:modified>
</cp:coreProperties>
</file>