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4"/>
  </p:notesMasterIdLst>
  <p:sldIdLst>
    <p:sldId id="263" r:id="rId2"/>
    <p:sldId id="262" r:id="rId3"/>
  </p:sldIdLst>
  <p:sldSz cx="9906000" cy="6858000" type="A4"/>
  <p:notesSz cx="6858000" cy="99456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864" y="474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4E3B41BE-03B8-400A-8912-8CC160176158}" type="datetimeFigureOut">
              <a:rPr lang="th-TH" smtClean="0"/>
              <a:pPr/>
              <a:t>06/10/62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746125"/>
            <a:ext cx="5387975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724203"/>
            <a:ext cx="5486400" cy="4475560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6677"/>
            <a:ext cx="2971800" cy="49728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9446677"/>
            <a:ext cx="2971800" cy="49728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183D9BE8-C28D-4B0A-8F8B-49DBEB048BD1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="" xmlns:p14="http://schemas.microsoft.com/office/powerpoint/2010/main" val="519990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735013" y="746125"/>
            <a:ext cx="5387975" cy="3730625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E9141A-67AE-4FDE-BD8C-21F4BA4AB533}" type="slidenum">
              <a:rPr lang="th-TH" smtClean="0">
                <a:solidFill>
                  <a:prstClr val="black"/>
                </a:solidFill>
              </a:rPr>
              <a:pPr/>
              <a:t>1</a:t>
            </a:fld>
            <a:endParaRPr lang="th-TH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354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5" y="2130434"/>
            <a:ext cx="84201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3" y="3886200"/>
            <a:ext cx="69342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8933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9744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7181850" y="274647"/>
            <a:ext cx="222885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95304" y="274647"/>
            <a:ext cx="652145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4261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39330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509" y="440690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82509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4709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95304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9274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686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95303" y="2174875"/>
            <a:ext cx="437686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8837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735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570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872974" y="273059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3861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3921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95301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95302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0EE7C-D0FC-4C28-B3B1-D4B30D1BFC5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06/10/62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555" y="635635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9302" y="635635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90098-678F-4820-94C2-F404635A71A1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390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กลุ่ม 26"/>
          <p:cNvGrpSpPr/>
          <p:nvPr/>
        </p:nvGrpSpPr>
        <p:grpSpPr>
          <a:xfrm>
            <a:off x="272481" y="1979125"/>
            <a:ext cx="2196748" cy="3119420"/>
            <a:chOff x="250829" y="1723455"/>
            <a:chExt cx="2027767" cy="3119420"/>
          </a:xfrm>
        </p:grpSpPr>
        <p:sp>
          <p:nvSpPr>
            <p:cNvPr id="14" name="TextBox 13"/>
            <p:cNvSpPr txBox="1"/>
            <p:nvPr/>
          </p:nvSpPr>
          <p:spPr>
            <a:xfrm>
              <a:off x="251520" y="2565328"/>
              <a:ext cx="2027076" cy="2277547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th-TH" sz="1800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1. เจ้าหน้าที่ </a:t>
              </a: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ส.</a:t>
              </a:r>
              <a:r>
                <a:rPr lang="th-TH" sz="1800" dirty="0" err="1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ป.ก</a:t>
              </a: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.ส่วนกลาง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2. เจ้าหน้าที่ ส.</a:t>
              </a:r>
              <a:r>
                <a:rPr lang="th-TH" sz="1800" dirty="0" err="1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ป.ก</a:t>
              </a: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.จังหวัด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3. หน่วยงานร่วม</a:t>
              </a:r>
              <a:r>
                <a:rPr lang="th-TH" sz="1800" dirty="0" err="1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บูรณา</a:t>
              </a:r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การ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4. ศูนย์ต้นแบบ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5. งบประมาณ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6. องค์ความรู้</a:t>
              </a:r>
            </a:p>
            <a:p>
              <a:r>
                <a:rPr lang="th-TH" sz="1800" dirty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7. ปัจจัยการผลิต</a:t>
              </a:r>
            </a:p>
            <a:p>
              <a:endPara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50829" y="1723455"/>
              <a:ext cx="2027076" cy="769441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th-TH" sz="24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ปัจจัยนำเข้า</a:t>
              </a:r>
            </a:p>
            <a:p>
              <a:pPr algn="ctr"/>
              <a:r>
                <a:rPr lang="th-TH" sz="20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(</a:t>
              </a:r>
              <a:r>
                <a:rPr lang="en-US" sz="2000" b="1" dirty="0" smtClean="0">
                  <a:solidFill>
                    <a:prstClr val="black"/>
                  </a:solidFill>
                  <a:latin typeface="TH SarabunPSK" pitchFamily="34" charset="-34"/>
                  <a:cs typeface="TH SarabunPSK" pitchFamily="34" charset="-34"/>
                </a:rPr>
                <a:t>Input)</a:t>
              </a:r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768759" y="1988840"/>
            <a:ext cx="2156485" cy="77040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กระบวนการ</a:t>
            </a:r>
          </a:p>
          <a:p>
            <a:pPr algn="ctr"/>
            <a:r>
              <a:rPr lang="th-TH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Process)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45681" y="2011497"/>
            <a:ext cx="2193036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ผลผลิต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(Output)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54215" y="2011497"/>
            <a:ext cx="2124000" cy="76944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ผลลัพธ์</a:t>
            </a:r>
          </a:p>
          <a:p>
            <a:pPr algn="ctr"/>
            <a:r>
              <a:rPr lang="en-US" sz="2000" b="1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(Outcome)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62766" y="2859903"/>
            <a:ext cx="2156485" cy="353943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en-US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1.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สำรวจความต้องการของชุมชน</a:t>
            </a:r>
          </a:p>
          <a:p>
            <a:pPr algn="thaiDist"/>
            <a:r>
              <a:rPr lang="en-US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2.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ประสานงานการจัดทำแผนชุมชน</a:t>
            </a:r>
          </a:p>
          <a:p>
            <a:r>
              <a:rPr lang="en-US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3.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อบรมให้องค์ความรู้ด้วยวิธีการ</a:t>
            </a:r>
            <a:b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บรรยาย สาธิต ศึกษาดูงาน </a:t>
            </a:r>
            <a:b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และฝึกปฏิบัติในพื้นที่จริง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4. 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คัดเลือกศูนย์ต้นแบบภายในพื้นที่</a:t>
            </a:r>
            <a:b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โครงการฯ ต่อยอดการพัฒนา</a:t>
            </a:r>
            <a:b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และมอบปัจจัยการผลิต</a:t>
            </a:r>
          </a:p>
          <a:p>
            <a:r>
              <a:rPr lang="en-US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5.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คัดเลือกเกษตรกรที่จะเข้าร่วม</a:t>
            </a:r>
            <a:b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กิจกรรมการพัฒนารายแปลง</a:t>
            </a:r>
            <a:b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ตามแนวทางเกษตรทฤษฎีใหม่ </a:t>
            </a:r>
          </a:p>
          <a:p>
            <a:r>
              <a:rPr lang="en-US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6.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วางผังแปลงการพัฒนา และมอบ</a:t>
            </a:r>
            <a:b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  ปัจจัยการผลิต</a:t>
            </a:r>
          </a:p>
          <a:p>
            <a:r>
              <a:rPr lang="en-US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7. 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ติดตามประเมินผลกิจกรรม</a:t>
            </a:r>
            <a:endParaRPr lang="en-US" sz="16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245437" y="2865716"/>
            <a:ext cx="2193036" cy="230832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ร้อยละ 80 ของเกษตรกร</a:t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ที่เข้ารับการอบรมในแต่ละ</a:t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หลักสูตรมีความรู้เพิ่มขึ้น </a:t>
            </a:r>
          </a:p>
          <a:p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2.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เกษตรกรได้รับองค์ความรู้ </a:t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เกิดการรวมกลุ่มของเกษตรกร</a:t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จำนวน 1</a:t>
            </a:r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6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0 ราย</a:t>
            </a:r>
          </a:p>
          <a:p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3.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เกษตรกรมีศูนย์ต้นแบบ 10 ศูนย์</a:t>
            </a:r>
          </a:p>
          <a:p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4.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เกษตรกรมีส่วนร่วมในการ</a:t>
            </a:r>
            <a:b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ขับเคลื่อนงาน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690215" y="2876747"/>
            <a:ext cx="2088000" cy="132343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thaiDist"/>
            <a:r>
              <a:rPr lang="en-US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1. </a:t>
            </a:r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ร้อยละ 80 ของเกษตรกร</a:t>
            </a:r>
          </a:p>
          <a:p>
            <a:pPr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ที่เข้ารับการอบรม</a:t>
            </a:r>
          </a:p>
          <a:p>
            <a:pPr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สามารถนำความรู้ที่ได้</a:t>
            </a:r>
          </a:p>
          <a:p>
            <a:pPr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ไปใช้ในการทำการเกษตร</a:t>
            </a:r>
          </a:p>
          <a:p>
            <a:pPr algn="thaiDist"/>
            <a:r>
              <a:rPr lang="th-TH" sz="1600" dirty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  ในแปลงของตนเอง</a:t>
            </a:r>
          </a:p>
        </p:txBody>
      </p:sp>
      <p:sp>
        <p:nvSpPr>
          <p:cNvPr id="15" name="แผนผังลําดับงาน: กระบวนการสำรอง 14"/>
          <p:cNvSpPr/>
          <p:nvPr/>
        </p:nvSpPr>
        <p:spPr>
          <a:xfrm>
            <a:off x="487789" y="404808"/>
            <a:ext cx="9002441" cy="1296000"/>
          </a:xfrm>
          <a:prstGeom prst="flowChartAlternateProcess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dirty="0" smtClean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b="1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H SarabunIT๙" pitchFamily="34" charset="-34"/>
                <a:cs typeface="TH SarabunIT๙" pitchFamily="34" charset="-34"/>
              </a:rPr>
              <a:t>กรอบแนวคิด</a:t>
            </a:r>
          </a:p>
          <a:p>
            <a:pPr algn="ctr"/>
            <a:r>
              <a:rPr lang="th-TH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โครงการพัฒนาพื้นที่ชายแดนอันเนื่องมาจากพระราชดำริ </a:t>
            </a:r>
          </a:p>
          <a:p>
            <a:pPr algn="ctr"/>
            <a:r>
              <a:rPr lang="th-TH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บ้านทุ่งสมเด็จ ตำบลโดมประดิษฐ์ อำเภอน้ำยืน จังหวัดอุบลราชธานี</a:t>
            </a:r>
          </a:p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2" name="ลูกศรขวา 1"/>
          <p:cNvSpPr/>
          <p:nvPr/>
        </p:nvSpPr>
        <p:spPr>
          <a:xfrm>
            <a:off x="2504729" y="3429000"/>
            <a:ext cx="144016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3" name="ลูกศรขวา 12"/>
          <p:cNvSpPr/>
          <p:nvPr/>
        </p:nvSpPr>
        <p:spPr>
          <a:xfrm>
            <a:off x="5028312" y="3429000"/>
            <a:ext cx="144016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  <p:sp>
        <p:nvSpPr>
          <p:cNvPr id="16" name="ลูกศรขวา 15"/>
          <p:cNvSpPr/>
          <p:nvPr/>
        </p:nvSpPr>
        <p:spPr>
          <a:xfrm>
            <a:off x="7514029" y="3429000"/>
            <a:ext cx="144016" cy="216024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613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0"/>
          <p:cNvSpPr/>
          <p:nvPr/>
        </p:nvSpPr>
        <p:spPr>
          <a:xfrm>
            <a:off x="7005712" y="2636912"/>
            <a:ext cx="1440231" cy="2808000"/>
          </a:xfrm>
          <a:prstGeom prst="rect">
            <a:avLst/>
          </a:prstGeom>
          <a:solidFill>
            <a:srgbClr val="9966FF">
              <a:alpha val="15294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th-TH" sz="1600" kern="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" name="Rectangle 81"/>
          <p:cNvSpPr/>
          <p:nvPr/>
        </p:nvSpPr>
        <p:spPr>
          <a:xfrm>
            <a:off x="8481957" y="2637192"/>
            <a:ext cx="1368219" cy="2520000"/>
          </a:xfrm>
          <a:prstGeom prst="rect">
            <a:avLst/>
          </a:prstGeom>
          <a:solidFill>
            <a:srgbClr val="9966FF">
              <a:alpha val="15686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97247" y="2303024"/>
            <a:ext cx="1872300" cy="307777"/>
          </a:xfrm>
          <a:prstGeom prst="chevron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4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ติดตาม/ประเมินผล/รายงาน</a:t>
            </a:r>
            <a:endParaRPr lang="th-TH" sz="14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6779" y="971436"/>
            <a:ext cx="1482000" cy="369332"/>
          </a:xfrm>
          <a:prstGeom prst="rect">
            <a:avLst/>
          </a:prstGeom>
          <a:solidFill>
            <a:srgbClr val="99CC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8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วัตถุประสงค์</a:t>
            </a:r>
            <a:endParaRPr lang="th-TH" sz="1800" b="1" kern="0" dirty="0">
              <a:solidFill>
                <a:srgbClr val="676A55">
                  <a:lumMod val="5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6777" y="1403484"/>
            <a:ext cx="1482000" cy="369332"/>
          </a:xfrm>
          <a:prstGeom prst="rect">
            <a:avLst/>
          </a:prstGeom>
          <a:solidFill>
            <a:srgbClr val="FFE6B3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8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4495" y="2257708"/>
            <a:ext cx="975000" cy="523220"/>
          </a:xfrm>
          <a:prstGeom prst="homePlate">
            <a:avLst/>
          </a:prstGeom>
          <a:solidFill>
            <a:srgbClr val="99CC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4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ขั้นตอนการดำเนินงาน</a:t>
            </a:r>
            <a:endParaRPr lang="th-TH" sz="14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57" y="2838978"/>
            <a:ext cx="864138" cy="369332"/>
          </a:xfrm>
          <a:prstGeom prst="homePlate">
            <a:avLst/>
          </a:prstGeom>
          <a:solidFill>
            <a:srgbClr val="92D050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800" b="1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7825" y="5414446"/>
            <a:ext cx="981670" cy="400110"/>
          </a:xfrm>
          <a:prstGeom prst="rect">
            <a:avLst/>
          </a:prstGeom>
          <a:solidFill>
            <a:srgbClr val="CCCCFF">
              <a:alpha val="60000"/>
            </a:srgbClr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en-US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Timeline</a:t>
            </a:r>
            <a:endParaRPr lang="th-TH" sz="20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17" y="5900170"/>
            <a:ext cx="1767624" cy="400110"/>
          </a:xfrm>
          <a:prstGeom prst="rect">
            <a:avLst/>
          </a:prstGeom>
          <a:solidFill>
            <a:srgbClr val="FFCC99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หน่วยงานหลัก</a:t>
            </a:r>
            <a:endParaRPr lang="th-TH" sz="20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61917" y="2586390"/>
            <a:ext cx="151224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ผลผลิต</a:t>
            </a:r>
            <a:r>
              <a:rPr lang="en-US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(Output)</a:t>
            </a:r>
            <a:endParaRPr lang="th-TH" sz="1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410327" y="2586390"/>
            <a:ext cx="1440002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ผลลัพธ์ (</a:t>
            </a:r>
            <a:r>
              <a:rPr lang="en-US" sz="1600" b="1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Outcome)</a:t>
            </a:r>
            <a:endParaRPr lang="th-TH" sz="1600" b="1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792766" y="2303024"/>
            <a:ext cx="2376381" cy="338554"/>
          </a:xfrm>
          <a:prstGeom prst="chevron">
            <a:avLst/>
          </a:prstGeom>
          <a:solidFill>
            <a:srgbClr val="CCCC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การดำเนินการ</a:t>
            </a:r>
            <a:endParaRPr lang="th-TH" sz="16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14250" y="2298358"/>
            <a:ext cx="1872000" cy="338554"/>
          </a:xfrm>
          <a:prstGeom prst="chevron">
            <a:avLst/>
          </a:prstGeom>
          <a:solidFill>
            <a:srgbClr val="FFCCFF">
              <a:alpha val="50196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การเตรียมการ</a:t>
            </a:r>
            <a:endParaRPr lang="th-TH" sz="16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12121" y="895632"/>
            <a:ext cx="8137305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เพื่อให้เกษตรกรมีองค์ความรู้เกี่ยวกับการบริหารจัดการน้ำ การใช้เทคโนโลยีนวัตกรรมการเกษตร</a:t>
            </a:r>
          </a:p>
          <a:p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2. เพื่อให้เกษตรกรมีแหล่งเรียนรู้ การใช้ประโยชน์ที่ดิน และขยายผลการพัฒนาไปยังรายอื่น </a:t>
            </a:r>
            <a:endParaRPr lang="th-TH" sz="1600" b="1" kern="0" dirty="0" smtClean="0">
              <a:solidFill>
                <a:srgbClr val="676A55">
                  <a:lumMod val="5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26618" y="1506270"/>
            <a:ext cx="7813252" cy="338554"/>
          </a:xfrm>
          <a:prstGeom prst="rect">
            <a:avLst/>
          </a:prstGeom>
          <a:solidFill>
            <a:srgbClr val="FFE6B3"/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1. พัฒนาเกษตรกรในพื้นที่โครงการฯ 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sz="1600" b="1" kern="0" dirty="0" smtClean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 </a:t>
            </a:r>
            <a:r>
              <a:rPr lang="th-TH" sz="1600" b="1" kern="0" dirty="0">
                <a:solidFill>
                  <a:srgbClr val="676A55">
                    <a:lumMod val="5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  2. พัฒนาอาชีพเกษตรกร จำนวน 173 ครัวเรือน</a:t>
            </a:r>
          </a:p>
        </p:txBody>
      </p:sp>
      <p:sp>
        <p:nvSpPr>
          <p:cNvPr id="21" name="Rectangle 15"/>
          <p:cNvSpPr/>
          <p:nvPr/>
        </p:nvSpPr>
        <p:spPr>
          <a:xfrm>
            <a:off x="6969720" y="2825642"/>
            <a:ext cx="1584254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ร้อย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ละ 80 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ของเกษตรกร</a:t>
            </a:r>
            <a:b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ที่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เข้า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รับการ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อบรมในแต่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ละ</a:t>
            </a:r>
            <a:b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หลักสูตร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ความรู้เพิ่มขึ้น</a:t>
            </a:r>
            <a:endParaRPr lang="th-TH" sz="14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เกษตรกรได้รับ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องค์ความรู้</a:t>
            </a:r>
            <a:b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เกิดการรวมกลุ่มของ</a:t>
            </a:r>
            <a:b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.  เกษตรกร </a:t>
            </a:r>
            <a:r>
              <a:rPr lang="th-TH" sz="1400" kern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จำนวน160 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เกษตรกรมีศูนย์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ต้นแบบ</a:t>
            </a:r>
            <a:b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10 ศูนย์ 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เกษตรกร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มีส่วน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ร่วม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ใน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การขับเคลื่อนงาน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097247" y="2659598"/>
            <a:ext cx="183629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>
              <a:buSzPct val="90000"/>
              <a:defRPr/>
            </a:pPr>
            <a:r>
              <a:rPr lang="th-TH" sz="1600" b="1" kern="0" spc="-2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ติดตาม</a:t>
            </a:r>
            <a:endParaRPr lang="th-TH" sz="1600" kern="0" dirty="0" smtClean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6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การติดตามผล</a:t>
            </a: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การดำเนินงาน </a:t>
            </a:r>
            <a:b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การ</a:t>
            </a:r>
            <a:r>
              <a:rPr lang="th-TH" sz="1600" kern="0" spc="-4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นำความรู้ไป</a:t>
            </a:r>
            <a:r>
              <a:rPr lang="th-TH" sz="1600" kern="0" spc="-4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ใช้ประโยชน์</a:t>
            </a:r>
            <a:endParaRPr lang="th-TH" sz="1600" kern="0" spc="-4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7110" y="6341258"/>
            <a:ext cx="1762800" cy="400110"/>
          </a:xfrm>
          <a:prstGeom prst="rect">
            <a:avLst/>
          </a:prstGeom>
          <a:solidFill>
            <a:srgbClr val="CCFFFF"/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th-TH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</a:t>
            </a:r>
            <a:r>
              <a:rPr lang="th-TH" sz="2000" b="1" kern="0" dirty="0" err="1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บูรณา</a:t>
            </a:r>
            <a:r>
              <a:rPr lang="th-TH" sz="20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endParaRPr lang="th-TH" sz="2000" b="1" kern="0" dirty="0">
              <a:solidFill>
                <a:srgbClr val="EAEBDE">
                  <a:lumMod val="10000"/>
                </a:srgbClr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92329" y="5965249"/>
            <a:ext cx="7596000" cy="369332"/>
          </a:xfrm>
          <a:prstGeom prst="rect">
            <a:avLst/>
          </a:prstGeom>
          <a:solidFill>
            <a:srgbClr val="FFD7A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lang="th-TH" sz="1800" b="1" kern="0" spc="-1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สำนักงานการปฏิรูปที่ดินเพื่อเกษตรกรรม (ส.</a:t>
            </a:r>
            <a:r>
              <a:rPr lang="th-TH" sz="1800" b="1" kern="0" spc="-10" dirty="0" err="1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ป.ก</a:t>
            </a:r>
            <a:r>
              <a:rPr lang="th-TH" sz="1800" b="1" kern="0" spc="-10" dirty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.)</a:t>
            </a:r>
          </a:p>
        </p:txBody>
      </p:sp>
      <p:sp>
        <p:nvSpPr>
          <p:cNvPr id="25" name="Right Arrow 1"/>
          <p:cNvSpPr/>
          <p:nvPr/>
        </p:nvSpPr>
        <p:spPr>
          <a:xfrm>
            <a:off x="1927491" y="5904280"/>
            <a:ext cx="315031" cy="396000"/>
          </a:xfrm>
          <a:prstGeom prst="rightArrow">
            <a:avLst/>
          </a:prstGeom>
          <a:solidFill>
            <a:srgbClr val="A8CDD7">
              <a:lumMod val="75000"/>
            </a:srgbClr>
          </a:solidFill>
          <a:ln w="12700" cap="flat" cmpd="sng" algn="ctr">
            <a:solidFill>
              <a:srgbClr val="E8B7B7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sz="1800" kern="0">
              <a:solidFill>
                <a:sysClr val="window" lastClr="FFFF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92329" y="6372036"/>
            <a:ext cx="7596000" cy="369332"/>
          </a:xfrm>
          <a:prstGeom prst="rect">
            <a:avLst/>
          </a:prstGeom>
          <a:solidFill>
            <a:srgbClr val="CC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th-TH" sz="1800" b="1" kern="0" dirty="0" smtClean="0">
                <a:solidFill>
                  <a:srgbClr val="EAEBDE">
                    <a:lumMod val="10000"/>
                  </a:srgbClr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หน่วยงานสังกัดกระทรวงเกษตรและสหกรณ์/หน่วยงานอื่น ๆ ที่เกี่ยวข้อง</a:t>
            </a:r>
          </a:p>
        </p:txBody>
      </p:sp>
      <p:sp>
        <p:nvSpPr>
          <p:cNvPr id="27" name="Right Arrow 1"/>
          <p:cNvSpPr/>
          <p:nvPr/>
        </p:nvSpPr>
        <p:spPr>
          <a:xfrm>
            <a:off x="1915261" y="6358702"/>
            <a:ext cx="315031" cy="396000"/>
          </a:xfrm>
          <a:prstGeom prst="rightArrow">
            <a:avLst/>
          </a:prstGeom>
          <a:solidFill>
            <a:srgbClr val="A8CDD7">
              <a:lumMod val="75000"/>
            </a:srgbClr>
          </a:solidFill>
          <a:ln w="12700" cap="flat" cmpd="sng" algn="ctr">
            <a:solidFill>
              <a:srgbClr val="E8B7B7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sz="1800" kern="0">
              <a:solidFill>
                <a:sysClr val="window" lastClr="FFFFFF"/>
              </a:solidFill>
            </a:endParaRPr>
          </a:p>
        </p:txBody>
      </p:sp>
      <p:sp>
        <p:nvSpPr>
          <p:cNvPr id="28" name="ลูกศรขวา 27"/>
          <p:cNvSpPr/>
          <p:nvPr/>
        </p:nvSpPr>
        <p:spPr>
          <a:xfrm>
            <a:off x="1136576" y="5604083"/>
            <a:ext cx="8388000" cy="720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635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sz="1800" kern="0">
              <a:solidFill>
                <a:sysClr val="windowText" lastClr="000000"/>
              </a:solidFill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7005864" y="2312912"/>
            <a:ext cx="2844456" cy="288000"/>
          </a:xfrm>
          <a:prstGeom prst="rect">
            <a:avLst/>
          </a:prstGeom>
          <a:solidFill>
            <a:srgbClr val="9933FF">
              <a:alpha val="15294"/>
            </a:srgbClr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ผลสัมฤทธิ์ของโครงการ</a:t>
            </a:r>
            <a:r>
              <a:rPr lang="en-US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/</a:t>
            </a:r>
            <a:r>
              <a:rPr lang="th-TH" sz="16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กิจกรรม</a:t>
            </a:r>
            <a:endParaRPr lang="th-TH" sz="16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6776" y="1835532"/>
            <a:ext cx="1482000" cy="369332"/>
          </a:xfrm>
          <a:prstGeom prst="rect">
            <a:avLst/>
          </a:prstGeom>
          <a:solidFill>
            <a:srgbClr val="FFFFCC">
              <a:alpha val="89804"/>
            </a:srgbClr>
          </a:solidFill>
          <a:ln>
            <a:solidFill>
              <a:sysClr val="windowText" lastClr="0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lang="th-TH" sz="1800" b="1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</a:t>
            </a:r>
            <a:endParaRPr lang="th-TH" sz="1800" b="1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14292" y="1914218"/>
            <a:ext cx="7813252" cy="338554"/>
          </a:xfrm>
          <a:prstGeom prst="rect">
            <a:avLst/>
          </a:prstGeom>
          <a:solidFill>
            <a:srgbClr val="FFFFCC">
              <a:alpha val="89804"/>
            </a:srgb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 anchor="ctr">
            <a:spAutoFit/>
          </a:bodyPr>
          <a:lstStyle/>
          <a:p>
            <a:pPr>
              <a:defRPr/>
            </a:pPr>
            <a:r>
              <a:rPr lang="th-TH" sz="1600" b="1" kern="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1600" b="1" kern="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1600" b="1" kern="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674</a:t>
            </a:r>
            <a:r>
              <a:rPr lang="en-US" sz="1600" b="1" kern="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,</a:t>
            </a:r>
            <a:r>
              <a:rPr lang="th-TH" sz="1600" b="1" kern="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900 บาท</a:t>
            </a:r>
            <a:endParaRPr lang="th-TH" sz="1600" b="1" kern="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097247" y="3548916"/>
            <a:ext cx="183629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>
              <a:buSzPct val="90000"/>
              <a:defRPr/>
            </a:pPr>
            <a:r>
              <a:rPr lang="th-TH" sz="1600" b="1" kern="0" spc="-2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ประเมินผล</a:t>
            </a:r>
          </a:p>
          <a:p>
            <a:pPr marL="180975" indent="-180975"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ศึกษาผลกระทบที่มีต่อ  โครงการ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105725" y="4429673"/>
            <a:ext cx="1836294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wrap="square" rtlCol="0">
            <a:spAutoFit/>
          </a:bodyPr>
          <a:lstStyle/>
          <a:p>
            <a:pPr>
              <a:buSzPct val="90000"/>
              <a:defRPr/>
            </a:pPr>
            <a:r>
              <a:rPr lang="th-TH" sz="1600" b="1" kern="0" spc="-2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180975" indent="-180975">
              <a:buSzPct val="90000"/>
              <a:buFont typeface="Wingdings" pitchFamily="2" charset="2"/>
              <a:buChar char="Ø"/>
              <a:defRPr/>
            </a:pP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รายงานความก้าวหน้า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รายเดือน/รายงานระบบ </a:t>
            </a:r>
            <a:r>
              <a:rPr lang="en-US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PARA</a:t>
            </a:r>
            <a:endParaRPr lang="th-TH" sz="1600" kern="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8" name="สี่เหลี่ยมผืนผ้า 37"/>
          <p:cNvSpPr/>
          <p:nvPr/>
        </p:nvSpPr>
        <p:spPr>
          <a:xfrm>
            <a:off x="1031777" y="2670900"/>
            <a:ext cx="1656265" cy="2062103"/>
          </a:xfrm>
          <a:prstGeom prst="rect">
            <a:avLst/>
          </a:prstGeom>
          <a:solidFill>
            <a:srgbClr val="FFCCFF">
              <a:alpha val="40000"/>
            </a:srgbClr>
          </a:solidFill>
          <a:ln>
            <a:solidFill>
              <a:schemeClr val="tx1"/>
            </a:solidFill>
          </a:ln>
        </p:spPr>
        <p:txBody>
          <a:bodyPr wrap="square" numCol="1">
            <a:spAutoFit/>
          </a:bodyPr>
          <a:lstStyle/>
          <a:p>
            <a:pPr>
              <a:buSzPct val="90000"/>
              <a:buFont typeface="Wingdings" pitchFamily="2" charset="2"/>
              <a:buChar char="Ø"/>
            </a:pP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เจ้าหน้าที่ ส.</a:t>
            </a:r>
            <a:r>
              <a:rPr lang="th-TH" sz="1600" dirty="0" err="1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ป.ก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</a:t>
            </a:r>
            <a:b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ส่วนกลาง</a:t>
            </a:r>
            <a:endParaRPr lang="th-TH" sz="1600" dirty="0">
              <a:solidFill>
                <a:prstClr val="black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spc="-7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spc="-7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เจ้าหน้าที่ </a:t>
            </a:r>
            <a:r>
              <a:rPr lang="th-TH" sz="1600" spc="-7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ส.</a:t>
            </a:r>
            <a:r>
              <a:rPr lang="th-TH" sz="1600" spc="-7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ป.ก</a:t>
            </a:r>
            <a:r>
              <a:rPr lang="th-TH" sz="1600" spc="-7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.จังหวัด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spc="-7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spc="-7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หน่วยงาน</a:t>
            </a:r>
            <a:r>
              <a:rPr lang="th-TH" sz="1600" spc="-7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ร่วม</a:t>
            </a:r>
            <a:r>
              <a:rPr lang="th-TH" sz="1600" spc="-70" dirty="0" err="1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บูรณา</a:t>
            </a:r>
            <a:r>
              <a:rPr lang="th-TH" sz="1600" spc="-7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spc="-7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spc="-7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ศูนย์</a:t>
            </a:r>
            <a:r>
              <a:rPr lang="th-TH" sz="1600" spc="-7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ต้นแบบ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spc="-7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spc="-7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spc="-9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 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spc="-9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spc="-9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องค์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ความรู้</a:t>
            </a:r>
          </a:p>
          <a:p>
            <a:pPr>
              <a:buSzPct val="90000"/>
              <a:buFont typeface="Wingdings" pitchFamily="2" charset="2"/>
              <a:buChar char="Ø"/>
            </a:pP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600" dirty="0" smtClean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ปัจจัย</a:t>
            </a:r>
            <a:r>
              <a:rPr lang="th-TH" sz="1600" dirty="0">
                <a:solidFill>
                  <a:prstClr val="black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การผลิต</a:t>
            </a:r>
          </a:p>
        </p:txBody>
      </p:sp>
      <p:sp>
        <p:nvSpPr>
          <p:cNvPr id="39" name="สี่เหลี่ยมผืนผ้า 38"/>
          <p:cNvSpPr/>
          <p:nvPr/>
        </p:nvSpPr>
        <p:spPr>
          <a:xfrm>
            <a:off x="2792766" y="2659598"/>
            <a:ext cx="2232242" cy="3108543"/>
          </a:xfrm>
          <a:prstGeom prst="rect">
            <a:avLst/>
          </a:prstGeom>
          <a:solidFill>
            <a:srgbClr val="CCCCFF"/>
          </a:solidFill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สำรวจความต้องการของชุมชน</a:t>
            </a:r>
          </a:p>
          <a:p>
            <a:pPr algn="thaiDist">
              <a:buSzPct val="90000"/>
              <a:buFont typeface="Wingdings" pitchFamily="2" charset="2"/>
              <a:buChar char="Ø"/>
              <a:defRPr/>
            </a:pP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14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ประสานงานการ</a:t>
            </a:r>
            <a:r>
              <a:rPr lang="th-TH" sz="14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จัดทำแผนชุมชน       </a:t>
            </a:r>
            <a:endParaRPr lang="th-TH" sz="1400" kern="0" spc="-60" dirty="0">
              <a:solidFill>
                <a:sysClr val="windowText" lastClr="00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อบรมให้องค์ความรู้ด้วย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วิธีการบรรยาย </a:t>
            </a:r>
            <a:b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สาธิต </a:t>
            </a:r>
            <a:r>
              <a:rPr lang="th-TH" sz="14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ศึกษาดู</a:t>
            </a:r>
            <a:r>
              <a:rPr lang="th-TH" sz="1400" kern="0" spc="-6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งานและฝึก</a:t>
            </a:r>
            <a:r>
              <a:rPr lang="th-TH" sz="1400" kern="0" spc="-6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ปฏิบัติในพื้นที่จริง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คัดเลือกศูนย์ต้นแบบ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ภายในพื้นที่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โครงการฯ ต่อ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ยอด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การพัฒนา 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มอบ</a:t>
            </a:r>
            <a:b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ปัจจัย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การผลิต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คัดเลือกเกษตรกรที่จะเข้า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ร่วม</a:t>
            </a:r>
            <a:b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กิจกรรม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การพัฒนาราย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แปลง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ตาม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แนวทางเกษตรทฤษฎีใหม่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วางผังแปลงการพัฒนา 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/>
            </a:r>
            <a:b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และมอบ</a:t>
            </a:r>
            <a:r>
              <a:rPr lang="th-TH" sz="14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ปัจจัยการ</a:t>
            </a: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ผลิต</a:t>
            </a:r>
          </a:p>
          <a:p>
            <a:pPr marL="180975" indent="-180975">
              <a:buSzPct val="90000"/>
              <a:buFont typeface="Wingdings" pitchFamily="2" charset="2"/>
              <a:buChar char="Ø"/>
              <a:defRPr/>
            </a:pPr>
            <a:r>
              <a:rPr lang="th-TH" sz="14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ประชาสัมพันธ์และเผยแพร่ผลการดำเนินงานโครงการ</a:t>
            </a:r>
          </a:p>
        </p:txBody>
      </p:sp>
      <p:sp>
        <p:nvSpPr>
          <p:cNvPr id="40" name="สี่เหลี่ยมผืนผ้า 39"/>
          <p:cNvSpPr/>
          <p:nvPr/>
        </p:nvSpPr>
        <p:spPr>
          <a:xfrm>
            <a:off x="8410367" y="2825641"/>
            <a:ext cx="140422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th-TH" sz="14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dirty="0" smtClean="0">
                <a:solidFill>
                  <a:prstClr val="black"/>
                </a:solidFill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ร้อยละ 80 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ของ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เกษตรกร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ที่เข้า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รับ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การ</a:t>
            </a:r>
            <a:r>
              <a:rPr lang="th-TH" sz="1600" kern="0" spc="-5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อบรมสามารถ</a:t>
            </a:r>
            <a:br>
              <a:rPr lang="th-TH" sz="1600" kern="0" spc="-5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spc="-5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 นำความรู้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ที่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ได้ไป</a:t>
            </a: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ใช้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ในการทำ </a:t>
            </a:r>
            <a:b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</a:t>
            </a:r>
            <a:r>
              <a:rPr lang="th-TH" sz="1600" kern="0" spc="-3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การเกษตร</a:t>
            </a:r>
            <a:r>
              <a:rPr lang="th-TH" sz="1600" kern="0" spc="-3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ใน</a:t>
            </a:r>
            <a:r>
              <a:rPr lang="th-TH" sz="1600" kern="0" spc="-3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แปลง  </a:t>
            </a:r>
            <a:br>
              <a:rPr lang="th-TH" sz="1600" kern="0" spc="-3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r>
              <a:rPr lang="th-TH" sz="1600" kern="0" spc="-30" dirty="0" smtClean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  ของ</a:t>
            </a:r>
            <a:r>
              <a:rPr lang="th-TH" sz="1600" kern="0" dirty="0">
                <a:solidFill>
                  <a:sysClr val="windowText" lastClr="00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ตนเอง</a:t>
            </a:r>
          </a:p>
        </p:txBody>
      </p:sp>
      <p:sp>
        <p:nvSpPr>
          <p:cNvPr id="41" name="ลูกศรขวา 40"/>
          <p:cNvSpPr/>
          <p:nvPr/>
        </p:nvSpPr>
        <p:spPr>
          <a:xfrm>
            <a:off x="1723312" y="1520816"/>
            <a:ext cx="204176" cy="252000"/>
          </a:xfrm>
          <a:prstGeom prst="rightArrow">
            <a:avLst/>
          </a:prstGeom>
          <a:solidFill>
            <a:srgbClr val="FFE6B3"/>
          </a:solidFill>
          <a:ln w="12700" cap="flat" cmpd="sng" algn="ctr">
            <a:solidFill>
              <a:srgbClr val="72A37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sz="1800" kern="0">
              <a:solidFill>
                <a:sysClr val="window" lastClr="FFFFFF"/>
              </a:solidFill>
            </a:endParaRPr>
          </a:p>
        </p:txBody>
      </p:sp>
      <p:sp>
        <p:nvSpPr>
          <p:cNvPr id="42" name="ลูกศรขวา 41"/>
          <p:cNvSpPr/>
          <p:nvPr/>
        </p:nvSpPr>
        <p:spPr>
          <a:xfrm>
            <a:off x="1704107" y="1880856"/>
            <a:ext cx="204176" cy="252000"/>
          </a:xfrm>
          <a:prstGeom prst="rightArrow">
            <a:avLst/>
          </a:prstGeom>
          <a:solidFill>
            <a:srgbClr val="FFFFCC">
              <a:alpha val="89804"/>
            </a:srgbClr>
          </a:solidFill>
          <a:ln w="12700" cap="flat" cmpd="sng" algn="ctr">
            <a:solidFill>
              <a:srgbClr val="72A376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th-TH" sz="1800" kern="0">
              <a:solidFill>
                <a:sysClr val="window" lastClr="FFFFFF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9760" y="241484"/>
            <a:ext cx="1836000" cy="523220"/>
          </a:xfrm>
          <a:prstGeom prst="rect">
            <a:avLst/>
          </a:prstGeom>
          <a:solidFill>
            <a:srgbClr val="88A1F0"/>
          </a:solidFill>
          <a:ln>
            <a:solidFill>
              <a:schemeClr val="tx1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solidFill>
                  <a:prstClr val="white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Road Map</a:t>
            </a:r>
            <a:endParaRPr lang="th-TH" b="1" dirty="0">
              <a:solidFill>
                <a:prstClr val="white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48" name="แผนผังลําดับงาน: กระบวนการสำรอง 47"/>
          <p:cNvSpPr/>
          <p:nvPr/>
        </p:nvSpPr>
        <p:spPr>
          <a:xfrm>
            <a:off x="2037535" y="116632"/>
            <a:ext cx="7740000" cy="720000"/>
          </a:xfrm>
          <a:prstGeom prst="flowChartAlternateProcess">
            <a:avLst/>
          </a:prstGeom>
          <a:solidFill>
            <a:srgbClr val="E9FEE6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b="1" dirty="0" smtClean="0">
              <a:solidFill>
                <a:prstClr val="black"/>
              </a:solidFill>
              <a:latin typeface="TH SarabunIT๙" pitchFamily="34" charset="-34"/>
              <a:cs typeface="TH SarabunIT๙" pitchFamily="34" charset="-34"/>
            </a:endParaRPr>
          </a:p>
          <a:p>
            <a:pPr algn="ctr"/>
            <a:r>
              <a:rPr lang="th-TH" sz="24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โครงการพัฒนาพื้นที่ชายแดนอันเนื่องมาจากพระราชดำริ </a:t>
            </a:r>
            <a:br>
              <a:rPr lang="th-TH" sz="24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</a:br>
            <a:r>
              <a:rPr lang="th-TH" sz="2400" b="1" kern="0" dirty="0">
                <a:solidFill>
                  <a:sysClr val="windowText" lastClr="000000"/>
                </a:solidFill>
                <a:latin typeface="TH SarabunIT๙" pitchFamily="34" charset="-34"/>
                <a:cs typeface="TH SarabunIT๙" pitchFamily="34" charset="-34"/>
              </a:rPr>
              <a:t>บ้านทุ่งสมเด็จ ตำบลโดมประดิษฐ์ อำเภอน้ำยืน จังหวัดอุบลราชธานี</a:t>
            </a:r>
          </a:p>
          <a:p>
            <a:pPr algn="ctr"/>
            <a:endParaRPr lang="th-TH" dirty="0">
              <a:solidFill>
                <a:prstClr val="white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27056" y="5598864"/>
            <a:ext cx="117012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ต.ค. 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62</a:t>
            </a:r>
            <a:endParaRPr lang="th-TH" sz="16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008784" y="5702293"/>
            <a:ext cx="143667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พ.ย. 6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</a:t>
            </a: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 มี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6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</a:t>
            </a:r>
            <a:endParaRPr lang="th-TH" sz="16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30576" y="5607575"/>
            <a:ext cx="143667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พ.ย. 6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</a:t>
            </a: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 มี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6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</a:t>
            </a:r>
            <a:endParaRPr lang="th-TH" sz="16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484189" y="5598864"/>
            <a:ext cx="143667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พ.ย. 6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</a:t>
            </a: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- มี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ค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.</a:t>
            </a: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6</a:t>
            </a:r>
            <a:r>
              <a:rPr lang="en-US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3</a:t>
            </a:r>
            <a:endParaRPr lang="th-TH" sz="1600" b="1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005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345</Words>
  <Application>Microsoft Office PowerPoint</Application>
  <PresentationFormat>กระดาษ A4 (210x297 มม.)</PresentationFormat>
  <Paragraphs>89</Paragraphs>
  <Slides>2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1_ชุดรูปแบบของ Office</vt:lpstr>
      <vt:lpstr>ภาพนิ่ง 1</vt:lpstr>
      <vt:lpstr>ภาพนิ่ง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Nong</dc:creator>
  <cp:lastModifiedBy>hp1248</cp:lastModifiedBy>
  <cp:revision>126</cp:revision>
  <cp:lastPrinted>2019-09-30T09:14:30Z</cp:lastPrinted>
  <dcterms:created xsi:type="dcterms:W3CDTF">2017-10-16T10:53:49Z</dcterms:created>
  <dcterms:modified xsi:type="dcterms:W3CDTF">2019-10-06T04:09:27Z</dcterms:modified>
</cp:coreProperties>
</file>