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61" r:id="rId2"/>
  </p:sldIdLst>
  <p:sldSz cx="9144000" cy="6858000" type="screen4x3"/>
  <p:notesSz cx="6858000" cy="9945688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20" d="100"/>
          <a:sy n="120" d="100"/>
        </p:scale>
        <p:origin x="-72" y="1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97284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idx="1"/>
          </p:nvPr>
        </p:nvSpPr>
        <p:spPr>
          <a:xfrm>
            <a:off x="3884613" y="1"/>
            <a:ext cx="2971800" cy="497284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r">
              <a:defRPr sz="1200"/>
            </a:lvl1pPr>
          </a:lstStyle>
          <a:p>
            <a:fld id="{36ABA6F2-E197-4B62-A693-28E80B5352C5}" type="datetimeFigureOut">
              <a:rPr lang="th-TH" smtClean="0"/>
              <a:pPr/>
              <a:t>07/10/62</a:t>
            </a:fld>
            <a:endParaRPr lang="th-TH"/>
          </a:p>
        </p:txBody>
      </p:sp>
      <p:sp>
        <p:nvSpPr>
          <p:cNvPr id="4" name="ตัวแทนรูปบนภาพนิ่ง 3"/>
          <p:cNvSpPr>
            <a:spLocks noGrp="1" noRot="1" noChangeAspect="1"/>
          </p:cNvSpPr>
          <p:nvPr>
            <p:ph type="sldImg" idx="2"/>
          </p:nvPr>
        </p:nvSpPr>
        <p:spPr>
          <a:xfrm>
            <a:off x="944563" y="746125"/>
            <a:ext cx="4970462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497" tIns="46749" rIns="93497" bIns="46749" rtlCol="0" anchor="ctr"/>
          <a:lstStyle/>
          <a:p>
            <a:endParaRPr lang="th-TH"/>
          </a:p>
        </p:txBody>
      </p:sp>
      <p:sp>
        <p:nvSpPr>
          <p:cNvPr id="5" name="ตัวแทน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685800" y="4724203"/>
            <a:ext cx="5486400" cy="4475560"/>
          </a:xfrm>
          <a:prstGeom prst="rect">
            <a:avLst/>
          </a:prstGeom>
        </p:spPr>
        <p:txBody>
          <a:bodyPr vert="horz" lIns="93497" tIns="46749" rIns="93497" bIns="46749" rtlCol="0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0" y="9446678"/>
            <a:ext cx="2971800" cy="497284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5"/>
          </p:nvPr>
        </p:nvSpPr>
        <p:spPr>
          <a:xfrm>
            <a:off x="3884613" y="9446678"/>
            <a:ext cx="2971800" cy="497284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r">
              <a:defRPr sz="1200"/>
            </a:lvl1pPr>
          </a:lstStyle>
          <a:p>
            <a:fld id="{6B1BCEE5-EADA-42A3-B14C-38F63E9CFA7F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="" xmlns:p14="http://schemas.microsoft.com/office/powerpoint/2010/main" val="32172120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>
          <a:xfrm>
            <a:off x="944563" y="746125"/>
            <a:ext cx="4970462" cy="3729038"/>
          </a:xfrm>
        </p:spPr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E9141A-67AE-4FDE-BD8C-21F4BA4AB533}" type="slidenum">
              <a:rPr lang="th-TH" smtClean="0">
                <a:solidFill>
                  <a:prstClr val="black"/>
                </a:solidFill>
              </a:rPr>
              <a:pPr/>
              <a:t>1</a:t>
            </a:fld>
            <a:endParaRPr lang="th-TH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935464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3" y="2130432"/>
            <a:ext cx="7772400" cy="1470025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3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0EE7C-D0FC-4C28-B3B1-D4B30D1BFC5E}" type="datetimeFigureOut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07/10/62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90098-678F-4820-94C2-F404635A71A1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245594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0EE7C-D0FC-4C28-B3B1-D4B30D1BFC5E}" type="datetimeFigureOut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07/10/62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90098-678F-4820-94C2-F404635A71A1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8627984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45"/>
            <a:ext cx="2057400" cy="5851525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3" y="274645"/>
            <a:ext cx="6019800" cy="5851525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0EE7C-D0FC-4C28-B3B1-D4B30D1BFC5E}" type="datetimeFigureOut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07/10/62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90098-678F-4820-94C2-F404635A71A1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323547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0EE7C-D0FC-4C28-B3B1-D4B30D1BFC5E}" type="datetimeFigureOut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07/10/62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90098-678F-4820-94C2-F404635A71A1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783526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5" y="4406907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722315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0EE7C-D0FC-4C28-B3B1-D4B30D1BFC5E}" type="datetimeFigureOut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07/10/62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90098-678F-4820-94C2-F404635A71A1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86847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half" idx="1"/>
          </p:nvPr>
        </p:nvSpPr>
        <p:spPr>
          <a:xfrm>
            <a:off x="457203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0EE7C-D0FC-4C28-B3B1-D4B30D1BFC5E}" type="datetimeFigureOut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07/10/62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90098-678F-4820-94C2-F404635A71A1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443949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3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57203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ยึด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4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ยึดเนื้อหา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4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ยึด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0EE7C-D0FC-4C28-B3B1-D4B30D1BFC5E}" type="datetimeFigureOut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07/10/62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ตัวยึด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ตัวยึด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90098-678F-4820-94C2-F404635A71A1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035957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0EE7C-D0FC-4C28-B3B1-D4B30D1BFC5E}" type="datetimeFigureOut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07/10/62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90098-678F-4820-94C2-F404635A71A1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197974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0EE7C-D0FC-4C28-B3B1-D4B30D1BFC5E}" type="datetimeFigureOut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07/10/62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90098-678F-4820-94C2-F404635A71A1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670288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3575052" y="273057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0EE7C-D0FC-4C28-B3B1-D4B30D1BFC5E}" type="datetimeFigureOut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07/10/62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90098-678F-4820-94C2-F404635A71A1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619976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0EE7C-D0FC-4C28-B3B1-D4B30D1BFC5E}" type="datetimeFigureOut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07/10/62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90098-678F-4820-94C2-F404635A71A1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226530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ชื่อเรื่อง 1"/>
          <p:cNvSpPr>
            <a:spLocks noGrp="1"/>
          </p:cNvSpPr>
          <p:nvPr>
            <p:ph type="title"/>
          </p:nvPr>
        </p:nvSpPr>
        <p:spPr>
          <a:xfrm>
            <a:off x="457201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1" y="1600206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2"/>
          </p:nvPr>
        </p:nvSpPr>
        <p:spPr>
          <a:xfrm>
            <a:off x="457201" y="6356357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C0EE7C-D0FC-4C28-B3B1-D4B30D1BFC5E}" type="datetimeFigureOut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07/10/62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124203" y="6356357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6553201" y="6356357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D90098-678F-4820-94C2-F404635A71A1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5294574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กลุ่ม 26"/>
          <p:cNvGrpSpPr/>
          <p:nvPr/>
        </p:nvGrpSpPr>
        <p:grpSpPr>
          <a:xfrm>
            <a:off x="251521" y="1556792"/>
            <a:ext cx="1980000" cy="4182707"/>
            <a:chOff x="250829" y="1723455"/>
            <a:chExt cx="1980000" cy="4182707"/>
          </a:xfrm>
          <a:solidFill>
            <a:schemeClr val="accent1">
              <a:lumMod val="60000"/>
              <a:lumOff val="40000"/>
            </a:schemeClr>
          </a:solidFill>
        </p:grpSpPr>
        <p:sp>
          <p:nvSpPr>
            <p:cNvPr id="14" name="TextBox 13"/>
            <p:cNvSpPr txBox="1"/>
            <p:nvPr/>
          </p:nvSpPr>
          <p:spPr>
            <a:xfrm>
              <a:off x="250829" y="2612953"/>
              <a:ext cx="1980000" cy="3293209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/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lvl="0"/>
              <a:r>
                <a:rPr lang="en-US" sz="1600" dirty="0" smtClean="0">
                  <a:solidFill>
                    <a:schemeClr val="tx1"/>
                  </a:solidFill>
                  <a:latin typeface="TH SarabunPSK" pitchFamily="34" charset="-34"/>
                  <a:cs typeface="TH SarabunPSK" pitchFamily="34" charset="-34"/>
                </a:rPr>
                <a:t>1. </a:t>
              </a:r>
              <a:r>
                <a:rPr lang="th-TH" sz="1600" dirty="0" smtClean="0">
                  <a:solidFill>
                    <a:schemeClr val="tx1"/>
                  </a:solidFill>
                  <a:latin typeface="TH SarabunPSK" pitchFamily="34" charset="-34"/>
                  <a:cs typeface="TH SarabunPSK" pitchFamily="34" charset="-34"/>
                </a:rPr>
                <a:t>เจ้าหน้าที่ </a:t>
              </a:r>
              <a:r>
                <a:rPr lang="th-TH" sz="1600" dirty="0">
                  <a:solidFill>
                    <a:schemeClr val="tx1"/>
                  </a:solidFill>
                  <a:latin typeface="TH SarabunPSK" pitchFamily="34" charset="-34"/>
                  <a:cs typeface="TH SarabunPSK" pitchFamily="34" charset="-34"/>
                </a:rPr>
                <a:t>ส.</a:t>
              </a:r>
              <a:r>
                <a:rPr lang="th-TH" sz="1600" dirty="0" err="1">
                  <a:solidFill>
                    <a:schemeClr val="tx1"/>
                  </a:solidFill>
                  <a:latin typeface="TH SarabunPSK" pitchFamily="34" charset="-34"/>
                  <a:cs typeface="TH SarabunPSK" pitchFamily="34" charset="-34"/>
                </a:rPr>
                <a:t>ป.ก</a:t>
              </a:r>
              <a:r>
                <a:rPr lang="th-TH" sz="1600" dirty="0">
                  <a:solidFill>
                    <a:schemeClr val="tx1"/>
                  </a:solidFill>
                  <a:latin typeface="TH SarabunPSK" pitchFamily="34" charset="-34"/>
                  <a:cs typeface="TH SarabunPSK" pitchFamily="34" charset="-34"/>
                </a:rPr>
                <a:t>. </a:t>
              </a:r>
              <a:r>
                <a:rPr lang="th-TH" sz="1600" dirty="0" smtClean="0">
                  <a:solidFill>
                    <a:schemeClr val="tx1"/>
                  </a:solidFill>
                  <a:latin typeface="TH SarabunPSK" pitchFamily="34" charset="-34"/>
                  <a:cs typeface="TH SarabunPSK" pitchFamily="34" charset="-34"/>
                </a:rPr>
                <a:t>ลำพูน</a:t>
              </a:r>
              <a:br>
                <a:rPr lang="th-TH" sz="1600" dirty="0" smtClean="0">
                  <a:solidFill>
                    <a:schemeClr val="tx1"/>
                  </a:solidFill>
                  <a:latin typeface="TH SarabunPSK" pitchFamily="34" charset="-34"/>
                  <a:cs typeface="TH SarabunPSK" pitchFamily="34" charset="-34"/>
                </a:rPr>
              </a:br>
              <a:r>
                <a:rPr lang="th-TH" sz="1600" dirty="0" smtClean="0">
                  <a:solidFill>
                    <a:schemeClr val="tx1"/>
                  </a:solidFill>
                  <a:latin typeface="TH SarabunPSK" pitchFamily="34" charset="-34"/>
                  <a:cs typeface="TH SarabunPSK" pitchFamily="34" charset="-34"/>
                </a:rPr>
                <a:t>   และส่วนกลาง</a:t>
              </a:r>
              <a:r>
                <a:rPr lang="th-TH" sz="1600" dirty="0">
                  <a:solidFill>
                    <a:schemeClr val="tx1"/>
                  </a:solidFill>
                  <a:latin typeface="TH SarabunPSK" pitchFamily="34" charset="-34"/>
                  <a:cs typeface="TH SarabunPSK" pitchFamily="34" charset="-34"/>
                </a:rPr>
                <a:t>/ </a:t>
              </a:r>
              <a:r>
                <a:rPr lang="th-TH" sz="1600" spc="-20" dirty="0">
                  <a:solidFill>
                    <a:schemeClr val="tx1"/>
                  </a:solidFill>
                  <a:latin typeface="TH SarabunPSK" pitchFamily="34" charset="-34"/>
                  <a:cs typeface="TH SarabunPSK" pitchFamily="34" charset="-34"/>
                </a:rPr>
                <a:t>เกษตรกร</a:t>
              </a:r>
              <a:r>
                <a:rPr lang="th-TH" sz="1600" dirty="0">
                  <a:solidFill>
                    <a:schemeClr val="tx1"/>
                  </a:solidFill>
                  <a:latin typeface="TH SarabunPSK" pitchFamily="34" charset="-34"/>
                  <a:cs typeface="TH SarabunPSK" pitchFamily="34" charset="-34"/>
                </a:rPr>
                <a:t>/</a:t>
              </a:r>
            </a:p>
            <a:p>
              <a:pPr marL="342900" lvl="0" indent="-342900"/>
              <a:r>
                <a:rPr lang="th-TH" sz="1600" dirty="0">
                  <a:solidFill>
                    <a:schemeClr val="tx1"/>
                  </a:solidFill>
                  <a:latin typeface="TH SarabunPSK" pitchFamily="34" charset="-34"/>
                  <a:cs typeface="TH SarabunPSK" pitchFamily="34" charset="-34"/>
                </a:rPr>
                <a:t>  </a:t>
              </a:r>
              <a:r>
                <a:rPr lang="th-TH" sz="1600" dirty="0" smtClean="0">
                  <a:solidFill>
                    <a:schemeClr val="tx1"/>
                  </a:solidFill>
                  <a:latin typeface="TH SarabunPSK" pitchFamily="34" charset="-34"/>
                  <a:cs typeface="TH SarabunPSK" pitchFamily="34" charset="-34"/>
                </a:rPr>
                <a:t> วิทยากร</a:t>
              </a:r>
              <a:r>
                <a:rPr lang="th-TH" sz="1600" dirty="0">
                  <a:solidFill>
                    <a:schemeClr val="tx1"/>
                  </a:solidFill>
                  <a:latin typeface="TH SarabunPSK" pitchFamily="34" charset="-34"/>
                  <a:cs typeface="TH SarabunPSK" pitchFamily="34" charset="-34"/>
                </a:rPr>
                <a:t>ภาครัฐ-เอกชน</a:t>
              </a:r>
            </a:p>
            <a:p>
              <a:pPr lvl="0" algn="thaiDist"/>
              <a:r>
                <a:rPr lang="th-TH" sz="1600" spc="-40" dirty="0">
                  <a:solidFill>
                    <a:schemeClr val="tx1"/>
                  </a:solidFill>
                  <a:latin typeface="TH SarabunPSK" pitchFamily="34" charset="-34"/>
                  <a:cs typeface="TH SarabunPSK" pitchFamily="34" charset="-34"/>
                </a:rPr>
                <a:t>2. </a:t>
              </a:r>
              <a:r>
                <a:rPr lang="th-TH" sz="1600" spc="-40" dirty="0" smtClean="0">
                  <a:solidFill>
                    <a:schemeClr val="tx1"/>
                  </a:solidFill>
                  <a:latin typeface="TH SarabunPSK" pitchFamily="34" charset="-34"/>
                  <a:cs typeface="TH SarabunPSK" pitchFamily="34" charset="-34"/>
                </a:rPr>
                <a:t>งบประมาณ 2</a:t>
              </a:r>
              <a:r>
                <a:rPr lang="en-US" sz="1600" spc="-40" dirty="0" smtClean="0">
                  <a:solidFill>
                    <a:schemeClr val="tx1"/>
                  </a:solidFill>
                  <a:latin typeface="TH SarabunPSK" pitchFamily="34" charset="-34"/>
                  <a:cs typeface="TH SarabunPSK" pitchFamily="34" charset="-34"/>
                </a:rPr>
                <a:t>,</a:t>
              </a:r>
              <a:r>
                <a:rPr lang="th-TH" sz="1600" spc="-40" dirty="0" smtClean="0">
                  <a:solidFill>
                    <a:schemeClr val="tx1"/>
                  </a:solidFill>
                  <a:latin typeface="TH SarabunPSK" pitchFamily="34" charset="-34"/>
                  <a:cs typeface="TH SarabunPSK" pitchFamily="34" charset="-34"/>
                </a:rPr>
                <a:t>739</a:t>
              </a:r>
              <a:r>
                <a:rPr lang="en-US" sz="1600" spc="-40" dirty="0" smtClean="0">
                  <a:solidFill>
                    <a:schemeClr val="tx1"/>
                  </a:solidFill>
                  <a:latin typeface="TH SarabunPSK" pitchFamily="34" charset="-34"/>
                  <a:cs typeface="TH SarabunPSK" pitchFamily="34" charset="-34"/>
                </a:rPr>
                <a:t>,</a:t>
              </a:r>
              <a:r>
                <a:rPr lang="th-TH" sz="1600" spc="-40" dirty="0" smtClean="0">
                  <a:solidFill>
                    <a:schemeClr val="tx1"/>
                  </a:solidFill>
                  <a:latin typeface="TH SarabunPSK" pitchFamily="34" charset="-34"/>
                  <a:cs typeface="TH SarabunPSK" pitchFamily="34" charset="-34"/>
                </a:rPr>
                <a:t>400 บาท </a:t>
              </a:r>
              <a:endParaRPr lang="th-TH" sz="1600" spc="-40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endParaRPr>
            </a:p>
            <a:p>
              <a:pPr lvl="0" algn="thaiDist"/>
              <a:r>
                <a:rPr lang="th-TH" sz="1600" dirty="0">
                  <a:solidFill>
                    <a:schemeClr val="tx1"/>
                  </a:solidFill>
                  <a:latin typeface="TH SarabunPSK" pitchFamily="34" charset="-34"/>
                  <a:cs typeface="TH SarabunPSK" pitchFamily="34" charset="-34"/>
                </a:rPr>
                <a:t>3. วัสดุประกอบการฝึกอบรม / </a:t>
              </a:r>
            </a:p>
            <a:p>
              <a:pPr lvl="0" algn="thaiDist"/>
              <a:r>
                <a:rPr lang="th-TH" sz="1600" dirty="0">
                  <a:solidFill>
                    <a:schemeClr val="tx1"/>
                  </a:solidFill>
                  <a:latin typeface="TH SarabunPSK" pitchFamily="34" charset="-34"/>
                  <a:cs typeface="TH SarabunPSK" pitchFamily="34" charset="-34"/>
                </a:rPr>
                <a:t>   วัสดุการเกษตร</a:t>
              </a:r>
            </a:p>
            <a:p>
              <a:pPr lvl="0" algn="thaiDist"/>
              <a:r>
                <a:rPr lang="th-TH" sz="1600" dirty="0">
                  <a:solidFill>
                    <a:schemeClr val="tx1"/>
                  </a:solidFill>
                  <a:latin typeface="TH SarabunPSK" pitchFamily="34" charset="-34"/>
                  <a:cs typeface="TH SarabunPSK" pitchFamily="34" charset="-34"/>
                </a:rPr>
                <a:t>4. องค์ความรู้การส่งเสริมพัฒนา</a:t>
              </a:r>
            </a:p>
            <a:p>
              <a:pPr lvl="0" algn="thaiDist"/>
              <a:r>
                <a:rPr lang="th-TH" sz="1600" dirty="0">
                  <a:solidFill>
                    <a:schemeClr val="tx1"/>
                  </a:solidFill>
                  <a:latin typeface="TH SarabunPSK" pitchFamily="34" charset="-34"/>
                  <a:cs typeface="TH SarabunPSK" pitchFamily="34" charset="-34"/>
                </a:rPr>
                <a:t>   อาชีพ </a:t>
              </a:r>
              <a:r>
                <a:rPr lang="th-TH" sz="1600" dirty="0" smtClean="0">
                  <a:solidFill>
                    <a:schemeClr val="tx1"/>
                  </a:solidFill>
                  <a:latin typeface="TH SarabunPSK" pitchFamily="34" charset="-34"/>
                  <a:cs typeface="TH SarabunPSK" pitchFamily="34" charset="-34"/>
                </a:rPr>
                <a:t>ทั้ง</a:t>
              </a:r>
              <a:r>
                <a:rPr lang="th-TH" sz="1600" dirty="0">
                  <a:solidFill>
                    <a:schemeClr val="tx1"/>
                  </a:solidFill>
                  <a:latin typeface="TH SarabunPSK" pitchFamily="34" charset="-34"/>
                  <a:cs typeface="TH SarabunPSK" pitchFamily="34" charset="-34"/>
                </a:rPr>
                <a:t>ในและนอกภาค</a:t>
              </a:r>
            </a:p>
            <a:p>
              <a:pPr lvl="0" algn="thaiDist"/>
              <a:r>
                <a:rPr lang="th-TH" sz="1600" dirty="0">
                  <a:solidFill>
                    <a:schemeClr val="tx1"/>
                  </a:solidFill>
                  <a:latin typeface="TH SarabunPSK" pitchFamily="34" charset="-34"/>
                  <a:cs typeface="TH SarabunPSK" pitchFamily="34" charset="-34"/>
                </a:rPr>
                <a:t>   การเกษตร</a:t>
              </a:r>
            </a:p>
            <a:p>
              <a:pPr lvl="0" algn="thaiDist"/>
              <a:r>
                <a:rPr lang="th-TH" sz="1600" dirty="0">
                  <a:solidFill>
                    <a:schemeClr val="tx1"/>
                  </a:solidFill>
                  <a:latin typeface="TH SarabunPSK" pitchFamily="34" charset="-34"/>
                  <a:cs typeface="TH SarabunPSK" pitchFamily="34" charset="-34"/>
                </a:rPr>
                <a:t>5. สำนักงานโครงการฯ และ</a:t>
              </a:r>
            </a:p>
            <a:p>
              <a:pPr lvl="0" algn="thaiDist"/>
              <a:r>
                <a:rPr lang="th-TH" sz="1600" kern="0" spc="-80" dirty="0">
                  <a:solidFill>
                    <a:schemeClr val="tx1"/>
                  </a:solidFill>
                  <a:latin typeface="TH SarabunPSK" pitchFamily="34" charset="-34"/>
                  <a:cs typeface="TH SarabunPSK" pitchFamily="34" charset="-34"/>
                </a:rPr>
                <a:t>    ศูนย์การทำเกษตรแบบธรรมชาติ</a:t>
              </a:r>
            </a:p>
            <a:p>
              <a:pPr lvl="0" algn="thaiDist"/>
              <a:r>
                <a:rPr lang="th-TH" sz="1600" dirty="0">
                  <a:solidFill>
                    <a:schemeClr val="tx1"/>
                  </a:solidFill>
                  <a:latin typeface="TH SarabunPSK" pitchFamily="34" charset="-34"/>
                  <a:cs typeface="TH SarabunPSK" pitchFamily="34" charset="-34"/>
                </a:rPr>
                <a:t>6. เวลาดำเนินการ </a:t>
              </a:r>
            </a:p>
            <a:p>
              <a:pPr lvl="0" algn="thaiDist"/>
              <a:r>
                <a:rPr lang="th-TH" sz="1600" dirty="0">
                  <a:solidFill>
                    <a:schemeClr val="tx1"/>
                  </a:solidFill>
                  <a:latin typeface="TH SarabunPSK" pitchFamily="34" charset="-34"/>
                  <a:cs typeface="TH SarabunPSK" pitchFamily="34" charset="-34"/>
                </a:rPr>
                <a:t>   </a:t>
              </a:r>
              <a:r>
                <a:rPr lang="th-TH" sz="1600" spc="-50" dirty="0">
                  <a:solidFill>
                    <a:schemeClr val="tx1"/>
                  </a:solidFill>
                  <a:latin typeface="TH SarabunPSK" pitchFamily="34" charset="-34"/>
                  <a:cs typeface="TH SarabunPSK" pitchFamily="34" charset="-34"/>
                </a:rPr>
                <a:t>ตุลาคม </a:t>
              </a:r>
              <a:r>
                <a:rPr lang="th-TH" sz="1600" spc="-50" dirty="0" smtClean="0">
                  <a:solidFill>
                    <a:schemeClr val="tx1"/>
                  </a:solidFill>
                  <a:latin typeface="TH SarabunPSK" pitchFamily="34" charset="-34"/>
                  <a:cs typeface="TH SarabunPSK" pitchFamily="34" charset="-34"/>
                </a:rPr>
                <a:t>2562 </a:t>
              </a:r>
              <a:r>
                <a:rPr lang="th-TH" sz="1600" spc="-50" dirty="0">
                  <a:solidFill>
                    <a:schemeClr val="tx1"/>
                  </a:solidFill>
                  <a:latin typeface="TH SarabunPSK" pitchFamily="34" charset="-34"/>
                  <a:cs typeface="TH SarabunPSK" pitchFamily="34" charset="-34"/>
                </a:rPr>
                <a:t>- กันยายน </a:t>
              </a:r>
              <a:r>
                <a:rPr lang="th-TH" sz="1600" spc="-50" dirty="0" smtClean="0">
                  <a:solidFill>
                    <a:schemeClr val="tx1"/>
                  </a:solidFill>
                  <a:latin typeface="TH SarabunPSK" pitchFamily="34" charset="-34"/>
                  <a:cs typeface="TH SarabunPSK" pitchFamily="34" charset="-34"/>
                </a:rPr>
                <a:t>2563</a:t>
              </a:r>
              <a:endParaRPr lang="th-TH" sz="1600" spc="-50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250829" y="1723455"/>
              <a:ext cx="1980000" cy="769441"/>
            </a:xfrm>
            <a:prstGeom prst="rect">
              <a:avLst/>
            </a:prstGeom>
            <a:ln/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th-TH" sz="2400" b="1" dirty="0" smtClean="0">
                  <a:solidFill>
                    <a:schemeClr val="tx1"/>
                  </a:solidFill>
                  <a:latin typeface="TH SarabunPSK" pitchFamily="34" charset="-34"/>
                  <a:cs typeface="TH SarabunPSK" pitchFamily="34" charset="-34"/>
                </a:rPr>
                <a:t>ปัจจัยนำเข้า</a:t>
              </a:r>
            </a:p>
            <a:p>
              <a:pPr algn="ctr"/>
              <a:r>
                <a:rPr lang="th-TH" sz="2000" b="1" dirty="0" smtClean="0">
                  <a:solidFill>
                    <a:schemeClr val="tx1"/>
                  </a:solidFill>
                  <a:latin typeface="TH SarabunPSK" pitchFamily="34" charset="-34"/>
                  <a:cs typeface="TH SarabunPSK" pitchFamily="34" charset="-34"/>
                </a:rPr>
                <a:t>(</a:t>
              </a:r>
              <a:r>
                <a:rPr lang="en-US" sz="2000" b="1" dirty="0" smtClean="0">
                  <a:solidFill>
                    <a:schemeClr val="tx1"/>
                  </a:solidFill>
                  <a:latin typeface="TH SarabunPSK" pitchFamily="34" charset="-34"/>
                  <a:cs typeface="TH SarabunPSK" pitchFamily="34" charset="-34"/>
                </a:rPr>
                <a:t>Input)</a:t>
              </a:r>
            </a:p>
          </p:txBody>
        </p:sp>
      </p:grpSp>
      <p:sp>
        <p:nvSpPr>
          <p:cNvPr id="20" name="TextBox 19"/>
          <p:cNvSpPr txBox="1"/>
          <p:nvPr/>
        </p:nvSpPr>
        <p:spPr>
          <a:xfrm>
            <a:off x="2555777" y="1556792"/>
            <a:ext cx="1927385" cy="770400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h-TH" sz="2400" b="1" dirty="0" smtClean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กระบวนการ</a:t>
            </a:r>
          </a:p>
          <a:p>
            <a:pPr algn="ctr"/>
            <a:r>
              <a:rPr lang="th-TH" sz="2000" b="1" dirty="0" smtClean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(</a:t>
            </a:r>
            <a:r>
              <a:rPr lang="en-US" sz="2000" b="1" dirty="0" smtClean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Process)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735711" y="1556792"/>
            <a:ext cx="1960615" cy="769441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h-TH" sz="2400" b="1" dirty="0" smtClean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ผลผลิต</a:t>
            </a:r>
          </a:p>
          <a:p>
            <a:pPr algn="ctr"/>
            <a:r>
              <a:rPr lang="en-US" sz="2000" b="1" dirty="0" smtClean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(Output)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964781" y="1556792"/>
            <a:ext cx="1960615" cy="769441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h-TH" sz="2400" b="1" dirty="0" smtClean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ผลลัพธ์</a:t>
            </a:r>
          </a:p>
          <a:p>
            <a:pPr algn="ctr"/>
            <a:r>
              <a:rPr lang="en-US" sz="2000" b="1" dirty="0" smtClean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(Outcome)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4744072" y="2420888"/>
            <a:ext cx="1927385" cy="329320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th-TH" sz="1600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1. เกษตรกรได้รับองค์ความรู้</a:t>
            </a:r>
          </a:p>
          <a:p>
            <a:r>
              <a:rPr lang="th-TH" sz="1600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   จากการฝึกอบรม</a:t>
            </a:r>
          </a:p>
          <a:p>
            <a:r>
              <a:rPr lang="th-TH" sz="1600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   จำนวน 300 ราย</a:t>
            </a:r>
          </a:p>
          <a:p>
            <a:r>
              <a:rPr lang="th-TH" sz="1600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2. มีศูนย์เรียนรู้การผลิตลำไย</a:t>
            </a:r>
          </a:p>
          <a:p>
            <a:r>
              <a:rPr lang="th-TH" sz="1600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   นอกฤดู จำนวน 2 ศูนย์</a:t>
            </a:r>
          </a:p>
          <a:p>
            <a:r>
              <a:rPr lang="th-TH" sz="1600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3. ศูนย์เรียนรู้การทำเกษตร</a:t>
            </a:r>
          </a:p>
          <a:p>
            <a:r>
              <a:rPr lang="th-TH" sz="1600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   แบบธรรมชาติได้รับ</a:t>
            </a:r>
          </a:p>
          <a:p>
            <a:r>
              <a:rPr lang="th-TH" sz="1600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   การพัฒนา เหมาะแก่     </a:t>
            </a:r>
          </a:p>
          <a:p>
            <a:r>
              <a:rPr lang="th-TH" sz="1600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   การเยี่ยมชมศึกษาดูงาน</a:t>
            </a:r>
          </a:p>
          <a:p>
            <a:r>
              <a:rPr lang="th-TH" sz="1600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   ของเกษตรกร</a:t>
            </a:r>
          </a:p>
          <a:p>
            <a:r>
              <a:rPr lang="th-TH" sz="1600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4. อาคารสำนักงานฯ มีสภาพ</a:t>
            </a:r>
          </a:p>
          <a:p>
            <a:r>
              <a:rPr lang="th-TH" sz="1600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   พร้อมใช้</a:t>
            </a:r>
            <a:r>
              <a:rPr lang="th-TH" sz="1600" dirty="0" smtClean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งาน</a:t>
            </a:r>
          </a:p>
          <a:p>
            <a:endParaRPr lang="th-TH" sz="1600" dirty="0">
              <a:solidFill>
                <a:prstClr val="black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6998017" y="2420888"/>
            <a:ext cx="1927385" cy="329320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th-TH" sz="1600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1. เกษตรกรมีการปรับตัว</a:t>
            </a:r>
          </a:p>
          <a:p>
            <a:r>
              <a:rPr lang="th-TH" sz="1600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   เนื่องจากการรับรู้ข้อมูล</a:t>
            </a:r>
          </a:p>
          <a:p>
            <a:r>
              <a:rPr lang="th-TH" sz="1600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   ที่ถูกต้อง สามารถนำความรู้</a:t>
            </a:r>
          </a:p>
          <a:p>
            <a:r>
              <a:rPr lang="th-TH" sz="1600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   ไปปรับใช้ในแปลงตนเอง</a:t>
            </a:r>
          </a:p>
          <a:p>
            <a:r>
              <a:rPr lang="th-TH" sz="1600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   เกิดประโยชน์คุ้มค่ากับ</a:t>
            </a:r>
          </a:p>
          <a:p>
            <a:r>
              <a:rPr lang="th-TH" sz="1600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   การลงทุน สามารถสร้าง</a:t>
            </a:r>
          </a:p>
          <a:p>
            <a:r>
              <a:rPr lang="th-TH" sz="1600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   รายได้ ทั้งอาชีพในและ</a:t>
            </a:r>
          </a:p>
          <a:p>
            <a:r>
              <a:rPr lang="th-TH" sz="1600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   นอกภาคการเกษตร ส่งผล</a:t>
            </a:r>
          </a:p>
          <a:p>
            <a:r>
              <a:rPr lang="th-TH" sz="1600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   ให้มีคุณภาพชีวิตที่ดีขึ้น </a:t>
            </a:r>
          </a:p>
          <a:p>
            <a:r>
              <a:rPr lang="th-TH" sz="1600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2. ทรัพยากรธรรมชาติและ</a:t>
            </a:r>
          </a:p>
          <a:p>
            <a:r>
              <a:rPr lang="th-TH" sz="1600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   สิ่งแวดล้อมได้รับการอนุรักษ์ </a:t>
            </a:r>
          </a:p>
          <a:p>
            <a:r>
              <a:rPr lang="th-TH" sz="1600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   และฟื้นฟู มีการใช้ทรัพยากร</a:t>
            </a:r>
          </a:p>
          <a:p>
            <a:r>
              <a:rPr lang="th-TH" sz="1600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   อย่างมีเสถียรภาพ เหมาะสม</a:t>
            </a:r>
          </a:p>
        </p:txBody>
      </p:sp>
      <p:sp>
        <p:nvSpPr>
          <p:cNvPr id="15" name="แผนผังลําดับงาน: กระบวนการสำรอง 14"/>
          <p:cNvSpPr/>
          <p:nvPr/>
        </p:nvSpPr>
        <p:spPr>
          <a:xfrm>
            <a:off x="450266" y="404808"/>
            <a:ext cx="8309946" cy="1008000"/>
          </a:xfrm>
          <a:prstGeom prst="flowChartAlternateProcess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b="1" dirty="0" smtClean="0">
                <a:solidFill>
                  <a:prstClr val="black">
                    <a:lumMod val="95000"/>
                    <a:lumOff val="5000"/>
                  </a:prstClr>
                </a:solidFill>
                <a:latin typeface="TH SarabunIT๙" pitchFamily="34" charset="-34"/>
                <a:cs typeface="TH SarabunIT๙" pitchFamily="34" charset="-34"/>
              </a:rPr>
              <a:t>กรอบแนวคิด</a:t>
            </a:r>
          </a:p>
          <a:p>
            <a:pPr algn="ctr"/>
            <a:r>
              <a:rPr lang="th-TH" b="1" kern="0" dirty="0">
                <a:solidFill>
                  <a:sysClr val="windowText" lastClr="000000"/>
                </a:solidFill>
                <a:latin typeface="TH SarabunIT๙" pitchFamily="34" charset="-34"/>
                <a:cs typeface="TH SarabunIT๙" pitchFamily="34" charset="-34"/>
              </a:rPr>
              <a:t>โครงการพัฒนาพื้นที่ลุ่มน้ำแม่อาวอันเนื่องมาจากพระราชดำริ จังหวัดลำพูน</a:t>
            </a:r>
            <a:endParaRPr lang="th-TH" dirty="0">
              <a:solidFill>
                <a:prstClr val="white"/>
              </a:solidFill>
            </a:endParaRPr>
          </a:p>
        </p:txBody>
      </p:sp>
      <p:sp>
        <p:nvSpPr>
          <p:cNvPr id="2" name="ลูกศรขวา 1"/>
          <p:cNvSpPr/>
          <p:nvPr/>
        </p:nvSpPr>
        <p:spPr>
          <a:xfrm>
            <a:off x="2312057" y="2924944"/>
            <a:ext cx="132938" cy="2520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555777" y="2441476"/>
            <a:ext cx="1927385" cy="397031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176213" indent="-176213"/>
            <a:r>
              <a:rPr lang="en-US" sz="1400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1</a:t>
            </a:r>
            <a:r>
              <a:rPr lang="th-TH" sz="1400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.  คัดเลือก</a:t>
            </a:r>
            <a:r>
              <a:rPr lang="th-TH" sz="1400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เกษตรกร </a:t>
            </a:r>
            <a:r>
              <a:rPr lang="th-TH" sz="1400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และจัดฝึกอบรมให้แก่เกษตรกร</a:t>
            </a:r>
            <a:r>
              <a:rPr lang="th-TH" sz="1400" kern="100" spc="-70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จำนวน </a:t>
            </a:r>
            <a:r>
              <a:rPr lang="th-TH" sz="1400" kern="100" spc="-70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300 ราย</a:t>
            </a:r>
          </a:p>
          <a:p>
            <a:pPr marL="176213" indent="-176213"/>
            <a:r>
              <a:rPr lang="th-TH" sz="1400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2. พัฒนาศูนย์เรียนรู้การ</a:t>
            </a:r>
            <a:r>
              <a:rPr lang="th-TH" sz="1400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ทำเกษตร</a:t>
            </a:r>
            <a:r>
              <a:rPr lang="th-TH" sz="1400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แบบธรรมชาติ</a:t>
            </a:r>
          </a:p>
          <a:p>
            <a:pPr marL="176213" indent="-176213"/>
            <a:r>
              <a:rPr lang="th-TH" sz="1400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3. จัดตั้งศูนย์</a:t>
            </a:r>
            <a:r>
              <a:rPr lang="th-TH" sz="1400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เรียนรู้ด้านการ</a:t>
            </a:r>
            <a:r>
              <a:rPr lang="th-TH" sz="1400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ผลิต</a:t>
            </a:r>
            <a:r>
              <a:rPr lang="th-TH" sz="1400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ลำไย</a:t>
            </a:r>
          </a:p>
          <a:p>
            <a:pPr marL="176213" indent="-176213"/>
            <a:r>
              <a:rPr lang="th-TH" sz="1400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1400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   นอก</a:t>
            </a:r>
            <a:r>
              <a:rPr lang="th-TH" sz="1400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ฤดู</a:t>
            </a:r>
          </a:p>
          <a:p>
            <a:pPr marL="176213" indent="-176213"/>
            <a:r>
              <a:rPr lang="th-TH" sz="1400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4. </a:t>
            </a:r>
            <a:r>
              <a:rPr lang="th-TH" sz="1400" kern="0" dirty="0" smtClean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ตกแต่งทัศนียภาพโดยรอบอาคาร</a:t>
            </a:r>
          </a:p>
          <a:p>
            <a:pPr marL="176213" indent="-176213"/>
            <a:r>
              <a:rPr lang="th-TH" sz="1400" kern="0" dirty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1400" kern="0" dirty="0" smtClean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สำนักงานสนามและห้องประชุม </a:t>
            </a:r>
          </a:p>
          <a:p>
            <a:pPr marL="176213" indent="-176213"/>
            <a:r>
              <a:rPr lang="th-TH" sz="1400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5</a:t>
            </a:r>
            <a:r>
              <a:rPr lang="th-TH" sz="1400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. กิจกรรม</a:t>
            </a:r>
            <a:r>
              <a:rPr lang="th-TH" sz="1400" spc="-20" dirty="0" err="1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บูรณา</a:t>
            </a:r>
            <a:r>
              <a:rPr lang="th-TH" sz="1400" spc="-20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การ</a:t>
            </a:r>
            <a:r>
              <a:rPr lang="th-TH" sz="1400" spc="-20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ร่วมกับ</a:t>
            </a:r>
          </a:p>
          <a:p>
            <a:pPr marL="176213" indent="-176213"/>
            <a:r>
              <a:rPr lang="th-TH" sz="1400" spc="-20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1400" spc="-20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  หน่วยงาน</a:t>
            </a:r>
            <a:r>
              <a:rPr lang="th-TH" sz="1400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ในพื้นที่จังหวัด</a:t>
            </a:r>
            <a:r>
              <a:rPr lang="th-TH" sz="1400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ลำพูน</a:t>
            </a:r>
          </a:p>
          <a:p>
            <a:pPr marL="176213" indent="-176213"/>
            <a:r>
              <a:rPr lang="th-TH" sz="1400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6. รายงานผลการดำเนินผลการใช้จ่าย</a:t>
            </a:r>
          </a:p>
          <a:p>
            <a:pPr marL="176213" indent="-176213"/>
            <a:r>
              <a:rPr lang="th-TH" sz="1400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1400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  งบประมาณประจำเดือน/ระบบ</a:t>
            </a:r>
            <a:r>
              <a:rPr lang="en-US" sz="1400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 </a:t>
            </a:r>
          </a:p>
          <a:p>
            <a:pPr marL="176213" indent="-176213"/>
            <a:r>
              <a:rPr lang="en-US" sz="1400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 </a:t>
            </a:r>
            <a:r>
              <a:rPr lang="en-US" sz="1400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   PARA</a:t>
            </a:r>
            <a:r>
              <a:rPr lang="th-TH" sz="1400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 </a:t>
            </a:r>
          </a:p>
          <a:p>
            <a:pPr marL="176213" indent="-176213"/>
            <a:r>
              <a:rPr lang="th-TH" sz="1400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7</a:t>
            </a:r>
            <a:r>
              <a:rPr lang="th-TH" sz="1400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. ติดตาม ประเมินผลกิจกรรม</a:t>
            </a:r>
          </a:p>
          <a:p>
            <a:pPr marL="176213" indent="-176213"/>
            <a:r>
              <a:rPr lang="th-TH" sz="1400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8. ประชาสัมพันธ์และเผยแพร่</a:t>
            </a:r>
          </a:p>
          <a:p>
            <a:pPr marL="176213" indent="-176213" algn="just"/>
            <a:r>
              <a:rPr lang="th-TH" sz="1400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   ผลการดำเนินงานโครงการ/</a:t>
            </a:r>
          </a:p>
          <a:p>
            <a:pPr marL="176213" indent="-176213" algn="just"/>
            <a:r>
              <a:rPr lang="th-TH" sz="1400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1400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  ผลสำเร็จของเกษตรกร</a:t>
            </a:r>
          </a:p>
        </p:txBody>
      </p:sp>
      <p:sp>
        <p:nvSpPr>
          <p:cNvPr id="18" name="ลูกศรขวา 17"/>
          <p:cNvSpPr/>
          <p:nvPr/>
        </p:nvSpPr>
        <p:spPr>
          <a:xfrm>
            <a:off x="4583078" y="2924944"/>
            <a:ext cx="132938" cy="2520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23" name="ลูกศรขวา 22"/>
          <p:cNvSpPr/>
          <p:nvPr/>
        </p:nvSpPr>
        <p:spPr>
          <a:xfrm>
            <a:off x="6732240" y="2924944"/>
            <a:ext cx="132938" cy="2520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58714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532</TotalTime>
  <Words>272</Words>
  <Application>Microsoft Office PowerPoint</Application>
  <PresentationFormat>นำเสนอทางหน้าจอ (4:3)</PresentationFormat>
  <Paragraphs>63</Paragraphs>
  <Slides>1</Slides>
  <Notes>1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1</vt:i4>
      </vt:variant>
    </vt:vector>
  </HeadingPairs>
  <TitlesOfParts>
    <vt:vector size="2" baseType="lpstr">
      <vt:lpstr>1_ชุดรูปแบบของ Office</vt:lpstr>
      <vt:lpstr>ภาพนิ่ง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กรอบแนวคิด โครงการ.........</dc:title>
  <dc:creator>ALRO</dc:creator>
  <cp:lastModifiedBy>hp1252</cp:lastModifiedBy>
  <cp:revision>114</cp:revision>
  <dcterms:created xsi:type="dcterms:W3CDTF">2017-10-13T09:40:42Z</dcterms:created>
  <dcterms:modified xsi:type="dcterms:W3CDTF">2019-10-07T09:47:28Z</dcterms:modified>
</cp:coreProperties>
</file>