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40"/>
  </p:handoutMasterIdLst>
  <p:sldIdLst>
    <p:sldId id="261" r:id="rId3"/>
    <p:sldId id="314" r:id="rId4"/>
    <p:sldId id="262" r:id="rId5"/>
    <p:sldId id="315" r:id="rId6"/>
    <p:sldId id="330" r:id="rId7"/>
    <p:sldId id="338" r:id="rId8"/>
    <p:sldId id="306" r:id="rId9"/>
    <p:sldId id="307" r:id="rId10"/>
    <p:sldId id="309" r:id="rId11"/>
    <p:sldId id="267" r:id="rId12"/>
    <p:sldId id="329" r:id="rId13"/>
    <p:sldId id="332" r:id="rId14"/>
    <p:sldId id="350" r:id="rId15"/>
    <p:sldId id="340" r:id="rId16"/>
    <p:sldId id="335" r:id="rId17"/>
    <p:sldId id="334" r:id="rId18"/>
    <p:sldId id="336" r:id="rId19"/>
    <p:sldId id="337" r:id="rId20"/>
    <p:sldId id="275" r:id="rId21"/>
    <p:sldId id="333" r:id="rId22"/>
    <p:sldId id="353" r:id="rId23"/>
    <p:sldId id="339" r:id="rId24"/>
    <p:sldId id="331" r:id="rId25"/>
    <p:sldId id="310" r:id="rId26"/>
    <p:sldId id="341" r:id="rId27"/>
    <p:sldId id="351" r:id="rId28"/>
    <p:sldId id="343" r:id="rId29"/>
    <p:sldId id="342" r:id="rId30"/>
    <p:sldId id="300" r:id="rId31"/>
    <p:sldId id="344" r:id="rId32"/>
    <p:sldId id="352" r:id="rId33"/>
    <p:sldId id="345" r:id="rId34"/>
    <p:sldId id="348" r:id="rId35"/>
    <p:sldId id="347" r:id="rId36"/>
    <p:sldId id="302" r:id="rId37"/>
    <p:sldId id="304" r:id="rId38"/>
    <p:sldId id="354" r:id="rId39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184" cy="496015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907" y="2"/>
            <a:ext cx="2945184" cy="496015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r">
              <a:defRPr sz="1200"/>
            </a:lvl1pPr>
          </a:lstStyle>
          <a:p>
            <a:fld id="{AF97B54E-DDB9-4F12-A73D-44E8AF034F4C}" type="datetimeFigureOut">
              <a:rPr lang="th-TH" smtClean="0"/>
              <a:t>27/11/60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6"/>
            <a:ext cx="2945184" cy="496014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907" y="9430626"/>
            <a:ext cx="2945184" cy="496014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r">
              <a:defRPr sz="1200"/>
            </a:lvl1pPr>
          </a:lstStyle>
          <a:p>
            <a:fld id="{D4534352-C01A-4B44-AE25-67CAEF3A246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2880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B9814CD-6F2A-4D0E-A1FE-DDB8B782D91D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4742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A31F-5D0C-40A0-A98F-79AF3F2A76C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818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371B0124-9597-447C-AA10-68BD3688741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9770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B9814CD-6F2A-4D0E-A1FE-DDB8B782D91D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5872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4449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7DED2B-AEB2-4B4F-8C4C-80C99F25BDB4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4333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23A23-72D8-4F73-8695-4009A74FC8B2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13034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9536382-E9AF-404A-9CEB-8E97B7546F47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5994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EE47D8A4-7585-4285-9582-8CB8A7C55E28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62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7FE41C-E755-419E-8B72-501EADCDBCD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4826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FB09B63-6E38-4902-B772-ECF8FFFF348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532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0818D0F2-28EA-4C81-AEEB-A12D07BCB0E6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9983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13B2530-C056-4C98-955C-BA109D22D7DE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648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A31F-5D0C-40A0-A98F-79AF3F2A76C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58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371B0124-9597-447C-AA10-68BD3688741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5713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7DED2B-AEB2-4B4F-8C4C-80C99F25BDB4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5672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23A23-72D8-4F73-8695-4009A74FC8B2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6021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9536382-E9AF-404A-9CEB-8E97B7546F47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963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EE47D8A4-7585-4285-9582-8CB8A7C55E28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16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7FE41C-E755-419E-8B72-501EADCDBCD6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067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FB09B63-6E38-4902-B772-ECF8FFFF3480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9299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13B2530-C056-4C98-955C-BA109D22D7DE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726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ACE3C-CA5A-4803-A3CB-F3757670F87A}" type="slidenum">
              <a:rPr lang="en-US" b="1" smtClean="0">
                <a:solidFill>
                  <a:srgbClr val="1B587C">
                    <a:shade val="75000"/>
                  </a:srgbClr>
                </a:solidFill>
                <a:latin typeface="Arial" pitchFamily="34" charset="0"/>
                <a:cs typeface="Angsana New" pitchFamily="18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b="1">
              <a:solidFill>
                <a:srgbClr val="1B587C">
                  <a:shade val="75000"/>
                </a:srgbClr>
              </a:solidFill>
              <a:latin typeface="Arial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178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 b="1">
              <a:latin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black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ACE3C-CA5A-4803-A3CB-F3757670F87A}" type="slidenum">
              <a:rPr lang="en-US" b="1" smtClean="0">
                <a:solidFill>
                  <a:srgbClr val="E66C7D">
                    <a:shade val="75000"/>
                  </a:srgbClr>
                </a:solidFill>
                <a:latin typeface="Arial" pitchFamily="34" charset="0"/>
                <a:cs typeface="Angsana New" pitchFamily="18" charset="-34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 b="1">
              <a:solidFill>
                <a:srgbClr val="E66C7D">
                  <a:shade val="75000"/>
                </a:srgbClr>
              </a:solidFill>
              <a:latin typeface="Arial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1763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th/url?sa=i&amp;rct=j&amp;q=&amp;esrc=s&amp;frm=1&amp;source=images&amp;cd=&amp;cad=rja&amp;uact=8&amp;ved=0CAcQjRw&amp;url=http://www.eportfolio.lagcc.cuny.edu/scholars/doc_fa09/eP_fa09/klajdi.selimaj/ENG103.html&amp;ei=uf9rVJ-KHMPVmgWw2IGQDw&amp;bvm=bv.80120444,d.dGY&amp;psig=AFQjCNEyj2CMV3qDoYsKNACgdY0g9OEXLw&amp;ust=141644948246860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th/url?sa=i&amp;rct=j&amp;q=&amp;esrc=s&amp;frm=1&amp;source=images&amp;cd=&amp;cad=rja&amp;uact=8&amp;ved=0CAcQjRw&amp;url=http://writepass.com/journal/2013/06/phd-research-proposal-samples/&amp;ei=2gNsVPGRHYTmmAWppoK4Bw&amp;bvm=bv.80120444,d.dGY&amp;psig=AFQjCNENdPZirkg_FNdzKp3jw6_VNY9PQg&amp;ust=1416451406606364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th/url?sa=i&amp;rct=j&amp;q=&amp;esrc=s&amp;frm=1&amp;source=images&amp;cd=&amp;cad=rja&amp;uact=8&amp;ved=0CAcQjRw&amp;url=http://linegang.lnwshop.com/product/211/wan-wan-%E0%B8%82%E0%B8%B2%E0%B8%A2&amp;ei=yAZsVIK_GKbZmAW8zIDADg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th/url?sa=i&amp;rct=j&amp;q=&amp;esrc=s&amp;frm=1&amp;source=images&amp;cd=&amp;cad=rja&amp;uact=8&amp;ved=0CAcQjRw&amp;url=http://linegang.lnwshop.com/product/211/wan-wan-%E0%B8%82%E0%B8%B2%E0%B8%A2&amp;ei=yAZsVIK_GKbZmAW8zIDADg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th/url?sa=i&amp;rct=j&amp;q=&amp;esrc=s&amp;frm=1&amp;source=images&amp;cd=&amp;cad=rja&amp;uact=8&amp;ved=0CAcQjRw&amp;url=http://rootes-on-ice.com/2014/07/01/writing-your-research-proposal/&amp;ei=GwNsVMXlEOO2mwXNm4CgDw&amp;bvm=bv.80120444,d.dGY&amp;psig=AFQjCNFLMJ1AdKi40aWIZHngqbayUNiNNw&amp;ust=1416451009623686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th/url?sa=i&amp;rct=j&amp;q=&amp;esrc=s&amp;frm=1&amp;source=images&amp;cd=&amp;cad=rja&amp;uact=8&amp;ved=0CAcQjRw&amp;url=http://rootes-on-ice.com/2014/07/01/writing-your-research-proposal/&amp;ei=GwNsVMXlEOO2mwXNm4CgDw&amp;bvm=bv.80120444,d.dGY&amp;psig=AFQjCNFLMJ1AdKi40aWIZHngqbayUNiNNw&amp;ust=1416451009623686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.th/url?sa=i&amp;rct=j&amp;q=&amp;esrc=s&amp;frm=1&amp;source=images&amp;cd=&amp;cad=rja&amp;uact=8&amp;ved=0CAcQjRw&amp;url=http://elifestudentblog.blogspot.com/2012/09/new-student-lingo-workshops.html&amp;ei=SgtsVKTQA6irmAXijoCIBA&amp;bvm=bv.80120444,d.dGY&amp;psig=AFQjCNFj15SpRq4nA13hMh5-EBomSyy4zw&amp;ust=1416453311634142" TargetMode="Externa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th/url?sa=i&amp;rct=j&amp;q=&amp;esrc=s&amp;frm=1&amp;source=images&amp;cd=&amp;cad=rja&amp;uact=8&amp;ved=0CAcQjRw&amp;url=http://manhattanchurch.org/custom-research-5f8e5-proposal&amp;ei=qAJsVNiyOuS7mgWcjoHIAg&amp;bvm=bv.80120444,d.dGY&amp;psig=AFQjCNFLMJ1AdKi40aWIZHngqbayUNiNNw&amp;ust=1416451009623686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sa=i&amp;rct=j&amp;q=&amp;esrc=s&amp;frm=1&amp;source=images&amp;cd=&amp;cad=rja&amp;uact=8&amp;ved=0CAcQjRw&amp;url=http://appman.in.th/line/index.php?route=sticker/sticker&amp;id=468&amp;ei=hgZsVO-GFqWpmgXKq4HADA&amp;bvm=bv.80120444,d.dGY&amp;psig=AFQjCNELsf3UQF6xOOplIfSbvs2pET3utA&amp;ust=1416452033072986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th/url?sa=i&amp;rct=j&amp;q=&amp;esrc=s&amp;frm=1&amp;source=images&amp;cd=&amp;cad=rja&amp;uact=8&amp;ved=0CAcQjRw&amp;url=http://www.elearneasy.com/shows_news_edu.php?news_id=10536&amp;ei=pwhsVLO6C6G1mgX0wYDYDA&amp;bvm=bv.80120444,d.dGY&amp;psig=AFQjCNG3eEnmNyxkrQ1vy9kmIDFmasgHRg&amp;ust=1416452576715026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google.co.th/url?sa=i&amp;rct=j&amp;q=&amp;esrc=s&amp;frm=1&amp;source=images&amp;cd=&amp;cad=rja&amp;uact=8&amp;ved=0CAcQjRw&amp;url=http://dr-thesis.blogspot.com/&amp;ei=1wlsVLeACYTUmAWovYEQ&amp;bvm=bv.80120444,d.dGY&amp;psig=AFQjCNG3eEnmNyxkrQ1vy9kmIDFmasgHRg&amp;ust=1416452576715026" TargetMode="Externa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.th/url?sa=i&amp;rct=j&amp;q=&amp;esrc=s&amp;frm=1&amp;source=images&amp;cd=&amp;cad=rja&amp;uact=8&amp;ved=0CAcQjRw&amp;url=http://www.theprofit.co.nz/start-your-customer-research-in-2012/&amp;ei=QP5rVNySFeW8mAWbioLIDQ&amp;bvm=bv.80120444,d.dGY&amp;psig=AFQjCNEyj2CMV3qDoYsKNACgdY0g9OEXLw&amp;ust=1416449482468602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.jpeg"/><Relationship Id="rId4" Type="http://schemas.openxmlformats.org/officeDocument/2006/relationships/hyperlink" Target="https://www.google.co.th/url?sa=i&amp;rct=j&amp;q=&amp;esrc=s&amp;frm=1&amp;source=images&amp;cd=&amp;cad=rja&amp;uact=8&amp;ved=0CAcQjRw&amp;url=https://play.google.com/store/apps/details?id=com.app2play.stickerlinepandacartoon&amp;ei=pgdsVOyzGcKwmwX8gYHICQ&amp;bvm=bv.80120444,d.dGY&amp;psig=AFQjCNELsf3UQF6xOOplIfSbvs2pET3utA&amp;ust=141645203307298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th/url?sa=i&amp;rct=j&amp;q=&amp;esrc=s&amp;frm=1&amp;source=images&amp;cd=&amp;cad=rja&amp;uact=8&amp;ved=0CAcQjRw&amp;url=http://manhattanchurch.org/custom-research-5f8e5-proposal&amp;ei=qAJsVNiyOuS7mgWcjoHIAg&amp;bvm=bv.80120444,d.dGY&amp;psig=AFQjCNFLMJ1AdKi40aWIZHngqbayUNiNNw&amp;ust=1416451009623686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th/url?sa=i&amp;rct=j&amp;q=&amp;esrc=s&amp;frm=1&amp;source=images&amp;cd=&amp;cad=rja&amp;uact=8&amp;ved=0CAcQjRw&amp;url=http://rootes-on-ice.com/2014/07/01/writing-your-research-proposal/&amp;ei=GwNsVMXlEOO2mwXNm4CgDw&amp;bvm=bv.80120444,d.dGY&amp;psig=AFQjCNFLMJ1AdKi40aWIZHngqbayUNiNNw&amp;ust=1416451009623686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th/url?sa=i&amp;rct=j&amp;q=&amp;esrc=s&amp;frm=1&amp;source=images&amp;cd=&amp;cad=rja&amp;uact=8&amp;ved=0CAcQjRw&amp;url=http://writepass.com/journal/2013/06/phd-research-proposal-samples/&amp;ei=2gNsVPGRHYTmmAWppoK4Bw&amp;bvm=bv.80120444,d.dGY&amp;psig=AFQjCNENdPZirkg_FNdzKp3jw6_VNY9PQg&amp;ust=1416451406606364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hyperlink" Target="http://www.google.co.th/url?sa=i&amp;rct=j&amp;q=&amp;esrc=s&amp;frm=1&amp;source=images&amp;cd=&amp;cad=rja&amp;uact=8&amp;ved=0CAcQjRw&amp;url=http://rootes-on-ice.com/2014/07/01/writing-your-research-proposal/&amp;ei=GwNsVMXlEOO2mwXNm4CgDw&amp;bvm=bv.80120444,d.dGY&amp;psig=AFQjCNFLMJ1AdKi40aWIZHngqbayUNiNNw&amp;ust=141645100962368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th/url?sa=i&amp;rct=j&amp;q=&amp;esrc=s&amp;frm=1&amp;source=images&amp;cd=&amp;cad=rja&amp;uact=8&amp;ved=0CAcQjRw&amp;url=http://writepass.com/journal/2013/06/phd-research-proposal-samples/&amp;ei=2gNsVPGRHYTmmAWppoK4Bw&amp;bvm=bv.80120444,d.dGY&amp;psig=AFQjCNENdPZirkg_FNdzKp3jw6_VNY9PQg&amp;ust=1416451406606364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th/url?sa=i&amp;rct=j&amp;q=&amp;esrc=s&amp;frm=1&amp;source=images&amp;cd=&amp;cad=rja&amp;uact=8&amp;ved=0CAcQjRw&amp;url=http://manhattanchurch.org/custom-research-5f8e5-proposal&amp;ei=qAJsVNiyOuS7mgWcjoHIAg&amp;bvm=bv.80120444,d.dGY&amp;psig=AFQjCNFLMJ1AdKi40aWIZHngqbayUNiNNw&amp;ust=1416451009623686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th/url?sa=i&amp;rct=j&amp;q=&amp;esrc=s&amp;frm=1&amp;source=images&amp;cd=&amp;cad=rja&amp;uact=8&amp;ved=0CAcQjRw&amp;url=http://writepass.com/journal/2013/06/phd-research-proposal-samples/&amp;ei=2gNsVPGRHYTmmAWppoK4Bw&amp;bvm=bv.80120444,d.dGY&amp;psig=AFQjCNENdPZirkg_FNdzKp3jw6_VNY9PQg&amp;ust=1416451406606364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5877272"/>
            <a:ext cx="8568059" cy="50405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th-TH" sz="2000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</a:rPr>
              <a:t>กลุ่ม</a:t>
            </a:r>
            <a:r>
              <a:rPr lang="th-TH" sz="2000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</a:rPr>
              <a:t>วิจัยและพัฒนาการปฏิรูปที่ดิน สำนักวิชาการและ</a:t>
            </a:r>
            <a:r>
              <a:rPr lang="th-TH" sz="2000" dirty="0" smtClean="0">
                <a:solidFill>
                  <a:srgbClr val="660033"/>
                </a:solidFill>
                <a:latin typeface="Tahoma" pitchFamily="34" charset="0"/>
                <a:cs typeface="Tahoma" pitchFamily="34" charset="0"/>
              </a:rPr>
              <a:t>แผนงาน</a:t>
            </a:r>
            <a:endParaRPr lang="en-US" sz="2000" dirty="0" smtClean="0">
              <a:solidFill>
                <a:srgbClr val="660033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 anchor="ctr"/>
          <a:lstStyle/>
          <a:p>
            <a:fld id="{72E4000E-F97E-4D81-9A0D-692DF0AB912F}" type="slidenum">
              <a:rPr lang="en-US" smtClean="0">
                <a:solidFill>
                  <a:srgbClr val="583C0E"/>
                </a:solidFill>
              </a:rPr>
              <a:pPr/>
              <a:t>1</a:t>
            </a:fld>
            <a:endParaRPr lang="en-US" dirty="0" smtClean="0">
              <a:solidFill>
                <a:srgbClr val="583C0E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188640"/>
            <a:ext cx="8784976" cy="1938992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4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40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การเขียนข้อเสนอโครงการวิจัย</a:t>
            </a:r>
            <a:endParaRPr lang="th-TH" sz="40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4000" b="1" dirty="0">
              <a:solidFill>
                <a:prstClr val="white"/>
              </a:solidFill>
              <a:latin typeface="Arial" pitchFamily="34" charset="0"/>
            </a:endParaRPr>
          </a:p>
        </p:txBody>
      </p:sp>
      <p:pic>
        <p:nvPicPr>
          <p:cNvPr id="38914" name="Picture 2" descr="https://encrypted-tbn0.gstatic.com/images?q=tbn:ANd9GcQ28OSJ4EVSmJtlOBqh6-t3COc7VWkKbIB13dfrK6fzNYzipUbD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6392" y="3140968"/>
            <a:ext cx="2631216" cy="22671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34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FE7EA-894C-4CE9-9C6A-1D321C9E9B1E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10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4823" name="Rectangle 15"/>
          <p:cNvSpPr>
            <a:spLocks noChangeArrowheads="1"/>
          </p:cNvSpPr>
          <p:nvPr/>
        </p:nvSpPr>
        <p:spPr bwMode="auto">
          <a:xfrm>
            <a:off x="461631" y="2420888"/>
            <a:ext cx="8285211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b="1" u="sng" dirty="0" smtClean="0">
                <a:latin typeface="Tahoma" pitchFamily="34" charset="0"/>
                <a:cs typeface="Tahoma" pitchFamily="34" charset="0"/>
              </a:rPr>
              <a:t>ส่วนที่ 3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.......เขียนถึงผลกระทบจากปัญหาที่กล่าวในส่วนที่ 2 ว่า มีอย่างไรบ้าง ต่อสภาพทางเศรษฐกิจ สังคม  ของประชาชน เกษตรกร ชุมชน ภาคเกษตร ประเทศฯลฯ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b="1" u="sng" dirty="0" smtClean="0">
                <a:latin typeface="Tahoma" pitchFamily="34" charset="0"/>
                <a:cs typeface="Tahoma" pitchFamily="34" charset="0"/>
              </a:rPr>
              <a:t>ส่วนที่ 4 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........สรุปว่าเรื่องที่กล่าวมาทั้งหมด เป็นเรื่องจำเป็น เร่งด่วนที่ควรทำการวิจัย เพราะถ้าปล่อยไว้จะเพิ่มความรุนแรงและแผ่ขยายกว้างออกไป ยากต่อการแก้ไข และเรื่องนี้ยังไม่มีผู้ใดทำวิจัย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63253" y="16288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แนวการเขียน</a:t>
            </a:r>
            <a:r>
              <a:rPr lang="en-US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แบ่งเป็น 4 ส่วน หลักๆ (ต่อ)</a:t>
            </a:r>
            <a:endParaRPr lang="th-TH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447800" y="633478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ปรับจาก ธเนศ ต่วนชะเอม 2547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เอกสารสรุปเนื้อหาจากการอบรมเชิงปฏิบัติการ 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988" y="332656"/>
            <a:ext cx="872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1.1 ความ</a:t>
            </a:r>
            <a:r>
              <a:rPr lang="th-TH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เป็นมาและความสำคัญของ</a:t>
            </a: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ปัญหา (ต่อ) </a:t>
            </a:r>
            <a:endParaRPr lang="th-TH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Picture 2" descr="https://encrypted-tbn3.gstatic.com/images?q=tbn:ANd9GcTqb1SYljcmCsYO41CwI-f62hPtzVy0e4n0zVwHmItEiSTLlYS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5000636"/>
            <a:ext cx="2996763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170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FE7EA-894C-4CE9-9C6A-1D321C9E9B1E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11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11760" y="1787334"/>
            <a:ext cx="4104456" cy="3960440"/>
            <a:chOff x="2555776" y="1772816"/>
            <a:chExt cx="4104456" cy="3960440"/>
          </a:xfrm>
          <a:solidFill>
            <a:srgbClr val="FFFF00"/>
          </a:solidFill>
        </p:grpSpPr>
        <p:sp>
          <p:nvSpPr>
            <p:cNvPr id="8" name="Isosceles Triangle 7"/>
            <p:cNvSpPr/>
            <p:nvPr/>
          </p:nvSpPr>
          <p:spPr>
            <a:xfrm rot="10800000">
              <a:off x="2555776" y="1772816"/>
              <a:ext cx="4104456" cy="3960440"/>
            </a:xfrm>
            <a:prstGeom prst="triangle">
              <a:avLst>
                <a:gd name="adj" fmla="val 50974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915816" y="2492896"/>
              <a:ext cx="3384376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635896" y="4005064"/>
              <a:ext cx="1800200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347864" y="3212976"/>
              <a:ext cx="2592288" cy="0"/>
            </a:xfrm>
            <a:prstGeom prst="lin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851920" y="1988840"/>
              <a:ext cx="15841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ส่วนที่ 1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Text Box 13"/>
            <p:cNvSpPr txBox="1">
              <a:spLocks noChangeArrowheads="1"/>
            </p:cNvSpPr>
            <p:nvPr/>
          </p:nvSpPr>
          <p:spPr bwMode="auto">
            <a:xfrm>
              <a:off x="3851920" y="2708920"/>
              <a:ext cx="15841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ส่วนที่ 2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851920" y="3356992"/>
              <a:ext cx="15841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ส่วนที่ 3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3851920" y="4149080"/>
              <a:ext cx="15841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sz="1600" b="1" dirty="0" smtClean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ส่วนที่ 4</a:t>
              </a:r>
              <a:endParaRPr lang="th-TH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1447800" y="633478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ปรับจาก ธเนศ ต่วนชะเอม 2547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เอกสารสรุปเนื้อหาจากการอบรมเชิงปฏิบัติการ 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988" y="332656"/>
            <a:ext cx="872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1.1 ความ</a:t>
            </a:r>
            <a:r>
              <a:rPr lang="th-TH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เป็นมาและความสำคัญของ</a:t>
            </a: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ปัญหา (ต่อ) </a:t>
            </a:r>
            <a:endParaRPr lang="th-TH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4" name="Picture 2" descr="https://encrypted-tbn1.gstatic.com/images?q=tbn:ANd9GcSdETTSAQfYAjpTSRarbB3YDXQH6gL7pEJTR3nDMkC4OocCrGbY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1131" y="3540787"/>
            <a:ext cx="1933602" cy="1933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00154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12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1.2 วัตถุประสงค์การวิจัย (ต่อ) 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5655" y="1422380"/>
            <a:ext cx="800041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หลักการเขียน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บอกว่าจะทำอะไร หรือเพื่ออะไร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สอดคล้องกับหัวข้อ ความสำคัญของปัญหา คำถามวิจัย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เรียงลำดับความสำคัญ หรือขั้นตอน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สั้น ชัดเจน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วัดได้ หรือหาเครื่องมือมาวัดได้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>
                <a:latin typeface="Tahoma" pitchFamily="34" charset="0"/>
                <a:cs typeface="Tahoma" pitchFamily="34" charset="0"/>
              </a:rPr>
              <a:t>เป็นประโยคบอกเล่า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ให้ทราบว่าจะไปหาข้อมูลได้ที่ไหน  อย่างไร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สามารถตั้งสมมติฐานได้ และสามารถทดสอบสมมติฐานได้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ระบุตัวแปร และประชากร ไม่ต้องระบุสถานที่และเวลา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ขึ้นต้นด้วยคำว่า เพื่อ ต่อด้วย กริยา เช่น</a:t>
            </a:r>
          </a:p>
          <a:p>
            <a:pPr marL="742950" lvl="1" indent="-28575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เพื่อศึกษา............................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เพื่อเปรียบเทียบ....................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เพื่อวิเคราะห์.........................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เพื่อตรวจสอบ.......................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เพื่อหา.................................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เพื่อสร้าง.............................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เพื่อพัฒนา...........................</a:t>
            </a: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th-TH" sz="1600" b="1" dirty="0" smtClean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https://encrypted-tbn2.gstatic.com/images?q=tbn:ANd9GcQDY44TWapUXIv14XLdYYZ2KfpI8kHejF9gn8lf8aEpg0123AO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2038" y="108318"/>
            <a:ext cx="1613722" cy="15924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6158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13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1.2 วัตถุประสงค์การวิจัย (ต่อ)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4615" y="4293096"/>
            <a:ext cx="853121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ตัวอย่างที่ 2</a:t>
            </a:r>
          </a:p>
          <a:p>
            <a:pPr marL="628650" indent="-365125">
              <a:buAutoNum type="arabicParenR"/>
            </a:pP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ศึกษาสถานการณ์การถือครอง และการใช้ประโยชน์ที่ดินในประเทศ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ไทย</a:t>
            </a:r>
          </a:p>
          <a:p>
            <a:pPr marL="457200" indent="-457200">
              <a:buAutoNum type="arabicParenR"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indent="-365125"/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เพื่อ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วิเคราะห์ปัญหา และสาเหตุของการไร้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ที่ดิน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กินใน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ประเทศ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ไทย</a:t>
            </a:r>
          </a:p>
          <a:p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indent="-365125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เพื่อ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สังเคราะห์สาเหตุของการเปลี่ยนแปลงสิทธิและ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การสูญเสีย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สิทธิการถือครอง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ที่ดินใน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เขตปฏิรูปที่ดิน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2" descr="https://encrypted-tbn2.gstatic.com/images?q=tbn:ANd9GcQDY44TWapUXIv14XLdYYZ2KfpI8kHejF9gn8lf8aEpg0123AO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04982"/>
            <a:ext cx="1514987" cy="1495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Rectangle 8"/>
          <p:cNvSpPr/>
          <p:nvPr/>
        </p:nvSpPr>
        <p:spPr>
          <a:xfrm>
            <a:off x="179512" y="1293644"/>
            <a:ext cx="870284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ตัวอย่างที่ 1</a:t>
            </a:r>
          </a:p>
          <a:p>
            <a:pPr marL="628650" lvl="0" indent="-365125">
              <a:buFont typeface="+mj-lt"/>
              <a:buAutoNum type="arabicParenR"/>
            </a:pP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ศึกษาผลสัมฤทธิ์และกระบวนการดำเนินงานโครงการนิคมการเกษตร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ฉะเชิงเทรา</a:t>
            </a:r>
            <a:endParaRPr lang="th-TH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0" indent="-365125">
              <a:buFont typeface="+mj-lt"/>
              <a:buAutoNum type="arabicParenR"/>
            </a:pP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เพื่อศึกษาปัญหาอุปสรรคต่อกระบวนการดำเนินงานโครงการนิคมการเกษตร จังหวัดฉะเชิงเทรา </a:t>
            </a:r>
            <a:endParaRPr lang="th-TH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457200">
              <a:buFont typeface="+mj-lt"/>
              <a:buAutoNum type="arabicParenR"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lvl="0" indent="-365125">
              <a:buFont typeface="+mj-lt"/>
              <a:buAutoNum type="arabicParenR"/>
            </a:pP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เพื่อวิเคราะห์และสรุปแนวทางปรับปรุงกระบวนการดำเนินงาน โครงการนิคมการเกษตร จังหวัดฉะเชิงเทรา และเสนอรูปแบบการดำเนินงานโครงการนิคมการเกษตรของกระทรวงเกษตรและ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สหกรณ์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709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14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68288" y="6362545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กาญจน์นภา  พงษ์พนรัตน์ 2556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เอกสารประกอบการฝึกอบรมฯ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1.3 สมมติฐานการวิจัยและข้อสันนิษฐาน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395288" y="2054281"/>
            <a:ext cx="83534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rPr>
              <a:t> 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ตั้งสมมติฐานในการวิจัยเชิงปริมาณเท่านั้น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เพื่อเป็นแนวทางใน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การศึกษา</a:t>
            </a:r>
            <a:b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   และหาคำตอบ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เพื่อทดสอบนัยยะสำคัญทางสถิติ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เช่น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ความแตกต่าง ความสัมพันธ์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ผลกระทบ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สมมติฐานต้องมีความเชื่อมโยงกับปัญหางานวิจัย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คำถามงานวิจัย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b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</a:b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   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และจุดมุ่งหมายของงานวิจัย</a:t>
            </a:r>
            <a:endParaRPr kumimoji="0" lang="th-TH" alt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98772" y="1487556"/>
            <a:ext cx="3813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1.3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.1 สมมติฐานงานวิจัย</a:t>
            </a:r>
            <a:endParaRPr kumimoji="0" lang="th-TH" alt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7338" y="3933056"/>
            <a:ext cx="8677150" cy="20621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ตัวอย่าง</a:t>
            </a:r>
            <a:r>
              <a:rPr kumimoji="0" lang="en-US" altLang="th-TH" sz="20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Angsana New" pitchFamily="18" charset="-34"/>
              </a:rPr>
              <a:t>:</a:t>
            </a:r>
            <a:endParaRPr kumimoji="0" lang="th-TH" altLang="th-TH" sz="20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ts val="2000"/>
              <a:buFont typeface="Tahoma" pitchFamily="34" charset="0"/>
              <a:buChar char="•"/>
              <a:tabLst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 พนักงานเพศหญิงมีระดับความเครียดในการทำงานที่</a:t>
            </a:r>
            <a:r>
              <a:rPr kumimoji="0" lang="th-TH" altLang="th-TH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แตกต่าง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จาก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พนักงาน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เพศชาย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SzPts val="2000"/>
              <a:buFont typeface="Tahoma" pitchFamily="34" charset="0"/>
              <a:buChar char="•"/>
              <a:tabLst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 ระดับรายได้มี</a:t>
            </a:r>
            <a:r>
              <a:rPr kumimoji="0" lang="th-TH" altLang="th-TH" sz="2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ความสัมพันธ์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กับการตัดสินใจซื้อโปรแกรมทัวร์ต่างประเทศ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28269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15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68288" y="6362545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กาญจน์นภา  พงษ์พนรัตน์ 2556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เอกสารประกอบการฝึกอบรมฯ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904" y="300518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1.3 สมมติฐานการวิจัยและข้อสันนิษฐาน (ต่อ)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411765" y="1628800"/>
            <a:ext cx="8353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cs typeface="Tahoma" pitchFamily="34" charset="0"/>
              </a:rPr>
              <a:t>1.3.2 ข้อสันนิษฐาน หรือ ข้อตกลงเบื้องต้น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     เป็นการเสนอเงื่อนไข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หรือข้อเท็จจริงที่ต้องยอมรับ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โดยไม่ต้องพิสูจน์สำหรับการวิจัยเรื่องนั้นๆ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หรืออาจเสนอในกรณีที่มีเงื่อนไขจำเป็นจริงๆ</a:t>
            </a:r>
            <a:endParaRPr kumimoji="0" lang="th-TH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3814" y="4005064"/>
            <a:ext cx="8569325" cy="18774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1" i="0" u="sng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ตัวอย่าง</a:t>
            </a:r>
            <a:r>
              <a:rPr kumimoji="0" lang="en-US" altLang="th-TH" sz="2400" b="1" i="0" u="sng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1" i="0" u="sng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	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การวิจัยครั้งนี้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ถือว่าความแตกต่างในเรื่องเพศ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อายุ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เชื้อชาติ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ฐานะทางเศรษฐกิจ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ตลอดจนอาชีพของหัวหน้าครอบครัวไม่มีผลกระทบต่อการเรียน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9316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16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1.4 ประโยชน์ที่คาดว่าจะได้รับ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7855" y="2858378"/>
            <a:ext cx="7544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ผู้บริหาร ส.ป.ก. และเจ้าหน้าที่ มีแหล่งข้อมูลสนับสนุนกระบวนการปฏิรูปที่ดิน ตาม พ.ร.บ. การปฏิรูปที่ดินเพื่อเกษตรกรรม เพื่อลดความเหลื่อมล้ำการถือครองในประเทศ ป้อง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การสูญเสีย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ที่ดินจาก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ปรากฏการณ์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แย่งยึดที่ดิน และคุ้มครองที่ดินเกษตรกรรมของประเทศ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7855" y="2423154"/>
            <a:ext cx="230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ตัวอย่าง 1</a:t>
            </a:r>
            <a:endParaRPr lang="th-TH" sz="2400" b="1" u="sng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3818" y="1504527"/>
            <a:ext cx="7852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ระบุว่าผลงานวิจัยที่ได้จะเกิดประโยชน์ต่อหน่วยงานไหน อย่างไร โดยต้องเขียนให้สอดคล้องกับวัตถุประสงค์การวิจัย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0411" y="4149080"/>
            <a:ext cx="799288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ส.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ป.ก. และหน่วยงานต่างๆ มีบทเรียนและข้อมูลด้านการสร้างและพัฒนาผู้สืบทอดอาชีพเกษตรกรรมที่หลากหลายทั้งระดับส่วนกลางและระดับท้องถิ่น เพื่อประกอบการวางแผน ปรับปรุงงาน และพัฒนาโครงการที่มีจุดมุ่งหมายในการเตรียมการรับมือกับวิกฤตการขาดแคลนผู้สืบทอดอาชีพเกษตรกรรม </a:t>
            </a:r>
            <a:endParaRPr lang="th-TH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 startAt="2"/>
            </a:pP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ส.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ป.ก. และองค์การอาหารและเกษตรแห่งสหประชาชาติ (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FAO) 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มีแนวทางและทิศทางที่เป็นรูปธรรมด้านการพัฒนาเยาวชนชนบทเพื่อ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ประกอบการดำเนินงาน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ความร่วมมือตามกรอบแผนงานระยะ 5 ปี ระหว่างไทย 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 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FAO 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ต่อไป </a:t>
            </a:r>
          </a:p>
          <a:p>
            <a:pPr marL="342900" indent="-342900">
              <a:buAutoNum type="arabicParenR" startAt="2"/>
            </a:pP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 เอกสาร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วิจัยได้รับการเผยแพร่และเป็นข้อมูลที่ได้ใช้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ประโยชน์สำหรับ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หน่วยงานราชการ 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องค์กร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ชุมชนและเครือข่ายในเขตปฏิรูปที่ดินและผู้สนใจทั่วไป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3264" y="3689375"/>
            <a:ext cx="2304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ตัวอย่าง 2</a:t>
            </a:r>
            <a:endParaRPr lang="th-TH" sz="2400" b="1" u="sng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16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17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1.5 ขอบเขตการวิจัย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611560" y="1438119"/>
            <a:ext cx="8208114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b="1" dirty="0">
                <a:solidFill>
                  <a:srgbClr val="0070C0"/>
                </a:solidFill>
                <a:latin typeface="Arial" pitchFamily="34" charset="0"/>
              </a:rPr>
              <a:t>  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ขอบเขตพื้นที่</a:t>
            </a:r>
            <a:r>
              <a:rPr lang="th-TH" sz="24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ในการศึกษา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 	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มหาวิทยาลัยอุบลราชธานี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20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ขอบเขตของประชากรที่ใช้ใน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การศึกษา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dirty="0" smtClean="0">
                <a:solidFill>
                  <a:srgbClr val="666633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ประชากร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ของการวิจัยครั้งนี้ คือ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นักศึกษาคณะเกษตรศาสตร์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ที่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กำลังศึกษาอยู่ในชั้นปีที่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2-4 มหาวิทยาลัยอุบลราชธานี ภาค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เรียนที่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2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ปี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การศึกษา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2556จำนวน 2,455 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คน 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endParaRPr lang="th-TH" sz="24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ขอบเขต</a:t>
            </a:r>
            <a:r>
              <a:rPr lang="th-TH" sz="24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เนื้อหาในการศึกษา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	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การวิจัยครั้งนี้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ศึกษาทัศนคติของนักศึกษาต่อคุณลักษณะ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ของ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อาจารย์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ที่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ปรึกษา ด้าน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บุคลิกภาพ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ความรู้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และประสบการณ์ และ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บทบาทของ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อาจารย์    ที่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ปรึกษาในด้าน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วิชาการ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52320" y="124038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76059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18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68288" y="6362545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กาญจน์นภา  พงษ์พนรัตน์ 2556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เอกสารประกอบการฝึกอบรมฯ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1.6 นิยามศัพท์เฉพาะ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469082" y="1484784"/>
            <a:ext cx="8495406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1.6.1 นิยามตามทฤษฎี (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Theoretical Definition)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นิยามทั่วไป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(General Definition) </a:t>
            </a:r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การให้คำจำกัดความในภาพกว้าง หรือความหมายทั่วไป ตามทฤษฎี ตามตำรา หรือพจนานุกรม ซึ่งการนิยามในระดับนี้ ยังขาดความชัดเจนสำหรับการทำวิจัย เช่น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18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ผู้บริหาร</a:t>
            </a:r>
            <a:r>
              <a:rPr lang="th-TH" sz="1800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ผู้ที่มีหน้าที่ในการวินิจฉัยตัดสินใจในการดำเนินงานเรื่องใดเรื่องหนึ่ง</a:t>
            </a:r>
            <a:endParaRPr lang="th-TH" sz="1800" dirty="0"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484217" y="4005064"/>
            <a:ext cx="8207375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1.6.2 นิยามตามปฏิบัติการ (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Operational or Working Definition)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การให้คำจำกัดความที่ชี้ชัดลงไป หรือ แยกออกเป็นส่วนๆ ภายใต้ นิยามทั่วไป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การนิยามในระดับนี้ ผู้วิจัยจะเป็นผู้นิยามเอง 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เช่น</a:t>
            </a:r>
            <a:endParaRPr lang="th-TH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1800" u="sng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18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ผู้บริหาร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หมายถึง ผู้ที่มีอำนาจตัดสินใจในการดำเนินงานของสำนักงานการปฏิรูปที่ดินเพื่อเกษตรกรรม ได้แก่ เลขาธิการ รองเลขาธิการ  ผู้อำนวยการสำนัก และปฏิรูปที่ดินจังหวัด</a:t>
            </a:r>
            <a:endParaRPr lang="th-TH" sz="1800" dirty="0"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21480" y="120938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086339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19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989" y="332656"/>
            <a:ext cx="8432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1.7 ระยะเวลาการวิจัย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1988840"/>
            <a:ext cx="748883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ระบุระยะเวลาที่ใช้ทำการวิจัยตั้งแต่เริ่มต้นจนสิ้นสุดกระบวนการ</a:t>
            </a:r>
          </a:p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th-TH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งานวิจัย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นี้ใช้เวลาในการดำเนินการประมาณ 8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 ตั้งแต่ เดือน..... ปี .......ถึง เดือน.......ปี........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33449" y="221444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291439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5536" y="309562"/>
            <a:ext cx="8424936" cy="6842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MS PGothic" pitchFamily="34" charset="-128"/>
                <a:cs typeface="Tahoma" pitchFamily="34" charset="0"/>
              </a:rPr>
              <a:t>แบบการเขียนเอกสารเชิงหลักการ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MS PGothic" pitchFamily="34" charset="-128"/>
                <a:cs typeface="Angsana New" pitchFamily="18" charset="-34"/>
              </a:rPr>
              <a:t>/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MS PGothic" pitchFamily="34" charset="-128"/>
                <a:cs typeface="Tahoma" pitchFamily="34" charset="0"/>
              </a:rPr>
              <a:t>ข้อเสนอโครงการ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MS PGothic" pitchFamily="34" charset="-128"/>
                <a:cs typeface="Tahoma" pitchFamily="34" charset="0"/>
              </a:rPr>
              <a:t>ส.ป.ก.</a:t>
            </a:r>
            <a:endParaRPr kumimoji="0" lang="th-TH" altLang="th-TH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ngsana New" pitchFamily="18" charset="-34"/>
            </a:endParaRPr>
          </a:p>
        </p:txBody>
      </p:sp>
      <p:graphicFrame>
        <p:nvGraphicFramePr>
          <p:cNvPr id="10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46939"/>
              </p:ext>
            </p:extLst>
          </p:nvPr>
        </p:nvGraphicFramePr>
        <p:xfrm>
          <a:off x="717550" y="1628800"/>
          <a:ext cx="7696200" cy="4426585"/>
        </p:xfrm>
        <a:graphic>
          <a:graphicData uri="http://schemas.openxmlformats.org/drawingml/2006/table">
            <a:tbl>
              <a:tblPr/>
              <a:tblGrid>
                <a:gridCol w="2270274"/>
                <a:gridCol w="2774801"/>
                <a:gridCol w="2651125"/>
              </a:tblGrid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เอกสารเชิงหลักการ</a:t>
                      </a: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แบบ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ส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.-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</a:t>
                      </a:r>
                      <a:r>
                        <a:rPr kumimoji="0" lang="th-TH" altLang="th-TH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1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935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แบบ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ส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.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-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2</a:t>
                      </a: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(Concept Paper)</a:t>
                      </a: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เอกสารวิจัย</a:t>
                      </a: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B935F">
                        <a:alpha val="4784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เอกสารวิชาการ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และ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เอกสารปฏิรูปที่ดิน</a:t>
                      </a: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13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ชื่อโครงการ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ผู้รับผิดชอบโครงการ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วัตถุประสงค์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ประโยชน์ที่คาดว่าจะได้รับ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ระเบียบวิธีวิจัย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/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วิธีการศึกษา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งบประมาณ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(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ถ้ามี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ประวัตินักวิจัย</a:t>
                      </a: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Angsana New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( </a:t>
                      </a:r>
                      <a:r>
                        <a:rPr kumimoji="0" lang="en-US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1-2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Tahoma" pitchFamily="34" charset="0"/>
                        </a:rPr>
                        <a:t>หน้า</a:t>
                      </a:r>
                      <a:r>
                        <a:rPr kumimoji="0" lang="th-TH" altLang="th-TH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Angsana New" pitchFamily="18" charset="-34"/>
                        </a:rPr>
                        <a:t>)</a:t>
                      </a:r>
                      <a:endParaRPr kumimoji="0" lang="th-TH" alt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ชื่อโครงการ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ผู้รับผิดชอบโครงการวิจัย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ความเป็นมาและความสําคัญ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/>
                      </a:r>
                      <a:b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</a:b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ของปัญหา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วัตถุประสงค์การวิจัย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ประโยชน์ที่คาดว่าจะได้รับ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ทบทวนวรรณกรรม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กรอบแนวคิดการวิจัย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นิยามศัพท์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(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ถ้ามี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)</a:t>
                      </a:r>
                      <a:endParaRPr kumimoji="0" lang="th-TH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ขอบเขตการวิจัย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ระเบียบวิธีวิจัย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ระยะเวลาการวิจัย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แผนการดําเนินงานและงบประมาณ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เอกสารอ้างอิง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/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บรรณานุกรม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ประวัตินักวิจัย</a:t>
                      </a:r>
                      <a:endParaRPr kumimoji="0" lang="th-TH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ชื่อโครงการ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US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ผู้รับผิดชอบโครงการ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ความเป็นมาและความสําคัญ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/>
                      </a:r>
                      <a:b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</a:b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ของปัญหา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วัตถุประสงค์การศึกษา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ประโยชน์ที่คาดว่าจะได้รับ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นิยามศัพท์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(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ถ้ามี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)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ขอบเขตการศึกษา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วิธีการศึกษา</a:t>
                      </a:r>
                      <a:endParaRPr kumimoji="0" lang="th-TH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ระยะเวลาการศึกษา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แผนการดําเนินงานและงบประมาณ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เอกสารอ้างอิง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ngsana New" pitchFamily="18" charset="-34"/>
                        </a:rPr>
                        <a:t>/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บรรณานุกรม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ts val="14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altLang="th-TH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ประวัติผู้รับผิดชอบโครงการ</a:t>
                      </a:r>
                      <a:endParaRPr kumimoji="0" lang="th-TH" altLang="th-TH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altLang="th-TH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9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20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504" y="260648"/>
            <a:ext cx="86985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1.8 แผนงานการดำเนินงานวิจัยและงบประมาณ</a:t>
            </a:r>
            <a:endParaRPr lang="th-TH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988840"/>
            <a:ext cx="807242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92840" y="1456858"/>
            <a:ext cx="5807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1.8.1 แผนงานการดำเนินงานวิจัย</a:t>
            </a:r>
            <a:endParaRPr lang="th-TH" sz="24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58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83DD7-43C1-452B-B47F-5958A1407CE6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21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5536" y="126739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1.8 แผนงานการดำเนินงานวิจัยและงบประมาณ (ต่อ)</a:t>
            </a:r>
            <a:endParaRPr lang="th-TH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661640"/>
              </p:ext>
            </p:extLst>
          </p:nvPr>
        </p:nvGraphicFramePr>
        <p:xfrm>
          <a:off x="3347864" y="708567"/>
          <a:ext cx="5624156" cy="560075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81208"/>
                <a:gridCol w="337449"/>
                <a:gridCol w="967857"/>
                <a:gridCol w="357702"/>
                <a:gridCol w="1823968"/>
                <a:gridCol w="168724"/>
                <a:gridCol w="224966"/>
                <a:gridCol w="449933"/>
                <a:gridCol w="562416"/>
                <a:gridCol w="449933"/>
              </a:tblGrid>
              <a:tr h="216736"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</a:rPr>
                        <a:t>รายการ</a:t>
                      </a:r>
                      <a:endParaRPr lang="th-TH" sz="1400" b="1" i="0" u="none" strike="noStrike" dirty="0">
                        <a:effectLst/>
                        <a:latin typeface="TH SarabunPSK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จำนวน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เงิน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</a:rPr>
                        <a:t>หมายเหตุ</a:t>
                      </a:r>
                      <a:endParaRPr lang="th-TH" sz="1400" b="1" i="0" u="none" strike="noStrike" dirty="0">
                        <a:effectLst/>
                        <a:latin typeface="TH SarabunPSK"/>
                      </a:endParaRPr>
                    </a:p>
                  </a:txBody>
                  <a:tcPr marL="0" marR="0" marT="0" marB="0" anchor="ctr"/>
                </a:tc>
              </a:tr>
              <a:tr h="216736">
                <a:tc gridSpan="5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คน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วัน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วันละ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จำนวนเงิน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ค่าใช้สอย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1.1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ค่าเบี้ยเลี้ยง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บริหาร อำนวยการสูง เชี่ยวชาญ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อำนวยการต้น 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ชำนาญการพิเศษลงมา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1.2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ค่าที่พัก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บริหาร อำนวยการสูง เชี่ยวชาญ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อำนวยการต้น 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 - ชำนาญการพิเศษลงมา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1.3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ค่าพาหนะ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- ค่าชดเชยพาหนะส่วนตัว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- ค่ารถรับจ้าง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- ค่าโดยสารเครื่องบิน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- ค่าน้ำมันเชื้อเพลิงและหล่อลื่น 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- อื่น ๆ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1.4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ค่าซ่อมแซมรถยนต์ราชการ  ............. คัน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1.5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ค่าจ้างเหมารถยนต์ส่วนบุคคล .............คัน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1.6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ค่าใช้จ่ายอื่น ๆ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2.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ค่าวัสดุ      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2.1 ค่าน้ำมันเชื้อเพลิง 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2.2  ...................................................</a:t>
                      </a:r>
                      <a:endParaRPr lang="th-TH" sz="1400" b="0" i="0" u="none" strike="noStrike" dirty="0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3.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ค่าตอบแทน    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3.1 ......................................................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3.2 ......................................................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รวมเป็นเงินทั้งสิ้น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216736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effectLst/>
                        </a:rPr>
                        <a:t>(......................................................................................)</a:t>
                      </a:r>
                      <a:endParaRPr lang="th-TH" sz="1400" b="0" i="0" u="none" strike="noStrike" dirty="0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1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 </a:t>
                      </a:r>
                      <a:endParaRPr lang="th-TH" sz="1400" b="0" i="0" u="none" strike="noStrike">
                        <a:effectLst/>
                        <a:latin typeface="TH SarabunPSK"/>
                      </a:endParaRPr>
                    </a:p>
                  </a:txBody>
                  <a:tcPr marL="0" marR="0" marT="0" marB="0" anchor="b"/>
                </a:tc>
              </a:tr>
              <a:tr h="182352"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th-TH" sz="1100" u="none" strike="noStrike" dirty="0">
                          <a:effectLst/>
                        </a:rPr>
                        <a:t>   หมายเหตุ: ถ้ามีค่าใช้จ่ายอื่นๆ นอกเหนือจากรายการข้างต้นให้เพิ่มรายการได้ (ตามระเบียบการเบิกจ่ายของทางราชการ) เพื่อเสนอ ล.ธ.ก. พิจารณาต่อไป</a:t>
                      </a:r>
                      <a:endParaRPr lang="th-TH" sz="1100" b="0" i="0" u="none" strike="noStrike" dirty="0">
                        <a:effectLst/>
                        <a:latin typeface="TH SarabunPSK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9512" y="1412776"/>
            <a:ext cx="316835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1.8.2 งบประมาณ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การวิจัย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งานวิจัยนี้ใช้งบประมาณดำเนินการทั้งสิ้น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120,000 บาท (หนึ่งแสน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สองหมื่นบาทถ้วน)  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z="20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71600" y="4125139"/>
            <a:ext cx="1440160" cy="171840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82990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22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11125"/>
            <a:ext cx="9144000" cy="1077218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หลักการเขียนข้อเสนอโครงการแบบสมบูรณ์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บทที่ 2</a:t>
            </a:r>
            <a:endParaRPr lang="th-TH" sz="3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988840"/>
            <a:ext cx="46085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 2 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เอกสาร</a:t>
            </a: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และงานวิจัยที่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</a:t>
            </a:r>
          </a:p>
          <a:p>
            <a:endParaRPr lang="th-TH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 แนวคิด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และทฤษฎี </a:t>
            </a: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  บริบทพื้นที่ หรือ โครงการที่เกี่ยวข้อง</a:t>
            </a:r>
            <a:endParaRPr lang="th-TH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 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ผลงานวิจัยที่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</a:t>
            </a: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2.4  กรอบ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แนวคิดการวิจัย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 descr="https://encrypted-tbn3.gstatic.com/images?q=tbn:ANd9GcTbxnRusmYA4P6YaXSXQrIO1xXicb2fE6BjYGcS-D9JeHJw7Dv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20072" y="1484784"/>
            <a:ext cx="3714238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381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B0E85-0FB8-4BE1-B633-0B555873C31A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23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7891" name="Text Box 21"/>
          <p:cNvSpPr txBox="1">
            <a:spLocks noChangeArrowheads="1"/>
          </p:cNvSpPr>
          <p:nvPr/>
        </p:nvSpPr>
        <p:spPr bwMode="auto">
          <a:xfrm>
            <a:off x="402359" y="1362544"/>
            <a:ext cx="849630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 แนวคิด และทฤษฎี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(1</a:t>
            </a:r>
            <a:r>
              <a:rPr lang="en-US" altLang="th-TH" sz="1800" b="1" dirty="0" smtClean="0">
                <a:solidFill>
                  <a:srgbClr val="0070C0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th-TH" altLang="th-TH" sz="1800" b="1" dirty="0">
                <a:solidFill>
                  <a:srgbClr val="0070C0"/>
                </a:solidFill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ทฤษฎี</a:t>
            </a:r>
            <a:endParaRPr lang="en-US" altLang="th-TH" sz="1800" b="1" dirty="0">
              <a:solidFill>
                <a:srgbClr val="0070C0"/>
              </a:solidFill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th-TH" sz="18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ทฤษฎีสัญญาประชาคมของ มานูเอล ค้าน </a:t>
            </a:r>
            <a:r>
              <a:rPr lang="en-US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กมล ทองธรรมชาติ</a:t>
            </a:r>
            <a:r>
              <a:rPr lang="en-US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2530:</a:t>
            </a:r>
            <a:r>
              <a:rPr lang="th-TH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น. </a:t>
            </a:r>
            <a:r>
              <a:rPr lang="en-US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120-123) </a:t>
            </a:r>
            <a:r>
              <a:rPr lang="th-TH" altLang="th-TH" sz="16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กล่าวว่าการมีส่วนร่วมของประชาชนในสังคม</a:t>
            </a:r>
            <a:r>
              <a:rPr lang="th-TH" altLang="th-TH" sz="16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..............................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h-TH" altLang="th-TH" sz="1800" dirty="0"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เอกสาร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เขียน  ธีระวิทย์ 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มติชนรายวัน, 12 กรกฎาคม 2538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ได้เขียนบทความเรื่อง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ประชาชนกรุงเทพเบื่อการเลือกตั้ง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ความว่า คนกรุงเทพมหานคร มีความสำนึกทางการเมืองสูง ดังจะเห็นได้จาก ....................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kumimoji="0" lang="th-TH" altLang="th-TH" sz="1800" b="1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 สภาพพื้นที่ศึกษา (หรือโครงการ) เช่น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1600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16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ประวัติและสภาพพื้นที่........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0" i="0" u="none" strike="noStrike" cap="none" normalizeH="0" dirty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1600" b="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สภาพปัญหา.........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1600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1600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โครงการที่ดำเนินงานในพื้นที่........</a:t>
            </a:r>
            <a:endParaRPr kumimoji="0" lang="th-TH" altLang="th-TH" sz="18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8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800" b="1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 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งานวิจัยที่เกี่ยวข้อง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ลัดดา วงศ์สาโรจน์ 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(2535</a:t>
            </a:r>
            <a:r>
              <a:rPr lang="en-US" altLang="th-TH" sz="16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altLang="th-TH" sz="16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น.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30-31)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ได้ศึกษาบทบาททางการเมืองของนักศึกษาพบว่า....ซึ่งสอดคล้องกับผลงานวิจัยของเสน่ห์ มาคง 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(2535: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น. 120-123</a:t>
            </a:r>
            <a:r>
              <a:rPr kumimoji="0" lang="en-US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kumimoji="0" lang="th-TH" altLang="th-TH" sz="16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ซึ่งได้เปรียบเทียบความสนใจทางการเมืองของนักศึกษาและพบว่า........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847" name="Rectangle 35846"/>
          <p:cNvSpPr/>
          <p:nvPr/>
        </p:nvSpPr>
        <p:spPr>
          <a:xfrm>
            <a:off x="1475656" y="404664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บทที่ 2</a:t>
            </a:r>
            <a:r>
              <a:rPr lang="en-US" alt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th-TH" alt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ตัวอย่างเพิ่มเติม (2.1-2.3)</a:t>
            </a:r>
            <a:endParaRPr lang="en-US" altLang="th-TH" sz="3200" b="1" dirty="0">
              <a:solidFill>
                <a:srgbClr val="0070C0"/>
              </a:solidFill>
              <a:latin typeface="Tahoma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3079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B0E85-0FB8-4BE1-B633-0B555873C31A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24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6507" y="404663"/>
            <a:ext cx="66030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บทที่ 2</a:t>
            </a:r>
            <a:r>
              <a:rPr lang="en-US" sz="3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2.4 กรอบ</a:t>
            </a:r>
            <a:r>
              <a:rPr lang="th-TH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แนวคิดการวิจัย</a:t>
            </a:r>
            <a:r>
              <a:rPr lang="en-US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32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611560" y="1988840"/>
            <a:ext cx="8280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วางกรอบแนวคิดหลักในการศึกษาวิจัย โดยสร้างขึ้นจากแนว</a:t>
            </a:r>
            <a:b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ทฤษฎี ผลการวิจัยในอดีต ประสบการณ์ทำงาน ฯลฯ เพื่อ</a:t>
            </a:r>
            <a:b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การออกแบบงานวิจัย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เสนอการเชื่อมโยงตัวแปรที่เกี่ยวข้องในการศึกษาวิจัย</a:t>
            </a:r>
            <a:r>
              <a:rPr lang="th-TH" altLang="th-TH" sz="24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</a:t>
            </a:r>
            <a:br>
              <a:rPr lang="th-TH" altLang="th-TH" sz="24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th-TH" sz="24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ลักษณะบรรยาย แผนผัง </a:t>
            </a:r>
            <a:r>
              <a:rPr kumimoji="0" lang="en-US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ตาราง ฯลฯ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1" descr="C:\Users\peaw\Pictures\นกฮูก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3B2B7"/>
              </a:clrFrom>
              <a:clrTo>
                <a:srgbClr val="B3B2B7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35003" y="4661682"/>
            <a:ext cx="1143008" cy="136384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635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937266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25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23700" y="0"/>
            <a:ext cx="9120300" cy="10772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หลักการเขียนข้อเสนอโครงการแบบสมบูรณ์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บทที่ 3</a:t>
            </a:r>
            <a:endParaRPr lang="th-TH" sz="3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5935" y="2204864"/>
            <a:ext cx="489654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บทที่ 3 วิธีการวิจัย (หรือ ระเบียบวิธีวิจัย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  ประเภท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ของงานวิจัย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3.2  พื้นที่ศึกษาและประชากร </a:t>
            </a: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3.3  กลุ่ม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ตัวอย่างและ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การคัดเลือก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กลุ่มตัวอย่าง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3.4  เครื่องมือ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ที่ใช้ในการวิจัย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3.5  การ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เก็บรวบรวมข้อมูล 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3.6 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การวิเคราะห์ข้อมูล </a:t>
            </a:r>
            <a:endParaRPr lang="th-TH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h-TH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https://encrypted-tbn3.gstatic.com/images?q=tbn:ANd9GcTbxnRusmYA4P6YaXSXQrIO1xXicb2fE6BjYGcS-D9JeHJw7Dv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004" y="1427838"/>
            <a:ext cx="3714238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4106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92803-04D4-43E3-9298-9656B2A63D4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26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608185" y="1844824"/>
            <a:ext cx="812641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tabLst/>
            </a:pPr>
            <a:r>
              <a:rPr lang="th-TH" alt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นักวิจัยอาจแบ่งหัวข้อชัดเจน หรือ เขียนเกริ่นนำ ก่อนที่จะเขียนหัวข้ออื่นๆ ในบทที่ 3 โดยเขียนระบุประเภทของการวิจัยที่ประยุกต์ในการศึกษา เช่น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tabLst/>
            </a:pPr>
            <a:endParaRPr lang="th-TH" alt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tabLst/>
            </a:pPr>
            <a:r>
              <a:rPr kumimoji="0" lang="th-TH" altLang="th-TH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altLang="th-TH" sz="2400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การวิจัยนี้</a:t>
            </a:r>
            <a:r>
              <a:rPr kumimoji="0" lang="th-TH" altLang="th-TH" sz="2400" i="0" u="none" strike="noStrike" cap="none" normalizeH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เป็นการวิจัยแบบกรณีศึกษาใช้วิธีการวิจัยเชิงคุณภาพ ซึ่งมีขั้นตอนการดำเนินการวิจัย  ดังนี้</a:t>
            </a:r>
            <a:endParaRPr kumimoji="0" lang="th-TH" altLang="th-TH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335687"/>
            <a:ext cx="49087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  </a:t>
            </a:r>
            <a:r>
              <a:rPr lang="th-TH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ประเภทของงานวิจัย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 descr="https://encrypted-tbn1.gstatic.com/images?q=tbn:ANd9GcS-jVNG5v7YYe8crhQngvALbOjMOBy1kZvO5HiXojAbEv6oa2bev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0807" y="4522480"/>
            <a:ext cx="3966526" cy="1858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26058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92803-04D4-43E3-9298-9656B2A63D4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27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3688" y="359133"/>
            <a:ext cx="5663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3.2 พื้นที่ศึกษา และประชากร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419634" y="1844824"/>
            <a:ext cx="8351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ngsana New" pitchFamily="18" charset="-34"/>
              </a:rPr>
              <a:t> 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ระบุพื้นที่ศึกษาและหลักเกณฑ์ในการเลือกพื้นที่ศึกษา</a:t>
            </a: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ระบุกลุ่มประชากรคือใคร จำนวนทั้งหมดเท่าไหร่</a:t>
            </a:r>
            <a:endParaRPr kumimoji="0" lang="th-TH" altLang="th-TH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3388" y="3356992"/>
            <a:ext cx="80648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</a:pPr>
            <a:r>
              <a:rPr lang="th-TH" altLang="th-TH" sz="2400" b="1" u="sng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ตัวอย่าง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</a:pPr>
            <a:r>
              <a:rPr lang="th-TH" alt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พื้นที่ศึกษา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</a:pPr>
            <a:r>
              <a:rPr lang="th-TH" altLang="th-TH" sz="24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th-TH" altLang="th-TH" sz="2000" dirty="0" smtClean="0">
                <a:latin typeface="Tahoma" pitchFamily="34" charset="0"/>
                <a:cs typeface="Tahoma" pitchFamily="34" charset="0"/>
              </a:rPr>
              <a:t>พื้นที่ศึกษาครั้งนี้ คือ เขตปฏิรูปที่ดิน ตำบลบ่อแก้ว อำเภอบ้านม่วง จังหวัดสกลนคร หลักเกณฑ์ในการเลือกพื้นที่ คือ..............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</a:pPr>
            <a:endParaRPr lang="th-TH" altLang="th-TH" sz="24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000066"/>
              </a:buClr>
              <a:buSzPts val="2400"/>
            </a:pPr>
            <a:r>
              <a:rPr lang="th-TH" alt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ประชากรที่ใช้ในการศึกษา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400" dirty="0">
                <a:solidFill>
                  <a:srgbClr val="000066"/>
                </a:solidFill>
                <a:latin typeface="Tahoma" pitchFamily="34" charset="0"/>
                <a:cs typeface="Angsana New" pitchFamily="18" charset="-34"/>
              </a:rPr>
              <a:t>	</a:t>
            </a:r>
            <a:r>
              <a:rPr lang="th-TH" altLang="th-TH" sz="20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ประชากร ได้แก่ </a:t>
            </a:r>
            <a:r>
              <a:rPr lang="th-TH" altLang="th-TH" sz="20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เกษตรกรในเขตปฏิรูปที่ดินที่เป็นสมาชิกเครือข่าย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20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อินแปง ตำบลบ่อแก้วจำนวน</a:t>
            </a:r>
            <a:r>
              <a:rPr lang="th-TH" altLang="th-TH" sz="20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ทั้งหมด </a:t>
            </a:r>
            <a:r>
              <a:rPr lang="en-US" altLang="th-TH" sz="20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250 </a:t>
            </a:r>
            <a:r>
              <a:rPr lang="th-TH" altLang="th-TH" sz="2000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คน</a:t>
            </a:r>
          </a:p>
        </p:txBody>
      </p:sp>
      <p:pic>
        <p:nvPicPr>
          <p:cNvPr id="6" name="Picture 2" descr="https://encrypted-tbn1.gstatic.com/images?q=tbn:ANd9GcSdETTSAQfYAjpTSRarbB3YDXQH6gL7pEJTR3nDMkC4OocCrGbY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26" y="188641"/>
            <a:ext cx="1800199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3901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92803-04D4-43E3-9298-9656B2A63D4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28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8576" y="293121"/>
            <a:ext cx="87279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b="1" dirty="0" smtClean="0">
                <a:latin typeface="Tahoma" pitchFamily="34" charset="0"/>
                <a:cs typeface="Tahoma" pitchFamily="34" charset="0"/>
              </a:rPr>
              <a:t>3.3 กลุ่มตัวอย่างและการคัดเลือกกลุ่มตัวอย่าง</a:t>
            </a:r>
            <a:endParaRPr lang="en-US" altLang="th-TH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285128" y="1412776"/>
            <a:ext cx="4911534" cy="48597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20040" lvl="0" indent="-320040" algn="thaiDist" fontAlgn="auto">
              <a:lnSpc>
                <a:spcPct val="85000"/>
              </a:lnSpc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ระบุว่าเลือกกลุ่มเป้าหมายหรือ </a:t>
            </a:r>
          </a:p>
          <a:p>
            <a:pPr marL="320040" lvl="0" indent="-320040" algn="thaiDist" fontAlgn="auto">
              <a:lnSpc>
                <a:spcPct val="85000"/>
              </a:lnSpc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กลุ่มตัวอย่างอย่างไร มีขนาดตัวอย่างเท่าไหร่ </a:t>
            </a:r>
          </a:p>
          <a:p>
            <a:pPr marL="320040" indent="-320040" algn="thaiDist">
              <a:lnSpc>
                <a:spcPct val="85000"/>
              </a:lnSpc>
              <a:buClr>
                <a:schemeClr val="accent1"/>
              </a:buClr>
              <a:buSzPct val="85000"/>
              <a:defRPr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เช่น กรณี คำนวณใช้จำนวนตัวอย่าง โดย</a:t>
            </a:r>
          </a:p>
          <a:p>
            <a:pPr marL="320040" indent="-320040" algn="thaiDist">
              <a:lnSpc>
                <a:spcPct val="85000"/>
              </a:lnSpc>
              <a:buClr>
                <a:schemeClr val="accent1"/>
              </a:buClr>
              <a:buSzPct val="85000"/>
              <a:defRPr/>
            </a:pP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ใช้ตารางของ</a:t>
            </a:r>
            <a:r>
              <a:rPr lang="th-TH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เครซี่ และ</a:t>
            </a:r>
            <a:r>
              <a:rPr lang="th-TH" sz="20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มอร์แกน ที่</a:t>
            </a:r>
            <a:r>
              <a:rPr lang="th-TH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ระดับ</a:t>
            </a:r>
          </a:p>
          <a:p>
            <a:pPr marL="320040" indent="-320040" algn="thaiDist">
              <a:lnSpc>
                <a:spcPct val="85000"/>
              </a:lnSpc>
              <a:buClr>
                <a:schemeClr val="accent1"/>
              </a:buClr>
              <a:buSzPct val="85000"/>
              <a:defRPr/>
            </a:pPr>
            <a:r>
              <a:rPr lang="th-TH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ความเชื่อมั่น </a:t>
            </a:r>
            <a:r>
              <a:rPr lang="th-TH" sz="20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95</a:t>
            </a:r>
            <a:r>
              <a:rPr lang="en-US" sz="20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% </a:t>
            </a:r>
            <a:r>
              <a:rPr lang="th-TH" sz="20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หรือ</a:t>
            </a:r>
            <a:r>
              <a:rPr lang="th-TH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ความ</a:t>
            </a:r>
          </a:p>
          <a:p>
            <a:pPr marL="320040" indent="-320040" algn="thaiDist">
              <a:lnSpc>
                <a:spcPct val="85000"/>
              </a:lnSpc>
              <a:buClr>
                <a:schemeClr val="accent1"/>
              </a:buClr>
              <a:buSzPct val="85000"/>
              <a:defRPr/>
            </a:pPr>
            <a:r>
              <a:rPr lang="th-TH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คลาดเคลื่อน ที่ 5</a:t>
            </a:r>
            <a:r>
              <a:rPr lang="en-US" sz="20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% </a:t>
            </a:r>
            <a:r>
              <a:rPr lang="th-TH" sz="1800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(รายละเอียดกล่าวไว้แล้ว)</a:t>
            </a:r>
            <a:endParaRPr lang="en-US" sz="2000" b="1" i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320040" lvl="0" indent="-320040" fontAlgn="auto">
              <a:lnSpc>
                <a:spcPct val="85000"/>
              </a:lnSpc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0" i="0" u="sng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กลุ่มตัวอย่างและวิธีการเลือกกลุ่มตัวอย่าง</a:t>
            </a:r>
            <a:endParaRPr kumimoji="0" lang="en-US" altLang="th-TH" sz="2400" b="0" i="0" u="sng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320040" indent="-320040">
              <a:lnSpc>
                <a:spcPct val="85000"/>
              </a:lnSpc>
              <a:buClr>
                <a:schemeClr val="accent1"/>
              </a:buClr>
              <a:buSzPct val="85000"/>
              <a:defRPr/>
            </a:pPr>
            <a:r>
              <a:rPr kumimoji="0" lang="en-US" altLang="th-TH" sz="2400" b="0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ahoma" pitchFamily="34" charset="0"/>
                <a:cs typeface="Angsana New" pitchFamily="18" charset="-34"/>
              </a:rPr>
              <a:t>	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กลุ่มตัวอย่าง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ได้แก่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เกษตรกรในเขตปฏิรูปที่ดินที่เป็นสมาชิกเครือข่ายอินแปง ตำบลบ่อแก้ว อ.บ้านม่วง จ.สกลนคร </a:t>
            </a:r>
            <a:r>
              <a:rPr lang="th-TH" altLang="th-TH" sz="2000" dirty="0" smtClean="0">
                <a:latin typeface="Tahoma" pitchFamily="34" charset="0"/>
                <a:cs typeface="Tahoma" pitchFamily="34" charset="0"/>
              </a:rPr>
              <a:t> จำนวน 152 คน โดยใช้ตารางของเครซี่และมอร์แกน</a:t>
            </a:r>
            <a:r>
              <a:rPr lang="th-TH" alt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altLang="th-TH" sz="2000" dirty="0" smtClean="0">
                <a:latin typeface="Tahoma" pitchFamily="34" charset="0"/>
                <a:cs typeface="Tahoma" pitchFamily="34" charset="0"/>
              </a:rPr>
              <a:t>ที่ระดับความเชื่อมั่น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95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% 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หรือความคลาดเคลื่อน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ที่ 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5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% </a:t>
            </a:r>
            <a:r>
              <a:rPr lang="th-TH" altLang="th-TH" sz="2000" dirty="0" smtClean="0">
                <a:latin typeface="Tahoma" pitchFamily="34" charset="0"/>
                <a:cs typeface="Tahoma" pitchFamily="34" charset="0"/>
              </a:rPr>
              <a:t> แล้วใช้วิธีการสุ่มอย่างง่าย (</a:t>
            </a:r>
            <a:r>
              <a:rPr lang="en-US" altLang="th-TH" sz="2000" dirty="0" smtClean="0">
                <a:latin typeface="Tahoma" pitchFamily="34" charset="0"/>
                <a:cs typeface="Tahoma" pitchFamily="34" charset="0"/>
              </a:rPr>
              <a:t>Simple R</a:t>
            </a:r>
            <a:r>
              <a:rPr kumimoji="0" lang="en-US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andom Sampling) </a:t>
            </a:r>
            <a:r>
              <a:rPr kumimoji="0" lang="th-TH" altLang="th-TH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เพื่อเลือกตัวอย่าง</a:t>
            </a:r>
            <a:endParaRPr kumimoji="0" lang="th-TH" alt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662" y="1324932"/>
            <a:ext cx="3695818" cy="4927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312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92803-04D4-43E3-9298-9656B2A63D4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29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3688" y="294857"/>
            <a:ext cx="55306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3.4 เครื่องมือที่ใช้ในการวิจัย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353109" y="1772816"/>
            <a:ext cx="861137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ระบุเครื่องมือ วิธีการสร้างเครื่องมือ และการตรวจสอบความถูกต้อง การทดสอบแบบก่อนใช้จริง (20-30</a:t>
            </a:r>
            <a:r>
              <a:rPr kumimoji="0" lang="th-TH" altLang="th-TH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ตัวอย่าง) </a:t>
            </a:r>
            <a:r>
              <a:rPr kumimoji="0" lang="th-TH" altLang="th-TH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และผลวิเคราะห์คุณภาพของเครื่องมือ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  <a:tabLst/>
            </a:pPr>
            <a:endParaRPr kumimoji="0" lang="th-TH" alt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  <a:tabLst/>
            </a:pPr>
            <a:r>
              <a:rPr lang="th-TH" altLang="th-TH" sz="2400" b="1" dirty="0">
                <a:latin typeface="Arial" pitchFamily="34" charset="0"/>
                <a:cs typeface="Angsana New" pitchFamily="18" charset="-34"/>
              </a:rPr>
              <a:t> 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ระบุเครื่องมือที่จะใช้ในการเก็บข้อมูลของงานวิจัย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เช่น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  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การ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ใช้แบบสอบถาม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การใช้แบบสำรวจ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การใช้ชุดคำถาม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เพื่อ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การสัมภาษณ์เชิงลึก</a:t>
            </a: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2000"/>
              <a:buFont typeface="Wingdings" pitchFamily="2" charset="2"/>
              <a:buChar char="q"/>
              <a:tabLst/>
            </a:pP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อธิบายว่าทำไมถึงเลือกใช้เครื่องมือการวิจัยนั้นๆ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เพื่อให้ได้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ข้อมูลอะไร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จาก</a:t>
            </a:r>
            <a:r>
              <a:rPr kumimoji="0" lang="th-TH" altLang="th-TH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cs typeface="Tahoma" pitchFamily="34" charset="0"/>
              </a:rPr>
              <a:t>ใคร</a:t>
            </a:r>
            <a:endParaRPr kumimoji="0" lang="th-TH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9145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D00FEE-2184-41B9-A480-C90EFFA6C66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785786" y="285728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>
                <a:latin typeface="Tahoma" pitchFamily="34" charset="0"/>
                <a:cs typeface="Tahoma" pitchFamily="34" charset="0"/>
              </a:rPr>
              <a:t>การเขียนข้อเสนอโครงการวิจัย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39" y="2315781"/>
            <a:ext cx="69794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ผู้รับผิดชอบ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เป็นมาและความสำคัญของปัญหา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ที่คาดว่าจะได้รับ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ทบทวน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วรรณกรรม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กรอบ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แนวคิดการวิจัย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นิยาม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ศัพท์เฉพาะ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ขอบเขต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ระเบียบวิธีวิจัย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ระยะเวลาการวิจัย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แผนการดำเนินงานและงบประมาณ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เอกสารอ้างอิง/</a:t>
            </a: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บรรณานุกรม</a:t>
            </a:r>
            <a:endParaRPr lang="th-TH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ประวัตินักวิจัย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27584" y="1484784"/>
            <a:ext cx="769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1. เขียน</a:t>
            </a:r>
            <a:r>
              <a:rPr lang="th-TH" sz="2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ตาม</a:t>
            </a: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แบบย่อ หรือ ตามแบบของหน่วยงาน</a:t>
            </a:r>
            <a:b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   เช่น แบบ ส.ป.ก. </a:t>
            </a:r>
            <a:r>
              <a:rPr lang="th-TH" sz="24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</a:t>
            </a: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</a:t>
            </a:r>
            <a:endParaRPr lang="th-TH" sz="24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6866" name="Picture 2" descr="https://encrypted-tbn3.gstatic.com/images?q=tbn:ANd9GcRRUSpULpaFXrV9ylHiJzy3DqEQxl0GeWOOxXvmKYbgerK8HXv8f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57322" cy="1449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s://encrypted-tbn1.gstatic.com/images?q=tbn:ANd9GcSdETTSAQfYAjpTSRarbB3YDXQH6gL7pEJTR3nDMkC4OocCrGbYKQ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005064"/>
            <a:ext cx="1933602" cy="1933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5131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292803-04D4-43E3-9298-9656B2A63D40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30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10244" y="1700808"/>
            <a:ext cx="8496300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	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เครื่องมือที่ใช้ในการวิจัยนี้ ประกอบด้วย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(1) </a:t>
            </a:r>
            <a:r>
              <a:rPr lang="th-TH" sz="20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แบบสอบถาม แบ่งออกเป็น </a:t>
            </a: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3 ตอน</a:t>
            </a:r>
            <a:endParaRPr lang="th-TH" sz="20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20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r>
              <a:rPr lang="th-TH" sz="1800" dirty="0" smtClean="0">
                <a:solidFill>
                  <a:srgbClr val="666633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ตอน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ที่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1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 ข้อมูลพื้นฐานทั่วไปด้านประชากรศาสตร์ เพศ อายุ อาชีพ การศึกษา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	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โดยใช้สถิติพรรณนา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(Descriptive Statistic) 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ใช้หลักเกณฑ์การ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ให้คะแนน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	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เป็นร้อยละของกลุ่มตัวอย่างทั้งหมด ลักษณะคำถาม เป็น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แบบเลือกตอบ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	ตอน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ที่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2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 ความพึงพอใจในการรับบริการของโรงแรม.... ลักษณะคำถามเป็นแบบ	มาตราส่วนการประเมินค่า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(Rating Scale) 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โดยใช้ระดับการวัดข้อมูล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เป็น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r>
              <a:rPr lang="th-TH" sz="1800" dirty="0">
                <a:latin typeface="Tahoma" pitchFamily="34" charset="0"/>
                <a:cs typeface="Tahoma" pitchFamily="34" charset="0"/>
              </a:rPr>
              <a:t>	อันตรภาคชั้น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(Likert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Scale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) 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แบ่งเป็น 5 ระดับ 5 หมายถึง.... 4 หมาย	ถึง... </a:t>
            </a:r>
            <a:endParaRPr lang="th-TH" sz="18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endParaRPr lang="th-TH" sz="18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r>
              <a:rPr lang="th-TH" sz="1800" dirty="0" smtClean="0">
                <a:latin typeface="Tahoma" pitchFamily="34" charset="0"/>
                <a:cs typeface="Tahoma" pitchFamily="34" charset="0"/>
              </a:rPr>
              <a:t>	ตอน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ที่ 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3 </a:t>
            </a:r>
            <a:r>
              <a:rPr lang="th-TH" sz="1800" dirty="0">
                <a:latin typeface="Tahoma" pitchFamily="34" charset="0"/>
                <a:cs typeface="Tahoma" pitchFamily="34" charset="0"/>
              </a:rPr>
              <a:t>ความคิดเห็นและข้อเสนอแนะ</a:t>
            </a:r>
            <a:r>
              <a:rPr lang="th-TH" sz="1800" dirty="0" smtClean="0">
                <a:latin typeface="Tahoma" pitchFamily="34" charset="0"/>
                <a:cs typeface="Tahoma" pitchFamily="34" charset="0"/>
              </a:rPr>
              <a:t>อื่นๆ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defRPr/>
            </a:pPr>
            <a:endParaRPr lang="th-TH" sz="1800" dirty="0">
              <a:solidFill>
                <a:srgbClr val="666633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th-TH" sz="18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(2)</a:t>
            </a: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การประชุมระดม</a:t>
            </a:r>
            <a:r>
              <a:rPr lang="th-TH" sz="20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ความคิดเห็นกลุ่ม</a:t>
            </a: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ย่อย........</a:t>
            </a:r>
            <a:r>
              <a:rPr lang="th-TH" sz="20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</a:t>
            </a:r>
            <a:endParaRPr lang="th-TH" sz="2000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    (3)  แบบสัมภาษณ์ เพื่อเก็บข้อมูล.........</a:t>
            </a:r>
            <a:r>
              <a:rPr lang="th-TH" sz="20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</a:t>
            </a:r>
            <a:endParaRPr lang="th-TH" sz="2000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0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    (4)  แบบสังเกต..........</a:t>
            </a:r>
            <a:endParaRPr lang="th-TH" sz="20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294857"/>
            <a:ext cx="7056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3.4 เครื่องมือที่ใช้ในการวิจัย (ต่อ)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1127048"/>
            <a:ext cx="18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b="1" u="sng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ตัวอย่าง</a:t>
            </a:r>
            <a:endParaRPr lang="en-US" altLang="th-TH" b="1" u="sng" dirty="0">
              <a:solidFill>
                <a:srgbClr val="0070C0"/>
              </a:solidFill>
              <a:latin typeface="Tahoma" pitchFamily="34" charset="0"/>
              <a:cs typeface="Angsana New" pitchFamily="18" charset="-34"/>
            </a:endParaRPr>
          </a:p>
        </p:txBody>
      </p:sp>
      <p:pic>
        <p:nvPicPr>
          <p:cNvPr id="7" name="Picture 2" descr="https://encrypted-tbn1.gstatic.com/images?q=tbn:ANd9GcSdETTSAQfYAjpTSRarbB3YDXQH6gL7pEJTR3nDMkC4OocCrGbY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971498"/>
            <a:ext cx="1645570" cy="164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71797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56EF3-9258-4C4D-8DFA-1726BE88ED08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31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7163" y="318704"/>
            <a:ext cx="50593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3.5 การเก็บรวบรวมข้อมูล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974" y="1772816"/>
            <a:ext cx="8257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ระบุชนิดของข้อมูล (เช่น ทุติยภูมิ และปฐมภูมิ) และวิธีการในการเก็บรวบรวมให้ชัดเจน ว่าใช้วิธีการอะไร ใครเป็นคนเก็บ เก็บจากใคร เพื่ออะไรเก็บข้อมูลเกี่ยวกับอะไร 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th-TH" sz="2000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h-TH" sz="20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ระบุว่ามีขั้นตอนในการนำเครื่องมือต่างๆ ไปเก็บรวบรวมข้อมูลอย่างไร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endParaRPr lang="th-TH" sz="2000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5730" y="3933056"/>
            <a:ext cx="79208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pPr lvl="0"/>
            <a:endParaRPr lang="th-TH" sz="2000" b="1" u="sng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ปฐมภูมิ ได้จากการสำรวจสนาม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(Field survey)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โดยใช้แบบสอบถาม และการสังเกต กลุ่มเป้าหมายที่เกี่ยวข้อง โดยอาศัยผู้ช่วย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นักวิจัย และมีขั้นตอนดังนี้................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</a:t>
            </a:r>
            <a:r>
              <a:rPr lang="th-TH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ทุติยภูมิ  ได้จากการรวบรวมข้อมูลจากเอกสารของ ส.ป.ก.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 descr="https://encrypted-tbn1.gstatic.com/images?q=tbn:ANd9GcSdETTSAQfYAjpTSRarbB3YDXQH6gL7pEJTR3nDMkC4OocCrGbY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3398"/>
            <a:ext cx="1440160" cy="1440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5067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56EF3-9258-4C4D-8DFA-1726BE88ED08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32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5" y="332656"/>
            <a:ext cx="43156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3.6 การวิเคราะห์ข้อมูล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45622" y="1484784"/>
            <a:ext cx="835183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tabLst/>
            </a:pPr>
            <a:endParaRPr kumimoji="0" lang="th-TH" altLang="th-TH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1800"/>
              <a:buFont typeface="Wingdings" pitchFamily="2" charset="2"/>
              <a:buChar char="q"/>
            </a:pP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การวิเคราะห์ข้อมูลเชิงปริมาณ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อธิบายว่าจะใช้สถิติแบบไหนเพื่ออธิบาย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หรือวิเคราะห์ข้อมูลอะไร</a:t>
            </a:r>
            <a:r>
              <a:rPr lang="en-US" altLang="th-TH" sz="18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th-TH" sz="1800" dirty="0" smtClean="0">
                <a:solidFill>
                  <a:srgbClr val="002060"/>
                </a:solidFill>
                <a:latin typeface="Tahoma" pitchFamily="34" charset="0"/>
                <a:cs typeface="Angsana New" pitchFamily="18" charset="-34"/>
              </a:rPr>
              <a:t>(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สถิติพรรณนา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Angsana New" pitchFamily="18" charset="-34"/>
              </a:rPr>
              <a:t> 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การทดสอบ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Angsana New" pitchFamily="18" charset="-34"/>
              </a:rPr>
              <a:t>   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สมมติฐาน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Angsana New" pitchFamily="18" charset="-34"/>
              </a:rPr>
              <a:t> </a:t>
            </a:r>
            <a:r>
              <a:rPr lang="th-TH" altLang="th-TH" sz="18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สถิติขั้นสูง</a:t>
            </a:r>
            <a:r>
              <a:rPr lang="en-US" altLang="th-TH" sz="1800" dirty="0">
                <a:solidFill>
                  <a:srgbClr val="002060"/>
                </a:solidFill>
                <a:latin typeface="Tahoma" pitchFamily="34" charset="0"/>
                <a:cs typeface="Angsana New" pitchFamily="18" charset="-34"/>
              </a:rPr>
              <a:t>) </a:t>
            </a:r>
            <a:endParaRPr kumimoji="0" lang="th-TH" altLang="th-TH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ahoma" pitchFamily="34" charset="0"/>
              <a:cs typeface="Angsana New" pitchFamily="18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Pts val="1800"/>
              <a:buFont typeface="Wingdings" pitchFamily="2" charset="2"/>
              <a:buChar char="q"/>
              <a:tabLst/>
            </a:pP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การวิเคราะข้อมูลเชิงคุณภาพ</a:t>
            </a:r>
            <a:r>
              <a:rPr kumimoji="0" lang="th-TH" altLang="th-TH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ให้ระบุ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เครื่องมือที่ใช้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เช่น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en-US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SWOT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 </a:t>
            </a:r>
            <a:r>
              <a:rPr kumimoji="0" lang="en-US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analysis,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ความเชื่อมโยงของปัญหา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en-US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(Problem loop)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เพื่อ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Angsana New" pitchFamily="18" charset="-34"/>
              </a:rPr>
              <a:t> </a:t>
            </a:r>
            <a:r>
              <a:rPr kumimoji="0" lang="th-TH" altLang="th-TH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วิเคราะห์อะไร</a:t>
            </a:r>
            <a:endParaRPr kumimoji="0" lang="th-TH" alt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8976" y="3645024"/>
            <a:ext cx="842493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</a:p>
          <a:p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งานวิจัยนี้วิเคราะห์ข้อมูลโดยใช้ทั้งสถิติเชิงพรรณนาและเชิงอนุมาน ดังนี้</a:t>
            </a:r>
          </a:p>
          <a:p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สถิติเชิงพรรณนา เพื่ออธิบายลักษณะส่วนบุคคล เศรษฐกิจ การใช้ประโยชน์ที่ดิน การปรับเปลี่ยนวิธีการผลิต และการพึ่งพาตนเองตามแนวทางเศรษฐกิจพอเพียง โดยใช้ค่าร้อยละ ค่าเฉลี่ย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ค่าความถี่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ค่าสูงสุด และค่า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ต่ำสุด</a:t>
            </a:r>
          </a:p>
          <a:p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2.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สถิติเชิงอนุมาน เพื่ออนุมานข้อมูล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ใช้เครื่องมือทางสถิติ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Chi-Square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Pearson Correlation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ที่ระดับความเชื่อมั่น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95%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โดยใช้โปรแกรมสำเร็จรูปทางสถิติ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356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E84D9-F037-4CE9-A037-D85EFB8913B9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33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8070" y="1484784"/>
            <a:ext cx="75608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การวิเคราะห์ข้อมูล </a:t>
            </a:r>
          </a:p>
          <a:p>
            <a:endPara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.....การ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วิเคราะห์ข้อมูลในงานวิจัยนี้ ใช้การวิเคราะห์เนื้อหา (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 Analysis)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กำหนดประเด็นการวิเคราะห์เพื่ออธิบายปรากฏการณ์อย่างเป็นระบบ ใช้ความเป็นเหตุเป็นผล และความสอดคล้องของข้อมูล จากนั้นนำเสนอบทวิเคราะห์ในลักษณะการพรรณนาและอธิบายความ 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ทั้งนี้ มีการใช้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ภาพถ่าย แผนภูมิ แผนภาพ ตาราง และข้อมูลเชิงปริมาณประกอบการ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อธิบาย....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8070" y="3826695"/>
            <a:ext cx="76194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การตรว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จสอบ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</a:t>
            </a:r>
          </a:p>
          <a:p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.....สำหรับ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การตรวจสอบความถูกต้อง เที่ยงตรง และน่าเชื่อถือของข้อมูล คณะวิจัยใช้วิธีการสะท้อนข้อมูล การสอบถามซ้ำ และวิธีสามเส้า (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Triangulation Method) 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โดยตรวจสอบข้อมูลจากแหล่งข้อมูลที่ต่างกัน คือ เจ้าหน้าที่สำนักงานการปฏิรูปที่ดินจังหวัด ผู้นำเกษตรกร และตัวเกษตรกรผู้ให้ข้อมูล นอกจากนี้มีการตรวจสอบโดยจากวิธีการเก็บข้อมูลที่ต่างกัน ได้แก่ การสัมภาษณ์ การจัดเวทีสนทนา และจากการสังเกตรวมถึงข้อมูลทุติย</a:t>
            </a:r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ภูมิ....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5" y="332656"/>
            <a:ext cx="59766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3200" b="1" dirty="0" smtClean="0">
                <a:latin typeface="Tahoma" pitchFamily="34" charset="0"/>
                <a:cs typeface="Tahoma" pitchFamily="34" charset="0"/>
              </a:rPr>
              <a:t>3.6 การวิเคราะห์ข้อมูล (ต่อ)</a:t>
            </a:r>
            <a:endParaRPr lang="en-US" altLang="th-TH" sz="3200" b="1" dirty="0">
              <a:latin typeface="Tahoma" pitchFamily="34" charset="0"/>
              <a:cs typeface="Angsana New" pitchFamily="18" charset="-34"/>
            </a:endParaRPr>
          </a:p>
        </p:txBody>
      </p:sp>
      <p:pic>
        <p:nvPicPr>
          <p:cNvPr id="7" name="Picture 2" descr="https://encrypted-tbn1.gstatic.com/images?q=tbn:ANd9GcSdETTSAQfYAjpTSRarbB3YDXQH6gL7pEJTR3nDMkC4OocCrGbYK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4268" y="356846"/>
            <a:ext cx="1512168" cy="15121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04756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E84D9-F037-4CE9-A037-D85EFB8913B9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34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86050" y="1700808"/>
            <a:ext cx="3845925" cy="70788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4000" b="1" dirty="0" smtClean="0">
                <a:latin typeface="Tahoma" pitchFamily="34" charset="0"/>
                <a:cs typeface="Tahoma" pitchFamily="34" charset="0"/>
              </a:rPr>
              <a:t>ส่วนประกอบอื่น </a:t>
            </a:r>
            <a:endParaRPr lang="en-US" altLang="th-TH" sz="4000" b="1" dirty="0">
              <a:latin typeface="Tahoma" pitchFamily="34" charset="0"/>
              <a:cs typeface="Angsana New" pitchFamily="18" charset="-34"/>
            </a:endParaRPr>
          </a:p>
        </p:txBody>
      </p:sp>
      <p:pic>
        <p:nvPicPr>
          <p:cNvPr id="4100" name="Picture 4" descr="https://encrypted-tbn1.gstatic.com/images?q=tbn:ANd9GcTuw6wYyu6Tn1qsszs1oQ2pH0p8MIZIjj3_FgNJXDsoMU0qHMQ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928934"/>
            <a:ext cx="4714908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92821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E84D9-F037-4CE9-A037-D85EFB8913B9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35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70663" name="Text Box 12"/>
          <p:cNvSpPr txBox="1">
            <a:spLocks noChangeArrowheads="1"/>
          </p:cNvSpPr>
          <p:nvPr/>
        </p:nvSpPr>
        <p:spPr bwMode="auto">
          <a:xfrm>
            <a:off x="428625" y="1785926"/>
            <a:ext cx="8715375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เอกสารอ้างอิง หรือ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บรรณานุกรม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ภาคผนวก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: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รายละเอียดเพิ่มเติมที่จำเป็นด้านต่างๆ เช่น เครื่องมือที่ใช้ในการเก็บข้อมูล เช่น แบบสอบถาม แบบสัมภาษณ์ ประเด็นสนทนากลุ่มย่อย เป็นต้น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  <a:buFont typeface="Wingdings" pitchFamily="2" charset="2"/>
              <a:buChar char="q"/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ประวัติ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นักวิจัย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dirty="0">
                <a:latin typeface="Tahoma" pitchFamily="34" charset="0"/>
                <a:cs typeface="Tahoma" pitchFamily="34" charset="0"/>
              </a:rPr>
              <a:t>	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	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AutoShape 4" descr="data:image/jpeg;base64,/9j/4AAQSkZJRgABAQAAAQABAAD/2wCEAAkGBxMTEhQUExQWFhUXFyEbGBgYGCAfGRsgIBoaIBofIiQgHSghHR8lGx0YIjEhJSkrLi8uHCAzODMsNygtLiwBCgoKDg0OGxAQGy0kICYsLCw0NDQ0LC80LCwsLC8sLDQsNCwtLCwsLCwsLywsLCwsLCwsLCwsLCwsLCwsLCwsLP/AABEIAMkA+wMBEQACEQEDEQH/xAAcAAACAgMBAQAAAAAAAAAAAAAABQQGAgMHAQj/xABSEAACAgAEAwQECAgLBwEJAAABAgMRAAQSIQUTMQYiQVEyYXGBBxQjQlKRsdIVM1NicpKh0RYkNDVDc4KTssHCVGODorPh8BclVWR0o8TT4/H/xAAbAQEAAgMBAQAAAAAAAAAAAAAAAwQBBQYCB//EAEURAAEDAgMDCQcCAgkEAgMAAAEAAhEDBBIhMQVBURNhcYGRobHR8AYUIjJSweEVM0JyIzQ1U2KCkrLxFkOi4gfSJGPC/9oADAMBAAIRAxEAPwDuOCIwRGCIwRGCIwRGCIwRGCIwRGCIwRGCIwRGCIwRIO0nEJEkjSN9A5ckrtQO0fLAU2NgdZ3FHu41W1toPs6bSwAlzozn7K9Z27agLnCc2j/VPkpnZriZzOVhnK6TIgYj1+PuxtelVKrQ17mt0BI7CmeC8LRm87HFpMkiJqOldbBbJ6AWdz6sYJAXtlN78mAnozW2OQMAVIIPQg2MZXhZYIjBEYIjBEYIjBEYIjBEYIjBEYIjBEYIjBEYIjBEYIjBEYIjBEYIl/E+LpCVUhnkYErGgtyB1O5AUetiB4XivdXdG2ZjqugKejbuqzGQGpOg9cBJ1yyWjJcfRiyyI8LqhcrJp3UekwKsykCxYuxY23FxWe0Le7aTRdMa7iF7q2j2QQQ4ExInXhmAejLPONCkOe7W6ZI9cywCUjlRaNUrAmgW6hb+jW2+5Ow01fbVxUL/AHOniazVx0yV5lgwCCMRz3gCQJIbvcRzHq3n1uMzSJLFrYPDmo43dAAWSSip3BC7sBt10+F4tfqNWpss3TYDo6pBUYoUxXAiQWF0HmB4Rvafyq9xrjs0ckiQPmZ8xBpd31EQIuqwrqpVTabHazvvttX2bcbQuIuqjgKQ1GUmBnuVnBQdFIhrS8ZCCTJyBJOYGLOJ0GnGXxPPO2ZWDRmM1mWXW6xTtFFEvlsyqB03O523s1iC3q7R2niq0agpsBgZarzio0GDQA6fCHExqTi0HQegala8rJK4za53VEscDKC51SrFIzkamshzpSgRfTezjxtw1m+60z8VSZ5iRHYpKLhjD6AmXiN0lrW9gLnE7oHBZcA4+kcCTQNOsEciRNFMdVowQKVuytBlYaSAQDtuDizbXl9Rvm210Q7EJy3KKrRp1GEjCfhc4Fsj5ZkZgTMHOJ0M6g9Mx0q0qS9oeDvMUeKQJIisAHXVGQxXVY2N90CwdrPXFK+sKd5TDHkiDOStW9zyIIIkGN8HKdD18CqTDNHGss2YSCKJCanyzvHzWv5oAUsdutkdKLAEjk67a9tcC3s67nu4agdOo9bluSXPaJmd4fDg1vEkjLoj7Ta/g+z082UEkysAXbkl71mK/ky17k9RfiAD43jtaLajabRUMujPpWiuH03VSafy7t05CTG6TJA4Ky4kUKMERgiMERgiMERgiMERgiMERgiMERgiMERgi05vNxxIXkdUQdWYgD9uBMZlemMc92FoJPAZpXH2oyxIFyKDQDvDIse/TvMgUWdtzioy/tn1OTbUaXcJCsmxrBuKB2tJ7AZy35Zb1L4txQQhRpLyOaRFqzXU77BQOrHzA6kA+ru7pWtM1KpgKOhQdVJzgDUnd+TuH2BKR5ztPKsMmqNUkKMYmR+ahZVJI9BTqADMFqiFO97YoWe2aV3ibTBDgJg71cFi3G34pEgGRhIBMTqRG6d0jJVXtBlpgwMMKOCgK52Rndw3UMCisyUTY20+wbY0Gz7r3mtylxcFrwfl0HRnktlTeAzD0ywENHf83bi6SmfGLlizLNOsTNHEGmU6lVOWrHQQBqUs0lEVd+7E+26jhtGl8GMASBxMn8KtZgtbTbhJPxZaHFpvBEgAHMdIVUGZXMmHKZMs8cEUw5j2DKzQyUi+O9nbyB8t7uzLOq2rVq1oa+oMmjcPXmrD6haW1jmC9hJGYAaeP8RmJcJE5Ey6FZZsqz5qWdU1pPBGsctjTGmq5STdjugEUDZr141Oz9o0bbZ9W3fk+SI4zkoMADmFxgsxSN87o6TkeAHROniGc5M8jlo+TnJMs0bh9wY3Qtt00lAe9Yrbre3qwuQ7ZtS0LTiaHePj5KalQLyDniY17SI4h5HXJ01U/srBzoeKmEqzvmnCNYIaooigv6Nk+yzjodnUS7ZrKRylpHbKo3LhRu2F40DJ46CetR4+IpBmcxmFngieZEWVMwakiMYI2SwWsEeIBoEEg40tjeXWzqRtXUHOIJgjQzzqy6z5ZrSQ4hoiW5giSdf4TJMyDwIBCr/Fe0IzmUzFunOnkjhQDu61DgBgCbCklvOjeLlWnWrbSt3vYQA2TwB3r1ybadJxpmWgVM5mHEFsSMp0jjkQnXabLd3MopQaM1HIyswQ8qOKKgNvEJQNefkcQ3lbkdsNq1GmMMCBMk5LFtT5SixgnNhaDE5lx16j2QdF0PhmfSeGOaMnRIgdbFGiLF+WOrIhaBU/tL2iVoTK+pcp81VvXmdtug7sR8vnDrQ2bmNobUfXq+6WZz0Ltw6Fu7SzLHREvGfHB1DMu5gDHOflUcG4Ucwn4Tz+kxRIXgyq0VVQAVLb0WO1L+jf0RtrDZ9GwpnDm7UuVOtUqV3i3YC0EjI5EnSXfYaN5zJOzicrzZmPLnLx5rMsnNk5jVDAmwpQQaAsCwLOxN3to7cXm1XPrNqmmwGGwr3LUrZogkAyBESQNS7PTm01AiE44Fx9YWRXZuTLlzOgdtRj0AF1smyukgjy0t4UBf2LeVavKUaxk0zGLiOdV763z+EfEHYMhGI7oHHIz1b5Jn5LtWQAMzBJGxUNcaPKlG9iVS1Za3BHl1xPb7atKwMuDc4zIz6OZR1NnH/tODhmNQ05cxOYO4jXgFYsvMrqrowZWFqwNgg9CMbZa9zS0kEQQtmCwjBEYIjBEYIjBEYIjBEYIjBEYIjBFVu0GVIzSOaPMjKRF91ilUMwoebpqJI3+Tq98cz7TU6nIteCcIPxAbwVtLJ45JzeBBMalpgHPmMQP8U7lV+EzSpHJLnZpHjMbCdZECRq10I0HVz6QLDumwBZutVtCjYkUqdiP6SQcvur2F2KBhBxS3DuaJzJkwND8Rkcw138HeXMZfLmZiks+SdUfqaElahXi0ZhbzPuxs/aXFTbRqESGuzHPA171Wt6rAXPYPhFSY4jPD3TuylV2DNoDBl8qkhy2TnWfMSupBPLcM2xF7AHarNdNt/NmeSuReXbgHP+FoG6ctyt3NvUe0sOTnAATJGoIAJnE4kCXZtG8yYDn8JwxSc8zxZVQxMkCOx1dRXLOy3sdSAA9fG8RbWabl7qDbU45gO+68NY408yXNgQThAGmeLXLTCTlpuTDslw+fMZeXMKBGXlcQpKp0PATaq46inaXSw6BuhBAxtqux217WlSrE42gZjUFUn3zBVMZtyzGRxAAFwy3kbxnloVsyHZTOvNCZzlsvBBIJEiywJLMp21FkAAq9wLo9AdxJs/ZNO0eapcXvIiTwUVzfGq0tbOcSSZJAMxzCQDvOWu5OOMdh8vOT354la9ccMmmN762pBAvx01dknffF02lu6pyjqYLuMZqIXtdrQ0O0y0E9RjEOaDkpGT7F5CKRZEyyB1UKpNkChV0SRqrq1aj4nFgQNAoX1ajwA5xIGkkmOhNOG8Mhy6lIIo4lJ1FY1CgmgLoDrQAv1DCVHqvM7wmCYqZYYpCptS6KxFdKsbYyCQsEA6rN+HwnRcUZ0ehaDu9PR226Dp5DCSkBR+L8Cy2aCjMQpJp6ahuPPfrXqxhew9zQQCQDrnr0qXHlUWMRKoWMLoCAUoUCgAB0FbVgvKrknZOVP5NnJY18I5FWVAPBRdPXT5xNeONRX2FY1TJZB5jCv+/uJmoxrueCD/AOJA7QUk4l2Rz8jpRyad46541ZZCpVgQykEMCSLGrrXlePNrsVtuXRUcWkEQdM1YG02tAAadRkXSBBBMZCCQI6yofEs9Dlp55J5myrzoqTK0bFiEBAMMg2pgeoBOw9EjbV27Np2NI2tKliEmHdPFThtJ4a74XYdCXBoiSfiac8iTwniRCWZBmzWcOYdDDlY4aUMKuFTd14B2WvWquOnVWpv2ZYcjM1qp8dVhj+UcDTzgkA/VUdqRO5oiN8kHepnA85mMzMmaedo4iXdYQaUQJa6n8y77D1I5BO1Q7R2dbWNg2mWzVdAnfO9YY8OxtYAWj4Rlm53EHWNYAy+WRmmvYfj7CCUhGk52ZlfLxjbTFqAJYkUi8zmeZJugd63vvVLZ1nTFwcw0DnJVevS5es5wIDWw2eJa0AxxkjLdESRKsOT7RnUBMiKpbQJIpeYisTSq9qpUk0LoiyLq8ebPbdvc1OTALXHTEInoUVWxwiWEmBMEQY4jMyBvznmgFWHG4VBGCIwRGCIwRGCIwRGCIwRGCIwRQOOZEzQsi0HHejJ8HU2h9moC/MEjxxFXotrU3U36EQpreryVQO3b+cHI9yo2f5mZeNeXFLFMhIhm2KyJ+MjVwCUetXUH0G6Y4jZmzsVR9EPNOqw6jeOcLd4mUGHXIwSN7XZtJacnA85GrdVhmc3MJIMtyM23eBpkBeADbWkwbS1C9nLggkH6J6O3oXlYOoXwa5nHj645FVn1aFJpqMIxHKBMOE54mkCB0EQQMIOoZcR7G5vMkRz50fF77yxRaHceROo1+32dK9Wew7O1qco0EndO5VX3pwxTaGk78yeqdPHnVqXguXHLPIjJiULGzIGZQBQAYgnpt1xuMRVDCFOJrGFlJW7TRNtl1kzR/wBwoKev5RisVg+Gu/VjMcViUcziD9Ey8A8CzNM1etV5ag+x26YZJmkcPGRLSnibIxCE8qCNAuuN5FvmrJo+TRmOo7eqwMJRS8vmoiN+KSiy2lnbLAOFQMzL8j3lCkEkdPZjCyh5otaKOMMGeiiF8qddmlocnUQTtsd8ZBWFnFnMwZRFDncvMaclWhJPcaMOC8coVGHMQUVve96wkIpo4rmY/wAflCRfp5eQSgCupVlSTreyq/hhkim8M4zBPqEUgZl9NDayJfTUjAOl/nAYEELMqfjCIwReEYIkfaXstDnVIdpI2K6S8T6WK3ek9VYXfUGrNVeI30aT3Bz2gkaTuU9O5q02ljHQD0b8sp0MbxBSPtPwNo45kihkeGWNEUQFQ8ehaCUR+LNdRZ777dMafaezq9xc07ikR8O46dPT5BX7G5pUw0OMYSdQSDO8Yc8XZoM0lyDSRZIKcsC+pYsxDqIKIIgEHdsgadB8fTJPUnGm2ow1tqFtSpggDCTpPqVZt2sAYWEgBst0mZz1IBIzGueERuCXwZB5YJcrw7KSRiZ9Ms0jgpHVE7hjdA+G++17HGwtdm3Na5ZcXNRrgzTDv7Fi7ueS+Yy6DAwlo+LIkyB3TJEaLsSjHSrQr3BEYIjBEYIjBEYIjBEYIjBEYIjBFWc52QEmajn58qokvNMK0EMgre6sA0SRvdnpZuBtrRbWNcN+MiJVh11UNPkso00zIBkCeAPrIKzYnVdGCJbxji6waECtLNJYjiStTV1JJ2VFsanOwsDckA5AWCVXc0AZSOIlpBSnlqP4qgYSEd0W8xAjbU0g07agqDCUhWSHisOhyCQsSgsAh7oK6hVDfu7926xhZWI45BdayDdG0cAeFklaAu11HawRdisEVcl4HwwxiTU0aya9L2V3fMI5PeWrEukLqHo2KK3gi9i4blvleW06qEfUF0Baj0ECtHdpm1KNt7BBAABYXhhyC0Q8uui7GiGHygZ2YFNm5iEla8W7tHGFlMeCZDKZRIzGxChGC6xRClo1YN3A1qVjXvb7b2ReMom+T4pFKaRiTRNFWU90gNYYAggkCjgiU8SzWRzGkt32BGiSMMJELsEBVlp1ssLo9LvAGFhROG8ckhjWSVmmyp/pimmaGwD8qoUB0F/jVAoUSCLfHrIorajAgEGwdwR0OPKylPariy5bLSPzER9DCLVvb6SVFWNXSz5AEkgAnGQJWCqtl/hSgMSMYpXfQpl0KFRWJVTRkYErqYGxYo7nY4sOtKraXLFpw956BqV45QTh3qx8K7URSuI3V4ZGJCLLVPW/cZWZGNWdN6qBNUMa6hd0K/7TgcpjeOo5qd9J7PmELfxjgSTnWrvDLQHMjIDEC6DAgqw3OxG1mqxi5s6Fy3DWaD64qWjcvpCBBHA5j8dIha+zXZ5coJTzZJXmk1u8hF3QAAAAAH/nlUtGiyjTFOmIAXitWdVfid0cwA3D1z6p1iRRIwRGCIwRGCIwRGCIwRGCIwRGCIwRGCIwRR+IZxIYnlkNJGpZj6gLPtPqwRLuzvDmUNPMP4zPRk8dA30RL5KgNbdWLN1bGSVgKZxSBDHIzRq5CHqt2ArivZTOP7R88YWUgXicAVk+K2SAHQaeqyaBtfoBrIboPbgixk4xlhqHxRiQNTKFQtqMulVq92aVV9Vlb88EWc3E8vIqoMsHVF1RhlUhQYiQ1HdQ0TEDxPfHhgsKQ2fy6RxSGEKcwdLAgA99lDhr8QSNS7nut9E4IoyTZfMOIeQqNKG5l6dfpTdKJttSsxPkw89iyjMcRhkVGMB0RE1ZQJ8wAEnoCWG226EHwBIvcnxXLLKNOX0SA8sOVC1qZjRJ3GrT18XGnrWCKTwJ8tOCBBGhARiBpNkqjbEddJ0Dz2BobWRPYMsiAhFVQeoAodAPsAHuwRI+Ep8UzHxQfiJFMmX8oypHNhHkveV0HgNYFBAMetQsb1Su0pOdz5RxcMRYaD6LCNlDAjyMhDHwIVAemNdtO5FCgc4n1lzqzaUm1Kku0CrWczAqQKNjG7qCxZVUAsi0xumRVLC673QAY6SztKzdkE3FRxcW5zqMt0cN29a172muMIESnea4I1StNI+tu8SpagUZXFE0SAU7oULp1NXnjgad/Sbybrem0NYdCZcZGHMjITPPmt2LN5Y5z35kbu1dF7GcSafJxu+8i6o3Pm0bshbp84rq9+OurMwPLVq2Olsp3iJe0i4t2vyeXkMUsp5g9JUR3K7AjVoU6SQQQDRIwMDUgKN9ZjPmMJCPhOgNFctmSt9SI128wDJfuIBxGa1MGMXioHXtFpglWfgXH4M2GMLG0IDKwIZbvSSD4GjRGxo+INewQ4SFPTqtqCWmU0xlSIwRGCIwRGCIwRRM/wASihKCRqLkhFALM1CzQUE0ALJ6DBYJhRW4/D4a29in/OsMljEFnFxlCQNMgvxKGt9h0vxrfDJZkJlgsowRJO2H8m3JAM8AavonMwhvcVJB9V4yFgp3jCyo/EWkEUhiAMgRuWD0LUdI3IHWvHBEnWfNKwCrIyEelIEJHeXcqhW9iwrahRN1WCI52d+Kp3Kn3Djuk/i2o3qAsvo38L6bYIpGTzOaLOJI1Cqh0sAe+4YgEDUaUgXpO+433wRQJeIZ7SDygjLTEkDQ3yZtT8pajXW/hsd6IwRerxDPMpKxKAVBQkWSeXq3GtQAWIHqo2DdgimQzZhYXqNQyvpjATbRS0dPMF1vtqXp41ZIiB8wsTgRohUjlhVsadVEen3iFBN927G2CLHhmYzmuNJY100S71v6CkDZzuGJBPQ6TQGCJ5giTce087I2aPxk6fX/ABbMWPZVn3DGQi5f2myIGdzEUjaBzGksg7pNR1911NJIqqDex1NXcsQXXws5QUw8gZA8+R3H/heqTS92DFEpXxVeVLqWtQZlO2x0mtwbG6FbHTe+hx1uwbw39g11QDPKB65lQuafJVS0KXkHlWOVlQi4yXCJ3QpBVS1kKG2Ok3qIFbgitJt3ZNhULWs+F7SDIHPMdfjn0z21xVbJ1BXV+xvD3gyiLICHZnkZTVqZHZ9O21rq0mr3BxXrVMby5SMbhEJ3iNelxHtjFyOIZlWLPrKyatDFu9dLYBBVQAq9NhVbWal2JIM7uI7vFa66sq9Z2Km0u+yWJmNRChJSxNAct7N9K7uKgA4jtCgOx70HOmVePgliZpM3LR0DTH3gQysBqZQDRqmUkkdTsdqGwt2FrMxqrlpQfRaWvbBXScTK4jBEYIjBEYIo/EJzHFI43KozAHpsCcZAkwsHRUuOIlA8jF5Zh8o59cMpCqPmovgo9ZNsSTGTJUcySp68PnIFsfrgP/2mEhZJCXZdnBeSpFCRPXMRF3DwkGlgjJHtJ9mPQzKLZlO1uZml0rGFjkUtAY05pdBW5YyIEaiDp0kb+kaOPWQyWQ6Sp8smcYAD48pvqiZMHp077EV7r2xkEDcvRB4qPmOHZqWKWKR88VkQr31ydrY6gxkEHxvfoMC4bhCQVYeB55pE0yjTPHSyr662YfmsO8CPWOoIHlZWntRk2khAWQR6W1Fi2kAaWF3R6Eg7UdtmU0cEUObh2blRhz10uGog2KZQAa0bg7nTfdvq2Cwg8PzXMBM66wBoF9a5QlJGgd09415sN6rSWV7wrITpOjSnmEKQ76hQLBeg0gkjRp9ji/GyKXw6OVpXZpg0YZxoU3vqpb7oqltSu+63ZJIBEvnjzhV2GYiCguA2ral0A3SCmtJd7OnV0NXgil8R4dO76o5fQQVbdJAku5AUjvcxCTXRehvBF7JwvMPCUeb5Qy3qW6CE6WVaAIJjL1d6WINkADBFAbgucoD4yurbS3SnKsC1FW1abBAsAgEHwIIrXgipU3abLPnizy1FllZEpWYPK20jbKdkUaB5l5PIXWqXtCm4tc7PrVmnZ1qgxNbl1KP2pznDs4qkzmOZPxcoiclb6gjSNSny9Z8zfgbSth/F3HyXs7OuPp7x5rm2Y5gLGHMwyIGCWiuyqdQRWOuGo2UEfO0qKFUFGLdpdsoSKBjFzEa8N3mq1a2ec6kGOcHthMuy3ETDJlZs1mY1i1BuTIki9YzUhJhAllB07lnIrZseX3NPOSSeglem2tQxkB1geK6p/DPJflj/AHb/AHcVf1G2+ruPkrH6fcfT3jzR/DPJflj/AHb/AHcP1G2+ruPksfp9x9PePNUr4Qs9lc3JlmjIcoJFIMZHpaGBtgOmg7es4hr3lOpTik7MGd4y9QrdlaPp1f6VuRHMc/UpLwbhsJmXVGrKFdiDuO7GzDY7dQMVqNV5eM+Pgtjc0mCmcuA7SArn2I7Q5PL5GCMyFW06nHLbZmJZui0dyfdWNgb+g34XOzEDfuy4LSGxrOcXNbkSTqN5ninn8M8l+WP92/3cY/Ubb6u4+Sx+n3H09480fwzyX5Y/3b/dw/Ubb6u4+Sfp9x9PePNH8M8l+WP92/3cP1G2+ruPkn6fcfT3jzVgxdVNGCKDxz+TT/1T/wCE4yNVg6KtSx/Jx+q6/uJRiIaqJu9SAFUD+NxAVtbv/nmMZWc1GziKxZTIsytA6soJZaMkINguw3BPto4yFkZAqP2YjCvkwABXMSh+ariv+XGBqo2D4x0eSiwZdnMjNJM550ooykBQsunxB2AIPsHjiLad/SsGU3Op4sQ474mOvQK3bW3L4peRB4Tx5xwgLZPkkAZpBINIJNPanYmidj4A7DcEeONfb+0lrUEGnBJyzJ6CdNTlvjerP6Vjc0NqTJ6PPxWEHB5EzMUmXkMbjWrdWRlokAqT6OoLYuxezYs2G1ad9TyZhcIJ6DPrcoK9tyRDmn4Tx1GXryT3L8ejzMSxZgfF3mVSmreKTUAw5T0Fc183Zx1obHGwLSFCDK3SdlkssZZL1ByzUWNaSCSR1GkgEUdLMMYWVDykGS7kolVK766tAKgBHNn1IpHXZWYYLCmR5fLa/jKyhgJfAA07hVAsDUCQy35jTewwWVCyHDMvMqFZgruHkURlbQyPqcqdN2O8ura+97iLaMpkzDHEZU0qztQVKHMWViKA0oNJej6iN8EWo5DK6e5mVLU3LsoFAENFL0mk0FC22wrBYW3geSg0PCkupnRQ+lRoBjSOx0ogiRLXpRIod7BZUyPgMcJErSHRFTAMF0rojZSfRsd0np0oVVYIknHOLT5tCkBMELDdzYlceQHWJT5nvepep1lzfgDDS14rY21nJxVNOHmq4nZggAB1AAoALsB9eNGaRJklbjlQNy9PZlvyg+o/vxjkudOVHBaZuyjlAgmUAUASluqgg6Q4ZX0kCtJYijsBi+y6eBDs/XZ3Km+3YTLZC1x9jKJPNFnqVQKfrHe/bjybiofRP3juUnJU+HgPz3qSnZggABxQFDY/vxTNMkySrAqACAFl/Bpvyg+o/vxjkedZ5XmWEvZYt1kGxsEAgj9uPbGuYZBXk1AdyE7MSC/4w24IO1WGBBFgA9CRicVXjNsDq8yvDiHCHSfXMAsh2ZI/pF/V/wC+KxpTmSpOVHBac9wQxozlwaravMgf548upwJXptSTCU4iUiMEXd8dsuQRgiXdpJVTKZlmNKsEhJ8gEYnp6sZaJICJEQ3yQXTev5zUPxMvjRxDvULd6bpm5K6Re6U/cx6le8XMoPGc1LyjYj06kunJPpr+aMNUlJOGSFVRl9JJpyvrOnMECvHcjbEdQuawubqAfDmzWLVodVYHaEgdSkrJdjulWJclhRskhgdGlTqDatyQaJ6bjlf1O4r0P6WnymFwgwYBgndB15spznfv227KZxMyPNv3z8UnIiNBE9uCk6d461Xa0W20vpB1X9FRTAim2x6c6vysUrYCDlLSYJInPrJ3RGil+EfxzG+QN4mIjidCDlmibnIQApY0QNG1uFagCE6aqo6j6RNDwmqW9+1xZSZgAcPlaACAdZxZyDJBG6OnzTqWzxJeMzvzyJE5TrGowjSJ4zezEEcozUBVZMvY7rLaWS+taI09BGxWurWdzjqKBrm2pOuBFSM9OrRaF4Zyrgz5cu2M+9Tn7ONGD8VzMsA3+Tb5WLfyV+8teCo6qPLHqeKxCiLkMxGAHy0M4VSLimZGbY3ccnc38LkNFj03OEBFmucRVIkyWbjBZSQF1nUqqFPyMjmqRR5Gt+u6ElYx8VyUL6xDmldl038UzR7t3W0RHX7T54BpRannyRQAZfNsujT+IzAGmn2OoD8o+58/UKwchJWRnkEk472zyUZXLy5WUBkYgyXo0m1a+WZH7wsUV3xXbc0nDI/bxVoWVw75WE9AnwlWTsJnoszlxmY00amZBTuwIRhGD3wDusadVB238cTgyJVYtIMFaPhN4sIMi633p2ESgLqJ1emK1LfcDD0h16jGH5NMmFlgJcABK55mO1mYi9M5ZwCA7xhxGhYjSoLN3zRBJHdF9TRxpRaCrVFKgS5x0GumunR0rdsquDDUqsho1z+xCcZPiks0mmGXLOij5SXRIIg1ehG2omZvYB9e2FxaNt3YKzsDtYORjjBIyUAv2nRh7fwtMXHnIldpsskMd950lDuR10x7uVG+5rp08cTjZVQgESZz0yjpmFH+psmMPf8AhB49IBEDNlVeUkhX1qFQVZka9KNR9CybIHmR4o7PNaeSJdGsCdeg96UtpsrTyTcUcHT4BR8p2lllklEbZcwxJqaZw6LQNGlsub3A2skdBsTYr7Fq0WMc45uJgb4G9WHXbWNxVGx1+OWQWsdqMwNmSMHY1ROxFj53u9oOKF/aPs6gpuzkA+utSbKu6G0aJq05ycW9nVvEFeSdrJgCSIwALPdb72KbMT3BrRJOS2LqNNrS4nIJYfhK/R/u2+9jov8ApTa/9z3t81rP1Cx+o9n4R/6lepf1G+9h/wBKbX/ue9vmn6hY/Uez8Jlw7tXmZ45JYoQ0UX4x9BCrtfi4s14Cz08xjX3eyby0fgrtwmJiRp1KRl5aP0cez8JrJnWmyTuwANgbdNnXzJxq3mWK0WBtSAq9ispUYIu747ZcgjBEk7cfzdnv/lZf+k1YyCQZCwVDWIM0YIB7+1i9+XJvviD+JRDQqLJw4B+X8bp2XYGIGvXtQB6bH1bb4kUg6Vj2kyTQZDMMXDuoBRmjUaSGWvRq968cCYC9U6eIhhOuSrfZTjnNaMNSuMypKg36fdBF70TePLTOijqUHUKgYf8AnVWP4oZnmlizTgeloVAWFjoKfr3TsQD4eBxZZfBjcADT0j8rD6OIySVqk4QR1lzh9Q0KD6P0gT4n9U49Habtwb2LyLZvOssrksomYHMkYmJg0bSTruaHzVIvdmFEfNvxGIH3z6oh2fUPspBRa0yPuq/zeIRkIeIPEtWkSwRu4QnuCmiFmqFaib8zgHngO/zU/wDRACJnpHkVJyvHcyu/xuaUbbusKr7wkII8PnnY3v3Q2cXMFEeZac/xOaSwzEXtXUrvuQG1EDbwro3lhiKxClcL7R5yJwzsZYlAV43AUqPpK5Atq6iQ711HXCZ1WV0Lh+djmjWWJg6MLBH7fYQbBB3BBBxgiFlZ5v0H/RP2Yjq/tu6CvdL5x0hcK+EP+Ux/1P8ArbGgp/J1rvdhfuP6Auq/Bvw/kcNyqVRKayD1uRjIf8WOhYIaAuErvD6rnDeSe9Uvt9xH4xmLU3HDIsaeRbmLzW/WCp/YbzxJeUI2bVqHeBHaE2fUm/pNHE+BVG7SfyfM/wBev2R41vsn/bFt0O8HLodrf1Sr/MPsr18C38gb+ub/AApjV/8Ayb/bZ/kb91z9n+0knFP5JmP0JftfH0Kx/qFP+QeC1Dv6z/m+6X9rfSg/Rf7Y8aP/AOPv3a/Q3xKi9hfnr/5f/wClC7JzaZdJApww94ax+zUPeMdjePax1MHVxeOwz5q97YWhqWba7dWEz0Ex4wmWaioL/uyYj7PSiPr7pAvzbHJe0VrjtxUGrDHUfQ71T9jr/BeOok5VRiH8wme3PsCiZiEONLXoJ72nrXu8Lq/VeONp1HU3YmajTp9ac6+kVWB7cLtDr0KKOBZLwSc+sJKR9YWsbr/qnbW+sO1i0lVuw6LyypUa1w1BdBHUUfgHJ/k8x/dzfcw/6p21/fjtYo8fs/8A3zP9X5Vg4JkYWy65PLQzc+SQszSiQICrkppDgIDywNT9asDUTQ83W0bi+A5Vwe6IJluQ6ufRaaptCnSug2wwvzn5gQBpJgyerenCZZosnLG7KzJKVLKKUlZADQJPljV3LAyWjRdRQquq4Xu1P5SPFFW0YIu747ZcgteYnVFZ3YKiglmY0AB1JJ6DBFxXtx2rbPsY1BXKDohFGU+DuD0HiqHp1O9BYn1NzVtLW0j46g6vPn8Fbew3FDPFCGNyRsUfzNIQrf2lIPt1DwxgGc1rbmjyTy3cmublyzyh7lYo3eCEBCRsL1Eaq6d011BvfE7cURChAG9au2OcWXhmZaO/RqmBFEMvW/dv0x4cMs1YofuNjiqP2Y4Bk8wkbpJJ8ZjIOpi2pTYNFIyrxkFdnW1P0m6DAAiBolZ1Yuh6czcGk1d7MRjffVxCT9oKX7rxkNaBEBVCx5M4j3KBx7skpQyHNAPXQx6MppvxZ2BLebBmNdE8MYwiFaoPdTOQnpzVf4fx2SFdJciPq2k1VDx6alAJ2aj0IK1R8Nqbjmr9azBbyjcjqR60TrLZyKZtEZ1d3Vo3KjVQG+ldJJJGm9hVhVstLluWtcC0wQt+b4yiE/KL4jTGo1mgPT8NySSGIsknxATyXAaqWnb1KmgSeXtC4GmJQg+k27dAPUo2A2IYdPLEZq8Fdp7PH8Z7EpzOYeQguxYjpZ6ewdB7sRlxOqvU6TKfyiE47JdqJMjISLeFz8pH/qW9g9e5gKPgRJTqRkdFXubXlPibr4rs8Wdjmy/NiYMjoSCPYfqIOxHUEEY91f23dBWrpgioAeK5Nx3grZzieWgAOlorkPlGrnXv4EghR62GNTY08Z5gV0JvvdqFQD5nCB9z1DvV37cdoxBE+XgcLOYibAvljT3aAHpk0FH9o7Cjfu7rkGiBJJA8yeYLn6dF9Qw0KpcP4fkVyeTfMyZgLJ3WbUFSNo7BZ9gVXWoHtYX4nFi4ualVrqOIFnVmNyipM5F4qAQ4dx3qdw/s/wAIzESs6zDnSNUc0squSspiBKhhptlAF11A67Yp0MVtUFSj8Lm6EbvUq1UuatVpa90g6qR2di4WpEWX5sMckSTJ/GJ1Dczm3sX2IEV2et7dMeL6l77U5a5Ae7SSATAUDThENSTt1w3LRZVWypkqZJQAzyNq7hIpXN2WNggb3jcbPu3NllR0NDYEwBwCgfRlwLWyZCrfahwzQlTqAV7rer0V9dH6jiH2Ee2hVrcqQ2Q2JymCZieCo+xlGpQdXNVpbOHUEfVxS/hOVkHe0kddN+J1WD6hsMTbe23SfVpMoZ8m4kncc9Bxy3rtqlqLqg+k/RzXN7d/VuV+4HwjKT5dppueWkn5YEbtZoa0GnoKF+Hhvjxf3b31HMa6WEdxC4nZdi2hTpucyKjSc94Mx64ptF2EyJJ/jE1qNTIZUtR+cNFrXrxpTQp/R4+a6H9QuPq8PJe5Xs7w8MIo5JiKDhll1J32l8d/GOS/AYw60pOzcwf8LTXGz7a4qGrVZLjqc1lFwTIyTclMxLq5auumVCGDNIvd2OogxvddMefcaAElg7/NQfotj/djtPmqj2fn+L5mcZqaZzBrVEWlMrBtHzFGxUg0TXev5uNjXsbO1oU69HIuBxZzGmg6Vs7bYlrRwPtQcTgQc9Mx2DfmpuUH8QfbT3ug6DvrsPVjnazsQJ4+a6cNwua3gAOwJPiopkYIu5ZrMpGjSSMFRFLMx6AAWT9WO2XILjXbbta2dflpa5ZG7q9DIR0dh5XuqHpsTvQWGpU3BbW1tMHxv18PyqziFX1tymZkibXFI8bVVoxFj111/wArPmcZDiNFFUoMqfOJW1+Jzk2Z5ifPmNf249Y3KP3Oj9Pj5r2fimYdSj5idkPVWlYg73uCfPGC9xWW2lJpBA8VBkIHeNCt7Ph6/VjyJ3KZwaR8WijZXimfzk6ZfKz5gFidIGYdNVKx3JcACgaHjXuErMTsgVSrsoshz29Q1jPM6RnoPQZZv4POLC5JQdhbPJmV2HiSzPtjPJVDvHrqXlt1aM0Y4ev5lo4L2XzTuwZZGCkU4lAiO13qNiQE6RSgirN+GKly7A2A4TvET4RBWHvfWMUwQ3nJz7ynknZh0CqyxA22lEnmIIZgSH0w+gDQsigABik01My2ocwAchuG6XaqI27gczn1qv8Aarg2ZikBWFolIHoSXDfTunavDYqu9kDrizakhmEvmO2OfXxKtW00yW1ATwg/kJKMrmfN/wBf/viznxV2WfSe3/2Q2SzPm394f34xnxT4PpPb+V58QzHm/wDeH9+GfFPg+l3b+V0f4J55cvBmDIWk+MD5CISW1o0qSyMCaiQEKDI1A0ALOkG3yZ5LCTr9wtNc1qZrBzARGvSD0lOJOPtB8nlAZszPWqcKSgG9LCCO+B3qatPVjq3GKHKMt28nTEu9aqVtF1eatU4W+tEnyPaugQId7slntmv55O+rVXW/sxrrtlWm+aupE+uhbGy5Cuw8icgSOtWLst2iyKwI+YzEcTrJPaM425k7HcEX0qvb68X2fE1oHAeC1NxSc2o7IxJ8V6+e4SJVrOlWLB9CkHmFZpJlsGMkgSSSdK6+YBE0P4KtkjJZvhKaVXPhWiESBndFKrFzBGp1oF2EjruLPne+BFTgsqB2k4jFk/ii5aSKZdEuhTKoLtJLEVWMIunrYCgKqiugxHUourNI00U9vVbSdJ4KHxTtPmMuFEkEJkNHkpmNci39LSmlfaWo+F4pPtQ0S53rmWxpXAqmGNJ7ER9qJ2SJ0gjPObTChnCySfSKqRsg3tnK9PWLy2ycRJMLy+8ogwJKd8NSKfK3mJstGxzLSFHZZIyFUxCwxXUpADg7eBxcYw0wGjPL8rW1qge8uC84nDkRqcZ3L6zrtFaLvlngYLRkUUOQiaS1FSRY2OJG4tIUUhQ8gMnoSSTiGVDMzF1Yo0ZZnzbFTUldM04KgkWo3I65OLgfUeSBPeGcFgAWZc2kpiWP5Sw4CRPO1XrJrTMVssTSKSWN34LjpCKu/hqRV5rrCnPkd4kknRZGVnOju9B3CtliK8axWq2lSo8lv38lsqFzRZTDTinoHmt2dzfMyspJQ0+m421IdLqLDULHuxr7mkactPN5rYUHh8OCrWKKtowRYdtfhGTOsY1LJAjbLpYmQg7M1CvAFV3rr1rT2FR85BaS0ohnxuBnoOXcqz+GYfpN+o33cRR0doV3HzH/AEu8kfhmH6TfqN93COjtCY+Y/wCl3kj8Mw/Sb9Rvu4R0doTHzH/S7yR+GYfpH9Rvu4R6kJj5j2O8l6eMQ/SP6rfdwhZxjgew+SWz5h8w2lRSAjwsnyJHiT81B4/sQvDnwMTuoeBP2HoW7splviedyjvdWzaBu18uQAfnOxIHkNh0F4mpkNkngtfclzmxxI7c/XALpObibMsHzNNRtIQbiSjsa6SOPpkbEd0L46y4vXP+FmQ7z64KWjatZm7MrHLxkO7OTqZqUFttIG1C6vqTte/kBiqTIACsAQZKi5ziTmJzlgrTI+kxsQDs1MD3hVruD5EGj0PtlMYhjyB3rw55w/BqmM0SyIVYBkYUR1BBG+IgS0yFLAcFQMrwXL6aMMZKMyE6F3KMUJ6eOm/fjdg4gDxVVoEaLf8AgbLj+gj/AFB+7GV6wM4JLxPJkxSFMpHEioxLOFEhoE90Lek7bEmx5YyIlROBI+EQr98H3ZmB8gJpF1FmkbR0itJHRWK/0jd0Nchcg+jpxLVP9EY+n7KphivB+r7pF2uzLxzoyuVBiKPVeixIO9WK8wQaJ3xptnVKbawa8a+P58lsNp0K1S0LqJzaZjiIz6xu61XGh0HSB6IuP1p4p7V2r1afXje31qLilh3jMeudcxsvaJtKwqn5Tk7z9c/FT+DPc0JBsF1r6xjn9ltLbxgOsnwK+g13B1HE0yDHiFYO1kYHKAAo6tq2+Zjbe0WVJkcfsuF9rMqNOPqPgqW6j40nqdK/5cc6D/QHoP3XWeyAn2eqE/8A7PBdP7XZZAkZCKC0tMQotvk5evn1PXzOIvYV7nbRLSZAY7xauf2j+z1hUHiqgTEAADlrsP0pMdV7U/u0+g+K2Hs18lTpH3WnjyDkQ7Der2693Hn2Hz2lVB+h3+5q4/2PM7Rqg/Sf9wSLhCDX0Hz/AA/OxvPasAWDY/vXeLl9HtwMXW7xW7ib94j6K1XrO9f4ccNQbl0+vNdBYNhr6kcw6de/JQkgBcKB0AW/b1+pR+3E5eQ0k9PZ5lSXIbTBwj5Who6XZdoAnrT2LKowJKKSJBRKi+q4oGo9pEE6ea+T3j3D2ja2ci5mW7QKVxdAGioAWzdB+acdB7Fkm+dP0HxC+mMAFdkc/gnvDf5vf9M/9RcQe0v9oVv8v+1q111/WT63JXjnFhGCJHx/s1BFmsxEmrQkhVRrJobULO5Ix11UAOiFqrRz3UgS471APBIvz/1jiNWfi+o9qx/Akfm/63/bBPi+ooPBI/N/1v8AthlwT4vqKBwRPpP9Y+7hlwT4vqPd5LRmeDKqsQ77D837uMiOHivLy/CfjP8A4+Sf8D4SF5UignQvMVAdzqtbJPVtOo77WQPC8V7m6FBzMWhmfXStdVqYXN4ehnzp0ksiSrm2QBYlb5JgC+mu81htKuBqoCwQSCQW7tSrf06jxSbod/P0cPXTH7x8YO5dCxXWzUHOcKjklhmcEtDqKb7WwAJPuxI2oWtLRvXh1MOcHHcpEuVRiCyKxHQlQT+0Y8hxGhXotB1S7h+YjiinksCFJJCK6KF/GAf8QSe+8SPBc5o3wFG0hrSd2a59lO18IXdJCxJZqMdamYs1fK9NRONwG4RCrtfl/wAea3jtjD9CT/6f/wCTGYWeVG/xHmveMcfi5ckbB0dkZQHAU2QQOpvqcIKco12Q8R5rqPwd/wA0x/8AG/60uPdX9o/y/ZVX/wBYP833VI7Y/jU/q/8AU2OWcuntvlPSq2W7ojsBww5JPmTpUevrpIG5U+vHU2F5y1El3zN1+x6/FcRtXZZtroYB8D+7iOrUfhXPIdjazDLHmwWics2rKyCMEaWK6+ZovvDYG+vkcVBDbgXEZ/iOlbS3u30aAoDMDjrrKa57sxLmCLzMK6G02IXollRhRMgDbEbrYux1Bx7v6gu2ta8RGeSobSpNv2ta/KDOSjx/BrEW5r5xrBBtFRQCKr0tXq64pC3phuCDHrhCvbPu6tjZmzpH4DOuZ+LX1CndreFBMs8j5qWQxMpGoxhQWYLvojXbSx6+eJtkWlC0uWuoNwk5EyTlInUngqdwcdM4lzziUytKSrBhy1Fg2L1Sbbe0Yue1DgatODuK2fs20inUJG8fdaOO5hORCNS2KsWPo/vw9ifg2lULspYdf5guQ9kab2bQql4IGEjPLPEE47O/B9NJFDOMxCOdGZFRgQdLEMDd77FbNeOLm2r/AN8YbeIDXuM8cz5rsm7RLHZNkSe8rNPgyzUpJWfKsNVkqzHwDKNk8ip69K88aMUGtESdOH5Wzpe0fJ0wzkpgzrrvG7cY7FMy3wU5hW1fGITuT6LeVfZjy+i1zYlQ1tvuq6098680DduHmpP/AKdZtQ2mSBt9W5YdK29E+XXEJsmEj4jpGn5XL1qHKbSF/OhBjoEa/hVDieaVjCbAO5IJFra9D5b7Y2fsnFvfvFUx8JEnIEyNJX0GlcU3VKb5yzPaFYeGG+HOR01n/qLir7RPa++quaZGWn8oVK4cHXBI0SzHPojBFq7Vfy3Nf1zY6+t8/Z4LVWX7A6/EpXiJWkYIjBEYItGd9BvZ/njI1Xl/ylNOH5yvi4XW7LHTJGFJNizqLEAKtKdtyWHrBqXtB1cCm0DjJnLojitTW+JwA51MzjxSOBNIY4XiGg8wxk6tQkodHkAMVIQTRetxjX2VIAOES4HhOmnVMyeiV4pNaZxLo+C2yRdppJ05TpKscIkXnXGSdO+5YNapq0hiBsrFtwKNq2bTccLu1V7hz2jE1GSmfMkmSFVjWwJUnanqt1pELRnfvGgQAQCCDjFRgpGGuk9CMcaglwgdKqnaftLFK0OVyzJyldbKEUdDxaVAH9H3rsbErtspu7QtnsHKv1PqVEazHuwN0A++ic1iwpVROOS8zMSHwVgq9dtFf67P1YqVqjg6GldDsyxo1KGOq0GSewZeKacK7a52BdHNE0f5PMDmL9ZIf3aqHljLLt41zXi49nrepnTJae0dmven2Q7eZVF7sUuScim5NSZXqbJitSASbJjUNv6RxZFdlRpbpK0NfY1zbnFAcBw8tVhm+2eQCqRAufmI1FpAUhTvGlVXUtYoG9IJsHV4CNjaNuABmeKUbO7vCYyHAyO7eqvxvtJNO6SCKCFkNx8iPS2xDAE2dYtQSCK26Y8PuA/KMufctiNittqZfVcTzDfzeiuuZzs+Zy0vxqECVENJFSS6XidTKObUopCmwQlJGF1WMh0ZQuZWp+zSGYStmYK5vMaMJpQ9zLq1ATWCOQNJs0HYEN45xmIhFjluy8aJEkeZy/yYiNNECkjxxyIzOolGoMZA4F2GVTZrDGSdEWnjnB1ymWzEjOJBLmIiSFIYL8b5mk98q1FyBQXbre1RVXyw8wPgp7ZuKq0Dil38IMr9E/qD9+NPiC6LkKixk49liCAhsihSCyfDHpvxGBmvL6b2tJcYHSrHFwV5o8k8UhjWPIvGCpGomRctoHeRhpqNrPXpjdF0Eg8VzCxy3AMyrxjURGlqRzW0FDBGmyiiGV4xp6imfa2BAvELK15fgOcRI1RmXRCFX+MyFVqGRdJG+omQowc7gdK0AHJc1Fujy88Wby0KvI0QOuQtNI5oQTqQ+q7BldG3bqq0O7tiQQSirPCeLI8HNGWnZSx7ywkqxLE0l7vuaGm76DFKtbVC8n7raUrqm1gBO7nU3isgOXl7hQqwUqQAQQ630JGKNdhYCCrtF4eQ4Kq4pq2jBFq7Vfy3Nf1zY6+t8/Z4LVWX7I6/EpXiJWkYIjBEYItOc9Bv/PEYyNV5f8pT7gHDoxApo6pEOprIaiSaBFEAXtXT2k4klUQweKk8O4dHJnocq5YQSIC45jAgRLIy6TfcsqtkUaHXxxDSsqWMPA0k9JMaqpXYGQW+tfJaI/hDZJGVUOYg1fJyMRHMy0KZl06SSb+jtVgGxiapsYuzYY5lE3a7WHC4TG9M+Hdt5M0rfFcrbjSFWWUKXZ9WlUChtR7jE3QABYkDfFQ7Mc2MTlaG0GunCOZa4eEcS4hFmxmIx8mxhOVSXlEMY1cPrBYSkB0pGIQ9TizRtmU84zUNeuX5A5dn/PrJc2zUMkZKyoVeM6ZIyBakHcj2dRR3G48Mb1rsbA7dvWgczBULQc9x9epTrJdpJYh3jzEA+ce97m8ffftxWr2jA0vblCv2m0auMU3DFJjnS5brfcnc+07n9uOZc7E6V9YoUuSpNZwC9GMKULRGwJZz0FgewekfeR+wYkcIAaFRpPa+o+4cchLRzAfMes9wC9y4Jtm6t4HwHgP8z6zjDyPlG7xXq1Y4zVeILt3Bu4fc855k24TB/SEddl9nn7/srFK5f/AOvp/CpVqvKvncMh5+XN0rKfLIWoQg/SYKt31rej6yf/B0ns7sl11/+RWJLBkBOpHHPQd6jp24qO+SQNYjs1HWfQ8+Kp+Sb6x97HZ/pdn/AHI7vNWvc6A/7R7f/ZbsnwsSyJEsJ1OwUWRVk1Z7x2HU7HbzxBc2Vjb0nVXURA6PNQXVO3oUjUdSOXP2fxJvxfsuMq8ixoZI0IBcabL6FZgFvUdJs0AaCmzsTj5xf3Bq3HJsyJE4RMRJ6u08OZaK0uKWEvqgTiyy0003qHjWLdJXxmZkMTIzIykkMrFWGwGxBsbEj2E46/2RoU61Wq2o0EQNelc37Rvc2nTLTvPgnPZ3jmaMKqczMFSkUBqpVVQBsB0HvxT9oj7neGlRyEA8cz0rhbzalzTeA07uAWnsjxvNZjiEEM2ZzDRszhl5zi6jkI9FgeoB92NZtG5qUrR9RhggDcOIHBd++1pC0p1APiOGdd7Z6FZO36NBJCIpswgZWJrMS70VrrJjbewJ/URXN0A/CWxIGUzOkKbZ1rRqudjbOnFJ8vmJTlmYz5gnVV/GJfpAfT8sNq/0W220GZMJbluz1XD7buKtDbPu9J0M+HLpCw7UArFAFZ6SQBBrYhAEetNnu+7Hb2tlb8qBgGczkOC3Gx3GpcYX5iDr1JpwI/8AsxvXISffKL/bjgPaZjWbQrNaIAw/7Wrp6bQ1wA5/uoGObVlGCLV2q/lua/rmx19b5+zwWqsv2R1+JSvEStIwRGCLLh+byaySLnZJo10qYjEoP0tRawxvYUKxZo7PvLppNqwOjXMb9N451rru6dSfEwITIZbhEoIXicq3+Vh//Wo/bjxU2ftWkfjtndQJ8JUHv5cIkJvw/LZdUWOPimRfSKAbuE+35VvsxVqVK9P9yi5vSD5BG3E8FXe20M8OYRWKrqitXicsro2tWFlR1BNgeBG++Nhsxza5LhuyIKo7QuiKYbGZP2/KqMyk6yPAaR7PnV6z0/sjG2dJkjo8/XMtQyBhB6fL1zrrPwEZCNvjWZoEjRGjeS6dTAeV2l/ojFG6IL8tIC2Fq0hmeslPO0HEmjm4tFG3LcZRM0rr1tVZX6b+jHGNt68RtiurKoHwjdl5MnLHK8vOGY2ZqfZ0UVZeSRjqTpbfMxbtHwS3iqV5TloeNypAdVuNyAvVdXSj4e47fVi1LR8DtPsqkOdFRmvNx/Kye1UlGJoEgE6gf8/qOKlbZ1B4JAjoW5s/aK+oODS7EP8AFn36qxZDgEsq8xSskQamMXedR1Hc2NspUiiQNQJ2Bxz72NY/CT2rrht11SiSGw7mzjw6tVDyfAcxNqEELTRxMVZou8ljcDUdN7USRsfCxiU0XQXheaO16HJspVJEawNSNOaN57M81tm4POjhJY2jB3JLKdr8NLE2dxii6qxgmZPWtjUv+WaWUwRO/LzmVYeB8JkzUwhiKKeWz216QFKCth1JYfUcV7egKslxWsvLv3YCBMpo3wfZxrMcmXbeiUlPUe2E79PHG9tL26s6fJUakN1jCD4qk3bVRoOAETzg59bUx/gDL4o/9nMIfthGPJ2xtrdXb/pC8/rdz9Z7G+S9j7CZgMrICpBsMc0FYEfo5Y/bjy/aW1azCyrWbB/wDzChr7UrVmGm8kg9A8Am2V4Bmoo5uY0GkxFA7yE8pSDrIqFBvsST9HrinbWzKUnVxOZg59pcqDqpMcB65koPwa5itszDdbfJNv5C+Zt7f2YjFnT4nuWzO13/AEhc144SRHYo72D1B2se47Y6T2PYWXFZp3AeKqe0Tw+3pOG8/ZT+zP4o/pn7BjV+1/8AaJ/lavnW0f3B0fcqR8HXB8w+bTNRwtJFDKyvpZA1mJgKDML9Nf24117bOr2jqbSJIGvMQfsvp1W6b7rSpQZDWn/xV27Y8DzebkjMWWcBFIJd4x1I6U5Ph5Y2HsbU/R2VveMy/DEZ6TrMcVmzv6dAuJBMwq5m+Hy5aN4JlCuAsmzagVZyBv52jbezzxjaFYXG2aVw3RzmjshcPt2am2GXA0dEdQhaO134uP8Arf8AQ+Po9r+83r8Ct7sL+s/5T9kx4F/Njfpn/qDHzj2o/tKt/l/2tXUt+ft+6g45lWEYItXan+W5r+uf7cddV+bs8FqrP9kdfiUrxGrSMERgiXcayLSKuhWZgTsqljW19AemxxuNh7RFjdCo8ww5H7d/dK120qPKMAHzTl91WZEKkgiiOox9UoV6demKtMy06LnCCDBWOJVhdAE/xrgqSdZOHyFG8zC/Sq8B3B7Ijj5JtCgNm7ZqM0ZU+IdefjIVqozlqEDUevBVN0IiUdT3dXrthr/zxccIYAeae3Na5pBqEjnjsyXbfgMhrJ5g+DZk17ooR9t4oXP7h9blsLX9odfisuMcPlPaCFzExy8mUaORyDy9NS6lJ6Xq5W3rGK2eJXpZyMfxYu6DP2Uj4QOyxPD56zE7JChlSN9Di4wWADFObuLXdzsfWcSMdhcCqz2Ymlq5R2T4n8XzkEndKFxHJqAKmN2VXu/IU39nGzrtxMWrtX4akHeu1R/B3w4aP4utKWIvxsKKPiQoVaHhWNSAAQRuk9Z1W2InVYZzsVGgT4kkcQC8uSJgeXKhsgMd21KSxB32ZgRuCI69IVWwciNCpaVU0zkmnBuDLlcqyAhnKlpHArW+mia8FAAVV8FVR4YzUAFIgaQUYSagJ4hU3i0WVLDnkatO1sRtZ8j53jmMt66WmagHwqPw7Kwu88OUZRJNk5UVtbbNaVvuR1uxv3T5Yv2RaJ6QtdtMVDhLudOs7wrOMp5CjLIzqOXHyxIqCIrepSoNPpIBY7KLBFoboc3fmtSs87Dmo1leSR1TX32M6rrUz2ugmhF8lpQ+iTZrvAMQLTEItXDMlnHy8Urmcs8cOqLnFWC8sNINyNLmQgFj3tKmiCdxLQYWUvh4fxCdZ4y0mtI+U5eW42JyCgqBZBJzEiycyuikXZIx6loz9a+Swp+ebNQSRRh3ZWnCKDKC5Q5jLszUTrYLFzgfIE9BWMCCEVVMPDZTIJihkEsjODIwK6pW8jt1AxU5S5oVS+kXNnKROa29M061JtN8GNxjJbk4dwxe6CqmroSyA+V+lv7cVq9StUdylYknic/FZNhbVSP6JhjmaU47LwJGkq5KwhzcF6CT4oZOvQFAAfCji5buxMBdzqnetLakRGQUvKs8mTLNJm/jXLQzKDKoSVjTBaAA0ksNCmtIUkHZsWDkd0Kmova+DLHNCOcmly6VqkezckvU6rb0erXilcuLcLhrJ6tNOCu2dpTrOxOYHFukgGJ6UqlyXDmoMwYDpqlkNfW3X14wdqXZg8q7LnjwWypWbaRljAD0BScxDCmTdYKEdiqJq9a319eKNeo+pL3kknec1O0EPAKrmKanRgitfFfg4zEs80vPiqSRnAKNYDMSBsfAUL8ax2T6eIyudo3nJsDInr/Ci/8Apdmf9oh/Vb9+PPI86l/UP8Pf+ED4Lcx/tEX6jfvxnkRxWP1A/T3/AIXp+C3Mf7RF+o33sORHHu/KfqJ+nv8AwtWY7D53KIZkm5ipbSJDaSFApLBdQYEkhdgAdtiDjzUoAtO884Ub7zGR8Mde7sXKu1mRSKY6HibVZKxSGQRmzas7d5m8ST4k7DbHeex9zUfbOouY4BpyJyBncBujgOK1t41ofIIz60lx2Kpq5fBZnlXNtlpfxOcjaBx4WQdB9vpKP08cL7cWJfbMu2DOmc+g/mO1WrZ2eHil+cybRvJDJ6UbMjesgkX7D1HqIxp6NRtekHjQhayqw0qhHBbuD9p87Flxl4pnRAzElCF1aj11AGQn2FffWKBt61V5MgDjqfJbQXVvSYAWknhoB91ll+MOI3E8cWYYtqEmYZpNIobU5Job76vHFevsirUeHcs5rQN2U8/DuUfv7dzM+HrNGW4xmEjZElAVgw3jjY04II1MhfTpJABbpjZNs2hgBJJjXiq/vrsWghJoi7BFBq4gb8Sdvq8PDEwDnADiFEcLCXcHL6X7BTZp8lE+bdJHcaldfFGAKXsO9Rr3DxvGteAHQtqwkiSrDjwvS1Zv0H/RP2Yjq/tu6CvdL5x0hcR+EqORqEV69A6Gj6ZsA+G2NJs+pb07pjrls0wcxzLo6jKr7dwpH4lSeAfhCCWPMwpIzIxK6pAynqrAgybgixjsLjaPszgLG03MdxAzG/e4haUWO0agk5jpHQrg/b3jp/oox7ET/OQ417br2e31KvY1Z/TL76B2jzUzhHaPjeZ0QB3jneT8YVg5SoAp9ERkk7OSSfogAk7UateyfWItSS3n1553a6QjrKtRZjrCOzMrLj3aLPQvKiZ6VhGxUNoh3o0ekXneKD7girgAEdfDpWzstn0atNjnTJP3hNOwmfzebE3Nzk/c01p5Y66r/ovUMaram1a1tgwAZzu6OdetsbNo2lVrKcwROfSVhxHPZpWmAzmYpGYDdPDpfyeO42LaUruwp3FUfE4Se0rkriu9lUtGirvEs3LlxCY5CO+ZDaIQ7nfU40U7AnYtZXaqrFX2WY3aVerSr6NAiMt6h9m7qptCtUZW0aBEZb0lymckmmaSV2dyHtmNnZxXsAHQDYY2XtPbU6Gz6bKYj+kPXGIZ8V3VpTbTMNHHxCccJ43mIlcZfNCBXbUfk0Yk6VX5ymhSj9uOMbcPpNDMErxUs6VeoajnQpf8I85/7xP6i/8A8w98q/R67Fj9Ntvq8fNa/i+bzryS89Z3jiGt2QIFRTIwBKbWSXoabPqAJEjcVyQHNwgLw51KxacDsRO78ylUOcjY0rqTV0GBOKbqT2iSCtmKjSYBzVtyf83t+l/rXHl3yKtU/dSfFde0YIu747ZcgjBEYIjBEYIuK/DH2HnkzQzOUgeQSJ8sEFkMlAGupLJQ2v0PXjpdgbWp2mKnWPwmCOY6d48FBVpzmFzSfs5nE9PKZlfbBIP9NY6pm3bB3/c7j5KDA7gl+p4mV942BBQkUQQQQRfkaxm5urG7ovoOqthwI1G9GhwMgK5dreLRZqdc1EKE0Slx/vFUCSvMDurfiUPtPzbZdGpQpup1NxMeulYvoc4EJBkfxafoj7MbCl8g6FTrfuO6SvDJrtQu3iW2FeodT+zGMWLIBZw4Myexb5HoEnwF4kJyUQEmF0HgXwOzPFDJJmliYxL3Fh1EWASCTILIodB541wuXNjmELautWOnnMrr/B8gMvBDApLCKNYwT1IVQoJrbwxXJkyrQEKZjCLVm/Qf9E/ZiOr+27oK90vnHSFxntxCHljVmdUKd4p1q326HYmgdscxjLc2gE7p9BbbaRvfcnCybLyY4Zb948VG4PlubceW582kWwVUXSCxA9JVFXdAX0x7qbNuy1tSpTADhIknMcdT3rnrbaXtDZ0W0TSYAMhikk9Yee9MZOEZhfSizXuiDf4UOIPca+5re38qQ+0PtAP+1S7/AP7rQYJtUKxLn4XIPOmbLPoUFSGVQsOomiKNjeunVeg2fZ21AGrUzMRhnU853AcxndzrbnaL7iiPeAJyMAHWOMnIdMnvSvM8CzBDpFl8y6hiqM0DKWUMQjG0UC1APQewYoOtnmtiAEdI81s7faNBrWY3ZiJyO6OZWj4PsjmMsJublpxr06aUeGq/H1jGp2rsyvcYOTjKd/QvO2to0Lms19IyAI0I3nijiHDc07TFcpMdbMV9AdenWTHd7Fu6Vrs+nQqn4miD2lchcUHvqlw0VV7XQyR8mOWJ4n0kgNpNgaQSCrEbGtuu4w9ibZ9G7ql0Zt+6x7K7PrWtxVNSMxlnzpDwlQSwPiHB974ve1zwLOmJz5Rx73Lt6IBMH/F4prNNm2YJlxJM9FiqorEKKBNBQfSZR78cHbWlOrJIyHOfNSV7wUHND3HOdw3dS9y2U4w5IXKz7fSh0f4wAcWv06iN3eov1Sh9Z7PwonEn4oqzZeQSRju81V0dApYAkXYKuCRfl5Y2Frs+oKZ5JsieP5VKte2L6oqVHkOHN+CFZOIZBcvk8nByDFIallZyOa7hGQ2BdJbtV106DqaV66KcDelg91a4dUcZgeuhMMn/ADe36X+tcat3yK/U/dSfFde0YIu747ZcgjBEYIjBEYIjBEYIsWQHqAfbgi5X8NfZ5NEOaSNe4TG9AUAxLKar6dj2vi1bOBdhKqXbTgkblyoDGwWrWqDq5/O+wD/O8eW6kr2/QDmVq+D7s8c5nEUi4YqkmvpQvSvr1MKr6IfEVxUwsjeVPa0sT8R0C+hsaxbVGCIwRas36D/on7MR1f23dBXul846QudcU4Kk7BmZgQK2rzJ8R68cwRK6VlUsEBe9lIIsg2ecFnqKJgDVsS84VF6bs9KB5sMbtt1VuaTGvPyjCOgLU7QeXVBPD7lM+C8fzXcglRWzAMnOLnRSqI3UqqBg1iVF6+B3vbGXMbqNFQUzh3FpJ4uHsGTVPUkpja10rGS1f8QxKR4aiL88FoBKJZmu0jxTSMJjNokm15VVQskUULsGGlQ6kyKi25IPMAHhj0GAjRYRme2jcqyI01QyurJKrboHojunSO4x1Otd1gaI0nAppKkp2xZ5HSJImIk0AGbvD+Mcm3AQ6QakdRvaqOl7OTAWZSbtPDHxJeHuxKF4JJLjINXyQy2y7jUfIHu+HTElK/rbPcalEidMxOXoBXbEkVCRw8lAy3YyBBSu/mT3bJ8ztjT3VxUuqhqVTJPrLgtwyrgEAJj2f4YmVzfMVmJ+KTXdbU8B8sTWYycOj7rX7SfjwkjiteR7Q5lo4hLmWiJlKvrbLpMtQgkNqj5QDMwdQoJKFTe9DYljZyC1KkdouFibN5j5R0FIrBQu/cu91JuiOmPI2nXtW8nTiDnmOpWaNjSr/E+ZHOomZ7OLIxeSaV3PVm02f+WvcNsaWo41DJW7ouFFmFgXudyQhyjopJFg2eu7riJ/yr0Hlz5KrOKwBJgKdT04HmSLEEtH8w/uxbFhcETh8FWN5QBjEF2jHVrmUYIjBEYIjBEYIjBEYIlHaA5SVTlMzLGDOtCNpFV2rcFQTZIIsEDqMemkgyFhwBEFfNGak5cjxOrqyOykFd+6xF0Nx09mNmysCM1qaluWkwokWdUauvpHwr7evuxhtQCekrLqLjHQF2X4Ku0nDsvkYy88cU0zky623DamCBjVRjSlqrEWN+pONfVfjetlSpcmyAF07LZuOQXG6uPzWB69OmI4Ui3YIjBFjIlgjzFY8ubiBCy04SClf4Bj+k/1j7uKP6bT4nu8ld9/qcB3+a0DgskU3Mgde8mllkvwa1IK15t9eJWWbGCAT67FBVruqmSFJ0Zv/cf8+PXuw4qGVh8WzNhqy+oAgGmsA0SAfAEhdvUPLD3ccUlZ6M3/ALj/AJ8PdhxSV5yc1/8AD/U2Huw4pKjQcNnWR5RyS7gAktIdgSQACaUWx6eryFZ93yiUlB4JJJMJJnUBYyirGD4sCSS3sG1Y8Ps2PEEn12qalXdSMgBSPwDH9J/rH3cRfptPie7yU/v9TgO/zULNdnJRMkuWnWMqjI3Ni5lhmjO2mRNJ7njfXE1Kzp0wRmZ6PJQVrh1WJhSG4Vmib+OEerkx19l/txLyFNQyVpyPZtg0rzzcySRw1xpy1ACIgFFns92ybHXoMQ1bKnUIMnu8lYo3LqQgAKX+AY/pP9Y+7iL9Np8T3eSl9/qcB3+a1ZvsxFIhRmko1dEeBB+j6sY/TKR1J7vJBtCoMwB3+akcL4Dl4KMcahh847t9Z3HuxbpW9Ol8jYVerXqVfnMpniZQowRGCIwRGCIwRGCIwRcH+Ebttm2zDRsJMvBHKVVDGflCuoBnNWwYWyqKFUdyAcQVTVJwsHX5KxSbSADnHPgqBJmUIGtmboSX1d4gEAmxRIBO588VSK7nHj2/lWgaTQOCyiyyyABIncXty43IJ9Wkb4kaLsbz1nzUbjbHUDsUvK9n8yC5GRzW52JgfyHgR534Y9VWV3gSfXUsUnUGE4R66ymWT7L56UjRlJutd9HUXXrSunjiH3aqBHl9yFJ7zTmfXcE74X8H3FkdJY0ELrskglUMovpVC1u7Ugg2bu8TMp1WnIx2fYlRvqUnDPPt+4C7rw8yGKMzBRLoHMCm1DUNVHxF3WLapKRgiMERgiMERgiMERgiMERgiMERgiMERgiMERgiMERgiMERgiMERgiMERgiMERgiwl6YyFgrSMEW+PpgVlZYwiMERgiMERgiMERgiMERgiMERgiMERgiMERgiMERgiMERgiMERgiMEX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804988"/>
            <a:ext cx="4714875" cy="3762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3080" name="Picture 8" descr="http://2.bp.blogspot.com/_jZb2j8vuIfk/TMfsPSCP-_I/AAAAAAAAABM/veqQn5798Y4/s400/research_zo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3929066"/>
            <a:ext cx="3071834" cy="245746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627784" y="260648"/>
            <a:ext cx="3845925" cy="70788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altLang="th-TH" sz="4000" b="1" dirty="0" smtClean="0">
                <a:latin typeface="Tahoma" pitchFamily="34" charset="0"/>
                <a:cs typeface="Tahoma" pitchFamily="34" charset="0"/>
              </a:rPr>
              <a:t>ส่วนประกอบอื่น </a:t>
            </a:r>
            <a:endParaRPr lang="en-US" altLang="th-TH" sz="4000" b="1" dirty="0">
              <a:latin typeface="Tahoma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4126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C9A09-838C-4264-95EC-63DB6C4BAF32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36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72710" name="Text Box 13"/>
          <p:cNvSpPr txBox="1">
            <a:spLocks noChangeArrowheads="1"/>
          </p:cNvSpPr>
          <p:nvPr/>
        </p:nvSpPr>
        <p:spPr bwMode="auto">
          <a:xfrm>
            <a:off x="953235" y="398462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สรุปลักษณะ</a:t>
            </a:r>
            <a:r>
              <a:rPr lang="th-TH" sz="32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ของข้อเสนอโครงการวิจัยที่ดี</a:t>
            </a:r>
            <a:endParaRPr lang="th-TH" sz="32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2711" name="Text Box 12"/>
          <p:cNvSpPr txBox="1">
            <a:spLocks noChangeArrowheads="1"/>
          </p:cNvSpPr>
          <p:nvPr/>
        </p:nvSpPr>
        <p:spPr bwMode="auto">
          <a:xfrm>
            <a:off x="971600" y="1628800"/>
            <a:ext cx="7704535" cy="47089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สภาพปัญหา โจทย์วิจัย และการนำเสนอให้เห็นหลักการและ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เหตุผลที่ควรทำการวิจัย มีความชัดเจน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มี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วัตถุประสงค์ของการวิจัยที่ชัดเจนและแน่นอน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มีความสอดคล้องกลมกลืน และมีความต่อเนื่องในแต่ละหัวข้อ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มี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สาระสำคัญครบถ้วน </a:t>
            </a:r>
            <a:r>
              <a:rPr lang="th-TH" sz="2000" dirty="0">
                <a:latin typeface="Tahoma" pitchFamily="34" charset="0"/>
                <a:cs typeface="Tahoma" pitchFamily="34" charset="0"/>
              </a:rPr>
              <a:t>ครอบคลุม และถูกต้อง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มีความเป็นไปได้ในทางปฏิบัติ ทั้งในด้านทรัพยากร และเทคนิควิธี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มีความชัดเจน เข้าใจตรงกัน และติดตามได้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th-TH" sz="2000" dirty="0">
              <a:latin typeface="Tahoma" pitchFamily="34" charset="0"/>
              <a:cs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มีประโยชน์ และมีคุณค่า</a:t>
            </a:r>
            <a:endParaRPr lang="th-TH" sz="2000" dirty="0">
              <a:latin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v"/>
            </a:pPr>
            <a:endParaRPr lang="en-US" sz="2000" dirty="0"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9468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E84D9-F037-4CE9-A037-D85EFB8913B9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37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29058" y="357166"/>
            <a:ext cx="1330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th-TH" sz="4000" b="1" dirty="0" smtClean="0">
                <a:latin typeface="Tahoma" pitchFamily="34" charset="0"/>
                <a:cs typeface="Tahoma" pitchFamily="34" charset="0"/>
              </a:rPr>
              <a:t>Q&amp;A</a:t>
            </a:r>
            <a:endParaRPr lang="en-US" altLang="th-TH" sz="4000" b="1" dirty="0">
              <a:latin typeface="Tahoma" pitchFamily="34" charset="0"/>
              <a:cs typeface="Angsana New" pitchFamily="18" charset="-34"/>
            </a:endParaRPr>
          </a:p>
        </p:txBody>
      </p:sp>
      <p:pic>
        <p:nvPicPr>
          <p:cNvPr id="7" name="Picture 2" descr="https://encrypted-tbn3.gstatic.com/images?q=tbn:ANd9GcQd8i-I-YFpDGAQPV39dV3e0lhFFIo6yu6ECgdvTaZU4Juj9rC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785926"/>
            <a:ext cx="4231327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s://encrypted-tbn2.gstatic.com/images?q=tbn:ANd9GcQtbfiMMHgqJKazuDEZlpRuG5EPUsN1MPAc0duWiwCZA5nx_KWWu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643314"/>
            <a:ext cx="3214710" cy="2395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14045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D00FEE-2184-41B9-A480-C90EFFA6C66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4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614935" y="332656"/>
            <a:ext cx="7696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>
                <a:latin typeface="Tahoma" pitchFamily="34" charset="0"/>
                <a:cs typeface="Tahoma" pitchFamily="34" charset="0"/>
              </a:rPr>
              <a:t>การเขียนข้อเสนอโครงการวิจัย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71755" y="1496674"/>
            <a:ext cx="266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18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(บทที่ 1-3 ของรายงาน) </a:t>
            </a:r>
            <a:endParaRPr lang="th-TH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51520" y="1404341"/>
            <a:ext cx="6336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2. เขียนข้อเสนอโครงการฉบับสมบูรณ์</a:t>
            </a:r>
            <a:endParaRPr lang="th-TH" sz="24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636" y="1988840"/>
            <a:ext cx="33523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ส่วนนำ</a:t>
            </a:r>
          </a:p>
          <a:p>
            <a:endPara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ส่วนเนื้อความ</a:t>
            </a:r>
          </a:p>
          <a:p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 1 บท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</a:t>
            </a:r>
          </a:p>
          <a:p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เป็นมาและ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ความสําคัญ</a:t>
            </a:r>
            <a:b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สมมติฐาน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 หรือ 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ข้อสันนิษฐาน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เบื้องต้น (ถ้ามี)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ประโยชน์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ที่คาดว่าจะได้รับ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ขอบเขต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ของการวิจัย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นิยาม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ศัพท์เฉพาะ (ถ้ามี)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แผนงาน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การดำเนินการวิจัย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 งบประมาณ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(ถ้ามี)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4737" y="3503629"/>
            <a:ext cx="42434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บทที่ 3 วิธีการวิจัย (หรือ ระเบียบวิธีวิจัย) </a:t>
            </a:r>
            <a:endParaRPr lang="th-TH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3.1)  ประเภท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ของงานวิจัย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3.2)  พื้นที่ศึกษาและประชากร </a:t>
            </a: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3.3   กลุ่ม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ตัวอย่างและ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การคัดเลือก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กลุ่มตัวอย่าง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3.4)  เครื่องมือ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ที่ใช้ในการวิจัย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3.5)  การ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เก็บรวบรวมข้อมูล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3.6) 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การวิเคราะห์ข้อมูล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79694" y="1898193"/>
            <a:ext cx="41833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 2 เอกสารและงานวิจัยที่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</a:t>
            </a: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2.1) แนวคิด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และทฤษฎี </a:t>
            </a: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2.3) บริบทพื้นที่ หรือ โครงการที่เกี่ยวข้อง</a:t>
            </a: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ผลงานวิจัยที่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เกี่ยวข้อง</a:t>
            </a: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2.4) กรอบ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แนวคิดการวิจัย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63035" y="5432873"/>
            <a:ext cx="42434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เอกสารอ้างอิง/บรรณานุกรม</a:t>
            </a:r>
          </a:p>
          <a:p>
            <a:r>
              <a:rPr lang="th-TH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ภาคผนวก</a:t>
            </a:r>
            <a:r>
              <a:rPr lang="en-US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เครื่องมือในการเก็บข้อมูล ฯลฯ</a:t>
            </a:r>
          </a:p>
          <a:p>
            <a:r>
              <a:rPr lang="th-TH" sz="1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ประวัตินักวิจัย</a:t>
            </a:r>
          </a:p>
        </p:txBody>
      </p:sp>
      <p:pic>
        <p:nvPicPr>
          <p:cNvPr id="11" name="Picture 2" descr="https://encrypted-tbn3.gstatic.com/images?q=tbn:ANd9GcRRUSpULpaFXrV9ylHiJzy3DqEQxl0GeWOOxXvmKYbgerK8HXv8f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57322" cy="1449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17897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5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218386" y="188640"/>
            <a:ext cx="85602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หลักการเขียนข้อเสนอโครงการฉบับสมบูรณ์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(บทที่ 1-3)</a:t>
            </a:r>
            <a:endParaRPr lang="th-TH" sz="3200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https://encrypted-tbn3.gstatic.com/images?q=tbn:ANd9GcTbxnRusmYA4P6YaXSXQrIO1xXicb2fE6BjYGcS-D9JeHJw7Dv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132856"/>
            <a:ext cx="5470486" cy="3145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1745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6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1" y="0"/>
            <a:ext cx="9144000" cy="107721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หลักการเขียนข้อเสนอโครงการแบบสมบูรณ์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บทที่ 1</a:t>
            </a:r>
            <a:endParaRPr lang="th-TH" sz="3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2465330"/>
            <a:ext cx="51125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</a:t>
            </a:r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 1 บท</a:t>
            </a:r>
            <a:r>
              <a:rPr lang="th-TH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</a:t>
            </a:r>
          </a:p>
          <a:p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1.1   ความ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เป็นมาและ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ความสําคัญของ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   วัตถุประสงค์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1.3   สมมติฐาน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วิจัยหรือข้อสันนิษฐาน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เบื้องต้น (ถ้ามี)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1.4   ประโยชน์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ที่คาดว่าจะได้รับ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1.5   ขอบเขต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ของการวิจัย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1.6   นิยาม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ศัพท์เฉพาะ (ถ้ามี)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1.7   ระยะเวลา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การวิจัย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1.8   แผนงาน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วิจัย และงบประมาณ  (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ถ้ามี) 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3794" name="Picture 2" descr="https://encrypted-tbn3.gstatic.com/images?q=tbn:ANd9GcTqb1SYljcmCsYO41CwI-f62hPtzVy0e4n0zVwHmItEiSTLlYS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28" y="1077218"/>
            <a:ext cx="2304256" cy="10985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s://encrypted-tbn3.gstatic.com/images?q=tbn:ANd9GcTbxnRusmYA4P6YaXSXQrIO1xXicb2fE6BjYGcS-D9JeHJw7Dv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20072" y="1484784"/>
            <a:ext cx="3714238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80374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7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459414" y="1412776"/>
            <a:ext cx="8496944" cy="46474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z="2400" b="1" u="sng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400" b="1" u="sng" dirty="0" smtClean="0">
                <a:latin typeface="Tahoma" pitchFamily="34" charset="0"/>
                <a:cs typeface="Tahoma" pitchFamily="34" charset="0"/>
              </a:rPr>
              <a:t>ในส่วนนี้ มี 2 ประเด็นหลัก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(1) </a:t>
            </a:r>
            <a:r>
              <a:rPr lang="th-TH" sz="2000" b="1" u="sng" dirty="0" smtClean="0">
                <a:latin typeface="Tahoma" pitchFamily="34" charset="0"/>
                <a:cs typeface="Tahoma" pitchFamily="34" charset="0"/>
              </a:rPr>
              <a:t>ความเป็นมา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ในประเด็นนี้ให้เขียนว่าเรื่องนี้มีประวัติความเป็นมาอย่างไร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โดย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อ้างอิงเอกสารต่างๆ (ต้องอ้างอิงแหล่งข้อมูลให้ชัดเจน) เช่น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รัฐธรรมนูญ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แผนชาติ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นโยบาย และยุทธศาสตร์การวิจัยของชาติ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นโยบายและแผนของหน่วยงาน และกระทรวงที่เกี่ยวข้องกับการทำวิจัย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ผลการประชุม สัมมนา หรือบทความ รายงานประจำปี ของหน่วยงานที่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 เกี่ยวข้อง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อื่นๆ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lvl="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th-TH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376908" y="6334779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ปรับจาก ธเนศ ต่วนชะเอม 2547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เอกสารสรุปเนื้อหาจากการอบรมเชิงปฏิบัติการ 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9414" y="332656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32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1.1 ความ</a:t>
            </a:r>
            <a:r>
              <a:rPr lang="th-TH" sz="3200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เป็นมาและความสำคัญของปัญหา </a:t>
            </a:r>
          </a:p>
        </p:txBody>
      </p:sp>
      <p:pic>
        <p:nvPicPr>
          <p:cNvPr id="6" name="Picture 2" descr="https://encrypted-tbn3.gstatic.com/images?q=tbn:ANd9GcTqb1SYljcmCsYO41CwI-f62hPtzVy0e4n0zVwHmItEiSTLlYS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4786322"/>
            <a:ext cx="2996763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0886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022CC-B10A-4568-8D2F-FDB494ED1651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8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467544" y="1916832"/>
            <a:ext cx="8208912" cy="390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(2) </a:t>
            </a:r>
            <a:r>
              <a:rPr lang="th-TH" sz="2000" b="1" u="sng" dirty="0" smtClean="0">
                <a:latin typeface="Tahoma" pitchFamily="34" charset="0"/>
                <a:cs typeface="Tahoma" pitchFamily="34" charset="0"/>
              </a:rPr>
              <a:t>ความสำคัญของปัญหา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ต้องเขียนให้ชัดเจนเป็นรูปธรรม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สภาพปัญหา เกิดขึ้นตั้งแต่เมื่อไหร่ เกิดบ่อย มากน้อย เพียงใด ถ้ามีสถิติ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 ด้วยจะชัดเจนมากยิ่งขึ้น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ระบุว่าปัญหามีความรุนแรงขนาดไหน และมีการแผ่ขยายกว้างไปใน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 ลักษณะใด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กล่าวถึงสาเหตุและปัจจัยที่ก่อให้เกิดปัญหานั้น ว่ามีสาเหตุมาจาก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 อะไรบ้าง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h-TH" sz="2000" dirty="0" smtClean="0">
                <a:latin typeface="Tahoma" pitchFamily="34" charset="0"/>
                <a:cs typeface="Tahoma" pitchFamily="34" charset="0"/>
              </a:rPr>
              <a:t> ปัญหาดังกล่าวนั้นมีผลกระทบต่อเศรษฐกิจ สังคม ในลักษณะใด ถ้า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 สามารถระบุเป็นตัวเลข หรือมูลค่าความเสียหายได้จะเห็นชัดเจนมากขึ้น</a:t>
            </a:r>
            <a:br>
              <a:rPr lang="th-TH" sz="2000" dirty="0" smtClean="0">
                <a:latin typeface="Tahoma" pitchFamily="34" charset="0"/>
                <a:cs typeface="Tahoma" pitchFamily="34" charset="0"/>
              </a:rPr>
            </a:br>
            <a:r>
              <a:rPr lang="th-TH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lvl="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th-TH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447800" y="633478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ปรับจาก ธเนศ ต่วนชะเอม 2547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เอกสารสรุปเนื้อหาจากการอบรมเชิงปฏิบัติการ 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988" y="379640"/>
            <a:ext cx="872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1.1 ความ</a:t>
            </a:r>
            <a:r>
              <a:rPr lang="th-TH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เป็นมาและความสำคัญของ</a:t>
            </a: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ปัญหา </a:t>
            </a:r>
            <a:r>
              <a:rPr lang="th-TH" sz="24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(ต่อ) </a:t>
            </a:r>
            <a:endParaRPr lang="th-TH" sz="32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https://encrypted-tbn3.gstatic.com/images?q=tbn:ANd9GcRRUSpULpaFXrV9ylHiJzy3DqEQxl0GeWOOxXvmKYbgerK8HXv8f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78" y="5025249"/>
            <a:ext cx="1357322" cy="1449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0886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FE7EA-894C-4CE9-9C6A-1D321C9E9B1E}" type="slidenum">
              <a:rPr lang="en-US" smtClean="0">
                <a:solidFill>
                  <a:srgbClr val="E66C7D">
                    <a:shade val="75000"/>
                  </a:srgbClr>
                </a:solidFill>
              </a:rPr>
              <a:pPr/>
              <a:t>9</a:t>
            </a:fld>
            <a:endParaRPr lang="en-US" smtClean="0">
              <a:solidFill>
                <a:srgbClr val="E66C7D">
                  <a:shade val="75000"/>
                </a:srgbClr>
              </a:solidFill>
            </a:endParaRPr>
          </a:p>
        </p:txBody>
      </p:sp>
      <p:sp>
        <p:nvSpPr>
          <p:cNvPr id="34823" name="Rectangle 15"/>
          <p:cNvSpPr>
            <a:spLocks noChangeArrowheads="1"/>
          </p:cNvSpPr>
          <p:nvPr/>
        </p:nvSpPr>
        <p:spPr bwMode="auto">
          <a:xfrm>
            <a:off x="518066" y="2420888"/>
            <a:ext cx="8424862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b="1" u="sng" dirty="0" smtClean="0">
                <a:latin typeface="Tahoma" pitchFamily="34" charset="0"/>
                <a:cs typeface="Tahoma" pitchFamily="34" charset="0"/>
              </a:rPr>
              <a:t>ส่วนที่ 1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.....กล่าวนำเกี่ยวกับสภาพทั่วไปแบบกว้างๆ แล้วนำเข้าสู่เรื่องที่ทำวิจัย ด้วยการอ้าง แผน นโยบาย แนวคิด หรือเอกสารอื่นๆ โดยเขียนบรรยายเป็นเนื้อเดียวกัน และก่อนจบย่อหน้าให้เขียน ถึงเรื่องสภาพปัญหาไว้เล็กน้อย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75000"/>
            </a:pPr>
            <a:r>
              <a:rPr lang="th-TH" sz="2400" b="1" u="sng" dirty="0" smtClean="0">
                <a:latin typeface="Tahoma" pitchFamily="34" charset="0"/>
                <a:cs typeface="Tahoma" pitchFamily="34" charset="0"/>
              </a:rPr>
              <a:t>ส่วนที่ 2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.....สรุปส่วนที่ 1 มา ประมาณ 1 บรรทัด แล้วเขียนต่อถึงสภาพปัญหา ว่า มีอะไรบ้าง เกิดเมื่อไหร่ มีความรุนแรงมากน้อยเพียงใด (ถ้ามีสถิติ/ตารางแสดงได้ยิ่งดี) และมีสาเหตุมาจากอะไร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63253" y="1690698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แนวการเขียน</a:t>
            </a:r>
            <a:r>
              <a:rPr lang="en-US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th-TH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แบ่งเป็น 4 ส่วน หลักๆ</a:t>
            </a:r>
            <a:endParaRPr lang="th-TH" b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46728" y="636907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ที่มา  ปรับจาก ธเนศ ต่วนชะเอม 2547 </a:t>
            </a: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4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เอกสารสรุปเนื้อหาจากการอบรมเชิงปฏิบัติการ  (โรเนียว)</a:t>
            </a:r>
            <a:endParaRPr lang="th-TH" sz="140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988" y="332656"/>
            <a:ext cx="87204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1.1 ความ</a:t>
            </a:r>
            <a:r>
              <a:rPr lang="th-TH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เป็นมาและความสำคัญของ</a:t>
            </a:r>
            <a:r>
              <a:rPr lang="th-TH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ปัญหา (ต่อ) </a:t>
            </a:r>
            <a:endParaRPr lang="th-TH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Picture 2" descr="https://encrypted-tbn3.gstatic.com/images?q=tbn:ANd9GcTqb1SYljcmCsYO41CwI-f62hPtzVy0e4n0zVwHmItEiSTLlYS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4784" y="1196469"/>
            <a:ext cx="2568167" cy="1224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170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2318</Words>
  <Application>Microsoft Office PowerPoint</Application>
  <PresentationFormat>On-screen Show (4:3)</PresentationFormat>
  <Paragraphs>606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1_Civic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aggie4</dc:creator>
  <cp:lastModifiedBy>kung</cp:lastModifiedBy>
  <cp:revision>115</cp:revision>
  <cp:lastPrinted>2017-11-27T06:43:47Z</cp:lastPrinted>
  <dcterms:created xsi:type="dcterms:W3CDTF">2014-09-30T06:53:26Z</dcterms:created>
  <dcterms:modified xsi:type="dcterms:W3CDTF">2017-11-27T07:06:09Z</dcterms:modified>
</cp:coreProperties>
</file>