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57" r:id="rId4"/>
    <p:sldId id="262" r:id="rId5"/>
    <p:sldId id="261" r:id="rId6"/>
    <p:sldId id="321" r:id="rId7"/>
    <p:sldId id="322" r:id="rId8"/>
    <p:sldId id="286" r:id="rId9"/>
    <p:sldId id="287" r:id="rId10"/>
    <p:sldId id="320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7" r:id="rId20"/>
    <p:sldId id="323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24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8A1C74-1521-429B-BCD1-A8C390F326F8}" type="datetimeFigureOut">
              <a:rPr lang="th-TH" smtClean="0"/>
              <a:pPr/>
              <a:t>15/12/60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22B112-A036-41EE-86E0-DAA9039D1875}" type="slidenum">
              <a:rPr lang="th-TH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th-TH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17C60B-F457-4DD5-A060-127941F4DAE7}" type="datetimeFigureOut">
              <a:rPr lang="th-TH" smtClean="0"/>
              <a:t>15/12/60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EF2750-CB18-4431-94FF-9D576CA1337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th/url?sa=i&amp;rct=j&amp;q=&amp;esrc=s&amp;frm=1&amp;source=images&amp;cd=&amp;cad=rja&amp;uact=8&amp;ved=0CAcQjRw&amp;url=http://elifestudentblog.blogspot.com/2012/09/new-student-lingo-workshops.html&amp;ei=SgtsVKTQA6irmAXijoCIBA&amp;bvm=bv.80120444,d.dGY&amp;psig=AFQjCNFj15SpRq4nA13hMh5-EBomSyy4zw&amp;ust=1416453311634142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s://www.google.co.th/url?sa=i&amp;rct=j&amp;q=&amp;esrc=s&amp;source=images&amp;cd=&amp;cad=rja&amp;uact=8&amp;ved=0ahUKEwjpwfGI-InYAhVJv48KHfcQDKIQjRwIBw&amp;url=https://giphy.com/stickers/birds-4MPMGC74V8Qvu&amp;psig=AOvVaw3Nb7e360a8AExKjXJQgxhd&amp;ust=151335577631768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th/url?sa=i&amp;rct=j&amp;q=&amp;esrc=s&amp;frm=1&amp;source=images&amp;cd=&amp;cad=rja&amp;uact=8&amp;ved=0CAcQjRw&amp;url=http://elifestudentblog.blogspot.com/2012/09/new-student-lingo-workshops.html&amp;ei=SgtsVKTQA6irmAXijoCIBA&amp;bvm=bv.80120444,d.dGY&amp;psig=AFQjCNFj15SpRq4nA13hMh5-EBomSyy4zw&amp;ust=141645331163414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&#3605;&#3633;&#3623;&#3629;&#3618;&#3656;&#3634;&#3591;&#3585;&#3634;&#3619;&#3648;&#3586;&#3637;&#3618;&#3609;&#3618;&#3656;&#3629;&#3627;&#3609;&#3657;&#3634;-151260.doc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cad=rja&amp;uact=8&amp;ved=0ahUKEwihraer94nYAhUKM48KHdCDDmoQjRwIBw&amp;url=https://www.shutterstock.com/th/image-vector/stack-used-papers-cartoon-vector-illustration-370204229&amp;psig=AOvVaw2TZnop4kcHrIP4tB_WWep1&amp;ust=151335563537211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&#3649;&#3609;&#3632;&#3609;&#3635;&#3585;&#3634;&#3619;&#3648;&#3586;&#3637;&#3618;&#3609;&#3612;&#3621;&#3591;&#3634;&#3609;%20&#3594;&#3614;.-121260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45975"/>
            <a:ext cx="2326529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2400" cy="1470025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เทคนิคการเขียนผลงาน</a:t>
            </a:r>
            <a:br>
              <a:rPr lang="th-TH" sz="3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เพื่อประเมินเข้าสู่ตำแหน่งที่สูงขึ้น</a:t>
            </a:r>
            <a:endParaRPr lang="th-TH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501008"/>
            <a:ext cx="6840760" cy="175260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>โครงการฝึกอบรมการพัฒนาบุคลากรโดยใช้แนวคิด </a:t>
            </a:r>
            <a:r>
              <a:rPr lang="en-US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>Unit School</a:t>
            </a:r>
            <a: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> กลุ่มวิจัยและพัฒนาการปฏิรูปที่ดิน สำนักวิชาการและแผนงาน</a:t>
            </a:r>
          </a:p>
          <a:p>
            <a:pPr algn="r"/>
            <a: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/>
            </a:r>
            <a:b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</a:br>
            <a: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>โดย ดร.อาทิตยา  พอง</a:t>
            </a:r>
            <a: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>พรหม และคณะ</a:t>
            </a:r>
            <a: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/>
            </a:r>
            <a:b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</a:br>
            <a:r>
              <a:rPr lang="th-TH" b="1" dirty="0" smtClean="0">
                <a:solidFill>
                  <a:srgbClr val="7030A0"/>
                </a:solidFill>
                <a:effectLst/>
                <a:latin typeface="Tahoma"/>
                <a:ea typeface="MS PGothic"/>
                <a:cs typeface="Tahoma"/>
              </a:rPr>
              <a:t>15 ธันวาคม 2560</a:t>
            </a:r>
          </a:p>
          <a:p>
            <a:pPr algn="r"/>
            <a:r>
              <a:rPr lang="th-TH" b="1" dirty="0" smtClean="0">
                <a:solidFill>
                  <a:srgbClr val="7030A0"/>
                </a:solidFill>
                <a:latin typeface="Tahoma"/>
                <a:ea typeface="MS PGothic"/>
                <a:cs typeface="Tahoma"/>
              </a:rPr>
              <a:t>เวลา 8.00 – 9.00 น. ณ ห้องประชุมไชยยงค์  ชูชาติ</a:t>
            </a:r>
            <a:endParaRPr lang="th-TH" dirty="0" smtClean="0">
              <a:solidFill>
                <a:srgbClr val="7030A0"/>
              </a:solidFill>
              <a:effectLst/>
            </a:endParaRPr>
          </a:p>
          <a:p>
            <a:endParaRPr lang="th-TH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2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822" y="1628800"/>
            <a:ext cx="9036496" cy="163053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th-TH" sz="3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3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ความรู้เบื้องต้นเกี่ยวกับการเขียน</a:t>
            </a:r>
          </a:p>
          <a:p>
            <a:pPr algn="ctr"/>
            <a:endParaRPr lang="th-TH" sz="3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4" descr="https://encrypted-tbn1.gstatic.com/images?q=tbn:ANd9GcS-jVNG5v7YYe8crhQngvALbOjMOBy1kZvO5HiXojAbEv6oa2bev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3743" y="3259334"/>
            <a:ext cx="5880653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1903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988" y="1772816"/>
            <a:ext cx="7429552" cy="2736304"/>
          </a:xfrm>
        </p:spPr>
        <p:txBody>
          <a:bodyPr>
            <a:noAutofit/>
          </a:bodyPr>
          <a:lstStyle/>
          <a:p>
            <a:pPr algn="thaiDist"/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การเขียน 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คือ วิธีการสื่อสารที่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สำคัญใน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การถ่ายทอด</a:t>
            </a:r>
            <a:r>
              <a:rPr lang="th-TH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ความรู้ 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ความรู้สึกนึก</a:t>
            </a:r>
            <a:r>
              <a:rPr lang="th-TH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 เรื่องราว ตลอดจนประสบการณ์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ต่างๆ ไปสู่ผู้อื่น โดย</a:t>
            </a:r>
            <a:r>
              <a:rPr lang="th-TH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ตัวอักษรเป็น</a:t>
            </a:r>
            <a:r>
              <a:rPr lang="th-TH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เครื่องมือในการ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ถ่ายทอด สื่อสารไป</a:t>
            </a:r>
            <a:r>
              <a:rPr lang="th-TH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ยังผู้รับได้อย่าง</a:t>
            </a:r>
            <a:r>
              <a:rPr lang="th-TH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กว้างไกล</a:t>
            </a:r>
            <a:endParaRPr lang="th-TH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ความสำคัญของการเขียน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866" name="AutoShape 2" descr="data:image/jpeg;base64,/9j/4AAQSkZJRgABAQAAAQABAAD/2wCEAAkGBxQTEhUUExQWFRQXGBYXFxgYGB8YHBwbGh4XHBwcFxwYHCghGhwmHBYYITEiJSkrLi4uGB8zODMsNygtLisBCgoKDg0OGhAQGywkHyQsLCwsLCwsLCwsLCwsLCwsLCwsLCwsLCwsLCwsLCwsLCwsLCwsLCwsLCwsLCwsLCwsLP/AABEIAKkBKgMBIgACEQEDEQH/xAAcAAACAwEBAQEAAAAAAAAAAAADBQIEBgEHAAj/xABGEAACAgEDAgUCAwMJBAkFAQABAgMRAAQSIQUxBhMiQVEyYRRxgSNCkQcVFjNScqGx0XOUwfA0Q1NUgrLS4vFikqKz4ST/xAAYAQEBAQEBAAAAAAAAAAAAAAAAAQIDBP/EACARAQEBAAICAwEBAQAAAAAAAAABERIhAjFBUYFhEyL/2gAMAwEAAhEDEQA/AIJHrr/6ND/vH/swyxa7/usX+8f+zLp6lqN0ojhD7HZb2sKAMZBu/wBoSrsdq0Rs++MIZ9QY2JjRX3xqq01bTs3ObIJrcxrj6M8X49hKE13/AHWH/eB/6MKq67/ukX+8D/0Yw/F6o7bjo2pOwcVuWwQ180G5+4ycOv1IC3CWPFmjyaSwNv08lzuNjj75Bf6EZfLHnRrG+4+kNv49jdDLU0Z86IgSEU6miAg4sFweSeOKwXTZ5WvzUCmlIq65u159xXf753q2weS7+UNsyU0hIota+iv3zdC+Ocimi5IDOAZLA5szNauKQTM6q72/qRgQRQ+pG7bftmjYZnet9QmSVwrBYo1iJ5olpGI5NVQAwARLq4UpAz2m6iOxLGwPyGN384aawS0vzVGr+PmsoS+IXVzuRfL3yIrBjbbF3Egf4YGXrztHLyiMEjYFWui54B/LA5DFN6iBISZR9XFgD4vteTD6th69wB3WAOR3qucadT6gYhGBRLA2zGh6RZ/U4pbxBIRuXYB5Jkrk83QwGengcaOgGEm08e93g4NLJTF5HRQo2/n/APOUl6/KbAVSVUEk2LJ/s/bCr1qYEeYqgbgD3+LwCJDOyIxs+o8X7exwM0OoiBNs1g+/bAv4glKErtP3Cn088fnheseIwkabGt+Nxr2rnj2wGnQVYxkuTuPzlKHpsw9zV33zLy+PmVhdG+KA9/tWLdZ4s1Z3EMyA9roAD+FnA9M12iLiMbiKrcQe+Ln6U+5/Xwfp57d/v988n1PirU3zKx/X/TKf8/yODczGu/qOXE17LpulSCwzBrBA57YCXokh+qWhz/jxnjsHU5VphK1e3rJx/wBN8WybgJGLCqPPtkHriaMGEJfHHOLX8Pr33kAVxfHe8W9MMksY8iQMnF88jmz/AKY/1ukYogU9u+FT6dpUiuqs++Al00RYncOcpt0aQ2N1A/f73g36Aw5Vueff5wLR0cF1uH/zgdRptMBd/wDIwEXh925c7TYIr7ZZj8PjszWKrA+ikhAoe/GA6hLHCBSXfOHXowDC+wN5Z1Oh3OCfpAqsBS/UIyosEfbBT9cReAl9/b4745l6ehABHbB/zanbb/ye+AvXUhoTIqjj2rKUvVWQAslWPj3usfDSqoIA4POCm0qkUR2wMxP1GQt6R3+2A/Hz/wBjNQdKo7KM75P2GASIj5ywpwCp/wAP8MMov/n4wJjCqB/jgUHf+BwytYwJA4LqjN5LFTICNrDy0Ej8EGlU9ye2FAzmsQNE6EWCjCtxS+D++OV/MdsC6h/T88kTlTpsm6KI+nlE+l/MXsPpf98f/V75ZJwIyNifU6yCB/K2PJJKHk2gbyRHVnn4vgY5Y4u1+gjmaN23B492x1Yqwvgix7H4wF+o8SQJv3RSfsjGXtBwJuFaj7exyb9e03mNCq2wcxGlFFwN23+HueM+1/h/TyljIr+pFjapGG5VNruo8kEnnPho4Y5GkXcGYgt6jTECgzD3Ne+BY6R1ZNUoKxPto0XUVakqQPuKyOj6tE7bRGwsNRZQAQpo19rxG3WIdMpjhurZtoJbluT3PFk4h1fUZHrYoShQrk18YGl1fiUJQIjU7mW6ulXtx7k4i1/jKRiFG0g2D6ase3vivp/QJpySysouyzcL/E5PV9BKzIAjyRhSGdSFAb2K21mvywKGs65MbAsKCBSjtftx2ytqYXCF5Cy2QFB5Jv3PPGaZOiokbRm2V+Ws8k/PGci6HGFK7SwPBLksa/M5UZuaGNJYgAFNWxu/44z6nGPLYnnj3xinQolIIjFjsTyf4nLR0nyLHwcKxjdIU+Utcnk4vk6V6pNoN9uBnoqaUfHbOS6T7Y2pjyQxyIgABonnjLC6j17aI44Oeh6zpoI7ZnuodHrkZq+Ws8cD8Ldek0sgYElb9S+36Z7d0XqkepjDoe/cZ+e3VkOaLwj4lOnkBukP1D4++ZrT3IrkeMU6bxBC+31cMLB9stSdRiBouLq++RV0kZGhlTS66OS9puheVh1qI9jZsivfjAZsRkCRimbrydlUkjBP4hQAek7jXGA5bBM2KH6/wSE7Xx78ZVbr7AfRZPasB4zYNjiv+cnaLdtpr5/LKsermaRQeE+a/PAcyYCzifqz6gS/s+RWA2ze4bAvp1Fi/liImQeZuXzAAAgiNhiPUSJVoUK5uslo+riQqVQ+WzrGshYfU8YlX0dwCDV/PtXOV5ddo2AaR4iGLd1N7lUBtwrcpCbQbA4rGKa3TEbg8e0eRJYHA8ylhbt70AD7UM1n8Z0DrPUJIt+xAQIJpw+73h2ll21zan59/thp+qFAwMf7RWrYH3FlKmQFNqHd6QQeBRB5rnADqUDlFl8sOXmjRWO82rGN6IFfmPYHnLGk1Gm1N7DHLt2k+nmqIUjcASpG4Ajg85Pw1LT9VDuAEPltIsYfcPqeISodo5CkMFu+5HFc44iI7H8sUtqIUby6VTvjCqqliSEUqaVeNqgC+wC9xjJD3woPQXHkqAyttLp6YjAvpZhSxnsAKFjg98YE4u0FqZd3mf1jFTI6tYYA/s9vKoOwVuc7qdeqjk1kpFjXOfLfaaba20j2ajRH65hdJJrvwsTPqJfNdgZlKohVRfCUti/c8n4rL/UPEw7Rgsf8P45nNZrHlRnZuFPqAPtlgZarrbBVUzO5Ut29Ng9tzCjxlTVTSy8lj24UXX+pzkfRlVwNRMsMUib45OGVueV3XtVh3onNj4bgRIE8u2IBqV12swBNEA/SPjtffCsj03Sp5JmlkWOIMUZqPDDuCoF/qeMc6DV6MSCOI+ZIbKs6na1d/L42tX5nFzcnqcRSUrMS6EQyEMxjCsAdtH1AZKdZmi6e6wSl4WUyKEoqu3a17iB+XzlxNO+sa9YkMkpJHChQLJJ4AUdu+Z3p8zjWvG/nKrQ+YEko0Qedmw0Rj7xH0xtRBtQgOrLIm7tuUggNXa+2UJdLqn1UM/kogVHjdfNBb1fvCgQQD2HfJ8CqvWW3RF4dkUjlFtqkB5oshXgGvnJtqtQZ5IFji3KodWLNW0/2h3v8siPC2oKbWMAkVxIJjud5CDYDWBsFccE47TpMv4kagtF/ViNlCsfvYJPzgIH6o50yy7QhMnlyH6lSiQW/Lj3yDayVTMQ6yRxpuDBKsn2sGuPtjPUeH5VhkRSJC0vmgIPLZbPq2Fmon4DcYXRdKl8wX5/lEESLOUIa+1BLo4Up0plJiYea6vW8FNoW+zIaB/zzmi00khkVp3BjkpTxdd6PHIzR6foSoAoeRkX6EZrC/FGrI/MnIQ9GVGZ1L7m5a2sE/lkCXxACkLMPtZ+B74q1mnCPFtsh+GF2CCO+a6VARRrnuD/pi0dLROVQD47mvyvtgYo9GR94N+l+Oe2I+u6JkWxdAi6+M9HfQICSFAJ+MV6/R9+M1LlZs0s8DdeVZUgkel5KnuPUKI5/Q/pnq+n6HGPUHsMPnPEdd0oKbVQKNjN5/JxqxKypIfoVwBZHJNj+AJx5Z8E35bjRaONSGEnYFeT3vI/zVAG5I3E2Ofn4yqPDjMPWy2A1VfcnuchpeizCZXeior/D3GZaMdR0/Txjc/A7WTlctpQa4s/xxl1DSCUBW7Ag181lCXo8TSu4aiRRHFDA4NZp2oqAx+wvK79T04G6gBz3GGg6NDGQQ9N7+ruMrNodHfLAnn97AudN1CSJuUUv5YqfxCLKqo7NX5jGjvHBsjHAINfkMpNLpxG06oGA9wO98YBNBqS8Ic1ZF5nJfEMwJGzsT7H/AEx2vV0G5Vjf0gFgB2vnKv8APem+B/DA5p+gIu0o8iOpdhIixo1MArKdse1gQPcE/fAaXwsDAkbvIGESQuYiNrrE5eInctgqSO1fe85p+iLYMmyQ+YjOTZ3oIgjqwPcFwXCni+e+STotgbyjkDTckkkrEx8xST+68dAjsT3zW37ZyfRpF0eNJRIA5YNqGIJ4/b7fMBFdvTf6nOdF6FHpr8vdRURjcqcKDYAZUDN/4ie2L5ujsA23yydrJEzFgYPW7I0VKeQHFgV/VqLrD6fRpC4cFQd+oLkd2V2ZkDH3K2oo9qIGLb9kkX9ZoEm8yy67tqsQAK2b6KFlJVv2n1rR4FHjDz6wLZJr9cyXUtWhkY0rgsWphYBaNENA8d4wR+ZyGi0s020epqAF+3HuTkaXp+qgSSGJVuTbuYAgkqNtsfehQFZXj0ks7c2x+B2H55ouneGkWvMO4/2V7fqff9MfQwKopQFHwBWQZvQeFlWmkIv3Ve/6ntj2DQRopRY0AI59IN/mSOcU6jVyvNqtknkxaRFJpFbfIULnfuH0Ba7Uee+VfxGoeLplTss8xXzSKqvKaRt6AVYtaH5ZcTWkXTACgoC/AAr+GVtRq1SeOBlffKGKmvTSizZvihXt75ndd1KSKHWrHNIT+JigiZ33MgbyklkBPYBpPyBOXYIIIuprGkhIi05Xa0jSnzJnA43EncVjs+w78ZeKaseI9f8AhYvNMbSLvVaBAI3kKPqPPJA4yxMyqVDMqs3ABYKSfhQTyfyyj4/1CKmkV22o+riLH7RbpK+5JUAD3JzOzp5+o1ceqKp5k0W0FC2oeEBGRIF20i7rLODYJParxJsLWnk6pAgctNEBGQHPmL6Sewbng2O2B6t1iDTxJIzq3mbfLCm9+4gWpAPABu8XS6Ul+q6oQlpFBhgG03SRAEqK5JZjyOeDnWgYQdMRYJTHE4LKENny4mCFh3QNIf3qquaxhrSaiL9mWVqG0sGq/a7o98Q+HOvrJFp/NYmWawGWMhN3qIUsPSG2jtj3xEkraSZY1uZoyqqDfqbg8mgas/wylrelSI+hWKMNFAre4UK+0KCw9xRY8e+ZaSi1JbVyIPN/ZxBjGQgRiT6WVrsE0RRrKaeJlMay+RLsMnlsfTam64o+vn4y1HodSuo1bhU2yBQjFuSFSlUAfT6ySSc+0/RXWLRR2u2Bg8vPdtp+njn1G8Ami15kmkiMRQoiOLYGw11YH0njtlHxNPKphjiC7pX22SQRXJ7DtXvjTQdOkXVTysylJCpAH1UBQVrHABs8fOQ6x0l5ZopEkCeWHBBFn1Vyp9jQrAzPUYGbXDYq3HF6mPYFu1/PY4A9XI08TvtDysUH9ngn1c+1C80g6PR1DFyfO9wOVG3aB9/c4sfw0BFGhkbfEQyPQ4oVW08UR7YCzQSu+/d6lDehtu3cPfj8/fEmslk3z0/7NB8Cwa7DNimmKA2xck3Z/wCAHAGJNT0hNjrbU7Fj8+3H5YGVmD/stxFtyRXtiyLVyQs08bFSpIAHY+3OazXaBCysbtRQHtX3xTr+nJyRdXdXxf5ZZUredH6nqpo0aMs528g0O/bnG7xaio2QOTzuDMBzX+V5iPA3VWiZ4gaLD0E/NGsbnXzPHoZfNqbzHilpTQsH6l+xHfIp70/QanzUeZvSADQbsfe/nI63ocrvIysAGcHubK/H2xUOuat1jAG3mVJHCH6lPoNf2Tjjrbag6K4yw1ACn0Duffg4AU8OyAinHDbrIJP5flnP6MryLAJWrA5u7vK3U9Bqt0XlySmIod1kb1c1R+474KXpGs87cshIYUSx7WKsV74DrqOgV/LJkrYNvcc384FNBAsDxlwUJ9RvsfjFf9HZG05jcKJQBUm4ncymwSPbK8vhSV/N3ui72jkpboMlXfyDWA8mSNIXdHoEcsOe3FYuj6JAQDsPIHscsw9HCwPCaAfk1wAe/H65ai84AD0mgBfzgCj498mgsd/asXjVJ/2ifV5f1D6/7Pf6vt3wg1UdcyJw3ln1D6/7Pf6vt3wD63U7FOZNdTLqGIQE80fgZe6nrLNXdd//AO5Pw622SSuFYqw/OqOAw6V4bUUZTuPwO36n3zU6eEKAFAUewArK0A4vLyYE9mfAcHCJgdXrYYioklSMvwodgu7t23Hn2wK+q6DBI7O6k71CyLvYI4HC+YgNMQDQJ+2T0nSYY/LCIB5QYISSSNwCsbJskgAWech/SLSeU834mLykbYzhrAb+z9z+Wd6F4i0ms3fhp0lKj1KLDAfO1gCR9xlypsGXpkVy/so/2v8AW+kev+/x6slp+mxJt2RRoVBVdqKpCnkgECwL5z7rfWINJF5uofYlhRwWJJB4UDkmgT+mUemeMNJqEmdHZVhUPKZI2j2qd1Gj3HpPbGU2GMourANG/wDSvvk0XnMvov5RdFI6KV1EaSNsjmki2xM11QYE1z8jj3rGPX/E50spjGi1eo2qHZ4kBQAgn6ieTx2y8PJOUPBCTnRpzmYl/lH0/wCA/GxRSSKJVheMlUdGYcbuSK7UR84PRfyjBoZ9TJo5o9JGimKU95nZgmxR2+pu4JFAnNf51nm1hgoWTQHNk8fqTnYo1ZbVgw+VIYfxGYfR+INd1HTyh+niPSTwzqsokBP0PtO00WBYBbA98yHgPxLroOnyLo9MkkcLGWWRjwoZVO1UDAk8FjXscv8Amc3sskG22JAUCySaAr3JPAGBWMFQQVYHkMDYIPYgjg4h6bqIutdNuWOjbhkVyB5qA1VEbkO4Gj8/bLv8numli6dpo50aOWNShVu9BmrsfiszfHIs8uzMDkgckUSPcX2sfocg68Yr6t1F4GllVFcedp4DuJWgQvIIHPMmd6zr54EiL+Tb6hIm2hiAjmlYWQQ327ZjGtWGYGwKsVY9xfbj9MrTx85Yk6dU0kykEtEsYU8coXIJPx66zOdO6o7SLFMWjmKEvDJHt9Qr1QuvDoOb9+xwq5LFxizVx5R6nqNTB5DSSWWlCynbUIViQAD9SntRwWoiczahTNuXaCiA0yWDzwO1jg5cTQNUgI4PGZ2XVqzbRZ781xxwReMPDv8A0WM2TYPc3yGI4xT0seh/tJJ/5jjDUNxVwy9xnqHgzri6hWTbTJRN1z7X+td88ulYEWDY+2M/B+uEchXcULcbh3AY3xf3wreR+JXVXdkBGySTbYXaittB3e5J9s+6j1qQ+asZVSvkCOjbFpOTf2AxuvS4SiqY1dVXaNwvjvz8884dNGgNhFB45oe3b+GQIZfEkh2oqr5hd0J52jZXc/JvGHRtRNLueUqEDMqgLRNVzZxn5Y+B3vsO/wA593wMvLrtQwBG8HzCsihPoWzRU+5IyoYtXIi8yqQs12QCT/1YP6c5sTXzgmrAyE3TdXTKGJUmMkluSAtNXxzj3T6IhVFtwAPq+BlxqyO8YCARrz6F+rf9I+r+12+r798rdQkVVJ2py24+kfV/a7fV9++F875zOeJOpWwQHtlA/P3En5y7pZiCCDWJIZMYQPgbvpOsDADNBEOM886ZqypGbnpeqDAZAwXPPv5atPelglq/LlKk/Z1Nf/koz0PbhETEuJXmvjPwiG6fpn0EIpdsskaC2ffGo31+8w9x8E5S8JRCbqWmnL6tpgSr/wD+JYUVQrWsrKarnbdfGevxjnKfSvEEc0XmG4kLtGvmsotlZkIADd9yng8518fLXPyjJ9e8LuNFMuqfUdQ/biWIR0ssYNrS7iQwAY2O1dqzPdA6L1DU/idNK2qXRSQsqtrKLq427KAN/UDYHFZ6jPrwyyfhzFNJH3TzKo/DFQxX39sB0XrsM0OlkZljbUorIjNyWIsop9yOf4ZdqPJoPB+sEf4afQ6nUbWOwrrdun+xVD9Nbj8e/bNF4r8I6x9cs3kjXabYqxwyTmNYyFA9XPNMC1jvuPwM9FXrEH7WpATD/WgAkrd0SKuuDyPjIDxFpbI89BUZlJNhfLWizbiKoWL+L5zUZrzPpn8nmtXRa7SuIQZXgkiYP6S0bWb9NqKoWec2Oj8JGXpEeg1RAcRhC0Z3BWRrRlJAuqW+PkY/g6pHMTHE5WQpvTfGwtTQ3gNW5eR2PuMTL1fUHp0moDIJofxG8eXYbynccDd6bVb9++U9k3hfw71bSeXpzqNK+jRh3VvM8u+VXjjuau6+cs+CPA76GHVwySpIk59O1T6RtZOb78EfwzbaeTcit8qD/EXkjgZL+T/wm/TtO8LSibdJvBCFK9KrVEm/pvNNswfVRKYnGnKCWvQZL2j7mvt2zMeCNRIJdbDNK0rRSLyzE+zA0D9INXQzN9tRdl6T58DpIWj3zvJwBu9MhKVf2VMN1vpI1Eao7MAHSS1oHchsHkGuecbsczEXiXfP5Q8kETGIxO5SbaCV8xQwph+8APb3vjOdanRuycG+cTS9IQbDbt5YZY97btoYUe/J445vjKWs8UtU7xiMiGRk8qmMsgQgOVK8Ke+1aN13F4LqXUtSdRJBCYaMCzxu6MCoJI2uu71GwOeKzONqOo8PacyDcGJBDLGZGZRR7hC1UD9uMHL0uNZXmC/tHFM1nkfFXXtgtS8i63RmQRbpYpUYqnKlVDEI5NlS3sRih+rzvpZNYrKFVnIhK8FEbaQW7hzRN9hxxlypsdn6YI0YQbY2JvsSO9ni+L57fOK4dB5asCbLMzH49XsPtl5NS76p4958t9OkqcC0LGuDXP65n21kzQg2zsJnRitByq7vp9r4GXKbHw0iou0drJ/jzlWH0uG+DeE0kxdG9TEqSPWNrD3Af/XFWnLbgrlwzK3eipPyhHbHE17f4d1/mxKQb4GOlHGeZfyd65o0UG3BKihVizVmyBWayXVTeXD5TU8mpKkld4CFnJJ+AAvH6ZjFaE9sG0yjlmUDtZIH/HvmS1mqkfQeZLu3RTBzuXZaRy+49/R39sO+jI/FRrCXSZ1lhZQpQEhe5v00y3298YrRRyK17WDUaNG6Pwa7HA6jUojIrGjI21Puaur+aBxSsL/iNaqLxJHGwaiq+YVZCNw/uobHzi+DompCkWn9bp5lBcnY0dBwKXswB7fOXBo5dRGAxLqAOG5HHxeBGshP/Wp/9w/1xHH4aZST5oUBldRywDKxZb3c16iKv3ypqvBCO7O0lMzFiAgqybNc9ucgSDqDQsxLXGZPL9Vk+hOWB9rb+OZx9SXYse5JOMur9XMiMiq3Hckfa8z8UuVDqB8ZaZ8R6eTGmmfCncBzSdC1tEA5mtIcYQNtN5B6XpJNwGWSMz/QddYGaUAEYzUtDVf4jMeOn+ZperaSvpl1DKK/7ZFmUj/xM2bYLirrEGnTdKyRedINo3yCIyUK27j34zp4zGKSdLkM83TtRDDJGEhczEx7VMbRrtQEcPcgDALdUe2R0Wgm/ApGsMgk02p82NWXYXjWVmAQsa3GNiKJ/OsvdH6pp4tNpHiiigj1DKCjSBNm6xS3w7BgBtFd8eajqsEbiN5UV7UbSa5bhQT2BJ7A982wV6VZTrnnOnlWKbTLGb27g0TSMN67vTYlIHP7vNZPoehmTp/keUI5kikjj8wKym92y9rGx9Ng4x1fXYIm2SSqrDbuu6Xdwu8gUlntuIvJarxBp42ZXkrZW87WKpfbzGAKx2OfURxzmpiXSbQ9O1AngnMb2qNHKJJlLHftsoF9AQMvYUT8YXR6R44dWkyKkUjzOp3g0Ja9LADvZPzjn+d4vO8gFvN2eZt2Nyv9oNVEXxwe+ATr8RVGXeTIzLGuwh2KXupTXAo8njGRNqHhWQtotMWBDeUgINg2BRu/yxpWLJvEUKqrkvsZ/KLbfofttkHdTfHb4+cPoOoibfSSIUbaRIhQ9gQRfcUR/ljpVsjEPTuhmLVanUbwRPs9G3lSvvd8/lWO2bM1J4qO2cjSzMdOWEw3J6QAGtTupyVN0PjmuMxa1D5sQdR6AZrWSbfEZBIAYlMi0wfakt2q2P7Nge+F13X1EkMcYV2mj84F5BEgj9NEsQeSWoAD2OL18Vh1hdIx5ck/4aRjJXlSglaO1SGBIoMDRLL85jK30uy9H2tKYp5YllYvIi7SNx4LIzAlCQOa/MUcoazpQ88TiVwwjEQT0ldl7qJKljzzd3gU8TSMNQojjEsMscKqXYh97bAwOy63WLAPKt8Y01b817+9Zm610QdS6MJJIpfMkVobKBCtAtwe6kmxxi7U+HoTuX1iJ23vEGqNm7mxVizyQDRy94wmddFqDGQrCKQ3yCAFN7SOxrtmajA08cDxiGIzqgkcbiAAtrsh3XJIfcjLNxLmrfVejxSOrkEOq7bVivp/snb3H2xNN4eiAIUMBu3gByNrfK/HfJjxI7afftXzTqPw4JUqt3w7KTY4523lfxCdQsGpDOhUKNjhaZgeGXaDx9jlymxE9PVAQB35Ykkkn5JPfKmm6Qim1HbtyTX5WeMlr5pVEY3EqU9TxoCQeNoKknj75f0GpBjUkgkjkgVz+XtkUTpcawsCooEi/f8AXnH8HX3XSgCPbIEn2FSNrNA37QBTZUkcgG7zNa7VDaQvB45Pt980mig04UqzlZGHLJe62G4heCAzqvYC2AyFXJPFJ3SbIGdUO080TujEikWKKtYWgSfesDL1+SoHEsAjMkXmFLYCOVGreL9FOK7/AAeO2G0vUtJaeWpZlSAIRHbeXKdsZDMLK+kgn298dIyjgAD5rj/LF6+Ar67rXeAvp3a4pk37F3GkdfMWiLNKboDnFURmjlkaITeX+JjYII6VopFXzD6hdq1t34yc/XZjEyRoF1O3Vsx4Vd2nYBqHO4m14+ObGEXxKWeljBQeTbFqNSoGDizyu47aFk0a7VlyoXy9O1cscqOJKeM7d8gG2ZH3KSQ1kMtCwAO3GaSGRtouMjgcbwa+1++ZqLxVI6tRivbDIpHAKuSrgWWAKmvqqgwsDCQ+Jm2jdBOWoWVhJBPuQQ1EfljsYwyRncnI3cm+O/H/AAxHqI9jlfjNBq9DuZmsWSpHHYD2xfqelkKTdkEn9DiUsA07Y10r4lhOMtO+RY0mikxmr5n9JLjaCTCnnSNXtas3/TNTuXPLY25zX9A1/AGRGvLZn+poya2KdozLCYHhYKu8oSwYHb3KsAVNfAx2kljK+t10cUbSSMEReWY9h+dZrknFj/wU3816jTCCUSJI7adNo5HmebFtINADseeMuda0szPLLp01MTyIr7dsckMsgFbZ45OUI2qNykWK54x3H17TNvqeM+Wqs/q+lW7E/ngx4j01WJL9flbQjF99btuzbuvb6u3bnLyqXxihHopopNWJNN+Jj1ZSUhWShIERGjkEhHotAQwvi+PnseimgOsAhEyar9oArqNkjRLG6PvIuP0ghhfBPHzdk8S6cRpIJNyuGKBEZ2IT6/Qo3UvvY4wcnijTAoPMLb4xMCiNIFjPaRyoOxe/LV2Pxl5VOMUpehzx6PSCF1bWaRFCMx9L8BXjY99pHY/KqcsdQ6Q1aRo/U2mBQqXaPzFdQr068q24Bh7GiPex9L4s0ypBIWby9RflSbDtJFmie4J2mhXOc/pPEVjKrMXk8zZF5RWQ+X9bFHrao+WIHI9+Mm+RniJrOjyPA6xxxRyPPDNXmM3MbI253IO5iE20BwPc5pUclQWADe4B3AfYGhf8Mw+o8X/t9D5LOYtQJmaPyrdggIAAPqVt5AN8cE3ml6R1lNTF5iBlG50KuAGVkYqwNEjgg8gkZq3JqZ2vlsz8fS5Q+tO6LbqfpFN6SE8v1fNryarnJeI+pNH5CKZFM08cYdPLNHlirLJ+6VVrKixWVNZ4pKzaiJdNIzQKHJDqE2kFrZzwh2j6Tyb/ADrHbXSEHh10TSnzI2m08XkbmiLJJH6frUvYYFbDA+545y1qemeZBJBK24yWdyIEVTwVMajttZQRZJsd8X9X8SyeXozp4rOqaMjewUopG9gVP72wEWeB98Hr/Flea0cQaOE7XYvtJIrcIl2ndtvuSLPAyW1ZIP8A0fVX08hdi8CFSewk7kGT7hyzD7scLPML5xXrvEIrg8EcZlJ+syM7WRsqgo/z/P2/TI00vW3WSJ4ixUOpQkUTtPBA3AjkcX98zU8CL5VTS74VKRvahghABUjZtPA71f3xakhVdoPFk9/nAuxOWVMSljiCug3lXYOQzE+vj1AnkNwObwUjg7rttwoljZI+M4RnKxpiAHbvxx3N/wCeEUZ8BklGFMOj6Ayv9uQbF9xml6f4eWMqxYllEW47F5aJQqsLvYSoANfHFYh02h1ChgittZICakCk+smVFs+lilKDwO/OXk6RJ5oYqvlgAxo8pbYaktWJBLKS6mgQOKJIUXcZtMm6Vp4nSXad3nqVpvpaalqvaO6O35N5bl6vp0bY8yBxtG0n1DcaFj8z3xSvSPK0hiiQbxGvI7vJGAykk97ZRV+1ZebpzfihqVfb+zEZTZe4Bt3LbuDfbj+OOjtVm13T13lghFyy2ULB2TiQxlhTsOx2509b00aRMkY5fyogAi0du/0ve1Vo+x7mu+D0nhyKLdtZlVjIQvoG3zAQdr7N9ckgbqH3yCdH0i2u5S5dX3eYqOHRSQV8rbtYLZNDkWTl/wCTtzW+MESMSLE5XyzKQTsag2xgFokkHkk0tVzjpJZWAZFQqRaksQSDyL9Pxme1b6K4yyrKGEsfmBi9bQZGV+S0l3dEHuDjXS6OEopjjj2FVK1220Kr7VWOs9J283ZZRZa6vkD4+2Dj8wqGAY2G/wAe15ZOvalNCjwfzyUOqO/YQB+WZaKZoGQ8ihQ5+/vh4Hw+vLElKHyD9sW6eXAfaaTG2lfM9ppMd6JsKdRYw6dPtbFkLcYcNgegdO1NjvgvEcLyaWeOIXJJGyrzXJ4xN0XW9hmlWYEZBnPEXQGbRRQ6YBWieBwOBuEZBItuLvkXxeB1HR2ZPVpmO+Uyu/4gDUh9tLKGFJuHbaDQH8Mt6HxZHM37NJGQuY942n1A1yt7gLHcjKPRvFkk2p1UP4eT9iyhR6QQK/fJb3PbNdp0rS+H9WXhklbzj+HkglVZRCTufcNzBeQRQfbRNYcdG1MTaoQLAPxEKIrbyoh2xlNirtJZRdg37m8j/T1Pwr6oaeUrFIY5F3IGQiuTzyOfbLPVPE6b4IESWSXUpvURuEKpV7t7Gge/8Mu1noPQ9DmA6eswi8vSBiVUlvUECR1Y9VHcxPHOWepaKf8AGJq4dkhELwFJGZKttwdWVT78EEZnPCnitodJrJNY0jnTzstOQz0aCr8XeONJ4w3SpA8SpLLH5kI81XR+L2syj0N+mLp0YaXp0v4s6mV0JGnEKbQRTFiztRuh9Nck8ZzwpoJdLp1ildHK2RsBAskszEnkszMSfYdsz8fjuRo5HGjb9k5SX9otCjXp92P6ZLrPiCQmAxD9mxDk7uWFH0Eew5HP2zN1emj6zC0sundJVTyWkY2u7llKBl5rcAzVdjnFGv037LWoZfVqnJJr6V2qqr359K0e3fF+p6uxHHB+LvFbahqokn8zhcX+o6skxHzOYg4BCgVuoeke1AULvFcsxplH0sxYj7nv/jkWOQOFRdie+DYZM5A4QJhkSuG253ZgViMiRlhkwLjCh4bTSUSRsLAAqrMF3EkChuIBPehYs0LF4AnHfTNRClJR3ljGxMZreAW8skj4BIH5YiVdl6q/4bzUALGgDtIUW4QsVJul5J5rjvXOH6PrmkMwYllSXajFDHuTatEWKJJ3HjitvzgOn9ZSRgFVgNiuDQra17R6SaNA+k0RWQi6vJe0orN+IMFltoG5fMjJoGxtNE979s1n8TUFXVeRG26R3dgZEJClY/2hAAUqdw9G71AkD2yMvTdSQ2xmDGIpvkkvnYoBUxGwSbsFSAfUGvAydakZkYcDydQ3lK3LTQOAV+4YcDjsTVHJy9ck/deNlDQXIibhtlsOK3H1pW/v27j5vadJS+HnZXWoqeORAHJYRs7bmZAqAWwocVt2ir5u9N0QONRvK7plVNyrRRRGqUu6/fcfyNZQ1c+oDuqyyttWBl2xLTEsVlUeir2UwHsW96rI6yPUMGjXziFeYLIWCnawUxMfUpO07hZ7VyrXjv7OjLU6MEl5ZeQjxHYoUDzgi2ANxDbQALv6j7Za02lKIqCSSlUKOR2Ar2Fe2IZenO6z7oxuniSyZPplVSpocitwRgR2r9MZpAxALltxFttl4v3r09ryLGMMkZYCveh8Xlh1As1gPwY3Xzwbw7GxWZaLjrV33XFck/8ADKOtkUkFQReMToF97wWo6cD78YQPRHHujbEkMe01jbTNgPIHw+7KEL5ZD4Uw0M9HNf06exmBWSjml6PrcgX9Q8Gs03mx+XFJ5gfzoyyttuyrIPSx9ry9F0SWLXS6mJ49kwQSK4a7X3WvnDdc1xE2lVHZdzkvXYqBZvKJ8WkhHEBMUkojjbcLPNbiPYZdqYpajwfMBq4o50XT6li5BQl1Yj2N1WE/orNWlkE0a6nSjYrbGKOnw4u779s7reqyprpdgZ40hUshfaoYk8j70MtjrweNXHAYXR9svKpxhU3hZr1QmmSSPVEM4VCrK45BTmqB+c5oNO0ARSYCI+zpCFdqFDcT2+5HJz7VdVJ7HF76gnucm1cTQbfNFgiUlmAvufzzm/gD2HbAl84WwopbIlsHuzhOBInIk5EnIlsI6TnwyIw8KYHY48I0WXdPp+OxP5DIgksn7NwjEgsVIK0ByQeQCeOf8sKWTCspbWY0os5Zm0MxLht9jzB6VG1huDIQS452+kgAH6uexyCdMm4YBgximiB31tJNxuVLniiwq2I4y8WdHPR/S/mOVXaCaUEjaQ25TRN8D2OWo9JGWVvNc+dIsykUAWVOCKUbQVrv3wEXTJfQWXcoILRO42k7CpZNoNc03Pfk0Dh4OmyiCBKTzIXjKncSNqGuDtuyvpqvfL6+Uc6RoIo3pJg5Cn0K3cMR6mXew4qhtCjk4Zn0gLkhGYEyMdhYkx8Fl4O4p77b24LTdHdCjBkGyWZ+FPKy36CbHYnv9hkx0YChvbYplKLQ9JlBDc+4pjQPz74632vYx6hAieYIztDqtiLabeqYAgEqSw5Hzn0nXgoACNvLOhRiAQyAMQSu4EkMtAXd+2RfRIYhA7ll9K8sA3pogWK59P58ZTnn0ykMxD+bLTOr7gsgQ8/VYOwV6e/AxMpdH/pHZbbC7ItA9wwJTeLBXaBZC1uu/asDoOpO8ki70LSQxSxbTuClg4IA4PB28ZYJgVBOqoVRNysq2doBI28X2v8ALKej6qvG6IISU5QcKZa2CQkA7yTRoEdiavH4n6HF1iUwod9EQFidm7dMveJwbo1XaiSx7VWaDTuGVS3pYgErxwSOR+mLND1LzRYjZFo0WK8kEggUT2rv2PtiPU+OIUdl2OdrFb45o1jLfUNz5S8zOb8Ec+zLaZfIGTPvbBnAjOPfDaeTBNkYMBvDLltJMWRZbXAtF8vdN1NHFmF0vfINHqtIkzI7Ow2AigasHveJtX0xFCKJXCxtujHHp/1y6PpxHrf60/lgd1M/rdlc24Cm+eBgBNwAOw4GV2758MoP5md3YAZIYQYNn27IDPjgT3ZwvkMg2BIvnVH+Av8AQd8EMH1L6T/sZv8AIYF2Nl7/ALoaJSfvL9NfPcYeDqaxqp8oOT+IPL0FEJqzx2Pt784m6X3j/v6b/I5X6f8A1cv+y1f/AJxmsRr28TkuscUa2REaLc+v6qoEekCzec611dottbTZO4k9gKo0Oas1Yusxmk/rof70H+QzReIv6yD++cmGhz+IX2lgqWUmZRySpjcIok5/eJ+1ffJ/zzMrgMIyvmtFSq1tUZf08/2qX7/bDwf1k/8AeX/MYzi7H+8cbPo7UfD/AFB5VLSEc7KAFFbHqB/I+3fjnKZ1Op8oPvZiXIK7QCsYdvV6V3bqoGh2PAx0/cfnnW+vGrjPTJqj9DSlvLrc/oAbYfUArEG2NUwsEXeDfpUzL2u0kpZH4R22jdQ3dgDXJN2ffNL7ZFsck4ko6Pu80sEDvGkasvJTahWwT72e/wBsKuha0LsloGrYlclAgPJuwL/jjM9sC/cfn/rjlTjCyaDZAmn8weseUCwN1tIO0LxdfPGFbRpv3c91Yi+CyCkYj3IFfwGZ7rf9UP8AbP8A/rfHXSP6iL/Zr/kMt3Ce1uCNUUKvCgUP+TifUazShmDRqSCbJTub5/dxxLmR6h/Wyf32/wAzjxmp5XH/2Q=="/>
          <p:cNvSpPr>
            <a:spLocks noChangeAspect="1" noChangeArrowheads="1"/>
          </p:cNvSpPr>
          <p:nvPr/>
        </p:nvSpPr>
        <p:spPr bwMode="auto">
          <a:xfrm>
            <a:off x="98425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>
              <a:solidFill>
                <a:prstClr val="black"/>
              </a:solidFill>
            </a:endParaRPr>
          </a:p>
        </p:txBody>
      </p:sp>
      <p:pic>
        <p:nvPicPr>
          <p:cNvPr id="5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43834" y="4857760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1880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290" y="15410"/>
            <a:ext cx="9113710" cy="13849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th-TH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หลักการพื้นฐานการสื่อสาร</a:t>
            </a:r>
          </a:p>
          <a:p>
            <a:pPr algn="ctr"/>
            <a:endParaRPr lang="th-TH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01399" y="2386140"/>
            <a:ext cx="7354977" cy="2323274"/>
            <a:chOff x="601399" y="2386140"/>
            <a:chExt cx="7354977" cy="2323274"/>
          </a:xfrm>
        </p:grpSpPr>
        <p:sp>
          <p:nvSpPr>
            <p:cNvPr id="9" name="Oval 8"/>
            <p:cNvSpPr/>
            <p:nvPr/>
          </p:nvSpPr>
          <p:spPr>
            <a:xfrm>
              <a:off x="3497252" y="2454662"/>
              <a:ext cx="1512168" cy="1224136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156176" y="2386140"/>
              <a:ext cx="1512168" cy="122413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solidFill>
                  <a:prstClr val="white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899592" y="2492896"/>
              <a:ext cx="1512168" cy="122413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55576" y="2846985"/>
              <a:ext cx="18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ผู้เขียน</a:t>
              </a:r>
              <a:endParaRPr lang="th-TH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14546" y="2799424"/>
              <a:ext cx="19442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รายงาน/</a:t>
              </a:r>
              <a:b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งานเขียน</a:t>
              </a:r>
              <a:endParaRPr lang="th-TH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12160" y="2798153"/>
              <a:ext cx="19442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ผู้อ่าน</a:t>
              </a:r>
              <a:endParaRPr lang="th-TH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2627784" y="2798153"/>
              <a:ext cx="686762" cy="44894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solidFill>
                  <a:prstClr val="white"/>
                </a:solidFill>
              </a:endParaRPr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5325398" y="2796223"/>
              <a:ext cx="686762" cy="44894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solidFill>
                  <a:prstClr val="white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09375" y="4282009"/>
              <a:ext cx="2047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ผู้รับสาร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62320" y="4282009"/>
              <a:ext cx="2047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สาร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1399" y="4309304"/>
              <a:ext cx="2047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ผู้ส่งสาร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411760" y="4509359"/>
              <a:ext cx="1224136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962201" y="4478038"/>
              <a:ext cx="1224136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5" idx="0"/>
            </p:cNvCxnSpPr>
            <p:nvPr/>
          </p:nvCxnSpPr>
          <p:spPr>
            <a:xfrm flipH="1" flipV="1">
              <a:off x="1624899" y="3789040"/>
              <a:ext cx="1" cy="5202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4301099" y="3745189"/>
              <a:ext cx="1" cy="5202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6910990" y="3713061"/>
              <a:ext cx="1" cy="5202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146" name="Picture 2" descr="รูปภาพที่เกี่ยวข้อง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40210"/>
            <a:ext cx="2232248" cy="172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12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หลักการเขียน</a:t>
            </a:r>
            <a:endParaRPr lang="th-TH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2915" y="2636912"/>
            <a:ext cx="7040234" cy="293618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D16349"/>
              </a:buClr>
              <a:buSzPct val="85000"/>
            </a:pPr>
            <a:endParaRPr 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สิ่งที่มีความจำเป็นในการเขียน คือ </a:t>
            </a:r>
          </a:p>
          <a:p>
            <a:pPr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th-TH" b="1" u="sng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กระบวนการคิด </a:t>
            </a: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 กระบวนการเขียน ที่จะต้องดำเนินควบคู่ไปกับหลักการเขียน เพื่อที่จะทำให้สามารถเขียนได้ดียิ่งขึ้น</a:t>
            </a:r>
          </a:p>
          <a:p>
            <a:pPr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6" name="Picture 4" descr="https://encrypted-tbn1.gstatic.com/images?q=tbn:ANd9GcS-jVNG5v7YYe8crhQngvALbOjMOBy1kZvO5HiXojAbEv6oa2bev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4536504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631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คิด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ให้ตรง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จุด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คิดถึง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จุดประสงค์ที่สำคัญเพียงจุด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เดียว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1)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คิดในหัวข้อที่จำกัด ไม่กว้างเกินไป จำกัดขอบเขตของเนื้อหาให้ชัดเจน</a:t>
            </a:r>
            <a:b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2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คิดเฉพาะสิ่งที่รู้ เพราะจะทำให้คิดได้ดี คิดอย่างชำนาญ มี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ประสิทธิภาพ</a:t>
            </a:r>
          </a:p>
          <a:p>
            <a:pPr marL="0" indent="0">
              <a:buNone/>
            </a:pP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คิดให้เป็น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ระเบียบ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การจัดลำดับความคิด มีดังนี้</a:t>
            </a:r>
            <a:b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1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จัดลำดับเรื่องราว คือ การจัดลำดับว่าเหตุการณ์ใดเกิดก่อนเกิดหลัง</a:t>
            </a:r>
            <a:b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2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จัดลำดับสถานที่ คือ เขียนรายละเอียดของสถานที่ให้ตรงตามความ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</a:t>
            </a:r>
            <a:b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จริง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ไม่วกไปวนมา</a:t>
            </a:r>
            <a:b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3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จัดลำดับตามเหตุผล คือ มีเหตุแล้วต้องมีผลตามมา หรือการกล่าว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ว่า</a:t>
            </a:r>
            <a:b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ผล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ที่เกิดขึ้นมาจากสาเหตุใด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คิดให้กระชับและ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ชัดเจน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มีความคิดหลักเพียงอย่างเดียว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</a:t>
            </a:r>
            <a:b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ผู้อ่าน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สามารถจับประเด็นได้ </a:t>
            </a: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05334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</a:t>
            </a:r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คิดเพื่อการเขียนที่ดี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รวบรวมความคิด จัดระเบียบ ประเด็นหลัก ประเด็นรอง ประเด็นย่อย โดยใช้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Mind Map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ตาราง ฯลฯ</a:t>
            </a:r>
          </a:p>
          <a:p>
            <a:endParaRPr lang="th-TH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จัดทำเค้าโครง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(Out line)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ใช้แผนภาพ 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</a:t>
            </a: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ทำหัวข้อ</a:t>
            </a:r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รายการ  ซึ่งการทำเค้าโครงจะ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ช่วยให้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กำหนดกรอบของเรื่อง หรือ เนื้อหา ให้เกิดความชัดเจน ครอบคลุม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การเขียนกระชับ ตรงประเด็น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ต่อเนื่อง เรียงลำดับเหมาะสม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เสร็จเร็วขึ้น</a:t>
            </a:r>
          </a:p>
          <a:p>
            <a:pPr marL="0" indent="0">
              <a:buNone/>
            </a:pPr>
            <a:endParaRPr lang="th-TH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211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การจัดระเบียบความคิด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89040"/>
            <a:ext cx="2640987" cy="264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4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2" y="0"/>
            <a:ext cx="9108108" cy="90872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Mind Map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รวบรวมและจัดระเบียบความคิด</a:t>
            </a:r>
            <a:endParaRPr lang="th-TH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04553" y="1138597"/>
            <a:ext cx="7549993" cy="4855720"/>
            <a:chOff x="1547813" y="1844675"/>
            <a:chExt cx="6480175" cy="4537075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3779838" y="3500438"/>
              <a:ext cx="1584325" cy="792162"/>
            </a:xfrm>
            <a:prstGeom prst="ellipse">
              <a:avLst/>
            </a:prstGeom>
            <a:solidFill>
              <a:srgbClr val="F0E5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2000" b="1" kern="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หัวข้อเรื่อง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19218359">
              <a:off x="4619211" y="2878940"/>
              <a:ext cx="1655763" cy="345095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th-TH" sz="1800" b="1" kern="0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 rot="2730542">
              <a:off x="4754563" y="4366190"/>
              <a:ext cx="1655762" cy="31699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th-TH" sz="1800" b="1" kern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 rot="2998228">
              <a:off x="2928523" y="2926326"/>
              <a:ext cx="1655763" cy="31699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th-TH" sz="1800" b="1" kern="0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12206" y="3531649"/>
              <a:ext cx="1655763" cy="345095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th-TH" sz="1800" b="1" kern="0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5184776" y="3544411"/>
              <a:ext cx="1691481" cy="345095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th-TH" sz="1800" b="1" kern="0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 rot="18461212">
              <a:off x="3003137" y="4509063"/>
              <a:ext cx="1655762" cy="31699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th-TH" sz="1800" b="1" kern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ประเด็น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 flipV="1">
              <a:off x="3203575" y="2852738"/>
              <a:ext cx="720725" cy="7921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5184776" y="2781300"/>
              <a:ext cx="755649" cy="863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5364163" y="3933825"/>
              <a:ext cx="10795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4932363" y="4221163"/>
              <a:ext cx="863600" cy="8651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 flipH="1">
              <a:off x="3635375" y="4292600"/>
              <a:ext cx="649288" cy="9382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 flipH="1">
              <a:off x="2700338" y="3933825"/>
              <a:ext cx="10795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 flipV="1">
              <a:off x="3203575" y="2349500"/>
              <a:ext cx="144463" cy="5032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 flipH="1" flipV="1">
              <a:off x="2627313" y="2492375"/>
              <a:ext cx="576262" cy="3587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 flipH="1" flipV="1">
              <a:off x="5867400" y="2349500"/>
              <a:ext cx="73025" cy="431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 flipV="1">
              <a:off x="5940425" y="2565400"/>
              <a:ext cx="503238" cy="2159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5940425" y="2781300"/>
              <a:ext cx="504825" cy="2889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 flipH="1" flipV="1">
              <a:off x="2268538" y="3644900"/>
              <a:ext cx="431800" cy="2889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 flipH="1">
              <a:off x="2195513" y="3933825"/>
              <a:ext cx="504825" cy="2873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H="1" flipV="1">
              <a:off x="2843213" y="5013325"/>
              <a:ext cx="792162" cy="2159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 flipH="1">
              <a:off x="2916238" y="5229225"/>
              <a:ext cx="719137" cy="2873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 flipH="1">
              <a:off x="3419475" y="5229225"/>
              <a:ext cx="215900" cy="6477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8" name="Line 34"/>
            <p:cNvSpPr>
              <a:spLocks noChangeShapeType="1"/>
            </p:cNvSpPr>
            <p:nvPr/>
          </p:nvSpPr>
          <p:spPr bwMode="auto">
            <a:xfrm>
              <a:off x="3635375" y="5229225"/>
              <a:ext cx="288925" cy="5762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V="1">
              <a:off x="5795963" y="4941888"/>
              <a:ext cx="792162" cy="1428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 flipH="1">
              <a:off x="5724525" y="5084763"/>
              <a:ext cx="71438" cy="6492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1" name="Line 37"/>
            <p:cNvSpPr>
              <a:spLocks noChangeShapeType="1"/>
            </p:cNvSpPr>
            <p:nvPr/>
          </p:nvSpPr>
          <p:spPr bwMode="auto">
            <a:xfrm flipH="1">
              <a:off x="1547813" y="2492375"/>
              <a:ext cx="1079500" cy="1444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 flipV="1">
              <a:off x="1692275" y="2060575"/>
              <a:ext cx="935038" cy="431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3" name="Line 39"/>
            <p:cNvSpPr>
              <a:spLocks noChangeShapeType="1"/>
            </p:cNvSpPr>
            <p:nvPr/>
          </p:nvSpPr>
          <p:spPr bwMode="auto">
            <a:xfrm flipH="1" flipV="1">
              <a:off x="2843213" y="1989138"/>
              <a:ext cx="504825" cy="360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 flipV="1">
              <a:off x="3276600" y="1844675"/>
              <a:ext cx="71438" cy="5048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5" name="Line 41"/>
            <p:cNvSpPr>
              <a:spLocks noChangeShapeType="1"/>
            </p:cNvSpPr>
            <p:nvPr/>
          </p:nvSpPr>
          <p:spPr bwMode="auto">
            <a:xfrm flipV="1">
              <a:off x="3348038" y="1916113"/>
              <a:ext cx="503237" cy="4333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6" name="Line 42"/>
            <p:cNvSpPr>
              <a:spLocks noChangeShapeType="1"/>
            </p:cNvSpPr>
            <p:nvPr/>
          </p:nvSpPr>
          <p:spPr bwMode="auto">
            <a:xfrm flipV="1">
              <a:off x="5867400" y="1844675"/>
              <a:ext cx="217488" cy="5048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7" name="Line 43"/>
            <p:cNvSpPr>
              <a:spLocks noChangeShapeType="1"/>
            </p:cNvSpPr>
            <p:nvPr/>
          </p:nvSpPr>
          <p:spPr bwMode="auto">
            <a:xfrm flipV="1">
              <a:off x="5867400" y="2060575"/>
              <a:ext cx="792163" cy="2889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8" name="Line 44"/>
            <p:cNvSpPr>
              <a:spLocks noChangeShapeType="1"/>
            </p:cNvSpPr>
            <p:nvPr/>
          </p:nvSpPr>
          <p:spPr bwMode="auto">
            <a:xfrm flipV="1">
              <a:off x="6443663" y="2276475"/>
              <a:ext cx="649287" cy="2889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9" name="Line 45"/>
            <p:cNvSpPr>
              <a:spLocks noChangeShapeType="1"/>
            </p:cNvSpPr>
            <p:nvPr/>
          </p:nvSpPr>
          <p:spPr bwMode="auto">
            <a:xfrm>
              <a:off x="6443663" y="2565400"/>
              <a:ext cx="792162" cy="714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 flipV="1">
              <a:off x="6443663" y="2924175"/>
              <a:ext cx="720725" cy="1444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>
              <a:off x="6443663" y="3068638"/>
              <a:ext cx="649287" cy="2889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2" name="Line 48"/>
            <p:cNvSpPr>
              <a:spLocks noChangeShapeType="1"/>
            </p:cNvSpPr>
            <p:nvPr/>
          </p:nvSpPr>
          <p:spPr bwMode="auto">
            <a:xfrm>
              <a:off x="6443663" y="3068638"/>
              <a:ext cx="504825" cy="6477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>
              <a:off x="6443663" y="3933825"/>
              <a:ext cx="865187" cy="2159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4" name="Line 50"/>
            <p:cNvSpPr>
              <a:spLocks noChangeShapeType="1"/>
            </p:cNvSpPr>
            <p:nvPr/>
          </p:nvSpPr>
          <p:spPr bwMode="auto">
            <a:xfrm>
              <a:off x="6443663" y="3933825"/>
              <a:ext cx="360362" cy="5746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5" name="Line 51"/>
            <p:cNvSpPr>
              <a:spLocks noChangeShapeType="1"/>
            </p:cNvSpPr>
            <p:nvPr/>
          </p:nvSpPr>
          <p:spPr bwMode="auto">
            <a:xfrm flipV="1">
              <a:off x="7308850" y="3716338"/>
              <a:ext cx="576263" cy="4333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7308850" y="4149725"/>
              <a:ext cx="71913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>
              <a:off x="6804025" y="4508500"/>
              <a:ext cx="57626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8" name="Line 54"/>
            <p:cNvSpPr>
              <a:spLocks noChangeShapeType="1"/>
            </p:cNvSpPr>
            <p:nvPr/>
          </p:nvSpPr>
          <p:spPr bwMode="auto">
            <a:xfrm>
              <a:off x="6804025" y="4508500"/>
              <a:ext cx="576263" cy="4333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9" name="Line 55"/>
            <p:cNvSpPr>
              <a:spLocks noChangeShapeType="1"/>
            </p:cNvSpPr>
            <p:nvPr/>
          </p:nvSpPr>
          <p:spPr bwMode="auto">
            <a:xfrm>
              <a:off x="6588125" y="4941888"/>
              <a:ext cx="647700" cy="5032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0" name="Line 56"/>
            <p:cNvSpPr>
              <a:spLocks noChangeShapeType="1"/>
            </p:cNvSpPr>
            <p:nvPr/>
          </p:nvSpPr>
          <p:spPr bwMode="auto">
            <a:xfrm>
              <a:off x="6588125" y="4941888"/>
              <a:ext cx="288925" cy="7921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1" name="Line 57"/>
            <p:cNvSpPr>
              <a:spLocks noChangeShapeType="1"/>
            </p:cNvSpPr>
            <p:nvPr/>
          </p:nvSpPr>
          <p:spPr bwMode="auto">
            <a:xfrm flipH="1">
              <a:off x="5003800" y="5734050"/>
              <a:ext cx="7207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2" name="Line 58"/>
            <p:cNvSpPr>
              <a:spLocks noChangeShapeType="1"/>
            </p:cNvSpPr>
            <p:nvPr/>
          </p:nvSpPr>
          <p:spPr bwMode="auto">
            <a:xfrm flipH="1">
              <a:off x="5076825" y="5734050"/>
              <a:ext cx="647700" cy="431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3" name="Line 59"/>
            <p:cNvSpPr>
              <a:spLocks noChangeShapeType="1"/>
            </p:cNvSpPr>
            <p:nvPr/>
          </p:nvSpPr>
          <p:spPr bwMode="auto">
            <a:xfrm>
              <a:off x="5724525" y="5734050"/>
              <a:ext cx="0" cy="6477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4" name="Line 60"/>
            <p:cNvSpPr>
              <a:spLocks noChangeShapeType="1"/>
            </p:cNvSpPr>
            <p:nvPr/>
          </p:nvSpPr>
          <p:spPr bwMode="auto">
            <a:xfrm flipH="1" flipV="1">
              <a:off x="2411413" y="4652963"/>
              <a:ext cx="431800" cy="360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5" name="Line 61"/>
            <p:cNvSpPr>
              <a:spLocks noChangeShapeType="1"/>
            </p:cNvSpPr>
            <p:nvPr/>
          </p:nvSpPr>
          <p:spPr bwMode="auto">
            <a:xfrm flipH="1">
              <a:off x="2124075" y="5013325"/>
              <a:ext cx="71913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6" name="Line 62"/>
            <p:cNvSpPr>
              <a:spLocks noChangeShapeType="1"/>
            </p:cNvSpPr>
            <p:nvPr/>
          </p:nvSpPr>
          <p:spPr bwMode="auto">
            <a:xfrm flipH="1" flipV="1">
              <a:off x="2124075" y="5300663"/>
              <a:ext cx="792163" cy="2159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7" name="Line 63"/>
            <p:cNvSpPr>
              <a:spLocks noChangeShapeType="1"/>
            </p:cNvSpPr>
            <p:nvPr/>
          </p:nvSpPr>
          <p:spPr bwMode="auto">
            <a:xfrm flipH="1">
              <a:off x="2051050" y="5516563"/>
              <a:ext cx="8651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8" name="Line 64"/>
            <p:cNvSpPr>
              <a:spLocks noChangeShapeType="1"/>
            </p:cNvSpPr>
            <p:nvPr/>
          </p:nvSpPr>
          <p:spPr bwMode="auto">
            <a:xfrm flipH="1" flipV="1">
              <a:off x="2700338" y="5805488"/>
              <a:ext cx="719137" cy="714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59" name="Line 65"/>
            <p:cNvSpPr>
              <a:spLocks noChangeShapeType="1"/>
            </p:cNvSpPr>
            <p:nvPr/>
          </p:nvSpPr>
          <p:spPr bwMode="auto">
            <a:xfrm flipH="1">
              <a:off x="2771775" y="5876925"/>
              <a:ext cx="647700" cy="431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60" name="Line 66"/>
            <p:cNvSpPr>
              <a:spLocks noChangeShapeType="1"/>
            </p:cNvSpPr>
            <p:nvPr/>
          </p:nvSpPr>
          <p:spPr bwMode="auto">
            <a:xfrm flipH="1">
              <a:off x="3348038" y="5876925"/>
              <a:ext cx="71437" cy="5032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61" name="Line 67"/>
            <p:cNvSpPr>
              <a:spLocks noChangeShapeType="1"/>
            </p:cNvSpPr>
            <p:nvPr/>
          </p:nvSpPr>
          <p:spPr bwMode="auto">
            <a:xfrm flipH="1">
              <a:off x="3708400" y="5805488"/>
              <a:ext cx="215900" cy="360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62" name="Line 68"/>
            <p:cNvSpPr>
              <a:spLocks noChangeShapeType="1"/>
            </p:cNvSpPr>
            <p:nvPr/>
          </p:nvSpPr>
          <p:spPr bwMode="auto">
            <a:xfrm>
              <a:off x="3924300" y="5805488"/>
              <a:ext cx="503238" cy="714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800" kern="0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7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6" y="0"/>
            <a:ext cx="9123504" cy="90872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หลักการเขียนเค้าโครงเรื่อง</a:t>
            </a:r>
            <a:endParaRPr lang="th-TH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79712" y="1769988"/>
            <a:ext cx="6912768" cy="3600400"/>
            <a:chOff x="2339752" y="2708920"/>
            <a:chExt cx="6336704" cy="2736304"/>
          </a:xfrm>
        </p:grpSpPr>
        <p:sp>
          <p:nvSpPr>
            <p:cNvPr id="5" name="Rectangle 4"/>
            <p:cNvSpPr/>
            <p:nvPr/>
          </p:nvSpPr>
          <p:spPr>
            <a:xfrm>
              <a:off x="4283968" y="2708920"/>
              <a:ext cx="2520280" cy="36004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en-US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55776" y="3861048"/>
              <a:ext cx="1512168" cy="36004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1.1</a:t>
              </a:r>
              <a:endParaRPr lang="en-US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788024" y="3861048"/>
              <a:ext cx="1512168" cy="36004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1.2</a:t>
              </a:r>
              <a:endParaRPr lang="en-US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092280" y="3861048"/>
              <a:ext cx="1512168" cy="36004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1.3</a:t>
              </a:r>
              <a:endParaRPr lang="en-US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39752" y="5157192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031892" y="5157192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707904" y="5157192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466941" y="5085184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076056" y="5085184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724128" y="5085184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372200" y="5085184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092280" y="5013176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740352" y="5013176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8388424" y="5013176"/>
              <a:ext cx="288032" cy="288032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19" name="Straight Arrow Connector 18"/>
            <p:cNvCxnSpPr>
              <a:stCxn id="9" idx="6"/>
              <a:endCxn id="10" idx="2"/>
            </p:cNvCxnSpPr>
            <p:nvPr/>
          </p:nvCxnSpPr>
          <p:spPr>
            <a:xfrm>
              <a:off x="2627784" y="5301208"/>
              <a:ext cx="40410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716016" y="5229200"/>
              <a:ext cx="36004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6012160" y="5229200"/>
              <a:ext cx="36004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7380312" y="5157192"/>
              <a:ext cx="36004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8028384" y="5157192"/>
              <a:ext cx="36004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297890" y="5301208"/>
              <a:ext cx="40410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5364088" y="5229200"/>
              <a:ext cx="36004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2555777" y="4221088"/>
              <a:ext cx="620131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7" name="Straight Arrow Connector 26"/>
            <p:cNvCxnSpPr>
              <a:stCxn id="7" idx="2"/>
            </p:cNvCxnSpPr>
            <p:nvPr/>
          </p:nvCxnSpPr>
          <p:spPr>
            <a:xfrm>
              <a:off x="5544108" y="4221088"/>
              <a:ext cx="864096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8" name="Straight Arrow Connector 27"/>
            <p:cNvCxnSpPr>
              <a:endCxn id="11" idx="0"/>
            </p:cNvCxnSpPr>
            <p:nvPr/>
          </p:nvCxnSpPr>
          <p:spPr>
            <a:xfrm>
              <a:off x="3175908" y="4221088"/>
              <a:ext cx="676012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29" name="Straight Arrow Connector 28"/>
            <p:cNvCxnSpPr>
              <a:stCxn id="7" idx="2"/>
              <a:endCxn id="12" idx="7"/>
            </p:cNvCxnSpPr>
            <p:nvPr/>
          </p:nvCxnSpPr>
          <p:spPr>
            <a:xfrm flipH="1">
              <a:off x="4712792" y="4221088"/>
              <a:ext cx="831316" cy="90627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0" name="Straight Arrow Connector 29"/>
            <p:cNvCxnSpPr>
              <a:stCxn id="7" idx="2"/>
              <a:endCxn id="13" idx="0"/>
            </p:cNvCxnSpPr>
            <p:nvPr/>
          </p:nvCxnSpPr>
          <p:spPr>
            <a:xfrm flipH="1">
              <a:off x="5220072" y="4221088"/>
              <a:ext cx="324036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1" name="Straight Arrow Connector 30"/>
            <p:cNvCxnSpPr>
              <a:stCxn id="7" idx="2"/>
              <a:endCxn id="14" idx="0"/>
            </p:cNvCxnSpPr>
            <p:nvPr/>
          </p:nvCxnSpPr>
          <p:spPr>
            <a:xfrm>
              <a:off x="5544108" y="4221088"/>
              <a:ext cx="324036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2" name="Straight Arrow Connector 31"/>
            <p:cNvCxnSpPr>
              <a:stCxn id="8" idx="2"/>
            </p:cNvCxnSpPr>
            <p:nvPr/>
          </p:nvCxnSpPr>
          <p:spPr>
            <a:xfrm>
              <a:off x="7848364" y="4221088"/>
              <a:ext cx="612068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3" name="Straight Arrow Connector 32"/>
            <p:cNvCxnSpPr>
              <a:endCxn id="10" idx="0"/>
            </p:cNvCxnSpPr>
            <p:nvPr/>
          </p:nvCxnSpPr>
          <p:spPr>
            <a:xfrm>
              <a:off x="3175908" y="4221088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4" name="Straight Arrow Connector 33"/>
            <p:cNvCxnSpPr>
              <a:stCxn id="8" idx="2"/>
              <a:endCxn id="16" idx="0"/>
            </p:cNvCxnSpPr>
            <p:nvPr/>
          </p:nvCxnSpPr>
          <p:spPr>
            <a:xfrm flipH="1">
              <a:off x="7236296" y="4221088"/>
              <a:ext cx="612068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5" name="Straight Arrow Connector 34"/>
            <p:cNvCxnSpPr>
              <a:stCxn id="8" idx="2"/>
            </p:cNvCxnSpPr>
            <p:nvPr/>
          </p:nvCxnSpPr>
          <p:spPr>
            <a:xfrm>
              <a:off x="7848364" y="4221088"/>
              <a:ext cx="36004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6" name="Straight Arrow Connector 35"/>
            <p:cNvCxnSpPr>
              <a:stCxn id="5" idx="2"/>
              <a:endCxn id="7" idx="0"/>
            </p:cNvCxnSpPr>
            <p:nvPr/>
          </p:nvCxnSpPr>
          <p:spPr>
            <a:xfrm>
              <a:off x="5544108" y="3068960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7" name="Straight Arrow Connector 36"/>
            <p:cNvCxnSpPr>
              <a:stCxn id="5" idx="2"/>
              <a:endCxn id="6" idx="0"/>
            </p:cNvCxnSpPr>
            <p:nvPr/>
          </p:nvCxnSpPr>
          <p:spPr>
            <a:xfrm flipH="1">
              <a:off x="3311860" y="3068960"/>
              <a:ext cx="2232248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8" name="Straight Arrow Connector 37"/>
            <p:cNvCxnSpPr>
              <a:stCxn id="5" idx="2"/>
              <a:endCxn id="8" idx="0"/>
            </p:cNvCxnSpPr>
            <p:nvPr/>
          </p:nvCxnSpPr>
          <p:spPr>
            <a:xfrm>
              <a:off x="5544108" y="3068960"/>
              <a:ext cx="2304256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39" name="Straight Arrow Connector 38"/>
            <p:cNvCxnSpPr>
              <a:stCxn id="6" idx="3"/>
              <a:endCxn id="7" idx="1"/>
            </p:cNvCxnSpPr>
            <p:nvPr/>
          </p:nvCxnSpPr>
          <p:spPr>
            <a:xfrm>
              <a:off x="4067944" y="4041068"/>
              <a:ext cx="72008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6322226" y="4044021"/>
              <a:ext cx="72008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191235" y="1800405"/>
            <a:ext cx="158417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kern="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หัวข้อหลัก</a:t>
            </a:r>
            <a:endParaRPr lang="en-US" sz="2000" kern="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 bwMode="auto">
          <a:xfrm>
            <a:off x="179512" y="2986676"/>
            <a:ext cx="158417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kern="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หัวข้อรอง</a:t>
            </a:r>
            <a:endParaRPr lang="en-US" sz="2000" kern="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>
            <a:off x="179512" y="4362276"/>
            <a:ext cx="158417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kern="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หัวข้อย่อย</a:t>
            </a:r>
            <a:endParaRPr lang="en-US" sz="2000" kern="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Right Brace 43"/>
          <p:cNvSpPr/>
          <p:nvPr/>
        </p:nvSpPr>
        <p:spPr>
          <a:xfrm>
            <a:off x="1487379" y="1718922"/>
            <a:ext cx="360040" cy="93610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45" name="Right Brace 44"/>
          <p:cNvSpPr/>
          <p:nvPr/>
        </p:nvSpPr>
        <p:spPr>
          <a:xfrm>
            <a:off x="1475656" y="2922116"/>
            <a:ext cx="360040" cy="93610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46" name="Right Brace 45"/>
          <p:cNvSpPr/>
          <p:nvPr/>
        </p:nvSpPr>
        <p:spPr>
          <a:xfrm>
            <a:off x="1403648" y="4352801"/>
            <a:ext cx="360040" cy="93610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8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7848872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บทนำ</a:t>
            </a:r>
          </a:p>
          <a:p>
            <a:pPr marL="457200" indent="-457200">
              <a:buAutoNum type="arabicPeriod"/>
            </a:pP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เนื้อหา</a:t>
            </a:r>
          </a:p>
          <a:p>
            <a:pPr marL="0" indent="0">
              <a:buNone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ประเด็นที่ 1</a:t>
            </a:r>
          </a:p>
          <a:p>
            <a:pPr marL="0" indent="0">
              <a:buNone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2.1.1 ประเด็นย่อย 1</a:t>
            </a:r>
          </a:p>
          <a:p>
            <a:pPr marL="0" indent="0">
              <a:buNone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-ตัวอย่างประกอบ ข้อมูลสถิติในรูปตาราง แผนภูมิ ฯลฯ</a:t>
            </a:r>
          </a:p>
          <a:p>
            <a:pPr marL="0" lvl="0" indent="0">
              <a:buNone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2.1.2 ประเด็น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ย่อย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  <a:p>
            <a:pPr marL="0" lvl="0" indent="0">
              <a:buNone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-ตัวอย่าง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ประกอบ ข้อมูลสถิติในรูปตาราง แผนภูมิ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ฯลฯ</a:t>
            </a:r>
          </a:p>
          <a:p>
            <a:pPr marL="0" lvl="0" indent="0">
              <a:buNone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2.2 ประเด็นที่ 2</a:t>
            </a:r>
          </a:p>
          <a:p>
            <a:pPr marL="0" lvl="0" indent="0">
              <a:buNone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2.3 ประเด็นที่ 3</a:t>
            </a:r>
          </a:p>
          <a:p>
            <a:pPr marL="0" lvl="0" indent="0">
              <a:buNone/>
            </a:pP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บทสรุป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378" y="14469"/>
            <a:ext cx="9161377" cy="84242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การกำหนดเค้าโครงเรื่อง</a:t>
            </a:r>
            <a:endParaRPr lang="th-TH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4464496"/>
          </a:xfr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มี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ความถูกต้อง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คือ ข้อมูลถูกต้อง 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ภาษาถูกต้อง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เหมาะสมตามกาลเทศะ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457200" indent="-457200">
              <a:buAutoNum type="arabicPeriod"/>
            </a:pPr>
            <a:endParaRPr lang="th-TH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มีความชัดเจน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คือ ใช้คำที่มีความหมายชัดเจน 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ใช้ประโยค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และถ้อยคำสำนวน 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ให้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ผู้อ่านเข้าใจได้ตรงตามจุดประสงค์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th-TH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มีความกระชับและเรียบง่าย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คือ รู้จักเลือกใช้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ถ้อยที่เข้าใจ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ง่าย 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ฟุ่มเฟือย 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เพื่อให้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ได้ใจความชัดเจน กระชับ ไม่ทำให้ผู้อ่านเกิดความเบื่อหน่าย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th-TH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มีความประทับใจ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โดยการใช้คำให้เกิดภาพพจน์ 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ชวน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ติดตามให้อ่าน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th-TH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มีความไพเราะทางภาษา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คือ ใช้ภาษาสุภาพ มีความประณีตทั้งสำนวน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ภาษา</a:t>
            </a:r>
            <a:b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และ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ลักษณะเนื้อหา อ่านแล้วไม่รู้สึกขัดเขิน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th-TH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มีความรับผิดชอบ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คือ ต้องแสดงความคิดเห็นอย่างสมเหตุสมผล มุ่งให้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เกิด</a:t>
            </a:r>
            <a:b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ความรู้</a:t>
            </a:r>
            <a:r>
              <a:rPr lang="th-TH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และทัศนคติอันเป็นประโยชน์แก่</a:t>
            </a:r>
            <a:r>
              <a:rPr lang="th-TH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ผู้อื่น  </a:t>
            </a:r>
          </a:p>
          <a:p>
            <a:pPr marL="0" indent="0">
              <a:buNone/>
            </a:pPr>
            <a:endParaRPr lang="th-TH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6" y="0"/>
            <a:ext cx="9150626" cy="83671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หลักการเขียน</a:t>
            </a:r>
            <a:endParaRPr lang="th-TH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059832" y="2780928"/>
            <a:ext cx="2628292" cy="122413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เอกสารหมายเลข 1 </a:t>
            </a:r>
            <a:br>
              <a:rPr lang="th-TH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แบบพิจารณาคุณสมบัติบุคคล)</a:t>
            </a:r>
            <a:endParaRPr lang="th-TH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74607" y="3068959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เอกสารหมายเลข 1</a:t>
            </a:r>
            <a:endParaRPr lang="th-TH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419161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ตำแหน่ง/สังกัด/เงินเดือน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1860" y="137299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ชื่อ-สกุล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91594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ประวัติส่วนตัว/</a:t>
            </a:r>
            <a:b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วันเดือนปีเกิด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45349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ประวัติการศึกษา (วุฒิ/ปีที่จบ/สถาบัน)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8076" y="4796517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ประวัติการรับราชการ ตั้งแต่บรรจุ-ปัจจุบัน/สังกัด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8613" y="4177863"/>
            <a:ext cx="23762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ประสบการณ์การ</a:t>
            </a:r>
            <a:b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ปฏิบัติงาน (คณะกรรมการ คณะทำงาน หัวหน้าโครงการ ฯลฯ)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7775" y="291594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ประวัติการอบรม/ศึกษาดูงาน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382785" y="1773104"/>
            <a:ext cx="0" cy="1007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771800" y="2223444"/>
            <a:ext cx="864096" cy="692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2"/>
          </p:cNvCxnSpPr>
          <p:nvPr/>
        </p:nvCxnSpPr>
        <p:spPr>
          <a:xfrm flipH="1">
            <a:off x="2015716" y="3392996"/>
            <a:ext cx="10441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3"/>
          </p:cNvCxnSpPr>
          <p:nvPr/>
        </p:nvCxnSpPr>
        <p:spPr>
          <a:xfrm flipH="1">
            <a:off x="2987824" y="3825793"/>
            <a:ext cx="456912" cy="7091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48862" y="3991418"/>
            <a:ext cx="0" cy="7920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174807" y="2127047"/>
            <a:ext cx="720080" cy="7888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6"/>
          </p:cNvCxnSpPr>
          <p:nvPr/>
        </p:nvCxnSpPr>
        <p:spPr>
          <a:xfrm>
            <a:off x="5688124" y="3392996"/>
            <a:ext cx="8280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36096" y="3825793"/>
            <a:ext cx="666074" cy="7091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102170" y="1419160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ตำแหน่งที่ขอรับการประเมิน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ภาษาทางการ หรือ ภาษาเขียน 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ภาษา และคำ มีความคงที่เป็นแบบเดียวกันทั้งเล่ม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ตัวเลขระบบเดียวกัน (เลขไทย/อารบิค/จุดทศนิยม)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กระชับ ตรงประเด็น 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ไม่ใช้สรรพนามแทนตัว (ดิฉัน ผม ข้าพเจ้า) 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ถูกหลักวิชาการ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อ้างอิงน่าเชื่อถือ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ไม่ใช้สำนวน วลีเหมือนกันใกล้กัน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เลี่ยงอักษรย่อที่ไม่เป็นที่รู้จักแพร่หลาย</a:t>
            </a:r>
          </a:p>
          <a:p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997"/>
            <a:ext cx="9144000" cy="92271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ภาษาในการเขียนรายงาน</a:t>
            </a:r>
            <a:endParaRPr lang="th-TH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09120"/>
            <a:ext cx="187220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6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4752528" cy="2736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ควรใช้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การใช้คำ ถูกต้องตามความหมาย </a:t>
            </a:r>
            <a:b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และถูกต้องตามชนิด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ใช้ภาษาเขียน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ใช้คำสุภาพ</a:t>
            </a:r>
          </a:p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ใช้คำไทย</a:t>
            </a:r>
          </a:p>
          <a:p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6" y="0"/>
            <a:ext cx="9124963" cy="90872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การใช้ภาษาในงานเขียนเชิงวิชาการ </a:t>
            </a:r>
            <a:endParaRPr lang="th-TH" sz="3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95936" y="3284984"/>
            <a:ext cx="4464496" cy="27363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th-TH" sz="2400" b="1" u="sng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ไม่ควรใช้</a:t>
            </a:r>
          </a:p>
          <a:p>
            <a:r>
              <a:rPr lang="th-TH" sz="2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คำภาษาต่างประเทศ</a:t>
            </a:r>
          </a:p>
          <a:p>
            <a:r>
              <a:rPr lang="th-TH" sz="2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คำหรูหรา คำโบราณ </a:t>
            </a:r>
          </a:p>
          <a:p>
            <a:r>
              <a:rPr lang="th-TH" sz="2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คำแสลง คำเฉพาะกลุ่ม</a:t>
            </a:r>
          </a:p>
          <a:p>
            <a:r>
              <a:rPr lang="th-TH" sz="2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คำที่เป็นภาษาพูด  คำหยาบ</a:t>
            </a:r>
          </a:p>
          <a:p>
            <a:endParaRPr lang="th-TH" sz="2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th-TH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04248" y="1340768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11317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802" y="0"/>
            <a:ext cx="9180802" cy="98072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200" b="1" dirty="0" smtClean="0">
                <a:solidFill>
                  <a:schemeClr val="bg1">
                    <a:lumMod val="9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การใช้ภาษาพูด-เขียน</a:t>
            </a:r>
            <a:endParaRPr lang="th-TH" sz="3200" b="1" dirty="0">
              <a:solidFill>
                <a:schemeClr val="bg1">
                  <a:lumMod val="95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5981" y="4358536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h-TH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ปัจจุบันนี้บ้านเมืองเจริญขึ้น </a:t>
            </a:r>
            <a:r>
              <a:rPr lang="th-TH" sz="2000" u="sng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สิ่งต่าง ๆ </a:t>
            </a:r>
            <a:r>
              <a:rPr lang="th-TH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ก็พัฒนาไปอย่างรวดเร็ว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เราอดแปลกใจและสงสัยไม่ได้ว่า</a:t>
            </a:r>
            <a:r>
              <a:rPr lang="th-TH" sz="2000" u="sng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เหตุใด</a:t>
            </a:r>
            <a:r>
              <a:rPr lang="th-TH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นักศึกษาจึงมีเสรีภาพมาก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แม้จะได้รับประทานอาหารกันเพียง</a:t>
            </a:r>
            <a:r>
              <a:rPr lang="th-TH" sz="2000" u="sng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เล็กน้อย</a:t>
            </a:r>
            <a:r>
              <a:rPr lang="th-TH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แต่เราก็ไม่รู้สึกหิวเลย</a:t>
            </a:r>
          </a:p>
        </p:txBody>
      </p:sp>
      <p:sp>
        <p:nvSpPr>
          <p:cNvPr id="6" name="Rectangle 5"/>
          <p:cNvSpPr/>
          <p:nvPr/>
        </p:nvSpPr>
        <p:spPr>
          <a:xfrm>
            <a:off x="343381" y="2150497"/>
            <a:ext cx="73448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มาถึงสมัยนี้บ้านเมืองเจริญขึ้น </a:t>
            </a:r>
            <a:r>
              <a:rPr lang="th-TH" sz="20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อะไร ๆ</a:t>
            </a: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ก็พัฒนาไปอย่างรวดเร็ว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เราอดแปลกใจและสงสัยไม่ได้ว่า</a:t>
            </a:r>
            <a:r>
              <a:rPr lang="th-TH" sz="20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ทำไม</a:t>
            </a: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นักศึกษาถึงมีเสรีภาพมาก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แม้จะได้รับประทานอาหารกันเพียง</a:t>
            </a:r>
            <a:r>
              <a:rPr lang="th-TH" sz="20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นิดหน่อย </a:t>
            </a:r>
            <a:r>
              <a:rPr lang="th-TH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แต่เราก็ไม่รู้สึกหิวเลย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981" y="1509013"/>
            <a:ext cx="1657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ภาษาพูด</a:t>
            </a:r>
          </a:p>
        </p:txBody>
      </p:sp>
      <p:sp>
        <p:nvSpPr>
          <p:cNvPr id="8" name="Rectangle 7"/>
          <p:cNvSpPr/>
          <p:nvPr/>
        </p:nvSpPr>
        <p:spPr>
          <a:xfrm>
            <a:off x="556792" y="3833104"/>
            <a:ext cx="1709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ภาษาเขียน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7437"/>
            <a:ext cx="1464816" cy="1464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5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การเขียนประโยค </a:t>
            </a:r>
          </a:p>
          <a:p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ต้องมีความถูกต้องชัดเจน  ควร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ใช้รูปประโยคภาษาไทย ไม่ใช้รูปประโยคและสำนวนภาษาอังกฤษ ประโยคภาษาไทยโดยทั่วไปมักจะประกอบไปด้วยประธาน กริยา และกรรม </a:t>
            </a:r>
          </a:p>
          <a:p>
            <a:pPr marL="0" indent="0">
              <a:buNone/>
            </a:pPr>
            <a:endParaRPr lang="th-TH" dirty="0" smtClean="0">
              <a:effectLst/>
            </a:endParaRPr>
          </a:p>
          <a:p>
            <a:pPr marL="0" indent="0">
              <a:buNone/>
            </a:pPr>
            <a:r>
              <a:rPr lang="th-TH" sz="2800" b="1" u="sng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</a:p>
          <a:p>
            <a:pPr marL="514350" indent="-514350">
              <a:buAutoNum type="arabicPeriod"/>
            </a:pP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การประชุม </a:t>
            </a:r>
            <a:r>
              <a:rPr lang="en-US" sz="1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Economic Forum 1999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ที่สิงคโปร์ ทั้งนายกรัฐมนตรีของไทยและมาเลเซีย</a:t>
            </a:r>
            <a:r>
              <a:rPr lang="th-TH" sz="2400" b="1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ถูกเชิญ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ให้เข้าร่วมประชุมด้วย</a:t>
            </a:r>
          </a:p>
          <a:p>
            <a:pPr marL="514350" indent="-514350">
              <a:buAutoNum type="arabicPeriod"/>
            </a:pPr>
            <a:endParaRPr lang="th-TH" sz="24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นายกรัฐมนตรีของไทยและมาเลเซีย</a:t>
            </a:r>
            <a:r>
              <a:rPr lang="th-TH" sz="2400" u="sng" dirty="0" smtClean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ได้รับเชิญ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ให้เข้าร่วมประชุม </a:t>
            </a:r>
            <a:r>
              <a:rPr lang="en-US" sz="1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Economic Forum 1999</a:t>
            </a:r>
            <a:r>
              <a:rPr lang="en-US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ที่สิงคโปร์ </a:t>
            </a: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การเขียนประโยค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3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กะทัดรัดสละสลวย </a:t>
            </a:r>
            <a:r>
              <a:rPr lang="th-TH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ใช้ภาษากระชับ สื่อ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ความหมายได้ชัดเจน ตรง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 และ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สละสลวย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เลือกใช้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คำง่ายที่สื่อความหมายตรงไปตรงมา และผูกประโยคสั้น ๆ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ไม่เขียนซ้ำ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โดยไม่จำเป็น</a:t>
            </a:r>
          </a:p>
          <a:p>
            <a:pPr marL="0" indent="0">
              <a:buNone/>
            </a:pPr>
            <a:endParaRPr lang="th-TH" sz="24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400" b="1" u="sng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h-TH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ตัดสินใจที่จะอนุญาตให้ทำเหมืองโพแทสหรือไม่จะกระทำโดยอยู่บนพื้นฐานการให้คุณค่าต่อสุขภาพประชาชนและมีทิศทางที่มุ่งสู่การพัฒนาที่ยั่งยืน</a:t>
            </a:r>
          </a:p>
          <a:p>
            <a:pPr marL="514350" indent="-514350">
              <a:buFont typeface="Wingdings" pitchFamily="2" charset="2"/>
              <a:buChar char="ü"/>
            </a:pPr>
            <a:endParaRPr lang="th-TH" sz="2400" dirty="0" smtClean="0">
              <a:solidFill>
                <a:srgbClr val="FF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SzPct val="100000"/>
              <a:buFont typeface="Wingdings" pitchFamily="2" charset="2"/>
              <a:buChar char="ü"/>
            </a:pPr>
            <a:r>
              <a:rPr lang="th-TH" sz="2400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การตัดสินใจอนุญาตให้ทำเหมืองโพแทสต้องอยู่บนพื้นฐานเรื่องสุขภาพของประชาชน และมุ่งการพัฒนาที่ยั่งยืน</a:t>
            </a:r>
            <a:endParaRPr lang="th-TH" sz="24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การเขียนประโยค (ต่อ)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0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503920" cy="4032448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การเว้นวรรคตอนที่ถูกต้อง </a:t>
            </a:r>
            <a:r>
              <a:rPr lang="th-TH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การใช้วรรคตอนผิดส่งผลให้ความหมายของข้อความผิดเพี้ยนไป หรือสื่อความหมายไม่ชัดเจน </a:t>
            </a:r>
          </a:p>
          <a:p>
            <a:pPr marL="0" indent="0">
              <a:buNone/>
            </a:pP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b="1" u="sng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</a:p>
          <a:p>
            <a:pPr marL="0" indent="0">
              <a:buNone/>
            </a:pP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คน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ทั่วไป///จะเชื่อว่าโศกนาฏกรรมที่ก่อแก่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เด็กๆ ที่เรียนไม่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เก่งเหล่านี้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///คือ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สิ่งที่ถูกต้องเพราะนี่คือการคัด</a:t>
            </a:r>
            <a:r>
              <a:rPr lang="th-TH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สรรพันธุ์ทาง///สังคมที่</a:t>
            </a:r>
            <a:r>
              <a:rPr lang="th-TH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ยุติธรรม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การเขียนประโยค (ต่อ)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1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h-TH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ย่อหน้า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คือการนำกลุ่มของประโยคมาร้อยเรียงอย่างสัมพันธ์กันเพื่อแสดงความคิดสำคัญเพียงความคิดเดียว ข้อความแต่ละย่อหน้าจะเป็นตัวแทนของความคิดสำคัญเพียงประการเดียวเท่านั้น </a:t>
            </a:r>
          </a:p>
          <a:p>
            <a:endParaRPr lang="th-TH" sz="24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หากผู้เขียนต้องการเสนอความคิดหลายประการต้องแยกกล่าวถึงความคิดเหล่านั้นเป็นประเด็น ๆ ในแต่ละย่อหน้า แล้วเรียบเรียงเนื้อหาให้สัมพันธ์ต่อเนื่องกัน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ตามลำดับ</a:t>
            </a:r>
          </a:p>
          <a:p>
            <a:endParaRPr lang="th-TH" sz="24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เนื้อความในแต่ละย่อหน้าควรประกอบไปด้วย</a:t>
            </a:r>
            <a:r>
              <a:rPr lang="th-TH" sz="2400" u="sng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ประโยคใจความสำคัญหรือประโยคหลัก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  <a:r>
              <a:rPr lang="th-TH" sz="2400" u="sng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ประโยคขยาย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ประโยคใจความสำคัญจะช่วยให้ผู้อ่านมองเห็นประเด็นที่ผู้เขียนต้องการนำเสนอได้เด่นชัดขึ้น</a:t>
            </a: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98133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การเขียนย่อหน้า</a:t>
            </a:r>
            <a:endParaRPr lang="th-TH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2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307" y="3880616"/>
            <a:ext cx="7500990" cy="194421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ส่วนขยาย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คือ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ข้อความต่างๆ ที่อธิบายให้รายละเอียด หรือ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อธิบายใจความสำคัญ 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การ</a:t>
            </a:r>
            <a:r>
              <a:rPr lang="th-TH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ให้คำจำกัดความ ยกตัวอย่าง ให้เหตุผล และเปรียบเทียบเพื่อให้เห็นภาพหรือเข้าใจประเด็นสำคัญ หรือแนวคิดหลักของย่อหน้านั้นๆ ได้อย่าง</a:t>
            </a: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ชัดเจน เพื่อประกอบให้ผู้อ่านเข้าใจประเด็นสำคัญในย่อหน้าเพิ่มขึ้น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" y="16090"/>
            <a:ext cx="9143189" cy="96463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ส่วนประกอบของย่อหน้า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5627" y="1338498"/>
            <a:ext cx="5569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ย่อหน้า ประกอบด้วย</a:t>
            </a:r>
            <a:r>
              <a:rPr lang="en-US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 </a:t>
            </a:r>
            <a:r>
              <a:rPr lang="th-TH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ส่วนหลัก คือ </a:t>
            </a:r>
            <a:endParaRPr lang="en-US" sz="1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9113" y="2008408"/>
            <a:ext cx="7500990" cy="146743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spcBef>
                <a:spcPct val="20000"/>
              </a:spcBef>
              <a:buClr>
                <a:srgbClr val="4F81BD"/>
              </a:buClr>
              <a:buSzPct val="85000"/>
              <a:buFont typeface="Wingdings 2"/>
              <a:buNone/>
              <a:defRPr/>
            </a:pP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</a:t>
            </a:r>
            <a:r>
              <a:rPr lang="th-TH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ส่วนใจความสำคัญ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คือ </a:t>
            </a:r>
            <a:r>
              <a:rPr lang="th-TH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ประเด็นสำคัญที่ต้องการกล่าวถึงในแต่ละย่อหน้า มีทั้งที่เขียนเป็นประโยค และไม่ได้เขียนเป็นประโยค แต่เมื่ออ่านแล้วสามารถจับใจความได้ การเขียนเป็นประโยคจะเรียกว่า ประโยคใจความสำคัญ หรือ ประโยคกุญแจ</a:t>
            </a:r>
          </a:p>
        </p:txBody>
      </p:sp>
      <p:pic>
        <p:nvPicPr>
          <p:cNvPr id="8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2732" y="5157192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337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344816" cy="3672408"/>
          </a:xfrm>
        </p:spPr>
        <p:txBody>
          <a:bodyPr>
            <a:normAutofit fontScale="85000" lnSpcReduction="10000"/>
          </a:bodyPr>
          <a:lstStyle/>
          <a:p>
            <a:r>
              <a:rPr lang="th-TH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ย่อหน้าที่มีประโยคใจความสำคัญอยู่ตอนต้น</a:t>
            </a:r>
          </a:p>
          <a:p>
            <a:endParaRPr lang="th-TH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ย่อหน้าที่มีประโยคใจความสำคัญอยู่ตอนท้าย</a:t>
            </a:r>
          </a:p>
          <a:p>
            <a:endParaRPr lang="th-TH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ย่อหน้าที่มีประโยคใจความสำคัญอยู่ทั้งตอนต้นและท้าย</a:t>
            </a:r>
          </a:p>
          <a:p>
            <a:endParaRPr lang="th-TH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ย่อหน้าที่มีประโยคใจความสำคัญอยู่ตอนกลาง</a:t>
            </a:r>
          </a:p>
          <a:p>
            <a:endParaRPr lang="th-TH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ย่อหน้าที่ไม่มีประโยคใจความสำคัญมีแต่ประเด็น</a:t>
            </a:r>
            <a:br>
              <a:rPr lang="th-TH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ความคิดสำคัญ</a:t>
            </a:r>
            <a:endParaRPr lang="th-TH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19"/>
            <a:ext cx="9144000" cy="97220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รูปแบบของย่อหน้า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1" descr="C:\Users\peaw\Pictures\นกฮูก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80312" y="1131539"/>
            <a:ext cx="1388011" cy="165618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6137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19298" cy="4572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20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</a:t>
            </a:r>
            <a:r>
              <a:rPr lang="th-TH" sz="20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เอกภาพ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ความเป็นหนึ่งเดียว ในเรื่องประเด็นความคิด กล่าวคือ ใน 1    ย่อหน้าจะมีเพียง 1 ความคิดสำคัญเท่านั้น ทุกประโยคที่นำมาแสดงรายละเอียดต้องสนับสนุนหรืออธิบายประเด็นหลักของย่อหน้า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</a:t>
            </a:r>
          </a:p>
          <a:p>
            <a:pPr marL="0" indent="0">
              <a:buNone/>
            </a:pPr>
            <a:endParaRPr lang="th-TH" sz="20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None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20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มีสัมพันธภาพ</a:t>
            </a:r>
            <a:r>
              <a:rPr lang="en-US" sz="20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sz="2000" b="1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None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สัมพันธภาพ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ของย่อหน้า หมายถึง ความเชื่อมโยงสัมพันธ์กันระหว่าง</a:t>
            </a:r>
          </a:p>
          <a:p>
            <a:pPr marL="514350" indent="-514350">
              <a:buNone/>
            </a:pP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ความคิดหลักกับความคิดปลีกย่อย ผู้อ่านจะสามารถติดตามความคิดของ</a:t>
            </a:r>
          </a:p>
          <a:p>
            <a:pPr marL="514350" indent="-514350" algn="thaiDist">
              <a:buNone/>
            </a:pP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ผู้เขียนได้ง่ายและชัดเจนขึ้นหากผู้เขียนใช้คำเชื่อมได้อย่างถูกต้องเหมาะสม</a:t>
            </a:r>
          </a:p>
          <a:p>
            <a:pPr marL="514350" indent="-514350">
              <a:buNone/>
            </a:pP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 มี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วิธีเรียบเรียงและการเสนอความคิดอย่างมีระบบ มีเหตุผล 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  <a:b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มีความ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เกี่ยวเนื่องกันไปโดยลำดับ </a:t>
            </a:r>
            <a:endParaRPr lang="th-TH" sz="20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None/>
            </a:pP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None/>
            </a:pP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นอกจาก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สัมพันธภาพในแต่ละย่อหน้า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แล้วข้อเขียน</a:t>
            </a:r>
            <a:r>
              <a:rPr lang="th-TH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แต่ละเรื่องยังต้องมีสัมพันธภาพระหว่างย่อหน้าด้วย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496"/>
            <a:ext cx="9144000" cy="92021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ลักษณะย่อหน้าที่ดี</a:t>
            </a:r>
            <a:endParaRPr lang="th-TH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59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0" y="97018"/>
            <a:ext cx="8229600" cy="667686"/>
          </a:xfrm>
        </p:spPr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ประเภทของผลงานสำหรับประเมิน</a:t>
            </a:r>
            <a:endParaRPr lang="th-TH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310" y="1212999"/>
            <a:ext cx="27204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เอกสารวิชาการ </a:t>
            </a:r>
            <a:br>
              <a:rPr lang="th-TH" sz="20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(ผ่านคณะกรรมการวิชาการ)</a:t>
            </a:r>
            <a:endParaRPr lang="th-TH" sz="16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310" y="2695588"/>
            <a:ext cx="19842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เอกสารเผยแพร่</a:t>
            </a:r>
          </a:p>
          <a:p>
            <a:r>
              <a:rPr lang="th-TH" sz="16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(ผ่านผู้บังคับบัญชาตามลำดับ)</a:t>
            </a:r>
            <a:endParaRPr lang="th-TH" sz="16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577734" y="1012944"/>
            <a:ext cx="3851914" cy="1119940"/>
            <a:chOff x="3577734" y="1012944"/>
            <a:chExt cx="2016224" cy="1119940"/>
          </a:xfrm>
        </p:grpSpPr>
        <p:sp>
          <p:nvSpPr>
            <p:cNvPr id="7" name="TextBox 6"/>
            <p:cNvSpPr txBox="1"/>
            <p:nvPr/>
          </p:nvSpPr>
          <p:spPr>
            <a:xfrm>
              <a:off x="3577734" y="1012944"/>
              <a:ext cx="20162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 smtClean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เอกสารวิจัย</a:t>
              </a:r>
              <a:endParaRPr lang="th-TH" sz="2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77734" y="1352810"/>
              <a:ext cx="20162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 smtClean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เอกสารวิชาการ</a:t>
              </a:r>
              <a:endParaRPr lang="th-TH" sz="2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7734" y="1732774"/>
              <a:ext cx="20162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 smtClean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เอกสารปฏิรูปที่ดิน</a:t>
              </a:r>
              <a:endParaRPr lang="th-TH" sz="2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468470" y="2401888"/>
            <a:ext cx="5256584" cy="1365186"/>
            <a:chOff x="3471809" y="2692062"/>
            <a:chExt cx="5256584" cy="1365186"/>
          </a:xfrm>
        </p:grpSpPr>
        <p:sp>
          <p:nvSpPr>
            <p:cNvPr id="10" name="TextBox 9"/>
            <p:cNvSpPr txBox="1"/>
            <p:nvPr/>
          </p:nvSpPr>
          <p:spPr>
            <a:xfrm>
              <a:off x="3493440" y="2692062"/>
              <a:ext cx="48246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 smtClean="0">
                  <a:solidFill>
                    <a:srgbClr val="0066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เอกสารเผยแพร่ออกเลข สบก.</a:t>
              </a:r>
              <a:endParaRPr lang="th-TH" sz="20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71809" y="3041585"/>
              <a:ext cx="52565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th-TH" sz="2000" b="1" dirty="0" smtClean="0">
                  <a:solidFill>
                    <a:srgbClr val="0066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คู่มือ เอกสารแนวทางปฏิบัติ งานศึกษาค้นคว้า ที่เวียนใช้ โดยไม่ได้ออกเลขเอกสารเผยแพร่</a:t>
              </a:r>
              <a:endParaRPr lang="th-TH" sz="20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61654" y="4140057"/>
            <a:ext cx="2633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เอกสารรายงานผล</a:t>
            </a:r>
            <a:br>
              <a:rPr lang="th-TH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การปฏิบัติงาน</a:t>
            </a:r>
            <a:endParaRPr lang="th-TH" sz="1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35007" y="399185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เอกสารสรุปรายงานการปฎิบัติงานตามภารกิจที่ได้รับมอบหมาย ซึ่งยังไม่มีการเวียนใช้ หรือยังไม่ออกเลขเอกสารเผยแพร่</a:t>
            </a:r>
            <a:endParaRPr lang="th-TH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5159" y="5530520"/>
            <a:ext cx="212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เอกสารอื่นๆ 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8502" y="5412725"/>
            <a:ext cx="54559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วิจัยของแหล่งทุนอื่นที่ไม่ผ่านคณะกรรมการวิชาการแต่มีเนื้อหาเกี่ยวกับภารกิจที่รับผิดชอบโดยตรง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2657304" y="1409186"/>
            <a:ext cx="592198" cy="6471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Right Arrow 30"/>
          <p:cNvSpPr/>
          <p:nvPr/>
        </p:nvSpPr>
        <p:spPr>
          <a:xfrm>
            <a:off x="2657304" y="2751411"/>
            <a:ext cx="592198" cy="6471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Right Arrow 31"/>
          <p:cNvSpPr/>
          <p:nvPr/>
        </p:nvSpPr>
        <p:spPr>
          <a:xfrm>
            <a:off x="2657304" y="4145810"/>
            <a:ext cx="592198" cy="6471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Right Arrow 32"/>
          <p:cNvSpPr/>
          <p:nvPr/>
        </p:nvSpPr>
        <p:spPr>
          <a:xfrm>
            <a:off x="2663082" y="5530520"/>
            <a:ext cx="592198" cy="6471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Rounded Rectangle 2"/>
          <p:cNvSpPr/>
          <p:nvPr/>
        </p:nvSpPr>
        <p:spPr>
          <a:xfrm>
            <a:off x="345911" y="1012944"/>
            <a:ext cx="8400847" cy="1263928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ounded Rectangle 20"/>
          <p:cNvSpPr/>
          <p:nvPr/>
        </p:nvSpPr>
        <p:spPr>
          <a:xfrm>
            <a:off x="403310" y="2401888"/>
            <a:ext cx="8400847" cy="147995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Rounded Rectangle 23"/>
          <p:cNvSpPr/>
          <p:nvPr/>
        </p:nvSpPr>
        <p:spPr>
          <a:xfrm>
            <a:off x="403310" y="3928732"/>
            <a:ext cx="8400847" cy="133299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Rounded Rectangle 24"/>
          <p:cNvSpPr/>
          <p:nvPr/>
        </p:nvSpPr>
        <p:spPr>
          <a:xfrm>
            <a:off x="403309" y="5315296"/>
            <a:ext cx="8400847" cy="1332992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มีสารัตถภาพ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sz="24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สารัตถภาพ คือการ </a:t>
            </a:r>
            <a:r>
              <a:rPr lang="th-TH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เน้นย้ำในส่วนที่เป็นประเด็นสำคัญ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ซึ่งอาจทำได้โดย การให้รายละเอียดเกี่ยวกับสิ่งที่ต้องการเน้นมากกว่าประเด็นอื่น เช่น ยกตัวอย่างประกอบ 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ใช้ถ้อยคำ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ที่มีความหมายอย่างเดียวกัน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แต่ข้อความ</a:t>
            </a: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ต่างกัน และอธิบายขยายความอย่างละเอียด เป็นต้น </a:t>
            </a:r>
          </a:p>
          <a:p>
            <a:pPr marL="0" indent="0">
              <a:buNone/>
            </a:pPr>
            <a:r>
              <a:rPr lang="th-TH" sz="24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การเน้นประเด็นใดประเด็นหนึ่งนี้อาจทำได้อีกวิธีหนึ่ง คือ การวางประโยคใจความสำคัญไว้ในตำแหน่งที่มองเห็นได้เด่นชัด คือในตอนต้นและตอนท้ายของย่อหน้า</a:t>
            </a:r>
          </a:p>
          <a:p>
            <a:pPr marL="0" indent="0">
              <a:buNone/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1496"/>
            <a:ext cx="9144000" cy="92021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ลักษณะย่อหน้าที่ดี (ต่อ)</a:t>
            </a:r>
            <a:endParaRPr lang="th-TH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331640" y="908720"/>
            <a:ext cx="6480720" cy="2952328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Q &amp; A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205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96" y="2347771"/>
            <a:ext cx="1579485" cy="157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195" y="0"/>
            <a:ext cx="5309774" cy="692695"/>
          </a:xfrm>
        </p:spPr>
        <p:txBody>
          <a:bodyPr>
            <a:normAutofit/>
          </a:bodyPr>
          <a:lstStyle/>
          <a:p>
            <a:pPr algn="l"/>
            <a:r>
              <a:rPr lang="th-TH" sz="3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ขั้นตอนการเขียนผลงาน</a:t>
            </a:r>
            <a:endParaRPr lang="th-TH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96957" y="854102"/>
            <a:ext cx="8548700" cy="5822283"/>
            <a:chOff x="395536" y="854102"/>
            <a:chExt cx="8548700" cy="5822283"/>
          </a:xfrm>
        </p:grpSpPr>
        <p:grpSp>
          <p:nvGrpSpPr>
            <p:cNvPr id="19" name="Group 18"/>
            <p:cNvGrpSpPr/>
            <p:nvPr/>
          </p:nvGrpSpPr>
          <p:grpSpPr>
            <a:xfrm>
              <a:off x="395536" y="854102"/>
              <a:ext cx="8519628" cy="5822283"/>
              <a:chOff x="159486" y="526759"/>
              <a:chExt cx="8519628" cy="5822283"/>
            </a:xfrm>
          </p:grpSpPr>
          <p:grpSp>
            <p:nvGrpSpPr>
              <p:cNvPr id="58" name="Group 57"/>
              <p:cNvGrpSpPr/>
              <p:nvPr/>
            </p:nvGrpSpPr>
            <p:grpSpPr>
              <a:xfrm>
                <a:off x="395536" y="2806120"/>
                <a:ext cx="8170557" cy="3439672"/>
                <a:chOff x="99329" y="1431267"/>
                <a:chExt cx="8170557" cy="3439672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99329" y="4016365"/>
                  <a:ext cx="1554133" cy="369332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th-TH" sz="1800" dirty="0">
                      <a:solidFill>
                        <a:prstClr val="black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สำรวจงาน</a:t>
                  </a: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1356828" y="3487045"/>
                  <a:ext cx="1656184" cy="369332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th-TH" sz="1800" dirty="0">
                      <a:solidFill>
                        <a:prstClr val="black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สำรวจข้อมูล</a:t>
                  </a:r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2612032" y="2964470"/>
                  <a:ext cx="2002353" cy="369332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th-TH" sz="1800" dirty="0">
                      <a:solidFill>
                        <a:prstClr val="black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เลือก</a:t>
                  </a:r>
                  <a:r>
                    <a:rPr lang="th-TH" sz="1800" dirty="0" smtClean="0">
                      <a:solidFill>
                        <a:prstClr val="black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งาน/กิจกรรม</a:t>
                  </a:r>
                  <a:endParaRPr lang="th-TH" sz="180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5302859" y="1936776"/>
                  <a:ext cx="1641013" cy="369332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th-TH" sz="1800" dirty="0">
                      <a:solidFill>
                        <a:prstClr val="black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ตั้งชื่อเรื่อง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3840469" y="2459996"/>
                  <a:ext cx="1938482" cy="369332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th-TH" sz="1800" dirty="0">
                      <a:solidFill>
                        <a:prstClr val="black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เขียนกระบวนงาน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6447365" y="1431267"/>
                  <a:ext cx="1822521" cy="369332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th-TH" sz="1800" dirty="0">
                      <a:solidFill>
                        <a:prstClr val="black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กำหนดเค้าโครง</a:t>
                  </a: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304950" y="4224608"/>
                  <a:ext cx="1837828" cy="646331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h-TH" sz="1800" b="1" dirty="0" smtClean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พัฒนาข้อเสนอแนวคิดฯ</a:t>
                  </a:r>
                  <a:endParaRPr lang="th-TH" sz="18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159486" y="3977789"/>
                <a:ext cx="1440160" cy="584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160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รับผิดชอบงานอะไรบ้าง</a:t>
                </a: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V="1">
                <a:off x="879566" y="4562564"/>
                <a:ext cx="0" cy="73828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1277906" y="3180928"/>
                <a:ext cx="1578006" cy="584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160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เรื่องไหนมีข้อมูล/มากน้อย</a:t>
                </a: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flipV="1">
                <a:off x="2123728" y="3765703"/>
                <a:ext cx="0" cy="104644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2415664" y="2537337"/>
                <a:ext cx="1757240" cy="584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160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เรื่องไหนโดดเด่น/ประโยชน์ชัดเจน</a:t>
                </a:r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V="1">
                <a:off x="3354032" y="3122112"/>
                <a:ext cx="0" cy="114806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266610" y="985974"/>
                <a:ext cx="1600036" cy="10772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160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กระชับ ชัดเจน เข้าใจ</a:t>
                </a:r>
                <a:r>
                  <a:rPr lang="th-TH" sz="1600" dirty="0" smtClean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ง่าย/สื่อถึงเนื้อหาสาระที่จะนำเสนอ</a:t>
                </a:r>
                <a:endParaRPr lang="th-TH" sz="16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flipV="1">
                <a:off x="4903227" y="3038789"/>
                <a:ext cx="0" cy="76017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4136676" y="2406011"/>
                <a:ext cx="1600036" cy="584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160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ทบทวนขั้นตอน/ผลงาน/ข้อมูล</a:t>
                </a: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 flipV="1">
                <a:off x="6075158" y="2020428"/>
                <a:ext cx="15632" cy="124843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6866646" y="526759"/>
                <a:ext cx="1812468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160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จัดระเบียบความคิดก่อนเขียน/ดูแบบที่</a:t>
                </a:r>
                <a:r>
                  <a:rPr lang="th-TH" sz="1600" dirty="0" smtClean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กำหนดประกอบ</a:t>
                </a:r>
                <a:endParaRPr lang="th-TH" sz="16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 flipV="1">
                <a:off x="7772880" y="1415728"/>
                <a:ext cx="0" cy="129493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286303" y="1603478"/>
                <a:ext cx="1983205" cy="584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1600" dirty="0" smtClean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สำรวจแฟ้ม และเอกสารบนโต๊ะ/ลิ้นชัก</a:t>
                </a:r>
                <a:endParaRPr lang="th-TH" sz="16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H="1">
                <a:off x="3853717" y="4708655"/>
                <a:ext cx="14544" cy="86722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2855912" y="5518045"/>
                <a:ext cx="2645720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1600" dirty="0" smtClean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เรื่องไหนมีปัญหาควรได้รับการแก้ไข หรือเรื่องที่มีศักยภาพในการพัฒนาต่อไป</a:t>
                </a:r>
                <a:endParaRPr lang="th-TH" sz="16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 flipV="1">
                <a:off x="5403810" y="5933543"/>
                <a:ext cx="1090959" cy="3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V="1">
                <a:off x="7253550" y="4019515"/>
                <a:ext cx="0" cy="155636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1970557" y="3341707"/>
              <a:ext cx="6973679" cy="2919182"/>
              <a:chOff x="1970557" y="3318129"/>
              <a:chExt cx="6973679" cy="2919182"/>
            </a:xfrm>
          </p:grpSpPr>
          <p:sp>
            <p:nvSpPr>
              <p:cNvPr id="21" name="10-Point Star 20"/>
              <p:cNvSpPr/>
              <p:nvPr/>
            </p:nvSpPr>
            <p:spPr>
              <a:xfrm>
                <a:off x="1970557" y="5903226"/>
                <a:ext cx="360040" cy="334085"/>
              </a:xfrm>
              <a:prstGeom prst="star10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th-TH" sz="1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3" name="10-Point Star 52"/>
              <p:cNvSpPr/>
              <p:nvPr/>
            </p:nvSpPr>
            <p:spPr>
              <a:xfrm>
                <a:off x="3350314" y="5341314"/>
                <a:ext cx="360040" cy="334085"/>
              </a:xfrm>
              <a:prstGeom prst="star10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endParaRPr lang="th-TH" sz="1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4" name="10-Point Star 53"/>
              <p:cNvSpPr/>
              <p:nvPr/>
            </p:nvSpPr>
            <p:spPr>
              <a:xfrm>
                <a:off x="4980494" y="4849842"/>
                <a:ext cx="360040" cy="334085"/>
              </a:xfrm>
              <a:prstGeom prst="star10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  <p:sp>
            <p:nvSpPr>
              <p:cNvPr id="55" name="10-Point Star 54"/>
              <p:cNvSpPr/>
              <p:nvPr/>
            </p:nvSpPr>
            <p:spPr>
              <a:xfrm>
                <a:off x="6131188" y="4332581"/>
                <a:ext cx="360040" cy="334085"/>
              </a:xfrm>
              <a:prstGeom prst="star10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</a:p>
            </p:txBody>
          </p:sp>
          <p:sp>
            <p:nvSpPr>
              <p:cNvPr id="56" name="10-Point Star 55"/>
              <p:cNvSpPr/>
              <p:nvPr/>
            </p:nvSpPr>
            <p:spPr>
              <a:xfrm>
                <a:off x="7255528" y="3768646"/>
                <a:ext cx="360040" cy="334085"/>
              </a:xfrm>
              <a:prstGeom prst="star10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endParaRPr lang="th-TH" sz="1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7" name="10-Point Star 56"/>
              <p:cNvSpPr/>
              <p:nvPr/>
            </p:nvSpPr>
            <p:spPr>
              <a:xfrm>
                <a:off x="8584196" y="3318129"/>
                <a:ext cx="360040" cy="334085"/>
              </a:xfrm>
              <a:prstGeom prst="star10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</a:t>
                </a:r>
              </a:p>
            </p:txBody>
          </p:sp>
        </p:grpSp>
      </p:grpSp>
      <p:cxnSp>
        <p:nvCxnSpPr>
          <p:cNvPr id="26" name="Elbow Connector 25"/>
          <p:cNvCxnSpPr/>
          <p:nvPr/>
        </p:nvCxnSpPr>
        <p:spPr>
          <a:xfrm rot="16200000" flipH="1">
            <a:off x="1532793" y="2693315"/>
            <a:ext cx="878371" cy="467261"/>
          </a:xfrm>
          <a:prstGeom prst="bentConnector3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รูปภาพที่เกี่ยวข้อง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1" t="5772" r="10607" b="8328"/>
          <a:stretch/>
        </p:blipFill>
        <p:spPr bwMode="auto">
          <a:xfrm>
            <a:off x="2571805" y="1082159"/>
            <a:ext cx="1502688" cy="165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120" y="4824862"/>
            <a:ext cx="1325668" cy="1191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3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0-Point Star 8"/>
          <p:cNvSpPr/>
          <p:nvPr/>
        </p:nvSpPr>
        <p:spPr>
          <a:xfrm>
            <a:off x="4789843" y="5069005"/>
            <a:ext cx="2382957" cy="1312323"/>
          </a:xfrm>
          <a:prstGeom prst="star10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957" y="260648"/>
            <a:ext cx="5309774" cy="692695"/>
          </a:xfrm>
        </p:spPr>
        <p:txBody>
          <a:bodyPr>
            <a:normAutofit fontScale="90000"/>
          </a:bodyPr>
          <a:lstStyle/>
          <a:p>
            <a:pPr algn="l"/>
            <a:r>
              <a:rPr lang="th-TH" sz="3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ขั้นตอนการเขียนผลงาน (ต่อ)</a:t>
            </a:r>
            <a:endParaRPr lang="th-TH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509103" y="1398216"/>
            <a:ext cx="8207042" cy="4548504"/>
            <a:chOff x="509103" y="1405268"/>
            <a:chExt cx="7911411" cy="4548504"/>
          </a:xfrm>
        </p:grpSpPr>
        <p:grpSp>
          <p:nvGrpSpPr>
            <p:cNvPr id="16" name="Group 15"/>
            <p:cNvGrpSpPr/>
            <p:nvPr/>
          </p:nvGrpSpPr>
          <p:grpSpPr>
            <a:xfrm>
              <a:off x="576156" y="3086754"/>
              <a:ext cx="7399161" cy="2503897"/>
              <a:chOff x="-3975" y="1269374"/>
              <a:chExt cx="7399161" cy="2503897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-3975" y="3373161"/>
                <a:ext cx="1828125" cy="40011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หาข้อมูลเพิ่ม</a:t>
                </a:r>
                <a:endParaRPr lang="th-TH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416021" y="2849941"/>
                <a:ext cx="1862811" cy="40011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ลงมือเขียนร่าง</a:t>
                </a:r>
                <a:endParaRPr lang="th-TH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650941" y="2341512"/>
                <a:ext cx="1862332" cy="40011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หาคนช่วยอ่าน</a:t>
                </a:r>
                <a:endParaRPr lang="th-TH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255549" y="1802903"/>
                <a:ext cx="1828619" cy="40011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แก้ไข เพิ่มเติม</a:t>
                </a:r>
                <a:endParaRPr lang="th-TH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602426" y="1269374"/>
                <a:ext cx="1792760" cy="40011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th-TH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จัดทำรายงาน</a:t>
                </a:r>
                <a:endParaRPr lang="th-TH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509103" y="3728005"/>
              <a:ext cx="1794030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h-TH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ทบทวนเอกสาร/หลักวิชาการ/แนวคิด ฯ</a:t>
              </a:r>
              <a:endPara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1015700" y="4521405"/>
              <a:ext cx="0" cy="66913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716251" y="2871311"/>
              <a:ext cx="1794030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h-TH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เขียนตามเค้าโครงที่วางไว้/สำรวจความเชื่อมโยง</a:t>
              </a:r>
              <a:endPara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70550" y="2313208"/>
              <a:ext cx="1794030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h-TH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ให้เพื่อน พี่ น้อง หรือผู้บังคับบัญชาช่วยอ่าน เสนอแนะ</a:t>
              </a:r>
              <a:endPara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755233" y="3620283"/>
              <a:ext cx="0" cy="104644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 flipV="1">
              <a:off x="4405772" y="3144205"/>
              <a:ext cx="1525" cy="9993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844480" y="1697656"/>
              <a:ext cx="1794030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h-TH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ปรับปรุงแก้ไขสำรวจความถูกต้อง พิสูจน์อักษร</a:t>
              </a:r>
              <a:endPara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V="1">
              <a:off x="5781094" y="2599068"/>
              <a:ext cx="6220" cy="10027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V="1">
              <a:off x="7486764" y="1990043"/>
              <a:ext cx="0" cy="106733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626484" y="1405268"/>
              <a:ext cx="1794030" cy="584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h-TH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จัดทำรายงานตามแบบที่ กกจ.กำหนด</a:t>
              </a:r>
              <a:endPara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48337" y="5368997"/>
              <a:ext cx="1794030" cy="584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h-TH" sz="1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ทำไว้ได้เลยไม่ต้องรอถึงเวลาประเมิน</a:t>
              </a:r>
              <a:endParaRPr lang="th-TH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0" name="10-Point Star 59"/>
          <p:cNvSpPr/>
          <p:nvPr/>
        </p:nvSpPr>
        <p:spPr>
          <a:xfrm>
            <a:off x="2230781" y="5361945"/>
            <a:ext cx="360040" cy="334085"/>
          </a:xfrm>
          <a:prstGeom prst="star10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10-Point Star 60"/>
          <p:cNvSpPr/>
          <p:nvPr/>
        </p:nvSpPr>
        <p:spPr>
          <a:xfrm>
            <a:off x="3862877" y="4901963"/>
            <a:ext cx="360040" cy="334085"/>
          </a:xfrm>
          <a:prstGeom prst="star10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10-Point Star 61"/>
          <p:cNvSpPr/>
          <p:nvPr/>
        </p:nvSpPr>
        <p:spPr>
          <a:xfrm>
            <a:off x="5158525" y="4339648"/>
            <a:ext cx="360040" cy="334085"/>
          </a:xfrm>
          <a:prstGeom prst="star10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10-Point Star 62"/>
          <p:cNvSpPr/>
          <p:nvPr/>
        </p:nvSpPr>
        <p:spPr>
          <a:xfrm>
            <a:off x="6714284" y="3780285"/>
            <a:ext cx="522012" cy="440803"/>
          </a:xfrm>
          <a:prstGeom prst="star10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th-TH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10-Point Star 64"/>
          <p:cNvSpPr/>
          <p:nvPr/>
        </p:nvSpPr>
        <p:spPr>
          <a:xfrm>
            <a:off x="8154444" y="3179480"/>
            <a:ext cx="522012" cy="440803"/>
          </a:xfrm>
          <a:prstGeom prst="star10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th-TH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689233" y="4221088"/>
            <a:ext cx="682136" cy="729357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" y="897319"/>
            <a:ext cx="2297122" cy="197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9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10-Point Star 36"/>
          <p:cNvSpPr/>
          <p:nvPr/>
        </p:nvSpPr>
        <p:spPr>
          <a:xfrm>
            <a:off x="3259778" y="2684238"/>
            <a:ext cx="2068306" cy="1366475"/>
          </a:xfrm>
          <a:prstGeom prst="star10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เอกสารหมายเลข 3 (ตอนที่ 2)</a:t>
            </a:r>
            <a:b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แบบแสดงรายละเอียดการเสนอผลงาน)</a:t>
            </a:r>
            <a:endParaRPr lang="th-TH" sz="2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306895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ผลงานที่ผ่านมา</a:t>
            </a:r>
            <a:endParaRPr lang="th-TH" sz="1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6911" y="1809522"/>
            <a:ext cx="1872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ระยะเวลาที่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ดำเนินการ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1241" y="1393612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ชื่อผลงาน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791901"/>
            <a:ext cx="20227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ความรู้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ทางวิชาการหรือ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แนวคิดที่ใช้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ในการดำเนินการ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4242520"/>
            <a:ext cx="2648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สรุปสาระและ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ขั้นตอนการดำเนินงาน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8073" y="5019585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ผู้ร่วมดำเนินการ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5019585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ส่วนของงานที่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ผู้เสนอปฏิบัติ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2629" y="4416877"/>
            <a:ext cx="2719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ผลสำเร็จของงาน 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(เชิงปริมาณ/คุณภาพ)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949643" y="1860664"/>
            <a:ext cx="1" cy="949542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654706" y="2320796"/>
            <a:ext cx="864096" cy="692498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168073" y="3362401"/>
            <a:ext cx="1166337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705871" y="3670807"/>
            <a:ext cx="761765" cy="827376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416471" y="3947991"/>
            <a:ext cx="450144" cy="106518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292589" y="3239913"/>
            <a:ext cx="863587" cy="1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9" idx="1"/>
          </p:cNvCxnSpPr>
          <p:nvPr/>
        </p:nvCxnSpPr>
        <p:spPr>
          <a:xfrm>
            <a:off x="5292589" y="3585483"/>
            <a:ext cx="850449" cy="218766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04531" y="4002506"/>
            <a:ext cx="383493" cy="101067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143038" y="3634972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การนำไปใช้ประโยชน์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132023" y="2335435"/>
            <a:ext cx="686662" cy="75912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28637" y="2850464"/>
            <a:ext cx="2492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ความยุ่งยาก/</a:t>
            </a:r>
            <a:b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ปัญหา อุปสรรค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967046" y="3896582"/>
            <a:ext cx="685583" cy="638326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24328" y="2104241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 ข้อเสนอแนะ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649066" y="1978387"/>
            <a:ext cx="318978" cy="83182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830166" y="1539085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 รายการอ้างอิง</a:t>
            </a:r>
            <a:endParaRPr lang="th-TH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31143" y="5358139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66690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8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เอกสารหมายเลข 3 (ตอนที่ 3)</a:t>
            </a:r>
            <a:b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แบบแสดงรายละเอียดการเสนอผลงาน)</a:t>
            </a:r>
            <a:endParaRPr lang="th-TH" sz="2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49987" y="1603801"/>
            <a:ext cx="7738210" cy="4131926"/>
            <a:chOff x="827584" y="1298075"/>
            <a:chExt cx="7738210" cy="4131926"/>
          </a:xfrm>
        </p:grpSpPr>
        <p:cxnSp>
          <p:nvCxnSpPr>
            <p:cNvPr id="14" name="Straight Connector 13"/>
            <p:cNvCxnSpPr/>
            <p:nvPr/>
          </p:nvCxnSpPr>
          <p:spPr>
            <a:xfrm flipH="1" flipV="1">
              <a:off x="4189557" y="1828073"/>
              <a:ext cx="1" cy="1019831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10-Point Star 36"/>
            <p:cNvSpPr/>
            <p:nvPr/>
          </p:nvSpPr>
          <p:spPr>
            <a:xfrm>
              <a:off x="3259778" y="2684238"/>
              <a:ext cx="2068306" cy="1366475"/>
            </a:xfrm>
            <a:prstGeom prst="star10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000" b="1">
                <a:ln w="10160">
                  <a:solidFill>
                    <a:srgbClr val="98C723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213811" y="3008458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ข้อเสนอ</a:t>
              </a:r>
            </a:p>
            <a:p>
              <a:pPr algn="ctr"/>
              <a:r>
                <a:rPr lang="th-TH" sz="2000" b="1" dirty="0" smtClea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แนวคิดฯ</a:t>
              </a:r>
              <a:endParaRPr lang="th-TH" sz="2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43608" y="1972030"/>
              <a:ext cx="26282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 </a:t>
              </a: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ชื่อเรื่อง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97794" y="1298075"/>
              <a:ext cx="336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 </a:t>
              </a: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รายละเอียดของผู้เสนอ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27584" y="3065131"/>
              <a:ext cx="21277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3. </a:t>
              </a: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หลักการ</a:t>
              </a:r>
              <a:b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และเหตุผล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73831" y="4722115"/>
              <a:ext cx="21066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4. </a:t>
              </a: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บทวิเคราะห์/แนวคิด/ข้อเสนอ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02506" y="4722115"/>
              <a:ext cx="30378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5. </a:t>
              </a: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ผลที่คาดว่าจะได้รับ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89530" y="3065131"/>
              <a:ext cx="23762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6. </a:t>
              </a: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ตัวชี้วัดความสำเร็จ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56628" y="1701028"/>
              <a:ext cx="2376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7. </a:t>
              </a:r>
              <a:r>
                <a:rPr lang="th-TH" sz="2000" b="1" dirty="0" smtClea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รายการอ้างอิง</a:t>
              </a:r>
              <a:endPara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 flipV="1">
              <a:off x="2616396" y="2337989"/>
              <a:ext cx="864096" cy="69249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2263244" y="3362401"/>
              <a:ext cx="996534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3240706" y="3978212"/>
              <a:ext cx="612922" cy="743903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34728" y="3379689"/>
              <a:ext cx="828092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923984" y="3924891"/>
              <a:ext cx="520134" cy="824226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040052" y="2106432"/>
              <a:ext cx="576064" cy="864097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015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395536" y="404664"/>
            <a:ext cx="7488832" cy="3384376"/>
          </a:xfrm>
          <a:prstGeom prst="clou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hlinkClick r:id="rId2" action="ppaction://hlinkfile"/>
          </p:cNvPr>
          <p:cNvSpPr txBox="1">
            <a:spLocks/>
          </p:cNvSpPr>
          <p:nvPr/>
        </p:nvSpPr>
        <p:spPr>
          <a:xfrm>
            <a:off x="179512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ข้อแนะนำการเขียนผลงาน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429000"/>
            <a:ext cx="3096344" cy="31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0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620688"/>
            <a:ext cx="7344816" cy="384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หลักฐานอ้างอิง </a:t>
            </a:r>
            <a:r>
              <a:rPr lang="th-TH" dirty="0">
                <a:latin typeface="Tahoma" pitchFamily="34" charset="0"/>
                <a:ea typeface="Tahoma" pitchFamily="34" charset="0"/>
                <a:cs typeface="Tahoma" pitchFamily="34" charset="0"/>
              </a:rPr>
              <a:t>(ถ้ามี</a:t>
            </a:r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th-TH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หาก</a:t>
            </a:r>
            <a:r>
              <a:rPr lang="th-TH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ผลงานมี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ลักษณะเป็น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เอกสารรายงาน หรือ หนังสือที่เผยแพร่แล้ว รวมทั้งเอกสารวิชาการประเภทใดประเภท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หนึ่งที่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จัดพิมพ์และออกเลขเอกสาร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แล้วให้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ส่งผล</a:t>
            </a:r>
            <a:r>
              <a:rPr lang="th-TH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งานจริงประกอบการ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พิจารณา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th-TH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endParaRPr lang="en-US" sz="16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320" y="3861048"/>
            <a:ext cx="4102105" cy="2697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15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735</TotalTime>
  <Words>1476</Words>
  <Application>Microsoft Office PowerPoint</Application>
  <PresentationFormat>On-screen Show (4:3)</PresentationFormat>
  <Paragraphs>251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Concourse</vt:lpstr>
      <vt:lpstr>เทคนิคการเขียนผลงาน เพื่อประเมินเข้าสู่ตำแหน่งที่สูงขึ้น</vt:lpstr>
      <vt:lpstr>เอกสารหมายเลข 1  (แบบพิจารณาคุณสมบัติบุคคล)</vt:lpstr>
      <vt:lpstr>ประเภทของผลงานสำหรับประเมิน</vt:lpstr>
      <vt:lpstr>ขั้นตอนการเขียนผลงาน</vt:lpstr>
      <vt:lpstr>ขั้นตอนการเขียนผลงาน (ต่อ)</vt:lpstr>
      <vt:lpstr>เอกสารหมายเลข 3 (ตอนที่ 2) (แบบแสดงรายละเอียดการเสนอผลงาน)</vt:lpstr>
      <vt:lpstr>เอกสารหมายเลข 3 (ตอนที่ 3) (แบบแสดงรายละเอียดการเสนอผลงาน)</vt:lpstr>
      <vt:lpstr>PowerPoint Presentation</vt:lpstr>
      <vt:lpstr>PowerPoint Presentation</vt:lpstr>
      <vt:lpstr>PowerPoint Presentation</vt:lpstr>
      <vt:lpstr>ความสำคัญของการเขียน</vt:lpstr>
      <vt:lpstr>PowerPoint Presentation</vt:lpstr>
      <vt:lpstr>หลักการเขียน</vt:lpstr>
      <vt:lpstr>กระบวนการคิดเพื่อการเขียนที่ดี</vt:lpstr>
      <vt:lpstr>การจัดระเบียบความคิด</vt:lpstr>
      <vt:lpstr>Mind Map: รวบรวมและจัดระเบียบความคิด</vt:lpstr>
      <vt:lpstr>หลักการเขียนเค้าโครงเรื่อง</vt:lpstr>
      <vt:lpstr>ตัวอย่าง การกำหนดเค้าโครงเรื่อง</vt:lpstr>
      <vt:lpstr>หลักการเขียน</vt:lpstr>
      <vt:lpstr>ภาษาในการเขียนรายงาน</vt:lpstr>
      <vt:lpstr>การใช้ภาษาในงานเขียนเชิงวิชาการ </vt:lpstr>
      <vt:lpstr>ตัวอย่าง การใช้ภาษาพูด-เขียน</vt:lpstr>
      <vt:lpstr>การเขียนประโยค</vt:lpstr>
      <vt:lpstr>การเขียนประโยค (ต่อ)</vt:lpstr>
      <vt:lpstr>การเขียนประโยค (ต่อ)</vt:lpstr>
      <vt:lpstr>การเขียนย่อหน้า</vt:lpstr>
      <vt:lpstr>ส่วนประกอบของย่อหน้า</vt:lpstr>
      <vt:lpstr>รูปแบบของย่อหน้า</vt:lpstr>
      <vt:lpstr>ลักษณะย่อหน้าที่ดี</vt:lpstr>
      <vt:lpstr>ลักษณะย่อหน้าที่ดี (ต่อ)</vt:lpstr>
      <vt:lpstr>PowerPoint Presentation</vt:lpstr>
    </vt:vector>
  </TitlesOfParts>
  <Company>Office 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เทคนิคการเขียนผลงาน เพื่อประเมินเข้าสู่ตำแหน่งที่สูงขึ้น</dc:title>
  <dc:creator>aggie4</dc:creator>
  <cp:lastModifiedBy>aggie4</cp:lastModifiedBy>
  <cp:revision>55</cp:revision>
  <cp:lastPrinted>2017-12-14T10:20:53Z</cp:lastPrinted>
  <dcterms:created xsi:type="dcterms:W3CDTF">2017-12-13T06:38:12Z</dcterms:created>
  <dcterms:modified xsi:type="dcterms:W3CDTF">2017-12-15T00:34:46Z</dcterms:modified>
</cp:coreProperties>
</file>