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6"/>
  </p:notesMasterIdLst>
  <p:handoutMasterIdLst>
    <p:handoutMasterId r:id="rId17"/>
  </p:handoutMasterIdLst>
  <p:sldIdLst>
    <p:sldId id="259" r:id="rId2"/>
    <p:sldId id="272" r:id="rId3"/>
    <p:sldId id="273" r:id="rId4"/>
    <p:sldId id="274" r:id="rId5"/>
    <p:sldId id="275" r:id="rId6"/>
    <p:sldId id="276" r:id="rId7"/>
    <p:sldId id="260" r:id="rId8"/>
    <p:sldId id="261" r:id="rId9"/>
    <p:sldId id="262" r:id="rId10"/>
    <p:sldId id="280" r:id="rId11"/>
    <p:sldId id="264" r:id="rId12"/>
    <p:sldId id="265" r:id="rId13"/>
    <p:sldId id="270" r:id="rId14"/>
    <p:sldId id="277" r:id="rId15"/>
  </p:sldIdLst>
  <p:sldSz cx="9144000" cy="6858000" type="screen4x3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2F"/>
    <a:srgbClr val="003399"/>
    <a:srgbClr val="0066CC"/>
    <a:srgbClr val="FF99CC"/>
    <a:srgbClr val="0099FF"/>
    <a:srgbClr val="CC0066"/>
    <a:srgbClr val="990033"/>
    <a:srgbClr val="CC9900"/>
    <a:srgbClr val="FF66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ไม่มีลักษณะ ไม่มี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ลักษณะชุดรูปแบบ 1 - เน้น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ลักษณะชุดรูปแบบ 1 - เน้น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ลักษณะสีอ่อน 1 - เน้น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ลักษณะสีอ่อน 2 - เน้น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ลักษณะสีอ่อน 2 - เน้น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ลักษณะสีอ่อน 2 - เน้น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ลักษณะสีอ่อน 2 - เน้น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ลักษณะสีอ่อน 3 - เน้น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709" autoAdjust="0"/>
  </p:normalViewPr>
  <p:slideViewPr>
    <p:cSldViewPr>
      <p:cViewPr>
        <p:scale>
          <a:sx n="90" d="100"/>
          <a:sy n="90" d="100"/>
        </p:scale>
        <p:origin x="-6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r">
              <a:defRPr sz="1200"/>
            </a:lvl1pPr>
          </a:lstStyle>
          <a:p>
            <a:fld id="{89430CB3-059F-48E2-B7CB-25647B5F3818}" type="datetimeFigureOut">
              <a:rPr lang="th-TH" smtClean="0"/>
              <a:pPr/>
              <a:t>23/03/60</a:t>
            </a:fld>
            <a:endParaRPr lang="th-TH" dirty="0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46679"/>
            <a:ext cx="2971800" cy="497284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9446679"/>
            <a:ext cx="2971800" cy="497284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r">
              <a:defRPr sz="1200"/>
            </a:lvl1pPr>
          </a:lstStyle>
          <a:p>
            <a:fld id="{0DA012F5-83A0-4139-9CB0-177DE49CFA00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45485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r">
              <a:defRPr sz="1200"/>
            </a:lvl1pPr>
          </a:lstStyle>
          <a:p>
            <a:fld id="{49576031-0CF4-4F51-A9C1-4049DCD4BE57}" type="datetimeFigureOut">
              <a:rPr lang="th-TH" smtClean="0"/>
              <a:pPr/>
              <a:t>23/03/60</a:t>
            </a:fld>
            <a:endParaRPr lang="th-TH" dirty="0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09" rIns="91418" bIns="45709" rtlCol="0" anchor="ctr"/>
          <a:lstStyle/>
          <a:p>
            <a:endParaRPr lang="th-TH" dirty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1" y="4724203"/>
            <a:ext cx="5486400" cy="4475560"/>
          </a:xfrm>
          <a:prstGeom prst="rect">
            <a:avLst/>
          </a:prstGeom>
        </p:spPr>
        <p:txBody>
          <a:bodyPr vert="horz" lIns="91418" tIns="45709" rIns="91418" bIns="45709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6679"/>
            <a:ext cx="2971800" cy="497284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9446679"/>
            <a:ext cx="2971800" cy="497284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r">
              <a:defRPr sz="1200"/>
            </a:lvl1pPr>
          </a:lstStyle>
          <a:p>
            <a:fld id="{20BC6F85-F34C-44F3-B75E-D7B80F7625FA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04952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C6F85-F34C-44F3-B75E-D7B80F7625FA}" type="slidenum">
              <a:rPr lang="th-TH" smtClean="0"/>
              <a:pPr/>
              <a:t>1</a:t>
            </a:fld>
            <a:endParaRPr lang="th-TH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C6F85-F34C-44F3-B75E-D7B80F7625FA}" type="slidenum">
              <a:rPr lang="th-TH" smtClean="0"/>
              <a:pPr/>
              <a:t>2</a:t>
            </a:fld>
            <a:endParaRPr lang="th-TH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6CBDD-A0D3-4D72-BE9A-520E1326007F}" type="slidenum">
              <a:rPr lang="en-US"/>
              <a:pPr/>
              <a:t>10</a:t>
            </a:fld>
            <a:endParaRPr lang="th-TH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6CBDD-A0D3-4D72-BE9A-520E1326007F}" type="slidenum">
              <a:rPr lang="en-US"/>
              <a:pPr/>
              <a:t>11</a:t>
            </a:fld>
            <a:endParaRPr lang="th-TH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6CBDD-A0D3-4D72-BE9A-520E1326007F}" type="slidenum">
              <a:rPr lang="en-US"/>
              <a:pPr/>
              <a:t>12</a:t>
            </a:fld>
            <a:endParaRPr lang="th-TH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6CBDD-A0D3-4D72-BE9A-520E1326007F}" type="slidenum">
              <a:rPr lang="en-US"/>
              <a:pPr/>
              <a:t>13</a:t>
            </a:fld>
            <a:endParaRPr lang="th-TH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BBF7-DFB8-4197-B8E6-5EE1451E266B}" type="datetimeFigureOut">
              <a:rPr lang="th-TH" smtClean="0"/>
              <a:pPr/>
              <a:t>23/03/60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4C41-3E5D-4978-825C-0DF4E0CBDEEE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BBF7-DFB8-4197-B8E6-5EE1451E266B}" type="datetimeFigureOut">
              <a:rPr lang="th-TH" smtClean="0"/>
              <a:pPr/>
              <a:t>23/03/60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4C41-3E5D-4978-825C-0DF4E0CBDEEE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BBF7-DFB8-4197-B8E6-5EE1451E266B}" type="datetimeFigureOut">
              <a:rPr lang="th-TH" smtClean="0"/>
              <a:pPr/>
              <a:t>23/03/60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4C41-3E5D-4978-825C-0DF4E0CBDEEE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BBF7-DFB8-4197-B8E6-5EE1451E266B}" type="datetimeFigureOut">
              <a:rPr lang="th-TH" smtClean="0"/>
              <a:pPr/>
              <a:t>23/03/60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4C41-3E5D-4978-825C-0DF4E0CBDEEE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BBF7-DFB8-4197-B8E6-5EE1451E266B}" type="datetimeFigureOut">
              <a:rPr lang="th-TH" smtClean="0"/>
              <a:pPr/>
              <a:t>23/03/60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4C41-3E5D-4978-825C-0DF4E0CBDEEE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BBF7-DFB8-4197-B8E6-5EE1451E266B}" type="datetimeFigureOut">
              <a:rPr lang="th-TH" smtClean="0"/>
              <a:pPr/>
              <a:t>23/03/60</a:t>
            </a:fld>
            <a:endParaRPr lang="th-TH" dirty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4C41-3E5D-4978-825C-0DF4E0CBDEEE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BBF7-DFB8-4197-B8E6-5EE1451E266B}" type="datetimeFigureOut">
              <a:rPr lang="th-TH" smtClean="0"/>
              <a:pPr/>
              <a:t>23/03/60</a:t>
            </a:fld>
            <a:endParaRPr lang="th-TH" dirty="0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4C41-3E5D-4978-825C-0DF4E0CBDEEE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BBF7-DFB8-4197-B8E6-5EE1451E266B}" type="datetimeFigureOut">
              <a:rPr lang="th-TH" smtClean="0"/>
              <a:pPr/>
              <a:t>23/03/60</a:t>
            </a:fld>
            <a:endParaRPr lang="th-TH" dirty="0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4C41-3E5D-4978-825C-0DF4E0CBDEEE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BBF7-DFB8-4197-B8E6-5EE1451E266B}" type="datetimeFigureOut">
              <a:rPr lang="th-TH" smtClean="0"/>
              <a:pPr/>
              <a:t>23/03/60</a:t>
            </a:fld>
            <a:endParaRPr lang="th-TH" dirty="0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4C41-3E5D-4978-825C-0DF4E0CBDEEE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BBF7-DFB8-4197-B8E6-5EE1451E266B}" type="datetimeFigureOut">
              <a:rPr lang="th-TH" smtClean="0"/>
              <a:pPr/>
              <a:t>23/03/60</a:t>
            </a:fld>
            <a:endParaRPr lang="th-TH" dirty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4C41-3E5D-4978-825C-0DF4E0CBDEEE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BBF7-DFB8-4197-B8E6-5EE1451E266B}" type="datetimeFigureOut">
              <a:rPr lang="th-TH" smtClean="0"/>
              <a:pPr/>
              <a:t>23/03/60</a:t>
            </a:fld>
            <a:endParaRPr lang="th-TH" dirty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64C41-3E5D-4978-825C-0DF4E0CBDEEE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ABBF7-DFB8-4197-B8E6-5EE1451E266B}" type="datetimeFigureOut">
              <a:rPr lang="th-TH" smtClean="0"/>
              <a:pPr/>
              <a:t>23/03/60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64C41-3E5D-4978-825C-0DF4E0CBDEEE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57224" y="1857364"/>
            <a:ext cx="7572428" cy="4357718"/>
          </a:xfrm>
        </p:spPr>
        <p:txBody>
          <a:bodyPr>
            <a:normAutofit fontScale="90000"/>
          </a:bodyPr>
          <a:lstStyle/>
          <a:p>
            <a:pPr algn="ctr"/>
            <a:r>
              <a:rPr lang="th-TH" sz="9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ส.ป.ก.ปทุมธานี </a:t>
            </a: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ยินดีต้อนรับ</a:t>
            </a:r>
            <a:r>
              <a:rPr lang="th-TH" sz="4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4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หัวหน้าผู้ตรวจ</a:t>
            </a:r>
            <a:r>
              <a:rPr lang="th-TH" sz="49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H SarabunIT๙" pitchFamily="34" charset="-34"/>
                <a:cs typeface="TH SarabunIT๙" pitchFamily="34" charset="-34"/>
              </a:rPr>
              <a:t>ราชการ</a:t>
            </a:r>
            <a:r>
              <a:rPr lang="th-TH" sz="4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ส.ป.ก.</a:t>
            </a:r>
            <a:br>
              <a:rPr lang="th-TH" sz="4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5300" b="1" dirty="0" smtClean="0">
                <a:latin typeface="TH SarabunIT๙" pitchFamily="34" charset="-34"/>
                <a:cs typeface="TH SarabunIT๙" pitchFamily="34" charset="-34"/>
              </a:rPr>
              <a:t>นายพงษ์พิเชษฐ เก้าเอี้ยน</a:t>
            </a:r>
            <a:r>
              <a:rPr lang="th-TH" sz="4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4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ด้วยความยินดียิ่ง</a:t>
            </a: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endParaRPr lang="th-TH" b="1" dirty="0">
              <a:solidFill>
                <a:schemeClr val="tx1">
                  <a:lumMod val="95000"/>
                  <a:lumOff val="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5" name="Picture 4" descr="moac_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7448" y="136358"/>
            <a:ext cx="1785950" cy="1721006"/>
          </a:xfrm>
          <a:prstGeom prst="rect">
            <a:avLst/>
          </a:prstGeom>
        </p:spPr>
      </p:pic>
      <p:pic>
        <p:nvPicPr>
          <p:cNvPr id="11" name="Picture 10" descr="152204465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422" y="5786454"/>
            <a:ext cx="4600575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276" name="Group 3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693076"/>
              </p:ext>
            </p:extLst>
          </p:nvPr>
        </p:nvGraphicFramePr>
        <p:xfrm>
          <a:off x="228600" y="1510248"/>
          <a:ext cx="8735888" cy="523112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4127376"/>
                <a:gridCol w="648072"/>
                <a:gridCol w="936104"/>
                <a:gridCol w="720080"/>
                <a:gridCol w="720080"/>
                <a:gridCol w="1584176"/>
              </a:tblGrid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กิจกรรม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หน่วย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แผนงาน 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</a:t>
                      </a: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ปี 2560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ผลงาน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ร้อยละ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ปัญหาและอุปสรรค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728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33400" algn="l"/>
                        </a:tabLst>
                        <a:defRPr/>
                      </a:pPr>
                      <a:r>
                        <a:rPr kumimoji="0" lang="th-TH" sz="2200" b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ผลผลิตที่ 1 </a:t>
                      </a:r>
                      <a:endParaRPr kumimoji="0" lang="th-TH" sz="22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33400" algn="l"/>
                        </a:tabLst>
                        <a:defRPr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1. การจัดที่ดินเอกชน ปี 2560</a:t>
                      </a:r>
                    </a:p>
                    <a:p>
                      <a:pPr marL="266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33400" algn="l"/>
                        </a:tabLst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พัฒนาสิทธิการเช่าไปสู่การเช่าซื้อ</a:t>
                      </a:r>
                    </a:p>
                    <a:p>
                      <a:pPr marL="266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33400" algn="l"/>
                        </a:tabLst>
                        <a:defRPr/>
                      </a:pPr>
                      <a:r>
                        <a:rPr kumimoji="0" lang="th-TH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</a:t>
                      </a: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โอนสิทธิและตกทอดมรดกสิทธิ</a:t>
                      </a: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266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</a:t>
                      </a: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จดทะเบียนสิทธิและนิติกรรม(ตามสัญญาเช่าซื้อ)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</a:tr>
              <a:tr h="981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2. สำรวจรังวัดแบ่งแปลง (งานนอกแผน)</a:t>
                      </a:r>
                    </a:p>
                    <a:p>
                      <a:pPr marL="265112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งานระวังชี้แบ่งแยกแปลงที่ดิน</a:t>
                      </a:r>
                    </a:p>
                    <a:p>
                      <a:pPr marL="265112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งานระวังชี้สอบเขตแปลงที่ดิน</a:t>
                      </a:r>
                    </a:p>
                    <a:p>
                      <a:pPr marL="265112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</a:t>
                      </a: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งานระวังชี้รับรองแนวเขตแปลงที่ดินข้างเคียง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งานตรวจสอบแปลงที่ดินก่อนโอนกรรมสิทธิ์</a:t>
                      </a:r>
                    </a:p>
                    <a:p>
                      <a:pPr marL="265112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งานตรวจสอบแปลงที่ดินตามคำขออนุญาต</a:t>
                      </a:r>
                    </a:p>
                    <a:p>
                      <a:pPr marL="265112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งานควบคุมโครงการก่อสร้างอาคารเก็บ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 เอกสาร 2 ชั้น ส.</a:t>
                      </a:r>
                      <a:r>
                        <a:rPr kumimoji="0" lang="th-TH" sz="22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ป.ก</a:t>
                      </a: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.ปทุมธานี</a:t>
                      </a: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</a:tr>
            </a:tbl>
          </a:graphicData>
        </a:graphic>
      </p:graphicFrame>
      <p:sp>
        <p:nvSpPr>
          <p:cNvPr id="11349" name="Text Box 62"/>
          <p:cNvSpPr txBox="1">
            <a:spLocks noChangeArrowheads="1"/>
          </p:cNvSpPr>
          <p:nvPr/>
        </p:nvSpPr>
        <p:spPr bwMode="auto">
          <a:xfrm>
            <a:off x="228600" y="609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h-TH" dirty="0"/>
          </a:p>
        </p:txBody>
      </p:sp>
      <p:sp>
        <p:nvSpPr>
          <p:cNvPr id="11350" name="Text Box 64"/>
          <p:cNvSpPr txBox="1">
            <a:spLocks noChangeArrowheads="1"/>
          </p:cNvSpPr>
          <p:nvPr/>
        </p:nvSpPr>
        <p:spPr bwMode="auto">
          <a:xfrm>
            <a:off x="4173390" y="188640"/>
            <a:ext cx="49351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สำนักงานการปฏิรูปที่ดินเพื่อเกษตรกรรม (ส.ป.ก.)</a:t>
            </a:r>
          </a:p>
        </p:txBody>
      </p:sp>
      <p:sp>
        <p:nvSpPr>
          <p:cNvPr id="37953" name="Line 65"/>
          <p:cNvSpPr>
            <a:spLocks noChangeShapeType="1"/>
          </p:cNvSpPr>
          <p:nvPr/>
        </p:nvSpPr>
        <p:spPr bwMode="auto">
          <a:xfrm>
            <a:off x="1187450" y="692150"/>
            <a:ext cx="7696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th-TH" dirty="0"/>
          </a:p>
        </p:txBody>
      </p:sp>
      <p:sp>
        <p:nvSpPr>
          <p:cNvPr id="11352" name="Text Box 67"/>
          <p:cNvSpPr txBox="1">
            <a:spLocks noChangeArrowheads="1"/>
          </p:cNvSpPr>
          <p:nvPr/>
        </p:nvSpPr>
        <p:spPr bwMode="auto">
          <a:xfrm>
            <a:off x="5148064" y="763588"/>
            <a:ext cx="39289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สำนักงานการปฏิรูปที่ดินจังหวัดปทุมธานี</a:t>
            </a:r>
            <a:endParaRPr lang="th-TH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214312" y="785813"/>
            <a:ext cx="4821237" cy="5715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2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แผนงาน/งบประมาณ ประจำปีงบประมาณ </a:t>
            </a:r>
            <a:r>
              <a:rPr lang="th-TH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2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560</a:t>
            </a:r>
            <a:endParaRPr lang="th-TH" sz="2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37670" y="3262914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ราย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37670" y="2944108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ราย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43374" y="3549785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ราย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3" name="Chevron 39"/>
          <p:cNvSpPr/>
          <p:nvPr/>
        </p:nvSpPr>
        <p:spPr>
          <a:xfrm>
            <a:off x="552659" y="2996952"/>
            <a:ext cx="130909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4" name="Chevron 39"/>
          <p:cNvSpPr/>
          <p:nvPr/>
        </p:nvSpPr>
        <p:spPr>
          <a:xfrm>
            <a:off x="552659" y="3321008"/>
            <a:ext cx="130909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5" name="Chevron 39"/>
          <p:cNvSpPr/>
          <p:nvPr/>
        </p:nvSpPr>
        <p:spPr>
          <a:xfrm>
            <a:off x="539552" y="3645024"/>
            <a:ext cx="130909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92080" y="2945269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60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45916" y="2852936"/>
            <a:ext cx="29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-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71126" y="2852936"/>
            <a:ext cx="29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-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292080" y="3232140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50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79038" y="3232140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59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27110" y="3232140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118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92080" y="3520172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30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138750" y="3501008"/>
            <a:ext cx="29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-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71126" y="3501008"/>
            <a:ext cx="29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-</a:t>
            </a:r>
          </a:p>
        </p:txBody>
      </p:sp>
      <p:sp>
        <p:nvSpPr>
          <p:cNvPr id="26" name="Chevron 39"/>
          <p:cNvSpPr/>
          <p:nvPr/>
        </p:nvSpPr>
        <p:spPr>
          <a:xfrm>
            <a:off x="552659" y="4473136"/>
            <a:ext cx="130909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7" name="Chevron 39"/>
          <p:cNvSpPr/>
          <p:nvPr/>
        </p:nvSpPr>
        <p:spPr>
          <a:xfrm>
            <a:off x="539552" y="4797152"/>
            <a:ext cx="130909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6" name="Chevron 39"/>
          <p:cNvSpPr/>
          <p:nvPr/>
        </p:nvSpPr>
        <p:spPr>
          <a:xfrm>
            <a:off x="539552" y="5121208"/>
            <a:ext cx="130909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7" name="Chevron 39"/>
          <p:cNvSpPr/>
          <p:nvPr/>
        </p:nvSpPr>
        <p:spPr>
          <a:xfrm>
            <a:off x="539552" y="5445224"/>
            <a:ext cx="130909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8" name="Chevron 39"/>
          <p:cNvSpPr/>
          <p:nvPr/>
        </p:nvSpPr>
        <p:spPr>
          <a:xfrm>
            <a:off x="552659" y="5769280"/>
            <a:ext cx="130909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1" name="Chevron 39"/>
          <p:cNvSpPr/>
          <p:nvPr/>
        </p:nvSpPr>
        <p:spPr>
          <a:xfrm>
            <a:off x="539552" y="6093296"/>
            <a:ext cx="130909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21018" y="6002124"/>
            <a:ext cx="29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-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55976" y="4325034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แปลง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61464" y="4293096"/>
            <a:ext cx="4626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40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053552" y="4293096"/>
            <a:ext cx="4626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34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804248" y="4293096"/>
            <a:ext cx="4626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85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355976" y="5014337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แปลง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55976" y="5301208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แปลง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355976" y="5662409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แปลง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355976" y="6022449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แห่ง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355976" y="4654297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แปลง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261464" y="4654297"/>
            <a:ext cx="5089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053552" y="4654297"/>
            <a:ext cx="5089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8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660232" y="4654297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66.66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261464" y="5014337"/>
            <a:ext cx="4626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053552" y="5014337"/>
            <a:ext cx="4626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13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588224" y="5014337"/>
            <a:ext cx="905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108.33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30936" y="5301208"/>
            <a:ext cx="6573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300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02850" y="5301208"/>
            <a:ext cx="6573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175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706909" y="5301208"/>
            <a:ext cx="7454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58.33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2770" y="5661248"/>
            <a:ext cx="4854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30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074858" y="5661248"/>
            <a:ext cx="4854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2</a:t>
            </a:r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660232" y="5661248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66.66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405480" y="6022449"/>
            <a:ext cx="4626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804248" y="6021288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9.46</a:t>
            </a:r>
          </a:p>
        </p:txBody>
      </p:sp>
    </p:spTree>
    <p:extLst>
      <p:ext uri="{BB962C8B-B14F-4D97-AF65-F5344CB8AC3E}">
        <p14:creationId xmlns:p14="http://schemas.microsoft.com/office/powerpoint/2010/main" val="334469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276" name="Group 3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731885"/>
              </p:ext>
            </p:extLst>
          </p:nvPr>
        </p:nvGraphicFramePr>
        <p:xfrm>
          <a:off x="251520" y="1518926"/>
          <a:ext cx="8605018" cy="502429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4104456"/>
                <a:gridCol w="648072"/>
                <a:gridCol w="864096"/>
                <a:gridCol w="720080"/>
                <a:gridCol w="720080"/>
                <a:gridCol w="1548234"/>
              </a:tblGrid>
              <a:tr h="757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กิจกรรม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หน่วย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แผนงาน 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</a:t>
                      </a: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ปี 2560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ผลงาน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ร้อยละ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ปัญหาและอุปสรรค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ผลผลิตที่ 2</a:t>
                      </a:r>
                      <a:r>
                        <a:rPr kumimoji="0" lang="en-US" sz="2200" b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endParaRPr kumimoji="0" lang="th-TH" sz="2200" b="1" u="sng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เกษตรกรได้รับการส่งเสริมพัฒนาศักยภาพและสร้างมูลค่าที่ดินทำกิน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 กิจกรรมพัฒนาผู้แทนเกษตรกร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ผู้แทนคณะกรรมการปฏิรูปที่ดินจังหวัด(คปจ.)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อาสาสมัครปฏิรูปที่ดิน (อสปก.)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ผู้แทนสหกรณ์</a:t>
                      </a: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</a:tr>
              <a:tr h="809962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2 การสร้างและพัฒนาเกษตรกรรุ่นใหม่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หลักสูตรการพัฒนาเกษตรกรอย่างยั่งยืน</a:t>
                      </a: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</a:tr>
              <a:tr h="1008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3 </a:t>
                      </a: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กิจกรรมพัฒนาธุรกิจชุมชนในเขตปฏิรูปที่ดิน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พัฒนาองค์ความรู้โดยใช้กระบวนการ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วิสาหกิจชุมชน </a:t>
                      </a: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</a:tr>
            </a:tbl>
          </a:graphicData>
        </a:graphic>
      </p:graphicFrame>
      <p:sp>
        <p:nvSpPr>
          <p:cNvPr id="11349" name="Text Box 62"/>
          <p:cNvSpPr txBox="1">
            <a:spLocks noChangeArrowheads="1"/>
          </p:cNvSpPr>
          <p:nvPr/>
        </p:nvSpPr>
        <p:spPr bwMode="auto">
          <a:xfrm>
            <a:off x="228600" y="609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h-TH" dirty="0"/>
          </a:p>
        </p:txBody>
      </p:sp>
      <p:sp>
        <p:nvSpPr>
          <p:cNvPr id="11350" name="Text Box 64"/>
          <p:cNvSpPr txBox="1">
            <a:spLocks noChangeArrowheads="1"/>
          </p:cNvSpPr>
          <p:nvPr/>
        </p:nvSpPr>
        <p:spPr bwMode="auto">
          <a:xfrm>
            <a:off x="4067944" y="188640"/>
            <a:ext cx="505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สำนักงานการปฏิรูปที่ดินเพื่อเกษตรกรรม (ส.ป.ก.)</a:t>
            </a:r>
          </a:p>
        </p:txBody>
      </p:sp>
      <p:sp>
        <p:nvSpPr>
          <p:cNvPr id="37953" name="Line 65"/>
          <p:cNvSpPr>
            <a:spLocks noChangeShapeType="1"/>
          </p:cNvSpPr>
          <p:nvPr/>
        </p:nvSpPr>
        <p:spPr bwMode="auto">
          <a:xfrm>
            <a:off x="1187450" y="692150"/>
            <a:ext cx="7696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th-TH" dirty="0"/>
          </a:p>
        </p:txBody>
      </p:sp>
      <p:sp>
        <p:nvSpPr>
          <p:cNvPr id="11352" name="Text Box 67"/>
          <p:cNvSpPr txBox="1">
            <a:spLocks noChangeArrowheads="1"/>
          </p:cNvSpPr>
          <p:nvPr/>
        </p:nvSpPr>
        <p:spPr bwMode="auto">
          <a:xfrm>
            <a:off x="5012877" y="763588"/>
            <a:ext cx="39516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สำนักงานการปฏิรูปที่ดินจังหวัดปทุมธานี</a:t>
            </a:r>
            <a:endParaRPr lang="th-TH" sz="24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214313" y="785813"/>
            <a:ext cx="4786312" cy="5715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th-TH" sz="2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แผนงาน/งบประมาณ ประจำปีงบประมาณ </a:t>
            </a:r>
            <a:r>
              <a:rPr lang="th-TH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2560</a:t>
            </a:r>
            <a:endParaRPr lang="th-TH" sz="2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25772" y="3934217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9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27984" y="3574177"/>
            <a:ext cx="7143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ราย 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42607" y="4248487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ราย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65932" y="3933056"/>
            <a:ext cx="7143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13626" y="4248487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25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64952" y="4247326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25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65362" y="4247326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100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82228" y="3960455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9</a:t>
            </a:r>
          </a:p>
        </p:txBody>
      </p:sp>
      <p:sp>
        <p:nvSpPr>
          <p:cNvPr id="40" name="Chevron 39"/>
          <p:cNvSpPr/>
          <p:nvPr/>
        </p:nvSpPr>
        <p:spPr>
          <a:xfrm>
            <a:off x="555881" y="3789040"/>
            <a:ext cx="130909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20072" y="3573016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4</a:t>
            </a:r>
            <a:endParaRPr lang="th-TH" sz="22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433684" y="3934217"/>
            <a:ext cx="7143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ราย                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60232" y="3573016"/>
            <a:ext cx="7143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100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076528" y="3578842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4</a:t>
            </a:r>
            <a:endParaRPr lang="th-TH" sz="22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9" name="Chevron 48"/>
          <p:cNvSpPr/>
          <p:nvPr/>
        </p:nvSpPr>
        <p:spPr>
          <a:xfrm>
            <a:off x="555881" y="4401128"/>
            <a:ext cx="130909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8" name="Chevron 48"/>
          <p:cNvSpPr/>
          <p:nvPr/>
        </p:nvSpPr>
        <p:spPr>
          <a:xfrm>
            <a:off x="555881" y="4113096"/>
            <a:ext cx="130909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5" name="Chevron 48"/>
          <p:cNvSpPr/>
          <p:nvPr/>
        </p:nvSpPr>
        <p:spPr>
          <a:xfrm>
            <a:off x="552659" y="5193216"/>
            <a:ext cx="130909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433114" y="5013176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ราย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20072" y="5013176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45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055262" y="5014337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45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687571" y="5013176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100</a:t>
            </a:r>
          </a:p>
        </p:txBody>
      </p:sp>
      <p:sp>
        <p:nvSpPr>
          <p:cNvPr id="39" name="Chevron 48"/>
          <p:cNvSpPr/>
          <p:nvPr/>
        </p:nvSpPr>
        <p:spPr>
          <a:xfrm>
            <a:off x="552659" y="5913296"/>
            <a:ext cx="130909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211862" y="5805264"/>
            <a:ext cx="571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15</a:t>
            </a:r>
            <a:endParaRPr lang="th-TH" sz="22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433114" y="5805264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ราย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697831" y="5806425"/>
            <a:ext cx="7143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100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044059" y="5806425"/>
            <a:ext cx="571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15</a:t>
            </a:r>
            <a:endParaRPr lang="th-TH" sz="22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276" name="Group 3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742015"/>
              </p:ext>
            </p:extLst>
          </p:nvPr>
        </p:nvGraphicFramePr>
        <p:xfrm>
          <a:off x="149620" y="1400364"/>
          <a:ext cx="8780098" cy="534100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4099578"/>
                <a:gridCol w="720080"/>
                <a:gridCol w="936104"/>
                <a:gridCol w="720080"/>
                <a:gridCol w="720080"/>
                <a:gridCol w="1584176"/>
              </a:tblGrid>
              <a:tr h="653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กิจกรรม</a:t>
                      </a:r>
                      <a:endParaRPr kumimoji="0" lang="th-TH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หน่วย</a:t>
                      </a:r>
                      <a:endParaRPr kumimoji="0" lang="th-TH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แผนงาน </a:t>
                      </a:r>
                      <a:r>
                        <a:rPr kumimoji="0" lang="en-US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</a:t>
                      </a: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ปี 2560</a:t>
                      </a:r>
                      <a:endParaRPr kumimoji="0" lang="th-TH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ผลงาน</a:t>
                      </a:r>
                      <a:endParaRPr kumimoji="0" lang="th-TH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ร้อยละ</a:t>
                      </a:r>
                      <a:endParaRPr kumimoji="0" lang="th-TH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ปัญหาและอุปสรรค</a:t>
                      </a:r>
                      <a:endParaRPr kumimoji="0" lang="th-TH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290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4 ศูนย์เรียนรู้การเพิ่มประสิทธิภาพการใช้ประโยชน์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ที่ดิน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พัฒนาศูนย์เรียนรู้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ขยายผลองค์ความรู้</a:t>
                      </a:r>
                      <a:endParaRPr kumimoji="0" lang="th-TH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</a:tr>
              <a:tr h="1237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5 โครงการอันเนื่องมาจากพระราชดำริ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คลินิกเกษตรเคลื่อนที่ฯ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การพัฒนาและรณรงค์การใช้หญ้าแฝก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การอนุรักษ์พันธุกรรมพืชฯ (อพ.สธ.)</a:t>
                      </a:r>
                      <a:endParaRPr kumimoji="0" lang="th-TH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</a:tr>
              <a:tr h="132821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6 โครงการส่งเสริมเกษตรทฤษฎีใหม่ในเขตปฏิรูปที่ดิน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พัฒนาศูนย์ต้นแบบ</a:t>
                      </a:r>
                      <a:endParaRPr kumimoji="0" lang="en-US" sz="21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</a:t>
                      </a: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อบรมขยายผลองค์ความรู้</a:t>
                      </a:r>
                      <a:endParaRPr kumimoji="0" lang="en-US" sz="21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</a:t>
                      </a: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ทฤษฎีใหม่เฉลิมพระเกียรติ 70,000 ราย</a:t>
                      </a:r>
                      <a:endParaRPr kumimoji="0" lang="th-TH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</a:tr>
              <a:tr h="689991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7 </a:t>
                      </a:r>
                      <a:r>
                        <a:rPr kumimoji="0" lang="th-TH" sz="2100" b="1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โครงการศูนย์เรียนรู้การเพิ่มประสิทธิภาพการผลิต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100" b="1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สินค้าเกษตร (ศพก.)</a:t>
                      </a:r>
                      <a:endParaRPr kumimoji="0" lang="th-TH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</a:tr>
            </a:tbl>
          </a:graphicData>
        </a:graphic>
      </p:graphicFrame>
      <p:sp>
        <p:nvSpPr>
          <p:cNvPr id="11349" name="Text Box 62"/>
          <p:cNvSpPr txBox="1">
            <a:spLocks noChangeArrowheads="1"/>
          </p:cNvSpPr>
          <p:nvPr/>
        </p:nvSpPr>
        <p:spPr bwMode="auto">
          <a:xfrm>
            <a:off x="228600" y="609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h-TH" dirty="0"/>
          </a:p>
        </p:txBody>
      </p:sp>
      <p:sp>
        <p:nvSpPr>
          <p:cNvPr id="11350" name="Text Box 64"/>
          <p:cNvSpPr txBox="1">
            <a:spLocks noChangeArrowheads="1"/>
          </p:cNvSpPr>
          <p:nvPr/>
        </p:nvSpPr>
        <p:spPr bwMode="auto">
          <a:xfrm>
            <a:off x="4125912" y="159023"/>
            <a:ext cx="505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สำนักงานการปฏิรูปที่ดินเพื่อเกษตรกรรม (ส.ป.ก.)</a:t>
            </a:r>
          </a:p>
        </p:txBody>
      </p:sp>
      <p:sp>
        <p:nvSpPr>
          <p:cNvPr id="37953" name="Line 65"/>
          <p:cNvSpPr>
            <a:spLocks noChangeShapeType="1"/>
          </p:cNvSpPr>
          <p:nvPr/>
        </p:nvSpPr>
        <p:spPr bwMode="auto">
          <a:xfrm>
            <a:off x="1187450" y="620688"/>
            <a:ext cx="7696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th-TH" dirty="0"/>
          </a:p>
        </p:txBody>
      </p:sp>
      <p:sp>
        <p:nvSpPr>
          <p:cNvPr id="11352" name="Text Box 67"/>
          <p:cNvSpPr txBox="1">
            <a:spLocks noChangeArrowheads="1"/>
          </p:cNvSpPr>
          <p:nvPr/>
        </p:nvSpPr>
        <p:spPr bwMode="auto">
          <a:xfrm>
            <a:off x="5095967" y="692696"/>
            <a:ext cx="40125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สำนักงานการปฏิรูปที่ดินจังหวัดปทุมธานี</a:t>
            </a:r>
            <a:endParaRPr lang="th-TH" sz="24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79512" y="692696"/>
            <a:ext cx="4747968" cy="576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th-TH" sz="2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แผนงาน/งบประมาณ ประจำปีงบประมาณ </a:t>
            </a:r>
            <a:r>
              <a:rPr lang="th-TH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2560</a:t>
            </a:r>
            <a:endParaRPr lang="th-TH" sz="2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7210" y="2596842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2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53194" y="2926105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120</a:t>
            </a:r>
            <a:r>
              <a:rPr lang="th-TH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737940" y="2594481"/>
            <a:ext cx="7143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100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737940" y="2926105"/>
            <a:ext cx="7143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100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360536" y="2616846"/>
            <a:ext cx="571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แห่ง</a:t>
            </a:r>
            <a:endParaRPr lang="th-TH" sz="21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60536" y="2926105"/>
            <a:ext cx="571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ราย</a:t>
            </a:r>
            <a:endParaRPr lang="th-TH" sz="22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7" name="Chevron 56"/>
          <p:cNvSpPr/>
          <p:nvPr/>
        </p:nvSpPr>
        <p:spPr>
          <a:xfrm>
            <a:off x="467560" y="2780928"/>
            <a:ext cx="144000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8" name="Chevron 57"/>
          <p:cNvSpPr/>
          <p:nvPr/>
        </p:nvSpPr>
        <p:spPr>
          <a:xfrm>
            <a:off x="467560" y="3068960"/>
            <a:ext cx="144000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089298" y="2596842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2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017290" y="2926105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120</a:t>
            </a:r>
            <a:r>
              <a:rPr lang="th-TH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</p:txBody>
      </p:sp>
      <p:sp>
        <p:nvSpPr>
          <p:cNvPr id="68" name="Chevron 56"/>
          <p:cNvSpPr/>
          <p:nvPr/>
        </p:nvSpPr>
        <p:spPr>
          <a:xfrm>
            <a:off x="467560" y="3789040"/>
            <a:ext cx="144000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9" name="Chevron 56"/>
          <p:cNvSpPr/>
          <p:nvPr/>
        </p:nvSpPr>
        <p:spPr>
          <a:xfrm>
            <a:off x="467560" y="4077072"/>
            <a:ext cx="144000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0" name="Chevron 56"/>
          <p:cNvSpPr/>
          <p:nvPr/>
        </p:nvSpPr>
        <p:spPr>
          <a:xfrm>
            <a:off x="467560" y="4365104"/>
            <a:ext cx="144000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361106" y="3573016"/>
            <a:ext cx="571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ครั้ง</a:t>
            </a:r>
            <a:endParaRPr lang="th-TH" sz="21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360536" y="3934217"/>
            <a:ext cx="571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กล้า</a:t>
            </a:r>
            <a:endParaRPr lang="th-TH" sz="21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355976" y="4222249"/>
            <a:ext cx="571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ร.ร.</a:t>
            </a:r>
            <a:endParaRPr lang="th-TH" sz="2100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081282" y="3933056"/>
            <a:ext cx="10080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19,200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225202" y="4222249"/>
            <a:ext cx="5632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2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737940" y="4222249"/>
            <a:ext cx="7143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100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153194" y="3574177"/>
            <a:ext cx="7116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4  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908997" y="3429000"/>
            <a:ext cx="711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 -  </a:t>
            </a:r>
            <a:endParaRPr lang="th-TH" sz="36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886920" y="3431902"/>
            <a:ext cx="421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-  </a:t>
            </a:r>
            <a:endParaRPr lang="th-TH" sz="36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991177" y="3789040"/>
            <a:ext cx="530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-  </a:t>
            </a:r>
            <a:endParaRPr lang="th-TH" sz="36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873406" y="3790201"/>
            <a:ext cx="362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-  </a:t>
            </a:r>
            <a:endParaRPr lang="th-TH" sz="36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030060" y="4222249"/>
            <a:ext cx="5632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2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3" name="Chevron 56"/>
          <p:cNvSpPr/>
          <p:nvPr/>
        </p:nvSpPr>
        <p:spPr>
          <a:xfrm>
            <a:off x="467560" y="5085184"/>
            <a:ext cx="144000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4" name="Chevron 56"/>
          <p:cNvSpPr/>
          <p:nvPr/>
        </p:nvSpPr>
        <p:spPr>
          <a:xfrm>
            <a:off x="467544" y="5409240"/>
            <a:ext cx="144000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5" name="Chevron 56"/>
          <p:cNvSpPr/>
          <p:nvPr/>
        </p:nvSpPr>
        <p:spPr>
          <a:xfrm>
            <a:off x="467560" y="5733256"/>
            <a:ext cx="144000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292080" y="4942329"/>
            <a:ext cx="3380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2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150489" y="5363865"/>
            <a:ext cx="864050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ราย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139952" y="5691967"/>
            <a:ext cx="864050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ราย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139952" y="5043895"/>
            <a:ext cx="864050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ศูนย์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084168" y="4942329"/>
            <a:ext cx="3931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2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704276" y="4942329"/>
            <a:ext cx="676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100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248036" y="5262299"/>
            <a:ext cx="676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80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056204" y="5262299"/>
            <a:ext cx="676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80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704276" y="5263460"/>
            <a:ext cx="676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100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704276" y="5590401"/>
            <a:ext cx="676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100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220072" y="5590401"/>
            <a:ext cx="676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49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028240" y="5590401"/>
            <a:ext cx="676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49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183996" y="6098688"/>
            <a:ext cx="857256" cy="318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ศูนย์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976084" y="6098688"/>
            <a:ext cx="857256" cy="318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sz="2100" b="1" dirty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831602" y="6098687"/>
            <a:ext cx="857256" cy="318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sz="2100" b="1" dirty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704276" y="6022449"/>
            <a:ext cx="676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100</a:t>
            </a:r>
            <a:endParaRPr lang="th-TH" sz="21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276" name="Group 3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440501"/>
              </p:ext>
            </p:extLst>
          </p:nvPr>
        </p:nvGraphicFramePr>
        <p:xfrm>
          <a:off x="114956" y="1490555"/>
          <a:ext cx="8849532" cy="525167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448932"/>
                <a:gridCol w="648072"/>
                <a:gridCol w="1368152"/>
                <a:gridCol w="1296144"/>
                <a:gridCol w="648072"/>
                <a:gridCol w="1440160"/>
              </a:tblGrid>
              <a:tr h="642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กิจกรรม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หน่วย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แผนงาน          ปี 2560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ผลงาน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ร้อยละ</a:t>
                      </a:r>
                      <a:endParaRPr kumimoji="0" lang="th-TH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ปัญหาและอุปสรรค</a:t>
                      </a:r>
                      <a:endParaRPr kumimoji="0" lang="th-TH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01273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การใช้จ่ายเงินงบประมาณประจำปี พ.ศ.2560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   งบดำเนินงาน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   งบลงทุน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</a:tr>
              <a:tr h="2374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เงินกองทุนการปฏิรูปที่ดินเพื่อเกษตรกรรม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1. การจัดเก็บหนี้สิน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   - หนี้ค้าง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         เงินกู้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         ค่าเช่า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         ค่าเช่าซื้อ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   - หนี้ครบ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         เงินกู้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         ค่าเช่า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          ค่าเช่าซื้อ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2. การให้สินเชื่อ 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b" horzOverflow="overflow"/>
                </a:tc>
              </a:tr>
            </a:tbl>
          </a:graphicData>
        </a:graphic>
      </p:graphicFrame>
      <p:sp>
        <p:nvSpPr>
          <p:cNvPr id="11349" name="Text Box 62"/>
          <p:cNvSpPr txBox="1">
            <a:spLocks noChangeArrowheads="1"/>
          </p:cNvSpPr>
          <p:nvPr/>
        </p:nvSpPr>
        <p:spPr bwMode="auto">
          <a:xfrm>
            <a:off x="228600" y="609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h-TH" dirty="0"/>
          </a:p>
        </p:txBody>
      </p:sp>
      <p:sp>
        <p:nvSpPr>
          <p:cNvPr id="11350" name="Text Box 64"/>
          <p:cNvSpPr txBox="1">
            <a:spLocks noChangeArrowheads="1"/>
          </p:cNvSpPr>
          <p:nvPr/>
        </p:nvSpPr>
        <p:spPr bwMode="auto">
          <a:xfrm>
            <a:off x="4180010" y="159023"/>
            <a:ext cx="51445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สำนักงานการปฏิรูปที่ดินเพื่อเกษตรกรรม (ส.ป.ก.)</a:t>
            </a:r>
          </a:p>
        </p:txBody>
      </p:sp>
      <p:sp>
        <p:nvSpPr>
          <p:cNvPr id="37953" name="Line 65"/>
          <p:cNvSpPr>
            <a:spLocks noChangeShapeType="1"/>
          </p:cNvSpPr>
          <p:nvPr/>
        </p:nvSpPr>
        <p:spPr bwMode="auto">
          <a:xfrm>
            <a:off x="1187450" y="692150"/>
            <a:ext cx="7696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th-TH" dirty="0"/>
          </a:p>
        </p:txBody>
      </p:sp>
      <p:sp>
        <p:nvSpPr>
          <p:cNvPr id="11352" name="Text Box 67"/>
          <p:cNvSpPr txBox="1">
            <a:spLocks noChangeArrowheads="1"/>
          </p:cNvSpPr>
          <p:nvPr/>
        </p:nvSpPr>
        <p:spPr bwMode="auto">
          <a:xfrm>
            <a:off x="5132389" y="763588"/>
            <a:ext cx="4011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สำนักงานการปฏิรูปที่ดินจังหวัดปทุมธานี</a:t>
            </a:r>
            <a:endParaRPr lang="th-TH" sz="24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214313" y="785813"/>
            <a:ext cx="4786312" cy="5715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th-TH" sz="2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แผนงาน/งบประมาณ ประจำปีงบประมาณ </a:t>
            </a:r>
            <a:r>
              <a:rPr lang="th-TH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2560</a:t>
            </a:r>
            <a:endParaRPr lang="th-TH" sz="2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58378" y="248360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บาท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83968" y="2420888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2,060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,395.00</a:t>
            </a:r>
            <a:endParaRPr lang="th-TH" sz="20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76256" y="242088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68.12</a:t>
            </a:r>
            <a:endParaRPr lang="th-TH" sz="20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3" name="Chevron 56"/>
          <p:cNvSpPr/>
          <p:nvPr/>
        </p:nvSpPr>
        <p:spPr>
          <a:xfrm>
            <a:off x="579677" y="2564904"/>
            <a:ext cx="144000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4" name="Chevron 56"/>
          <p:cNvSpPr/>
          <p:nvPr/>
        </p:nvSpPr>
        <p:spPr>
          <a:xfrm>
            <a:off x="579677" y="2852936"/>
            <a:ext cx="144000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08104" y="2420888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1,403,585.44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83968" y="2780928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3</a:t>
            </a:r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,800,464.00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76256" y="278092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20.71</a:t>
            </a:r>
            <a:endParaRPr lang="th-TH" sz="20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666930" y="3939038"/>
            <a:ext cx="833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บาท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283968" y="3933056"/>
            <a:ext cx="1500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1,364,378.18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96136" y="3936654"/>
            <a:ext cx="1151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88,296.85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979687" y="3939077"/>
            <a:ext cx="832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6.47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67444" y="4319262"/>
            <a:ext cx="833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บาท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439384" y="4299117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105,505.00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931053" y="4299078"/>
            <a:ext cx="1161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7,965.31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979687" y="4288484"/>
            <a:ext cx="832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7.55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666930" y="4689935"/>
            <a:ext cx="833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บาท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443429" y="4669790"/>
            <a:ext cx="1298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471,143.46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721399" y="4669751"/>
            <a:ext cx="1298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326,568.37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893718" y="4669790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69.31</a:t>
            </a:r>
            <a:endParaRPr lang="th-TH" sz="20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658378" y="278092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บาท</a:t>
            </a:r>
          </a:p>
        </p:txBody>
      </p:sp>
      <p:sp>
        <p:nvSpPr>
          <p:cNvPr id="67" name="Chevron 56"/>
          <p:cNvSpPr/>
          <p:nvPr/>
        </p:nvSpPr>
        <p:spPr>
          <a:xfrm>
            <a:off x="899592" y="4221088"/>
            <a:ext cx="144000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8" name="Chevron 56"/>
          <p:cNvSpPr/>
          <p:nvPr/>
        </p:nvSpPr>
        <p:spPr>
          <a:xfrm>
            <a:off x="899592" y="4509120"/>
            <a:ext cx="144000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9" name="Chevron 56"/>
          <p:cNvSpPr/>
          <p:nvPr/>
        </p:nvSpPr>
        <p:spPr>
          <a:xfrm>
            <a:off x="899608" y="4797152"/>
            <a:ext cx="144000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4" name="Chevron 56"/>
          <p:cNvSpPr/>
          <p:nvPr/>
        </p:nvSpPr>
        <p:spPr>
          <a:xfrm>
            <a:off x="899592" y="5481248"/>
            <a:ext cx="144000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5" name="Chevron 56"/>
          <p:cNvSpPr/>
          <p:nvPr/>
        </p:nvSpPr>
        <p:spPr>
          <a:xfrm>
            <a:off x="899592" y="5769280"/>
            <a:ext cx="144000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6" name="Chevron 56"/>
          <p:cNvSpPr/>
          <p:nvPr/>
        </p:nvSpPr>
        <p:spPr>
          <a:xfrm>
            <a:off x="899592" y="6057312"/>
            <a:ext cx="144000" cy="1800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666930" y="5333146"/>
            <a:ext cx="833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บาท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91880" y="5981218"/>
            <a:ext cx="833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บาท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666930" y="5661248"/>
            <a:ext cx="833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บาท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439385" y="5301208"/>
            <a:ext cx="1500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733,000.00 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735529" y="5301208"/>
            <a:ext cx="1500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180,000.00 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876256" y="530120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24.56</a:t>
            </a:r>
            <a:endParaRPr lang="th-TH" sz="20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439385" y="5661248"/>
            <a:ext cx="1500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597,613.82 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735529" y="5661248"/>
            <a:ext cx="12127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265,749.35 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876256" y="566124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44.47</a:t>
            </a:r>
            <a:endParaRPr lang="th-TH" sz="20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295369" y="6021288"/>
            <a:ext cx="1500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1,986,101.90 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735529" y="6021288"/>
            <a:ext cx="12127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737,100.53 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876256" y="602128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37.11</a:t>
            </a:r>
            <a:endParaRPr lang="th-TH" sz="20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16583" y="6341258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600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,000.00</a:t>
            </a:r>
            <a:endParaRPr lang="th-TH" sz="20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897046" y="634125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33.33</a:t>
            </a:r>
            <a:endParaRPr lang="th-TH" sz="20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735528" y="6341258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2</a:t>
            </a:r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00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,000.00</a:t>
            </a:r>
            <a:endParaRPr lang="th-TH" sz="2000" b="1" dirty="0" smtClean="0">
              <a:solidFill>
                <a:schemeClr val="accent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491880" y="6341258"/>
            <a:ext cx="833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บาท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508104" y="2780928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000" b="1" dirty="0" smtClean="0">
                <a:solidFill>
                  <a:schemeClr val="accent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787,000.00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42" y="2357430"/>
            <a:ext cx="8229600" cy="1143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h-TH" sz="5400" b="1" dirty="0" smtClean="0">
                <a:latin typeface="TH SarabunIT๙" pitchFamily="34" charset="-34"/>
                <a:cs typeface="TH SarabunIT๙" pitchFamily="34" charset="-34"/>
              </a:rPr>
              <a:t>สำนักงานการปฏิรูปที่ดินจังหวัดปทุมธานี</a:t>
            </a:r>
          </a:p>
          <a:p>
            <a:pPr algn="ctr">
              <a:buNone/>
            </a:pPr>
            <a:endParaRPr lang="th-TH" sz="5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0" name="AutoShape 2" descr="ผลการค้นหารูปภาพสำหรับ ตรากระทรวงเกษตร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3059832" y="3585790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5400" b="1" dirty="0" smtClean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จบการนำเสนอ</a:t>
            </a:r>
            <a:endParaRPr lang="th-TH" sz="5400" b="1" dirty="0">
              <a:solidFill>
                <a:srgbClr val="FF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13" name="Picture 12" descr="moac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357166"/>
            <a:ext cx="2095500" cy="2019300"/>
          </a:xfrm>
          <a:prstGeom prst="rect">
            <a:avLst/>
          </a:prstGeom>
        </p:spPr>
      </p:pic>
      <p:pic>
        <p:nvPicPr>
          <p:cNvPr id="4" name="รูปภาพ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509120"/>
            <a:ext cx="3400425" cy="1581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D2F"/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978134" y="3863373"/>
            <a:ext cx="3178042" cy="1005787"/>
          </a:xfrm>
          <a:prstGeom prst="rect">
            <a:avLst/>
          </a:prstGeom>
          <a:gradFill>
            <a:gsLst>
              <a:gs pos="0">
                <a:srgbClr val="1B416F"/>
              </a:gs>
              <a:gs pos="100000">
                <a:schemeClr val="accent1">
                  <a:tint val="37000"/>
                  <a:satMod val="300000"/>
                </a:schemeClr>
              </a:gs>
            </a:gsLst>
          </a:gradFill>
          <a:ln w="28575">
            <a:prstDash val="sysDash"/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นางสาวยุพเรศ เพิ่มพูน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cs typeface="TH SarabunIT๙" pitchFamily="34" charset="-34"/>
              </a:rPr>
              <a:t>นิติกรชำนาญการพิเศษ รักษาราชการแทน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ปฏิรูปที่ดินจังหวัดปทุมธานี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2428860" y="404664"/>
            <a:ext cx="4286280" cy="936104"/>
          </a:xfrm>
          <a:prstGeom prst="rect">
            <a:avLst/>
          </a:prstGeom>
          <a:gradFill>
            <a:gsLst>
              <a:gs pos="0">
                <a:schemeClr val="accent3">
                  <a:shade val="51000"/>
                  <a:satMod val="130000"/>
                </a:schemeClr>
              </a:gs>
              <a:gs pos="0">
                <a:schemeClr val="accent3">
                  <a:lumMod val="75000"/>
                </a:schemeClr>
              </a:gs>
              <a:gs pos="100000">
                <a:srgbClr val="92D050"/>
              </a:gs>
            </a:gsLst>
          </a:gradFill>
          <a:ln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ทำเนียบข้าราชการและเจ้าหน้าที่</a:t>
            </a:r>
            <a:endParaRPr kumimoji="0" lang="th-TH" sz="24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สำนักงานการปฏิรูปที่ดินจังหวัดปทุมธานี</a:t>
            </a:r>
            <a:endParaRPr kumimoji="0" lang="th-TH" sz="24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grpSp>
        <p:nvGrpSpPr>
          <p:cNvPr id="2" name="กลุ่ม 1"/>
          <p:cNvGrpSpPr/>
          <p:nvPr/>
        </p:nvGrpSpPr>
        <p:grpSpPr>
          <a:xfrm>
            <a:off x="885323" y="4869160"/>
            <a:ext cx="7472891" cy="1152128"/>
            <a:chOff x="885323" y="3997434"/>
            <a:chExt cx="7472891" cy="1152128"/>
          </a:xfrm>
          <a:effectLst/>
        </p:grpSpPr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885323" y="4578357"/>
              <a:ext cx="1257785" cy="571205"/>
            </a:xfrm>
            <a:prstGeom prst="rect">
              <a:avLst/>
            </a:prstGeom>
            <a:gradFill>
              <a:gsLst>
                <a:gs pos="0">
                  <a:schemeClr val="accent5">
                    <a:tint val="50000"/>
                    <a:satMod val="300000"/>
                  </a:schemeClr>
                </a:gs>
                <a:gs pos="50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</a:gradFill>
            <a:ln w="28575">
              <a:solidFill>
                <a:srgbClr val="FF99CC"/>
              </a:solidFill>
              <a:prstDash val="sysDash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reflection blurRad="6350" stA="50000" endA="300" endPos="55000" dir="5400000" sy="-100000" algn="bl" rotWithShape="0"/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800" b="1" i="0" u="none" strike="noStrike" cap="none" normalizeH="0" baseline="0" dirty="0" smtClean="0">
                  <a:ln>
                    <a:noFill/>
                  </a:ln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IT๙" pitchFamily="34" charset="-34"/>
                  <a:ea typeface="Angsana New" pitchFamily="18" charset="-34"/>
                  <a:cs typeface="TH SarabunIT๙" pitchFamily="34" charset="-34"/>
                </a:rPr>
                <a:t>ฝ่ายบริหารทั่วไป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2312962" y="4578358"/>
              <a:ext cx="1330344" cy="561992"/>
            </a:xfrm>
            <a:prstGeom prst="rect">
              <a:avLst/>
            </a:prstGeom>
            <a:gradFill>
              <a:gsLst>
                <a:gs pos="0">
                  <a:schemeClr val="accent5">
                    <a:tint val="50000"/>
                    <a:satMod val="300000"/>
                  </a:schemeClr>
                </a:gs>
                <a:gs pos="50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</a:gradFill>
            <a:ln w="28575">
              <a:solidFill>
                <a:srgbClr val="FF99CC"/>
              </a:solidFill>
              <a:prstDash val="sysDash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reflection blurRad="6350" stA="50000" endA="300" endPos="55000" dir="5400000" sy="-100000" algn="bl" rotWithShape="0"/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800" b="1" i="0" u="none" strike="noStrike" cap="none" normalizeH="0" baseline="0" dirty="0" smtClean="0">
                  <a:ln>
                    <a:noFill/>
                  </a:ln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IT๙" pitchFamily="34" charset="-34"/>
                  <a:ea typeface="Angsana New" pitchFamily="18" charset="-34"/>
                  <a:cs typeface="TH SarabunIT๙" pitchFamily="34" charset="-34"/>
                </a:rPr>
                <a:t>กลุ่มยุทธศาสตร์ฯ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3841724" y="4572008"/>
              <a:ext cx="1373218" cy="561992"/>
            </a:xfrm>
            <a:prstGeom prst="rect">
              <a:avLst/>
            </a:prstGeom>
            <a:gradFill>
              <a:gsLst>
                <a:gs pos="0">
                  <a:schemeClr val="accent5">
                    <a:tint val="50000"/>
                    <a:satMod val="300000"/>
                  </a:schemeClr>
                </a:gs>
                <a:gs pos="50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</a:gradFill>
            <a:ln w="28575">
              <a:solidFill>
                <a:srgbClr val="FF99CC"/>
              </a:solidFill>
              <a:prstDash val="sysDash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reflection blurRad="6350" stA="50000" endA="300" endPos="55000" dir="5400000" sy="-100000" algn="bl" rotWithShape="0"/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800" b="1" i="0" u="none" strike="noStrike" cap="none" normalizeH="0" baseline="0" dirty="0" smtClean="0">
                  <a:ln>
                    <a:noFill/>
                  </a:ln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IT๙" pitchFamily="34" charset="-34"/>
                  <a:ea typeface="Angsana New" pitchFamily="18" charset="-34"/>
                  <a:cs typeface="TH SarabunIT๙" pitchFamily="34" charset="-34"/>
                </a:rPr>
                <a:t>กลุ่มการเงินบัญชีฯ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5457846" y="4584708"/>
              <a:ext cx="1042980" cy="561992"/>
            </a:xfrm>
            <a:prstGeom prst="rect">
              <a:avLst/>
            </a:prstGeom>
            <a:gradFill>
              <a:gsLst>
                <a:gs pos="0">
                  <a:schemeClr val="accent5">
                    <a:tint val="50000"/>
                    <a:satMod val="300000"/>
                  </a:schemeClr>
                </a:gs>
                <a:gs pos="50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</a:gradFill>
            <a:ln w="28575">
              <a:solidFill>
                <a:srgbClr val="FF99CC"/>
              </a:solidFill>
              <a:prstDash val="sysDash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reflection blurRad="6350" stA="50000" endA="300" endPos="55000" dir="5400000" sy="-100000" algn="bl" rotWithShape="0"/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800" b="1" i="0" u="none" strike="noStrike" cap="none" normalizeH="0" baseline="0" dirty="0" smtClean="0">
                  <a:ln>
                    <a:noFill/>
                  </a:ln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IT๙" pitchFamily="34" charset="-34"/>
                  <a:ea typeface="Angsana New" pitchFamily="18" charset="-34"/>
                  <a:cs typeface="TH SarabunIT๙" pitchFamily="34" charset="-34"/>
                </a:rPr>
                <a:t>กลุ่มกฎหมาย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2057" name="AutoShape 9"/>
            <p:cNvCxnSpPr>
              <a:cxnSpLocks noChangeShapeType="1"/>
            </p:cNvCxnSpPr>
            <p:nvPr/>
          </p:nvCxnSpPr>
          <p:spPr bwMode="auto">
            <a:xfrm flipH="1">
              <a:off x="4572000" y="3997434"/>
              <a:ext cx="1588" cy="574574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8" name="AutoShape 10"/>
            <p:cNvCxnSpPr>
              <a:cxnSpLocks noChangeShapeType="1"/>
            </p:cNvCxnSpPr>
            <p:nvPr/>
          </p:nvCxnSpPr>
          <p:spPr bwMode="auto">
            <a:xfrm>
              <a:off x="1506529" y="4324002"/>
              <a:ext cx="6231722" cy="2304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9" name="AutoShape 11"/>
            <p:cNvCxnSpPr>
              <a:cxnSpLocks noChangeShapeType="1"/>
              <a:endCxn id="2052" idx="0"/>
            </p:cNvCxnSpPr>
            <p:nvPr/>
          </p:nvCxnSpPr>
          <p:spPr bwMode="auto">
            <a:xfrm flipH="1">
              <a:off x="1514216" y="4327199"/>
              <a:ext cx="1187" cy="251158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0" name="AutoShape 12"/>
            <p:cNvCxnSpPr>
              <a:cxnSpLocks noChangeShapeType="1"/>
            </p:cNvCxnSpPr>
            <p:nvPr/>
          </p:nvCxnSpPr>
          <p:spPr bwMode="auto">
            <a:xfrm rot="5400000">
              <a:off x="2738677" y="4451608"/>
              <a:ext cx="239212" cy="1588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1" name="AutoShape 13"/>
            <p:cNvCxnSpPr>
              <a:cxnSpLocks noChangeShapeType="1"/>
            </p:cNvCxnSpPr>
            <p:nvPr/>
          </p:nvCxnSpPr>
          <p:spPr bwMode="auto">
            <a:xfrm rot="5400000">
              <a:off x="5810511" y="4451608"/>
              <a:ext cx="239212" cy="1588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AutoShape 13"/>
            <p:cNvCxnSpPr>
              <a:cxnSpLocks noChangeShapeType="1"/>
            </p:cNvCxnSpPr>
            <p:nvPr/>
          </p:nvCxnSpPr>
          <p:spPr bwMode="auto">
            <a:xfrm rot="5400000">
              <a:off x="7600486" y="4441986"/>
              <a:ext cx="244808" cy="15236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7"/>
            <p:cNvSpPr>
              <a:spLocks noChangeArrowheads="1"/>
            </p:cNvSpPr>
            <p:nvPr/>
          </p:nvSpPr>
          <p:spPr bwMode="auto">
            <a:xfrm>
              <a:off x="6715140" y="4585656"/>
              <a:ext cx="1643074" cy="561992"/>
            </a:xfrm>
            <a:prstGeom prst="rect">
              <a:avLst/>
            </a:prstGeom>
            <a:gradFill>
              <a:gsLst>
                <a:gs pos="0">
                  <a:schemeClr val="accent5">
                    <a:tint val="50000"/>
                    <a:satMod val="300000"/>
                  </a:schemeClr>
                </a:gs>
                <a:gs pos="50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</a:gradFill>
            <a:ln w="28575">
              <a:solidFill>
                <a:srgbClr val="FF99CC"/>
              </a:solidFill>
              <a:prstDash val="sysDash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reflection blurRad="6350" stA="50000" endA="300" endPos="55000" dir="5400000" sy="-100000" algn="bl" rotWithShape="0"/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1800" b="1" dirty="0" smtClean="0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IT๙" pitchFamily="34" charset="-34"/>
                  <a:ea typeface="Angsana New" pitchFamily="18" charset="-34"/>
                  <a:cs typeface="TH SarabunIT๙" pitchFamily="34" charset="-34"/>
                </a:rPr>
                <a:t>กลุ่มงานช่างและแผนที่</a:t>
              </a:r>
            </a:p>
          </p:txBody>
        </p:sp>
      </p:grpSp>
      <p:pic>
        <p:nvPicPr>
          <p:cNvPr id="1026" name="Picture 2" descr="I:\รายงานผู้ตรวจ รอบที่ 1 ปี60\รูป ปทจ.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705" y="1556792"/>
            <a:ext cx="1702391" cy="21126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683568" y="285728"/>
            <a:ext cx="2520280" cy="55098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ฝ่ายบริหารทั่วไป</a:t>
            </a:r>
            <a:endParaRPr kumimoji="0" lang="th-TH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574709" y="2492896"/>
            <a:ext cx="2629139" cy="745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1800" dirty="0"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นางสาวเกสรี ศรีศิริสิทธิกุล</a:t>
            </a:r>
            <a:endParaRPr lang="th-TH" sz="1800" dirty="0">
              <a:latin typeface="TH SarabunIT๙" pitchFamily="34" charset="-34"/>
              <a:cs typeface="TH SarabunIT๙" pitchFamily="34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เจ้าพนักงานธุรการปฏิบัติงาน</a:t>
            </a:r>
            <a:endParaRPr kumimoji="0" lang="th-TH" sz="1800" b="0" i="0" u="none" strike="noStrike" cap="none" normalizeH="0" baseline="0" dirty="0" smtClean="0">
              <a:ln>
                <a:noFill/>
              </a:ln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5580112" y="620688"/>
            <a:ext cx="2005711" cy="500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จ้างเหมาบริการเอกชน</a:t>
            </a:r>
            <a:endParaRPr kumimoji="0" lang="th-TH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107" name="Picture 35" descr="IMG_6753"/>
          <p:cNvPicPr preferRelativeResize="0">
            <a:picLocks noChangeArrowheads="1"/>
          </p:cNvPicPr>
          <p:nvPr/>
        </p:nvPicPr>
        <p:blipFill>
          <a:blip r:embed="rId2" cstate="print"/>
          <a:srcRect l="30327" t="40375" r="24699" b="18073"/>
          <a:stretch>
            <a:fillRect/>
          </a:stretch>
        </p:blipFill>
        <p:spPr bwMode="auto">
          <a:xfrm>
            <a:off x="4504554" y="2348880"/>
            <a:ext cx="807399" cy="984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8" name="Rectangle 36"/>
          <p:cNvSpPr>
            <a:spLocks noChangeArrowheads="1"/>
          </p:cNvSpPr>
          <p:nvPr/>
        </p:nvSpPr>
        <p:spPr bwMode="auto">
          <a:xfrm>
            <a:off x="5401657" y="2564904"/>
            <a:ext cx="241070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นายอดิเรก  แดงอุไร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พนักงานขับรถยนต์</a:t>
            </a:r>
            <a:endParaRPr kumimoji="0" lang="th-TH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109" name="Picture 37" descr="IMG_6754"/>
          <p:cNvPicPr preferRelativeResize="0">
            <a:picLocks noChangeArrowheads="1"/>
          </p:cNvPicPr>
          <p:nvPr/>
        </p:nvPicPr>
        <p:blipFill>
          <a:blip r:embed="rId3" cstate="print"/>
          <a:srcRect l="24849" t="34270" r="23761" b="18733"/>
          <a:stretch>
            <a:fillRect/>
          </a:stretch>
        </p:blipFill>
        <p:spPr bwMode="auto">
          <a:xfrm>
            <a:off x="4499992" y="4419112"/>
            <a:ext cx="806416" cy="982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0" name="Rectangle 38"/>
          <p:cNvSpPr>
            <a:spLocks noChangeArrowheads="1"/>
          </p:cNvSpPr>
          <p:nvPr/>
        </p:nvSpPr>
        <p:spPr bwMode="auto">
          <a:xfrm>
            <a:off x="5595950" y="4546221"/>
            <a:ext cx="1856370" cy="64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นางสุนิตย์ </a:t>
            </a:r>
            <a:r>
              <a:rPr kumimoji="0" lang="th-TH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 </a:t>
            </a: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ไชยโชติ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ทำความสะอาด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111" name="Picture 39" descr="IMG_6755"/>
          <p:cNvPicPr preferRelativeResize="0">
            <a:picLocks noChangeArrowheads="1"/>
          </p:cNvPicPr>
          <p:nvPr/>
        </p:nvPicPr>
        <p:blipFill>
          <a:blip r:embed="rId4" cstate="print"/>
          <a:srcRect l="17010" t="39923" r="31299" b="15520"/>
          <a:stretch>
            <a:fillRect/>
          </a:stretch>
        </p:blipFill>
        <p:spPr bwMode="auto">
          <a:xfrm>
            <a:off x="4499992" y="5445224"/>
            <a:ext cx="807399" cy="984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2" name="Rectangle 40"/>
          <p:cNvSpPr>
            <a:spLocks noChangeArrowheads="1"/>
          </p:cNvSpPr>
          <p:nvPr/>
        </p:nvSpPr>
        <p:spPr bwMode="auto">
          <a:xfrm>
            <a:off x="5577718" y="5586854"/>
            <a:ext cx="1946610" cy="650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นายวีรยุทธ  ไชยโชติ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คนงาน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7858" y="1484784"/>
            <a:ext cx="1806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latin typeface="TH SarabunIT๙" pitchFamily="34" charset="-34"/>
                <a:cs typeface="TH SarabunIT๙" pitchFamily="34" charset="-34"/>
              </a:rPr>
              <a:t>นางสาวขวัญจิต  ขวัญยืน</a:t>
            </a:r>
            <a:endParaRPr lang="th-TH" sz="18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15552" y="4737918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th-TH" sz="1800" dirty="0" smtClean="0"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นางสาวกัญญา  มะนู</a:t>
            </a:r>
          </a:p>
          <a:p>
            <a:pPr lvl="0" algn="ctr"/>
            <a:r>
              <a:rPr lang="th-TH" sz="1800" dirty="0" smtClean="0"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เจ้าพนักงานธุรการปฏิบัติงาน</a:t>
            </a:r>
            <a:endParaRPr lang="th-TH" sz="1800" dirty="0" smtClean="0">
              <a:latin typeface="TH SarabunIT๙" pitchFamily="34" charset="-34"/>
              <a:cs typeface="TH SarabunIT๙" pitchFamily="34" charset="-34"/>
            </a:endParaRPr>
          </a:p>
          <a:p>
            <a:pPr algn="ctr"/>
            <a:endParaRPr lang="th-TH" sz="1800" dirty="0"/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749" y="3429000"/>
            <a:ext cx="1004011" cy="1355689"/>
          </a:xfrm>
          <a:prstGeom prst="rect">
            <a:avLst/>
          </a:prstGeom>
        </p:spPr>
      </p:pic>
      <p:pic>
        <p:nvPicPr>
          <p:cNvPr id="2050" name="Picture 2" descr="I:\รายงานผู้ตรวจ รอบที่ 1 ปี60\รูปพี่แหม่ม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022" y="1124744"/>
            <a:ext cx="1032738" cy="1350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:\รายงานผู้ตรวจ รอบที่ 1 ปี60\รูปขวัญจิตร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834" y="1340768"/>
            <a:ext cx="800119" cy="971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36"/>
          <p:cNvSpPr>
            <a:spLocks noChangeArrowheads="1"/>
          </p:cNvSpPr>
          <p:nvPr/>
        </p:nvSpPr>
        <p:spPr bwMode="auto">
          <a:xfrm>
            <a:off x="5444479" y="3513471"/>
            <a:ext cx="241070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นายบุญ สว่างแจ้ง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พนักงานขับรถยนต์</a:t>
            </a:r>
            <a:endParaRPr kumimoji="0" lang="th-TH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" name="Picture 2" descr="I:\รายงานผู้ตรวจ รอบที่ 1 ปี60\พี่บุญ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913" y="3391351"/>
            <a:ext cx="794574" cy="973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6565"/>
            </a:gs>
            <a:gs pos="4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85784" y="332656"/>
            <a:ext cx="2286016" cy="64807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กลุ่มยุทธศาสตร์ฯ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39552" y="2276872"/>
            <a:ext cx="2205254" cy="63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นางสาวฐิติมา  วัฒนจัง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นักวิชาการปฏิรูปที่ดินชำนาญการ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4101" name="Picture 5" descr="IMG_6763"/>
          <p:cNvPicPr preferRelativeResize="0">
            <a:picLocks noChangeArrowheads="1"/>
          </p:cNvPicPr>
          <p:nvPr/>
        </p:nvPicPr>
        <p:blipFill>
          <a:blip r:embed="rId2" cstate="print"/>
          <a:srcRect l="20044" t="35406" r="30107" b="17317"/>
          <a:stretch>
            <a:fillRect/>
          </a:stretch>
        </p:blipFill>
        <p:spPr bwMode="auto">
          <a:xfrm>
            <a:off x="1162018" y="3068960"/>
            <a:ext cx="889702" cy="1079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566546" y="4149080"/>
            <a:ext cx="2205254" cy="63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นางอุไรรัตน์  แจ่มวิจิตรโต นักวิชาการปฏิรูปที่ดินชำนาญการ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568693" y="6034035"/>
            <a:ext cx="2145919" cy="63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นางเทพิน  ศิริธนธาดา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นักวิชาการปฏิรูปที่ดินปฏิบัติการ</a:t>
            </a:r>
            <a:endParaRPr kumimoji="0" lang="th-TH" sz="4400" b="0" i="0" u="none" strike="noStrike" cap="none" normalizeH="0" baseline="0" dirty="0" smtClean="0">
              <a:ln>
                <a:noFill/>
              </a:ln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4105" name="Picture 9" descr="IMG_6761"/>
          <p:cNvPicPr preferRelativeResize="0">
            <a:picLocks noChangeArrowheads="1"/>
          </p:cNvPicPr>
          <p:nvPr/>
        </p:nvPicPr>
        <p:blipFill>
          <a:blip r:embed="rId3" cstate="print"/>
          <a:srcRect l="35503" t="25436" r="15388" b="24838"/>
          <a:stretch>
            <a:fillRect/>
          </a:stretch>
        </p:blipFill>
        <p:spPr bwMode="auto">
          <a:xfrm>
            <a:off x="4139952" y="1984073"/>
            <a:ext cx="833770" cy="1092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707904" y="1200172"/>
            <a:ext cx="1785950" cy="4286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พนักงานราชการ</a:t>
            </a:r>
            <a:endParaRPr kumimoji="0" lang="th-TH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563888" y="3076940"/>
            <a:ext cx="200026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นายพีรายุทธ  เณรวิลัย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เจ้าหน้าที่ปฏิรูปที่ดิน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18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(ปฏิบัติงาน กลุ่มกฎหมาย)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6643702" y="1200172"/>
            <a:ext cx="2000264" cy="4286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จ้างเหมาบริการเอกชน</a:t>
            </a:r>
            <a:endParaRPr kumimoji="0" lang="th-TH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4109" name="Picture 13" descr="IMG_6760"/>
          <p:cNvPicPr preferRelativeResize="0">
            <a:picLocks noChangeArrowheads="1"/>
          </p:cNvPicPr>
          <p:nvPr/>
        </p:nvPicPr>
        <p:blipFill>
          <a:blip r:embed="rId4" cstate="print"/>
          <a:srcRect l="24849" t="34642" r="36336" b="24187"/>
          <a:stretch>
            <a:fillRect/>
          </a:stretch>
        </p:blipFill>
        <p:spPr bwMode="auto">
          <a:xfrm>
            <a:off x="6164405" y="1916833"/>
            <a:ext cx="91526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6869312" y="2201396"/>
            <a:ext cx="2274720" cy="363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นางสาวธนัฏฐา  อัมระปาล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4113" name="Picture 17" descr="IMG_6756"/>
          <p:cNvPicPr preferRelativeResize="0">
            <a:picLocks noChangeArrowheads="1"/>
          </p:cNvPicPr>
          <p:nvPr/>
        </p:nvPicPr>
        <p:blipFill>
          <a:blip r:embed="rId5" cstate="print"/>
          <a:srcRect l="22499" t="32150" r="34183" b="25507"/>
          <a:stretch>
            <a:fillRect/>
          </a:stretch>
        </p:blipFill>
        <p:spPr bwMode="auto">
          <a:xfrm>
            <a:off x="6164404" y="4294231"/>
            <a:ext cx="915269" cy="115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6921657" y="4505652"/>
            <a:ext cx="1961797" cy="363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นางสายรุ้ง  พิละมาตย์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2" name="Rectangle 32"/>
          <p:cNvSpPr>
            <a:spLocks noChangeArrowheads="1"/>
          </p:cNvSpPr>
          <p:nvPr/>
        </p:nvSpPr>
        <p:spPr bwMode="auto">
          <a:xfrm>
            <a:off x="6786578" y="3373480"/>
            <a:ext cx="2230222" cy="343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นางสาวรุ้งนภา  สอนโต</a:t>
            </a:r>
            <a:endParaRPr kumimoji="0" lang="th-TH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64288" y="572396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>
                <a:latin typeface="TH SarabunIT๙" pitchFamily="34" charset="-34"/>
                <a:cs typeface="TH SarabunIT๙" pitchFamily="34" charset="-34"/>
              </a:rPr>
              <a:t>นางสรัญญา  ขันทอง</a:t>
            </a:r>
            <a:endParaRPr lang="th-TH" sz="1800" dirty="0"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2050" name="Picture 2" descr="I:\รายงานผู้ตรวจ รอบที่ 1 ปี60\รูปพี่ส้ม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244" y="4941168"/>
            <a:ext cx="892815" cy="1079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I:\รายงานผู้ตรวจ รอบที่ 1 ปี60\พี่ทิ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24744"/>
            <a:ext cx="89281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I:\รายงานผู้ตรวจ รอบที่ 1 ปี60\กิ๊ฟ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404" y="3140968"/>
            <a:ext cx="915270" cy="1091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:\รายงานผู้ตรวจ รอบที่ 1 ปี60\ต้อม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154" y="5518281"/>
            <a:ext cx="903095" cy="1079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1">
                <a:lumMod val="40000"/>
                <a:lumOff val="60000"/>
              </a:schemeClr>
            </a:gs>
            <a:gs pos="0">
              <a:srgbClr val="B6DF89"/>
            </a:gs>
            <a:gs pos="48000">
              <a:schemeClr val="accent1">
                <a:tint val="44500"/>
                <a:satMod val="160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86290" y="188640"/>
            <a:ext cx="2557518" cy="571504"/>
          </a:xfrm>
          <a:prstGeom prst="rect">
            <a:avLst/>
          </a:prstGeom>
          <a:solidFill>
            <a:srgbClr val="92D050">
              <a:alpha val="89000"/>
            </a:srgb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กลุ่มการเงินบัญชีฯ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5123" name="รูปภาพ 6" descr="IMG_6765.JPG"/>
          <p:cNvPicPr preferRelativeResize="0">
            <a:picLocks noChangeArrowheads="1"/>
          </p:cNvPicPr>
          <p:nvPr/>
        </p:nvPicPr>
        <p:blipFill>
          <a:blip r:embed="rId2" cstate="print"/>
          <a:srcRect l="26297" t="27800" r="27953" b="31282"/>
          <a:stretch>
            <a:fillRect/>
          </a:stretch>
        </p:blipFill>
        <p:spPr bwMode="auto">
          <a:xfrm>
            <a:off x="1120889" y="871416"/>
            <a:ext cx="756001" cy="905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14282" y="1777376"/>
            <a:ext cx="264320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นางพรเพ็ญ  ประชากุล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นักวิชาการเงินและบัญชีชำนาญการพิเศษ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5125" name="Picture 5" descr="IMG_6766"/>
          <p:cNvPicPr preferRelativeResize="0">
            <a:picLocks noChangeArrowheads="1"/>
          </p:cNvPicPr>
          <p:nvPr/>
        </p:nvPicPr>
        <p:blipFill>
          <a:blip r:embed="rId3" cstate="print"/>
          <a:srcRect l="23460" t="35164" r="33209" b="20557"/>
          <a:stretch>
            <a:fillRect/>
          </a:stretch>
        </p:blipFill>
        <p:spPr bwMode="auto">
          <a:xfrm>
            <a:off x="1159456" y="2416445"/>
            <a:ext cx="676240" cy="907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51520" y="3328634"/>
            <a:ext cx="264320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นางสาวขนิษฐา  กฤตวิทย์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นักวิชาการเงินและบัญชีชำนาญการ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571868" y="764704"/>
            <a:ext cx="2071702" cy="4320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พนักงานราชการ</a:t>
            </a:r>
            <a:endParaRPr kumimoji="0" lang="th-TH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5131" name="Picture 11" descr="IMG_6768"/>
          <p:cNvPicPr preferRelativeResize="0">
            <a:picLocks noChangeArrowheads="1"/>
          </p:cNvPicPr>
          <p:nvPr/>
        </p:nvPicPr>
        <p:blipFill>
          <a:blip r:embed="rId4" cstate="print"/>
          <a:srcRect l="23077" t="38811" r="23784" b="12297"/>
          <a:stretch>
            <a:fillRect/>
          </a:stretch>
        </p:blipFill>
        <p:spPr bwMode="auto">
          <a:xfrm>
            <a:off x="4181468" y="1377852"/>
            <a:ext cx="747722" cy="97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3643306" y="2357430"/>
            <a:ext cx="1938352" cy="596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นางสาววรเนตร  ศรีเจริญ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นักวิชาการเงินและบัญชี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5133" name="Picture 13" descr="IMG_6769"/>
          <p:cNvPicPr preferRelativeResize="0">
            <a:picLocks noChangeArrowheads="1"/>
          </p:cNvPicPr>
          <p:nvPr/>
        </p:nvPicPr>
        <p:blipFill>
          <a:blip r:embed="rId5" cstate="print"/>
          <a:srcRect l="32399" t="19167" r="30766" b="43501"/>
          <a:stretch>
            <a:fillRect/>
          </a:stretch>
        </p:blipFill>
        <p:spPr bwMode="auto">
          <a:xfrm>
            <a:off x="4214724" y="3068960"/>
            <a:ext cx="714466" cy="93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3643306" y="4000504"/>
            <a:ext cx="1957402" cy="601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นางสาวอุบลรัต  จันทร์ไพศรี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นักวิชาการเงินและบัญชี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6858016" y="764704"/>
            <a:ext cx="1803153" cy="4320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ลูกจ้างกองทุน</a:t>
            </a:r>
            <a:endParaRPr kumimoji="0" lang="th-TH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5136" name="Picture 16" descr="IMG_6771"/>
          <p:cNvPicPr preferRelativeResize="0">
            <a:picLocks noChangeArrowheads="1"/>
          </p:cNvPicPr>
          <p:nvPr/>
        </p:nvPicPr>
        <p:blipFill>
          <a:blip r:embed="rId6" cstate="print"/>
          <a:srcRect l="35803" t="24664" r="22615" b="30057"/>
          <a:stretch>
            <a:fillRect/>
          </a:stretch>
        </p:blipFill>
        <p:spPr bwMode="auto">
          <a:xfrm>
            <a:off x="7339300" y="1377852"/>
            <a:ext cx="797334" cy="960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6929454" y="2326919"/>
            <a:ext cx="1714512" cy="58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นายเพลิน  ศรีดี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ลูกจ้างรายเดือน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5138" name="Picture 18" descr="IMG_6770"/>
          <p:cNvPicPr preferRelativeResize="0">
            <a:picLocks noChangeArrowheads="1"/>
          </p:cNvPicPr>
          <p:nvPr/>
        </p:nvPicPr>
        <p:blipFill>
          <a:blip r:embed="rId7" cstate="print"/>
          <a:srcRect l="20566" t="32150" r="24699" b="17291"/>
          <a:stretch>
            <a:fillRect/>
          </a:stretch>
        </p:blipFill>
        <p:spPr bwMode="auto">
          <a:xfrm>
            <a:off x="7393801" y="3068961"/>
            <a:ext cx="785817" cy="9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6929454" y="4000504"/>
            <a:ext cx="1882788" cy="58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นายพงศกร  จิตติวรรณ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ลูกจ้างรายเดือน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214282" y="4863087"/>
            <a:ext cx="271464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นางเยาวรัตน์</a:t>
            </a:r>
            <a:r>
              <a:rPr kumimoji="0" lang="th-TH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  วิเวกวินย์</a:t>
            </a:r>
            <a:endParaRPr kumimoji="0" lang="th-TH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นักวิชาการเงินและบัญชีชำนาญการ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65203" y="5550331"/>
            <a:ext cx="64250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dirty="0" smtClean="0"/>
              <a:t> ว่าง</a:t>
            </a:r>
          </a:p>
          <a:p>
            <a:endParaRPr lang="th-TH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38132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>
                <a:latin typeface="TH SarabunIT๙" pitchFamily="34" charset="-34"/>
                <a:cs typeface="TH SarabunIT๙" pitchFamily="34" charset="-34"/>
              </a:rPr>
              <a:t>เจ้าพนักงานการเงินและบัญชีปฏิบัติงาน</a:t>
            </a:r>
            <a:endParaRPr lang="th-TH" sz="1800" dirty="0"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074" name="Picture 2" descr="I:\รายงานผู้ตรวจ รอบที่ 1 ปี60\พี่เยาว์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876" y="3957127"/>
            <a:ext cx="682015" cy="905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9AB6B"/>
            </a:gs>
            <a:gs pos="100000">
              <a:schemeClr val="bg1"/>
            </a:gs>
            <a:gs pos="5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42976" y="265208"/>
            <a:ext cx="2500330" cy="571504"/>
          </a:xfrm>
          <a:prstGeom prst="rect">
            <a:avLst/>
          </a:prstGeom>
          <a:gradFill>
            <a:gsLst>
              <a:gs pos="0">
                <a:schemeClr val="accent6">
                  <a:shade val="51000"/>
                  <a:satMod val="130000"/>
                  <a:alpha val="32000"/>
                </a:schemeClr>
              </a:gs>
              <a:gs pos="41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กลุ่มกฎหมาย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6147" name="รูปภาพ 7" descr="IMG_6774.JPG"/>
          <p:cNvPicPr preferRelativeResize="0">
            <a:picLocks noChangeArrowheads="1"/>
          </p:cNvPicPr>
          <p:nvPr/>
        </p:nvPicPr>
        <p:blipFill>
          <a:blip r:embed="rId2" cstate="print"/>
          <a:srcRect l="30257" t="38690" r="22221" b="10135"/>
          <a:stretch>
            <a:fillRect/>
          </a:stretch>
        </p:blipFill>
        <p:spPr bwMode="auto">
          <a:xfrm>
            <a:off x="2004065" y="1092246"/>
            <a:ext cx="767735" cy="1040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285852" y="2137986"/>
            <a:ext cx="228601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นายจิตติ  บุญเรือง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นิติกรชำนาญการพิเศษ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285852" y="3933056"/>
            <a:ext cx="235745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1800" dirty="0"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นางสาวกรรณิการ์ รอดมา</a:t>
            </a:r>
            <a:endParaRPr lang="th-TH" sz="4400" dirty="0">
              <a:latin typeface="TH SarabunIT๙" pitchFamily="34" charset="-34"/>
              <a:cs typeface="TH SarabunIT๙" pitchFamily="34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นิติกรปฏิบัติการ</a:t>
            </a:r>
            <a:endParaRPr kumimoji="0" lang="th-TH" sz="4400" b="0" i="0" u="none" strike="noStrike" cap="none" normalizeH="0" baseline="0" dirty="0" smtClean="0">
              <a:ln>
                <a:noFill/>
              </a:ln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500694" y="337216"/>
            <a:ext cx="2786082" cy="571504"/>
          </a:xfrm>
          <a:prstGeom prst="rect">
            <a:avLst/>
          </a:prstGeom>
          <a:gradFill>
            <a:gsLst>
              <a:gs pos="0">
                <a:schemeClr val="accent6">
                  <a:shade val="51000"/>
                  <a:satMod val="130000"/>
                  <a:alpha val="16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กลุ่มงานช่างและแผนที่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5643570" y="1928802"/>
            <a:ext cx="257176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5715008" y="4370234"/>
            <a:ext cx="242889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นายธีราธร  อินทนะ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1800" dirty="0" smtClean="0"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นาย</a:t>
            </a: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ช่างสำรวจปฏิบัติการ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331640" y="4656556"/>
            <a:ext cx="2213438" cy="4286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จ้างเหมาบริการเอกชน </a:t>
            </a:r>
            <a:endParaRPr kumimoji="0" lang="th-TH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529108" y="6309320"/>
            <a:ext cx="187094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นางสาวรุ่งกานต์ คุนะสมบัติ</a:t>
            </a:r>
            <a:endParaRPr kumimoji="0" lang="th-TH" sz="4400" b="0" i="0" u="none" strike="noStrike" cap="none" normalizeH="0" baseline="0" dirty="0" smtClean="0">
              <a:ln>
                <a:noFill/>
              </a:ln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593" y="1124744"/>
            <a:ext cx="947722" cy="1199226"/>
          </a:xfrm>
          <a:prstGeom prst="rect">
            <a:avLst/>
          </a:prstGeom>
        </p:spPr>
      </p:pic>
      <p:pic>
        <p:nvPicPr>
          <p:cNvPr id="4" name="รูปภาพ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1" t="2734" r="2699" b="5165"/>
          <a:stretch/>
        </p:blipFill>
        <p:spPr>
          <a:xfrm>
            <a:off x="6498235" y="3140968"/>
            <a:ext cx="880677" cy="1200715"/>
          </a:xfrm>
          <a:prstGeom prst="rect">
            <a:avLst/>
          </a:prstGeom>
        </p:spPr>
      </p:pic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5724128" y="2354010"/>
            <a:ext cx="242889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นายทอม</a:t>
            </a:r>
            <a:r>
              <a:rPr lang="th-TH" sz="1800" dirty="0"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 </a:t>
            </a:r>
            <a:r>
              <a:rPr lang="th-TH" sz="1800" dirty="0" smtClean="0"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เชี่ยวชูกุล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1800" dirty="0" smtClean="0"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นายช่างสำรวจอาวุโส </a:t>
            </a:r>
            <a:endParaRPr kumimoji="0" lang="th-TH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4098" name="Picture 2" descr="I:\รายงานผู้ตรวจ รอบที่ 1 ปี60\พี่เกตุ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252621"/>
            <a:ext cx="796523" cy="1056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:\รายงานผู้ตรวจ รอบที่ 1 ปี60\พี่ออย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974" y="2852936"/>
            <a:ext cx="818528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9900">
                <a:alpha val="72157"/>
              </a:srgbClr>
            </a:gs>
            <a:gs pos="50000">
              <a:srgbClr val="85C2FF"/>
            </a:gs>
            <a:gs pos="50000">
              <a:srgbClr val="C4D6EB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2844" y="71438"/>
            <a:ext cx="8858312" cy="1857364"/>
          </a:xfrm>
        </p:spPr>
        <p:txBody>
          <a:bodyPr>
            <a:noAutofit/>
          </a:bodyPr>
          <a:lstStyle/>
          <a:p>
            <a:pPr algn="ctr"/>
            <a:r>
              <a:rPr lang="th-TH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ประเภทที่ดินในความรับผิดชอบของสำนักงานการปฏิรูปที่ดินจังหวัดปทุมธานี</a:t>
            </a:r>
            <a:r>
              <a:rPr lang="th-TH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h-TH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h-TH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158" y="1127016"/>
            <a:ext cx="8215370" cy="53023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400" b="1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เนื้อที่รวม 57,281 ไร่ มี 4 ประเภท</a:t>
            </a:r>
          </a:p>
          <a:p>
            <a:pPr>
              <a:buNone/>
            </a:pPr>
            <a:endParaRPr lang="th-TH" sz="2400" b="1" dirty="0" smtClean="0">
              <a:solidFill>
                <a:srgbClr val="660033"/>
              </a:solidFill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2000" b="1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</a:t>
            </a:r>
            <a:endParaRPr lang="th-TH" sz="2000" b="1" dirty="0">
              <a:solidFill>
                <a:srgbClr val="660033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594482"/>
            <a:ext cx="457203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1. ที่ดินพระราชทาน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เนื้อที่ 14,039 ไร่อยู่ในท้องที่ 2 อำเภอ 7 ตำบล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1.1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อำเภอคลองหลวง มี 3 ตำบล คือ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      ต.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คลองสาม ต.คลองหก ต.คลองเจ็ด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1.2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อำเภอหนองเสือ มี 4 ตำบล คือ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      ต.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บึงกาสาม ต.บึงชำอ้อ ต.บึงบอน ต.ศาลา</a:t>
            </a: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ครุ  </a:t>
            </a:r>
            <a:endParaRPr lang="th-TH" sz="1800" dirty="0">
              <a:solidFill>
                <a:srgbClr val="660033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3500438"/>
            <a:ext cx="428685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2. ที่ดินจัดซื้อ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เนื้อที่ 39,872 ไร่ อยู่ในท้องที่ 4 อำเภอ 14 ตำบล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2.1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อำเภอคลองหลวง มี 4 ตำบล คือ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       ต.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คลอง</a:t>
            </a: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สาม 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ต.คลอง</a:t>
            </a: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ห้า 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ต.คลองหก </a:t>
            </a: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ต.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คลองเจ็ด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2.2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อำเภอหนองเสือ มี 7 ตำบล คือ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       ต.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บึงกาสาม </a:t>
            </a: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ต.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บึง</a:t>
            </a: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บอน 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ต.บึงชำอ้อ </a:t>
            </a: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ต.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บึงบา 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       ต.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นพรัตน์ </a:t>
            </a: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ต.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หนองสามวัง </a:t>
            </a: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ต.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ศาลาครุ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2.3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อำเภอธัญบุรี มี 1 ตำบล คือ </a:t>
            </a: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ต.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บึงน้ำรักษ์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2.4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อำเภอลำลูกกา มี 2 ตำบล คือ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       ต.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พืชอุดม ต.บึงคำพร้อย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57752" y="1594482"/>
            <a:ext cx="3980577" cy="147732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3. ที่ดินบริจาค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เนื้อที่ 106 ไร่ อยู่ในท้องที่ 3 อำเภอ 3 </a:t>
            </a: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ตำบล 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3.1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อำเภอหนองเสือ มี 1 ตำบล คือ ต.นพรัตน์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3.2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อำเภอธัญบุรี มี 1 ตำบล คือ ต.บึงสนั่นรักษ์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3.3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อำเภอสามโคก  มี 1 ตำบล คือ ต.บางกระบือ</a:t>
            </a:r>
          </a:p>
          <a:p>
            <a:pPr>
              <a:defRPr/>
            </a:pPr>
            <a:endParaRPr lang="th-TH" sz="1800" dirty="0">
              <a:solidFill>
                <a:srgbClr val="660033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4857752" y="3500438"/>
            <a:ext cx="41433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4. ที่ดินราชพัสดุ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เนื้อที่ 3,264 ไร่ </a:t>
            </a: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อยู่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ในท้องที่ 2 อำเภอ 5 ตำบล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4.1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อำเภอคลองหลวง มี</a:t>
            </a:r>
            <a:r>
              <a:rPr lang="th-TH" sz="1800" b="1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2 ตำบล คือ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      ต.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คลอง</a:t>
            </a: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สี่   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ต.คลองห้า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4.2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อำเภอหนองเสือ มี</a:t>
            </a:r>
            <a:r>
              <a:rPr lang="th-TH" sz="1800" b="1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3 ตำบล คือ</a:t>
            </a:r>
          </a:p>
          <a:p>
            <a:pPr>
              <a:defRPr/>
            </a:pP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        ต.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บึงชำอ้อ </a:t>
            </a: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ต.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นพรัตน์ </a:t>
            </a:r>
            <a:r>
              <a:rPr lang="th-TH" sz="1800" dirty="0" smtClean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   ต.</a:t>
            </a:r>
            <a:r>
              <a:rPr lang="th-TH" sz="1800" dirty="0">
                <a:solidFill>
                  <a:srgbClr val="660033"/>
                </a:solidFill>
                <a:latin typeface="TH SarabunIT๙" pitchFamily="34" charset="-34"/>
                <a:cs typeface="TH SarabunIT๙" pitchFamily="34" charset="-34"/>
              </a:rPr>
              <a:t>ศาลาครุ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6072206"/>
            <a:ext cx="8229600" cy="571480"/>
          </a:xfrm>
        </p:spPr>
        <p:txBody>
          <a:bodyPr>
            <a:noAutofit/>
          </a:bodyPr>
          <a:lstStyle/>
          <a:p>
            <a:pPr algn="r"/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สำนักงานการปฏิรูปที่ดินจังหวัดปทุมธานี</a:t>
            </a:r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grpSp>
        <p:nvGrpSpPr>
          <p:cNvPr id="4" name="กลุ่ม 32"/>
          <p:cNvGrpSpPr>
            <a:grpSpLocks noGrp="1"/>
          </p:cNvGrpSpPr>
          <p:nvPr/>
        </p:nvGrpSpPr>
        <p:grpSpPr bwMode="auto">
          <a:xfrm>
            <a:off x="357158" y="428604"/>
            <a:ext cx="8643966" cy="5643602"/>
            <a:chOff x="899592" y="-2010"/>
            <a:chExt cx="7888509" cy="6744655"/>
          </a:xfrm>
        </p:grpSpPr>
        <p:pic>
          <p:nvPicPr>
            <p:cNvPr id="5" name="Picture 2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99592" y="2789770"/>
              <a:ext cx="6238873" cy="3952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กลุ่ม 29"/>
            <p:cNvGrpSpPr>
              <a:grpSpLocks/>
            </p:cNvGrpSpPr>
            <p:nvPr/>
          </p:nvGrpSpPr>
          <p:grpSpPr bwMode="auto">
            <a:xfrm>
              <a:off x="1179306" y="-2010"/>
              <a:ext cx="7608795" cy="6689651"/>
              <a:chOff x="1828122" y="-1535221"/>
              <a:chExt cx="7608833" cy="6926020"/>
            </a:xfrm>
          </p:grpSpPr>
          <p:sp>
            <p:nvSpPr>
              <p:cNvPr id="7" name="TextBox 5"/>
              <p:cNvSpPr txBox="1">
                <a:spLocks noChangeArrowheads="1"/>
              </p:cNvSpPr>
              <p:nvPr/>
            </p:nvSpPr>
            <p:spPr bwMode="auto">
              <a:xfrm>
                <a:off x="3187067" y="4063715"/>
                <a:ext cx="791822" cy="541789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อำเภอเมืองปทุมธานี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357268" y="3144072"/>
                <a:ext cx="1294721" cy="604303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400" dirty="0">
                    <a:latin typeface="+mn-lt"/>
                    <a:cs typeface="+mn-cs"/>
                  </a:rPr>
                  <a:t>อำเภอคลองหลวง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 sz="1400" dirty="0">
                  <a:latin typeface="+mn-lt"/>
                  <a:cs typeface="+mn-cs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 rot="20410352">
                <a:off x="5703913" y="3816129"/>
                <a:ext cx="934612" cy="477949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200" dirty="0">
                    <a:latin typeface="+mn-lt"/>
                    <a:cs typeface="+mn-cs"/>
                  </a:rPr>
                  <a:t>อำเภอธัญบุรี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 sz="1200" dirty="0">
                  <a:latin typeface="+mn-lt"/>
                  <a:cs typeface="+mn-cs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012100" y="2548924"/>
                <a:ext cx="1234424" cy="604303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400" dirty="0">
                    <a:latin typeface="+mn-lt"/>
                    <a:cs typeface="+mn-cs"/>
                  </a:rPr>
                  <a:t>อำเภอหนองเสือ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 sz="1400" dirty="0">
                  <a:latin typeface="+mn-lt"/>
                  <a:cs typeface="+mn-cs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828122" y="3442560"/>
                <a:ext cx="824066" cy="765451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400" dirty="0">
                    <a:latin typeface="+mn-lt"/>
                    <a:cs typeface="+mn-cs"/>
                  </a:rPr>
                  <a:t>อำเภอ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400" dirty="0">
                    <a:latin typeface="+mn-lt"/>
                    <a:cs typeface="+mn-cs"/>
                  </a:rPr>
                  <a:t>ลาดหลุมแก้ว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 sz="1400" dirty="0">
                  <a:latin typeface="+mn-lt"/>
                  <a:cs typeface="+mn-cs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176244" y="4262947"/>
                <a:ext cx="917862" cy="542042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400" dirty="0">
                    <a:latin typeface="+mn-lt"/>
                    <a:cs typeface="+mn-cs"/>
                  </a:rPr>
                  <a:t>อำเภอลำลูกกา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 sz="1400" dirty="0">
                  <a:latin typeface="+mn-lt"/>
                  <a:cs typeface="+mn-cs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161367" y="3219151"/>
                <a:ext cx="907813" cy="542042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 sz="1400" dirty="0">
                  <a:latin typeface="+mn-lt"/>
                  <a:cs typeface="+mn-cs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400" dirty="0">
                    <a:latin typeface="+mn-lt"/>
                    <a:cs typeface="+mn-cs"/>
                  </a:rPr>
                  <a:t>อำเภอสามโคก</a:t>
                </a:r>
              </a:p>
            </p:txBody>
          </p:sp>
          <p:sp>
            <p:nvSpPr>
              <p:cNvPr id="14" name="คำบรรยายภาพแบบสี่เหลี่ยม 13"/>
              <p:cNvSpPr/>
              <p:nvPr/>
            </p:nvSpPr>
            <p:spPr>
              <a:xfrm>
                <a:off x="6307605" y="-1535220"/>
                <a:ext cx="2308297" cy="2740124"/>
              </a:xfrm>
              <a:prstGeom prst="wedgeRectCallout">
                <a:avLst>
                  <a:gd name="adj1" fmla="val -38460"/>
                  <a:gd name="adj2" fmla="val 93317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TextBox 14"/>
              <p:cNvSpPr txBox="1">
                <a:spLocks noChangeArrowheads="1"/>
              </p:cNvSpPr>
              <p:nvPr/>
            </p:nvSpPr>
            <p:spPr bwMode="auto">
              <a:xfrm>
                <a:off x="6307605" y="-1535221"/>
                <a:ext cx="2770854" cy="27799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อำเภอหนองเสือ</a:t>
                </a:r>
              </a:p>
              <a:p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1.ที่ดินพระราชทาน </a:t>
                </a:r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มี 4 ตำบล คือ</a:t>
                </a:r>
              </a:p>
              <a:p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ต.บึงกาสาม ต.บึงชำอ้อ ต.บึงบอน ต.ศาลาครุ</a:t>
                </a:r>
              </a:p>
              <a:p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2.ที่ดินจัดซื้อ </a:t>
                </a:r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มี 7 ตำบล คือ</a:t>
                </a:r>
              </a:p>
              <a:p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ต.บึงกาสาม ต.บึงบอน ต.บึงชำอ้อ ต.บึงบา </a:t>
                </a:r>
              </a:p>
              <a:p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ต.นพรัตน์ ต.หนองสามวัง ต.ศาลาครุ</a:t>
                </a:r>
              </a:p>
              <a:p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3.ที่ดินบริจาค </a:t>
                </a:r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มี 1 ตำบล คือ</a:t>
                </a:r>
              </a:p>
              <a:p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ต.นพรัตน์</a:t>
                </a:r>
              </a:p>
              <a:p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4.ที่ดินราชพัสดุ </a:t>
                </a:r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มี</a:t>
                </a:r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 </a:t>
                </a:r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3 ตำบล คือ</a:t>
                </a:r>
              </a:p>
              <a:p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ต.บึงชำอ้อ ต.นพรัตน์ ต.ศาลาครุ</a:t>
                </a:r>
              </a:p>
            </p:txBody>
          </p:sp>
          <p:sp>
            <p:nvSpPr>
              <p:cNvPr id="16" name="คำบรรยายภาพแบบสี่เหลี่ยม 15"/>
              <p:cNvSpPr/>
              <p:nvPr/>
            </p:nvSpPr>
            <p:spPr>
              <a:xfrm>
                <a:off x="3214965" y="-307781"/>
                <a:ext cx="2520771" cy="1935602"/>
              </a:xfrm>
              <a:prstGeom prst="wedgeRectCallout">
                <a:avLst>
                  <a:gd name="adj1" fmla="val 11719"/>
                  <a:gd name="adj2" fmla="val 126397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 dirty="0"/>
              </a:p>
            </p:txBody>
          </p:sp>
          <p:sp>
            <p:nvSpPr>
              <p:cNvPr id="17" name="TextBox 18"/>
              <p:cNvSpPr txBox="1">
                <a:spLocks noChangeArrowheads="1"/>
              </p:cNvSpPr>
              <p:nvPr/>
            </p:nvSpPr>
            <p:spPr bwMode="auto">
              <a:xfrm>
                <a:off x="3172096" y="-243246"/>
                <a:ext cx="2631030" cy="1846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อำเภอคลองหลวง</a:t>
                </a:r>
              </a:p>
              <a:p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1.ที่ดินพระราชทาน </a:t>
                </a:r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มี 3 ตำบล คือ</a:t>
                </a:r>
              </a:p>
              <a:p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ต.คลองสาม ต.คลองหก ต.คลองเจ็ด</a:t>
                </a:r>
              </a:p>
              <a:p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2.ที่ดินจัดซื้อ </a:t>
                </a:r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มี 4 ตำบล คือ</a:t>
                </a:r>
              </a:p>
              <a:p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ต.คลองสาม ต.คลองห้า ต.คลองหก ต.คลองเจ็ด</a:t>
                </a:r>
              </a:p>
              <a:p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3.ที่ดินราชพัสดุ </a:t>
                </a:r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มี</a:t>
                </a:r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 </a:t>
                </a:r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2 ตำบล คือ</a:t>
                </a:r>
              </a:p>
              <a:p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ต.คลองสี่ ต.คลองห้า</a:t>
                </a:r>
              </a:p>
            </p:txBody>
          </p:sp>
          <p:sp>
            <p:nvSpPr>
              <p:cNvPr id="18" name="คำบรรยายภาพแบบสี่เหลี่ยม 17"/>
              <p:cNvSpPr/>
              <p:nvPr/>
            </p:nvSpPr>
            <p:spPr>
              <a:xfrm>
                <a:off x="7474315" y="4202518"/>
                <a:ext cx="1512464" cy="1133525"/>
              </a:xfrm>
              <a:prstGeom prst="wedgeRectCallout">
                <a:avLst>
                  <a:gd name="adj1" fmla="val -72628"/>
                  <a:gd name="adj2" fmla="val -29483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 dirty="0"/>
              </a:p>
            </p:txBody>
          </p:sp>
          <p:sp>
            <p:nvSpPr>
              <p:cNvPr id="19" name="TextBox 24"/>
              <p:cNvSpPr txBox="1">
                <a:spLocks noChangeArrowheads="1"/>
              </p:cNvSpPr>
              <p:nvPr/>
            </p:nvSpPr>
            <p:spPr bwMode="auto">
              <a:xfrm>
                <a:off x="7481139" y="4210259"/>
                <a:ext cx="1499482" cy="1180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อำเภอลำลูกกา</a:t>
                </a:r>
              </a:p>
              <a:p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1.ที่ดินจัดซื้อ </a:t>
                </a:r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มี 2 ตำบล คือ ต.พืชอุดม ต.บึงคำพร้อย</a:t>
                </a:r>
              </a:p>
              <a:p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 </a:t>
                </a:r>
              </a:p>
            </p:txBody>
          </p:sp>
          <p:sp>
            <p:nvSpPr>
              <p:cNvPr id="20" name="คำบรรยายภาพแบบสี่เหลี่ยม 19"/>
              <p:cNvSpPr/>
              <p:nvPr/>
            </p:nvSpPr>
            <p:spPr>
              <a:xfrm>
                <a:off x="7807113" y="2177243"/>
                <a:ext cx="1629842" cy="1414272"/>
              </a:xfrm>
              <a:prstGeom prst="wedgeRectCallout">
                <a:avLst>
                  <a:gd name="adj1" fmla="val -116792"/>
                  <a:gd name="adj2" fmla="val 57755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 dirty="0"/>
              </a:p>
            </p:txBody>
          </p:sp>
          <p:sp>
            <p:nvSpPr>
              <p:cNvPr id="21" name="TextBox 26"/>
              <p:cNvSpPr txBox="1">
                <a:spLocks noChangeArrowheads="1"/>
              </p:cNvSpPr>
              <p:nvPr/>
            </p:nvSpPr>
            <p:spPr bwMode="auto">
              <a:xfrm>
                <a:off x="7852776" y="2177243"/>
                <a:ext cx="1584179" cy="22468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อำเภอธัญบุรี</a:t>
                </a:r>
              </a:p>
              <a:p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1.ที่ดินจัดซื้อ </a:t>
                </a:r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มี 1 ตำบล </a:t>
                </a:r>
                <a:r>
                  <a:rPr lang="th-TH" sz="1400" dirty="0" smtClean="0">
                    <a:latin typeface="Calibri" pitchFamily="34" charset="0"/>
                    <a:cs typeface="Cordia New" pitchFamily="34" charset="-34"/>
                  </a:rPr>
                  <a:t>คือ     ต.</a:t>
                </a:r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บึงน้ำรักษ์</a:t>
                </a:r>
              </a:p>
              <a:p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2.ที่ดินบริจาค </a:t>
                </a:r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มี 1 ตำบล คือ ต.บึงสนั่นรักษ์</a:t>
                </a:r>
              </a:p>
              <a:p>
                <a:endParaRPr lang="th-TH" sz="1400" dirty="0">
                  <a:latin typeface="Calibri" pitchFamily="34" charset="0"/>
                  <a:cs typeface="Cordia New" pitchFamily="34" charset="-34"/>
                </a:endParaRPr>
              </a:p>
              <a:p>
                <a:endParaRPr lang="th-TH" sz="1400" dirty="0">
                  <a:latin typeface="Calibri" pitchFamily="34" charset="0"/>
                  <a:cs typeface="Cordia New" pitchFamily="34" charset="-34"/>
                </a:endParaRPr>
              </a:p>
              <a:p>
                <a:endParaRPr lang="th-TH" sz="1400" dirty="0">
                  <a:latin typeface="Calibri" pitchFamily="34" charset="0"/>
                  <a:cs typeface="Cordia New" pitchFamily="34" charset="-34"/>
                </a:endParaRPr>
              </a:p>
            </p:txBody>
          </p:sp>
          <p:sp>
            <p:nvSpPr>
              <p:cNvPr id="22" name="คำบรรยายภาพแบบสี่เหลี่ยม 21"/>
              <p:cNvSpPr/>
              <p:nvPr/>
            </p:nvSpPr>
            <p:spPr>
              <a:xfrm>
                <a:off x="2392573" y="1995895"/>
                <a:ext cx="1510788" cy="794750"/>
              </a:xfrm>
              <a:prstGeom prst="wedgeRectCallout">
                <a:avLst>
                  <a:gd name="adj1" fmla="val 33002"/>
                  <a:gd name="adj2" fmla="val 139570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 dirty="0"/>
              </a:p>
            </p:txBody>
          </p:sp>
          <p:sp>
            <p:nvSpPr>
              <p:cNvPr id="23" name="สี่เหลี่ยมผืนผ้า 28"/>
              <p:cNvSpPr>
                <a:spLocks noChangeArrowheads="1"/>
              </p:cNvSpPr>
              <p:nvPr/>
            </p:nvSpPr>
            <p:spPr bwMode="auto">
              <a:xfrm>
                <a:off x="2395500" y="1991233"/>
                <a:ext cx="1584176" cy="8520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อำเภอสามโคก</a:t>
                </a:r>
              </a:p>
              <a:p>
                <a:r>
                  <a:rPr lang="th-TH" sz="1400" b="1" dirty="0">
                    <a:latin typeface="Calibri" pitchFamily="34" charset="0"/>
                    <a:cs typeface="Cordia New" pitchFamily="34" charset="-34"/>
                  </a:rPr>
                  <a:t>1.ที่ดินบริจาค </a:t>
                </a:r>
                <a:r>
                  <a:rPr lang="th-TH" sz="1400" dirty="0">
                    <a:latin typeface="Calibri" pitchFamily="34" charset="0"/>
                    <a:cs typeface="Cordia New" pitchFamily="34" charset="-34"/>
                  </a:rPr>
                  <a:t>มี 1 ตำบล คือ ต.บางกระบือ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CFF"/>
            </a:gs>
            <a:gs pos="50000">
              <a:srgbClr val="99CCFF"/>
            </a:gs>
            <a:gs pos="50000">
              <a:srgbClr val="C4D6EB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67544" y="1556792"/>
            <a:ext cx="8064896" cy="350046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th-TH" sz="4800" b="1" dirty="0" smtClean="0">
                <a:solidFill>
                  <a:srgbClr val="FF37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ผลการจัดที่ดิน ณ วันที่ 22 มีนาคม 2560 </a:t>
            </a:r>
            <a:endParaRPr lang="th-TH" sz="4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สัญญาเช่า        1,798 ราย    1,902 แปลง   25,505  ไร่</a:t>
            </a:r>
          </a:p>
          <a:p>
            <a:r>
              <a:rPr lang="th-TH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สัญญาเช่าซื้อ    1,800 ราย    2,199 แปลง   24,655  ไร่</a:t>
            </a:r>
          </a:p>
          <a:p>
            <a:r>
              <a:rPr lang="th-TH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โอนกรรมสิทธิ์แล้ว 478 ราย       581 แปลง     6,492  ไร่</a:t>
            </a:r>
          </a:p>
          <a:p>
            <a:pPr>
              <a:buNone/>
            </a:pPr>
            <a:endParaRPr lang="th-TH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Text Box 64"/>
          <p:cNvSpPr txBox="1">
            <a:spLocks noChangeArrowheads="1"/>
          </p:cNvSpPr>
          <p:nvPr/>
        </p:nvSpPr>
        <p:spPr bwMode="auto">
          <a:xfrm>
            <a:off x="4071490" y="159023"/>
            <a:ext cx="49542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 dirty="0"/>
              <a:t>   </a:t>
            </a:r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สำนักงานการปฏิรูปที่ดินเพื่อเกษตรกรรม (ส.ป.ก.)</a:t>
            </a:r>
          </a:p>
        </p:txBody>
      </p:sp>
      <p:sp>
        <p:nvSpPr>
          <p:cNvPr id="5" name="Line 65"/>
          <p:cNvSpPr>
            <a:spLocks noChangeShapeType="1"/>
          </p:cNvSpPr>
          <p:nvPr/>
        </p:nvSpPr>
        <p:spPr bwMode="auto">
          <a:xfrm>
            <a:off x="1187450" y="692150"/>
            <a:ext cx="7696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th-TH" dirty="0"/>
          </a:p>
        </p:txBody>
      </p:sp>
      <p:sp>
        <p:nvSpPr>
          <p:cNvPr id="6" name="Text Box 67"/>
          <p:cNvSpPr txBox="1">
            <a:spLocks noChangeArrowheads="1"/>
          </p:cNvSpPr>
          <p:nvPr/>
        </p:nvSpPr>
        <p:spPr bwMode="auto">
          <a:xfrm>
            <a:off x="5076056" y="763588"/>
            <a:ext cx="3949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สำนักงานการปฏิรูปที่ดินจังหวัดปทุมธานี</a:t>
            </a:r>
            <a:endParaRPr lang="th-TH" sz="24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3470</TotalTime>
  <Words>1484</Words>
  <Application>Microsoft Office PowerPoint</Application>
  <PresentationFormat>นำเสนอทางหน้าจอ (4:3)</PresentationFormat>
  <Paragraphs>366</Paragraphs>
  <Slides>14</Slides>
  <Notes>6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14</vt:i4>
      </vt:variant>
    </vt:vector>
  </HeadingPairs>
  <TitlesOfParts>
    <vt:vector size="15" baseType="lpstr">
      <vt:lpstr>ชุดรูปแบบของ Office</vt:lpstr>
      <vt:lpstr>ส.ป.ก.ปทุมธานี  ยินดีต้อนรับ หัวหน้าผู้ตรวจราชการ ส.ป.ก. นายพงษ์พิเชษฐ เก้าเอี้ยน ด้วยความยินดียิ่ง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ประเภทที่ดินในความรับผิดชอบของสำนักงานการปฏิรูปที่ดินจังหวัดปทุมธานี </vt:lpstr>
      <vt:lpstr>สำนักงานการปฏิรูปที่ดินจังหวัดปทุมธานี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ALRO</dc:creator>
  <cp:lastModifiedBy>HP</cp:lastModifiedBy>
  <cp:revision>288</cp:revision>
  <cp:lastPrinted>2017-03-23T05:58:32Z</cp:lastPrinted>
  <dcterms:created xsi:type="dcterms:W3CDTF">2015-08-07T05:51:42Z</dcterms:created>
  <dcterms:modified xsi:type="dcterms:W3CDTF">2017-03-23T06:01:52Z</dcterms:modified>
</cp:coreProperties>
</file>