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62" r:id="rId3"/>
    <p:sldId id="256" r:id="rId4"/>
    <p:sldId id="279" r:id="rId5"/>
    <p:sldId id="280" r:id="rId6"/>
    <p:sldId id="263" r:id="rId7"/>
    <p:sldId id="281" r:id="rId8"/>
    <p:sldId id="258" r:id="rId9"/>
    <p:sldId id="282" r:id="rId10"/>
    <p:sldId id="264" r:id="rId11"/>
    <p:sldId id="259" r:id="rId12"/>
    <p:sldId id="283" r:id="rId13"/>
    <p:sldId id="284" r:id="rId14"/>
    <p:sldId id="265" r:id="rId15"/>
    <p:sldId id="277" r:id="rId16"/>
    <p:sldId id="267" r:id="rId17"/>
    <p:sldId id="268" r:id="rId18"/>
    <p:sldId id="276" r:id="rId19"/>
    <p:sldId id="270" r:id="rId20"/>
    <p:sldId id="271" r:id="rId21"/>
    <p:sldId id="272" r:id="rId22"/>
    <p:sldId id="273" r:id="rId23"/>
    <p:sldId id="266" r:id="rId24"/>
    <p:sldId id="278" r:id="rId25"/>
    <p:sldId id="286" r:id="rId26"/>
  </p:sldIdLst>
  <p:sldSz cx="9144000" cy="6858000" type="screen4x3"/>
  <p:notesSz cx="6797675" cy="987425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66"/>
    <a:srgbClr val="663300"/>
    <a:srgbClr val="CCCC00"/>
    <a:srgbClr val="FFFF99"/>
    <a:srgbClr val="008000"/>
    <a:srgbClr val="FFCCFF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643EB-C330-4B5C-A8EC-8E69170B00E7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592D5-7AD1-44EA-9D3A-6F65D076D96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438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3570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2822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2920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935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5928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6331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91478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82952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36465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9547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07522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45200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23898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34547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83218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19764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25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9611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393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5317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7830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3477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6723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5856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92D5-7AD1-44EA-9D3A-6F65D076D962}" type="slidenum">
              <a:rPr lang="th-TH" smtClean="0"/>
              <a:pPr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36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DEE04-25C6-4322-969B-CF176B075744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4B688-C351-4A97-9D4D-2003549F57B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u="sng" dirty="0" smtClean="0"/>
              <a:t>การบันทึกข้อมูลแปลง ม.44</a:t>
            </a:r>
          </a:p>
        </p:txBody>
      </p:sp>
      <p:sp>
        <p:nvSpPr>
          <p:cNvPr id="6" name="Rectangle 5"/>
          <p:cNvSpPr/>
          <p:nvPr/>
        </p:nvSpPr>
        <p:spPr>
          <a:xfrm>
            <a:off x="4929190" y="838596"/>
            <a:ext cx="2928958" cy="21423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>
            <a:off x="4929190" y="1551388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57752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No1/1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57950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No1/2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2" y="1552976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No1/3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7950" y="1552976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No1/4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752" y="228599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No1/5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57950" y="228599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No1/6</a:t>
            </a:r>
            <a:endParaRPr lang="th-TH" sz="1600" dirty="0">
              <a:solidFill>
                <a:srgbClr val="0000FF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929190" y="2265768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0"/>
            <a:endCxn id="6" idx="2"/>
          </p:cNvCxnSpPr>
          <p:nvPr/>
        </p:nvCxnSpPr>
        <p:spPr>
          <a:xfrm rot="16200000" flipH="1">
            <a:off x="5322496" y="1909769"/>
            <a:ext cx="2142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285720" y="3714752"/>
            <a:ext cx="2928958" cy="2143140"/>
            <a:chOff x="7679521" y="4357694"/>
            <a:chExt cx="2928958" cy="2143140"/>
          </a:xfrm>
        </p:grpSpPr>
        <p:sp>
          <p:nvSpPr>
            <p:cNvPr id="21" name="Rectangle 20"/>
            <p:cNvSpPr/>
            <p:nvPr/>
          </p:nvSpPr>
          <p:spPr>
            <a:xfrm>
              <a:off x="7679521" y="4357694"/>
              <a:ext cx="2928958" cy="21431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711" y="5181913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8000"/>
                  </a:solidFill>
                </a:rPr>
                <a:t>No1</a:t>
              </a:r>
              <a:endParaRPr lang="th-TH" sz="2400" dirty="0">
                <a:solidFill>
                  <a:srgbClr val="008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85720" y="898738"/>
            <a:ext cx="3000396" cy="138499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 smtClean="0"/>
              <a:t>1. คีย์ข้อมูลแปลง ม.44 ที่ถูกแบ่งเป็นแปลงย่อยลงใน </a:t>
            </a:r>
            <a:r>
              <a:rPr lang="en-US" sz="2000" dirty="0" smtClean="0"/>
              <a:t>ALRO Land </a:t>
            </a:r>
            <a:r>
              <a:rPr lang="th-TH" dirty="0" smtClean="0"/>
              <a:t>เมนูพื้นที่กันออก</a:t>
            </a:r>
          </a:p>
        </p:txBody>
      </p:sp>
      <p:sp>
        <p:nvSpPr>
          <p:cNvPr id="19" name="Flowchart: Magnetic Disk 18"/>
          <p:cNvSpPr/>
          <p:nvPr/>
        </p:nvSpPr>
        <p:spPr>
          <a:xfrm>
            <a:off x="5572132" y="4357694"/>
            <a:ext cx="1857388" cy="1928826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ฐานพื้นที่กันออก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58" y="3286124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2. ลบแปลงเดิมออก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29190" y="428604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0000FF"/>
                </a:solidFill>
              </a:rPr>
              <a:t>ตัวอย่างแปลงย่อย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357554" y="1785926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5852525" y="367903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643306" y="5429264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857620" y="1285860"/>
            <a:ext cx="336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660066"/>
                </a:solidFill>
                <a:cs typeface="+mj-cs"/>
              </a:rPr>
              <a:t>1</a:t>
            </a:r>
            <a:endParaRPr lang="th-TH" sz="3600" b="1" dirty="0">
              <a:solidFill>
                <a:srgbClr val="660066"/>
              </a:solidFill>
              <a:cs typeface="+mj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57950" y="3309278"/>
            <a:ext cx="336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660066"/>
                </a:solidFill>
                <a:cs typeface="+mj-cs"/>
              </a:rPr>
              <a:t>2</a:t>
            </a:r>
            <a:endParaRPr lang="th-TH" sz="3600" b="1" dirty="0">
              <a:solidFill>
                <a:srgbClr val="660066"/>
              </a:solidFill>
              <a:cs typeface="+mj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429124" y="4929198"/>
            <a:ext cx="336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660066"/>
                </a:solidFill>
                <a:cs typeface="+mj-cs"/>
              </a:rPr>
              <a:t>3</a:t>
            </a:r>
            <a:endParaRPr lang="th-TH" sz="3600" b="1" dirty="0">
              <a:solidFill>
                <a:srgbClr val="660066"/>
              </a:solidFill>
              <a:cs typeface="+mj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29520" y="4572008"/>
            <a:ext cx="30003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/>
              <a:t>ข้อมูลในฐาน</a:t>
            </a:r>
          </a:p>
          <a:p>
            <a:r>
              <a:rPr lang="th-TH" sz="2400" dirty="0" smtClean="0"/>
              <a:t>จะเหลือเฉพาะ</a:t>
            </a:r>
          </a:p>
          <a:p>
            <a:r>
              <a:rPr lang="th-TH" sz="2400" dirty="0" smtClean="0"/>
              <a:t>ที่เป็นแปลงย่อย </a:t>
            </a:r>
          </a:p>
          <a:p>
            <a:r>
              <a:rPr lang="th-TH" sz="2000" dirty="0" smtClean="0">
                <a:solidFill>
                  <a:srgbClr val="0000FF"/>
                </a:solidFill>
              </a:rPr>
              <a:t>ตามตัวอย่างแปลงย่อย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4282" y="6429396"/>
            <a:ext cx="8786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i="1" dirty="0" smtClean="0"/>
              <a:t>* นอกจากวิธีให้จังหวัดคีย์ด้วยตัวเองแล้ว จังหวัดสามารถทำหนังสือแจ้งความประสงค์ ให้ </a:t>
            </a:r>
            <a:r>
              <a:rPr lang="th-TH" sz="2000" i="1" dirty="0" err="1" smtClean="0"/>
              <a:t>ศทส.</a:t>
            </a:r>
            <a:r>
              <a:rPr lang="th-TH" sz="2000" i="1" dirty="0" smtClean="0"/>
              <a:t> นำเข้าข้อมูลให้ได้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143000"/>
          </a:xfrm>
        </p:spPr>
        <p:txBody>
          <a:bodyPr/>
          <a:lstStyle/>
          <a:p>
            <a:r>
              <a:rPr lang="th-TH" dirty="0" smtClean="0"/>
              <a:t>การจัดที่ดินในรูปแบบสถาบัน / สหกรณ์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500166" y="3929066"/>
            <a:ext cx="1500198" cy="1428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15485" y="3284945"/>
            <a:ext cx="6571478" cy="158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357166"/>
            <a:ext cx="9144000" cy="158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32" y="38377"/>
            <a:ext cx="471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ALRO Land </a:t>
            </a:r>
            <a:r>
              <a:rPr lang="th-TH" sz="1800" b="1" dirty="0" smtClean="0"/>
              <a:t>(</a:t>
            </a:r>
            <a:r>
              <a:rPr lang="th-TH" sz="2000" b="1" dirty="0" smtClean="0"/>
              <a:t>เมนูพื้นที่กันออก/พื้นที่ยังไม่ดำเนินการ)</a:t>
            </a:r>
            <a:endParaRPr lang="th-TH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86314" y="38377"/>
            <a:ext cx="4357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ALRO Land </a:t>
            </a:r>
            <a:r>
              <a:rPr lang="th-TH" sz="1800" b="1" dirty="0" smtClean="0"/>
              <a:t>(</a:t>
            </a:r>
            <a:r>
              <a:rPr lang="th-TH" sz="2000" b="1" dirty="0" smtClean="0"/>
              <a:t>เมนูที่ดินรัฐ)</a:t>
            </a:r>
            <a:endParaRPr lang="th-TH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71406" y="1070752"/>
            <a:ext cx="2928958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6" name="Straight Connector 15"/>
          <p:cNvCxnSpPr/>
          <p:nvPr/>
        </p:nvCxnSpPr>
        <p:spPr>
          <a:xfrm>
            <a:off x="71406" y="249951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1406" y="392827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32" y="10278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NO1/1</a:t>
            </a:r>
            <a:endParaRPr lang="th-TH" sz="1600" dirty="0">
              <a:solidFill>
                <a:srgbClr val="0000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-642179" y="3213892"/>
            <a:ext cx="4286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28728" y="10278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NO1/2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32" y="245659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NO1/3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728" y="2456592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NO1/4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32" y="388535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NO1/5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00166" y="388535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NO1/6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786182" y="428604"/>
            <a:ext cx="5214974" cy="628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2000" dirty="0" smtClean="0">
                <a:solidFill>
                  <a:schemeClr val="tx1"/>
                </a:solidFill>
              </a:rPr>
              <a:t>รังวัดเพื่อจัดคนลงรูปแบบสถาบัน ตาม 9(1)</a:t>
            </a:r>
          </a:p>
          <a:p>
            <a:r>
              <a:rPr lang="th-TH" sz="2000" dirty="0" smtClean="0">
                <a:solidFill>
                  <a:schemeClr val="tx1"/>
                </a:solidFill>
              </a:rPr>
              <a:t>1. สร้างรหัสโครงการ  โดยกำหนดหลักที่ 3 ของโครงการ </a:t>
            </a:r>
            <a:r>
              <a:rPr lang="en-US" sz="2000" dirty="0" smtClean="0">
                <a:solidFill>
                  <a:schemeClr val="tx1"/>
                </a:solidFill>
              </a:rPr>
              <a:t>= 7</a:t>
            </a:r>
            <a:endParaRPr lang="th-TH" sz="2000" dirty="0" smtClean="0">
              <a:solidFill>
                <a:schemeClr val="tx1"/>
              </a:solidFill>
            </a:endParaRPr>
          </a:p>
          <a:p>
            <a:r>
              <a:rPr lang="th-TH" sz="2000" u="sng" dirty="0" smtClean="0">
                <a:solidFill>
                  <a:srgbClr val="663300"/>
                </a:solidFill>
              </a:rPr>
              <a:t>รูปแบบ</a:t>
            </a:r>
          </a:p>
          <a:p>
            <a:r>
              <a:rPr lang="th-TH" sz="2000" dirty="0" smtClean="0">
                <a:solidFill>
                  <a:srgbClr val="663300"/>
                </a:solidFill>
              </a:rPr>
              <a:t>   - รหัสโครงการ </a:t>
            </a:r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 </a:t>
            </a:r>
            <a:r>
              <a:rPr lang="en-US" sz="2000" dirty="0" smtClean="0">
                <a:solidFill>
                  <a:srgbClr val="663300"/>
                </a:solidFill>
              </a:rPr>
              <a:t>XX7XX</a:t>
            </a:r>
          </a:p>
          <a:p>
            <a:r>
              <a:rPr lang="en-US" sz="2000" dirty="0" smtClean="0">
                <a:solidFill>
                  <a:srgbClr val="663300"/>
                </a:solidFill>
              </a:rPr>
              <a:t>       </a:t>
            </a:r>
            <a:r>
              <a:rPr lang="th-TH" sz="2000" dirty="0" smtClean="0">
                <a:solidFill>
                  <a:srgbClr val="663300"/>
                </a:solidFill>
              </a:rPr>
              <a:t>หลักที่ 1-2 </a:t>
            </a:r>
            <a:r>
              <a:rPr lang="en-US" sz="2000" dirty="0" smtClean="0">
                <a:solidFill>
                  <a:srgbClr val="663300"/>
                </a:solidFill>
              </a:rPr>
              <a:t>= </a:t>
            </a:r>
            <a:r>
              <a:rPr lang="th-TH" sz="2000" dirty="0" smtClean="0">
                <a:solidFill>
                  <a:srgbClr val="663300"/>
                </a:solidFill>
              </a:rPr>
              <a:t>รหัสจังหวัด</a:t>
            </a:r>
          </a:p>
          <a:p>
            <a:r>
              <a:rPr lang="th-TH" sz="2000" dirty="0" smtClean="0">
                <a:solidFill>
                  <a:srgbClr val="663300"/>
                </a:solidFill>
              </a:rPr>
              <a:t>         หลักที่ 3 </a:t>
            </a:r>
            <a:r>
              <a:rPr lang="en-US" sz="2000" dirty="0" smtClean="0">
                <a:solidFill>
                  <a:srgbClr val="663300"/>
                </a:solidFill>
              </a:rPr>
              <a:t>  = </a:t>
            </a:r>
            <a:r>
              <a:rPr lang="th-TH" sz="2000" dirty="0" smtClean="0">
                <a:solidFill>
                  <a:srgbClr val="663300"/>
                </a:solidFill>
              </a:rPr>
              <a:t>การจัดที่ดินชุมชน ตามนโยบายรัฐบาล</a:t>
            </a:r>
          </a:p>
          <a:p>
            <a:r>
              <a:rPr lang="th-TH" sz="2000" dirty="0" smtClean="0">
                <a:solidFill>
                  <a:srgbClr val="663300"/>
                </a:solidFill>
              </a:rPr>
              <a:t>                             ในพื้นที่เขตปฏิรูปที่ดิน</a:t>
            </a:r>
          </a:p>
          <a:p>
            <a:r>
              <a:rPr lang="th-TH" sz="2000" dirty="0" smtClean="0">
                <a:solidFill>
                  <a:srgbClr val="663300"/>
                </a:solidFill>
              </a:rPr>
              <a:t>         หลักที่ 4-5 </a:t>
            </a:r>
            <a:r>
              <a:rPr lang="en-US" sz="2000" dirty="0" smtClean="0">
                <a:solidFill>
                  <a:srgbClr val="663300"/>
                </a:solidFill>
              </a:rPr>
              <a:t>= </a:t>
            </a:r>
            <a:r>
              <a:rPr lang="th-TH" sz="2000" dirty="0" smtClean="0">
                <a:solidFill>
                  <a:srgbClr val="663300"/>
                </a:solidFill>
              </a:rPr>
              <a:t>รหัสสถาบัน/สหกรณ์ </a:t>
            </a:r>
          </a:p>
          <a:p>
            <a:r>
              <a:rPr lang="th-TH" sz="2000" dirty="0" smtClean="0">
                <a:solidFill>
                  <a:srgbClr val="663300"/>
                </a:solidFill>
              </a:rPr>
              <a:t>                              (รันต่อเนื่องเหมือนกับรหัสโครงการ)</a:t>
            </a:r>
          </a:p>
          <a:p>
            <a:r>
              <a:rPr lang="th-TH" sz="2000" dirty="0" smtClean="0">
                <a:solidFill>
                  <a:srgbClr val="663300"/>
                </a:solidFill>
              </a:rPr>
              <a:t>   - ชื่อโครงการ </a:t>
            </a:r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</a:t>
            </a:r>
            <a:r>
              <a:rPr lang="th-TH" sz="2000" dirty="0" smtClean="0">
                <a:solidFill>
                  <a:srgbClr val="663300"/>
                </a:solidFill>
                <a:sym typeface="Wingdings" pitchFamily="2" charset="2"/>
              </a:rPr>
              <a:t> ชื่อสถาบัน/สหกรณ์</a:t>
            </a:r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;xx/</a:t>
            </a:r>
            <a:r>
              <a:rPr lang="en-US" sz="2000" dirty="0" err="1" smtClean="0">
                <a:solidFill>
                  <a:srgbClr val="663300"/>
                </a:solidFill>
                <a:sym typeface="Wingdings" pitchFamily="2" charset="2"/>
              </a:rPr>
              <a:t>xxxx;xx</a:t>
            </a:r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/xx/</a:t>
            </a:r>
            <a:r>
              <a:rPr lang="en-US" sz="2000" dirty="0" err="1" smtClean="0">
                <a:solidFill>
                  <a:srgbClr val="663300"/>
                </a:solidFill>
                <a:sym typeface="Wingdings" pitchFamily="2" charset="2"/>
              </a:rPr>
              <a:t>xxxx</a:t>
            </a:r>
            <a:endParaRPr lang="en-US" sz="2000" dirty="0" smtClean="0">
              <a:solidFill>
                <a:srgbClr val="663300"/>
              </a:solidFill>
              <a:sym typeface="Wingdings" pitchFamily="2" charset="2"/>
            </a:endParaRPr>
          </a:p>
          <a:p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       </a:t>
            </a:r>
            <a:r>
              <a:rPr lang="th-TH" sz="2000" dirty="0" smtClean="0">
                <a:solidFill>
                  <a:srgbClr val="663300"/>
                </a:solidFill>
                <a:sym typeface="Wingdings" pitchFamily="2" charset="2"/>
              </a:rPr>
              <a:t> ชื่อสถาบัน/สหกรณ์ </a:t>
            </a:r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= </a:t>
            </a:r>
            <a:r>
              <a:rPr lang="th-TH" sz="2000" dirty="0" smtClean="0">
                <a:solidFill>
                  <a:srgbClr val="663300"/>
                </a:solidFill>
                <a:sym typeface="Wingdings" pitchFamily="2" charset="2"/>
              </a:rPr>
              <a:t>ชื่อสถาบัน/สหกรณ์</a:t>
            </a:r>
          </a:p>
          <a:p>
            <a:r>
              <a:rPr lang="th-TH" sz="2000" dirty="0" smtClean="0">
                <a:solidFill>
                  <a:srgbClr val="663300"/>
                </a:solidFill>
                <a:sym typeface="Wingdings" pitchFamily="2" charset="2"/>
              </a:rPr>
              <a:t>          </a:t>
            </a:r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xx/</a:t>
            </a:r>
            <a:r>
              <a:rPr lang="en-US" sz="2000" dirty="0" err="1" smtClean="0">
                <a:solidFill>
                  <a:srgbClr val="663300"/>
                </a:solidFill>
                <a:sym typeface="Wingdings" pitchFamily="2" charset="2"/>
              </a:rPr>
              <a:t>xxxx</a:t>
            </a:r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 = </a:t>
            </a:r>
            <a:r>
              <a:rPr lang="th-TH" sz="2000" dirty="0" err="1" smtClean="0">
                <a:solidFill>
                  <a:srgbClr val="663300"/>
                </a:solidFill>
                <a:sym typeface="Wingdings" pitchFamily="2" charset="2"/>
              </a:rPr>
              <a:t>คปจ.</a:t>
            </a:r>
            <a:r>
              <a:rPr lang="th-TH" sz="2000" dirty="0" smtClean="0">
                <a:solidFill>
                  <a:srgbClr val="663300"/>
                </a:solidFill>
                <a:sym typeface="Wingdings" pitchFamily="2" charset="2"/>
              </a:rPr>
              <a:t> ครั้งที่</a:t>
            </a:r>
          </a:p>
          <a:p>
            <a:r>
              <a:rPr lang="th-TH" sz="2000" dirty="0" smtClean="0">
                <a:solidFill>
                  <a:srgbClr val="663300"/>
                </a:solidFill>
                <a:sym typeface="Wingdings" pitchFamily="2" charset="2"/>
              </a:rPr>
              <a:t>          </a:t>
            </a:r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xx/xx/</a:t>
            </a:r>
            <a:r>
              <a:rPr lang="en-US" sz="2000" dirty="0" err="1" smtClean="0">
                <a:solidFill>
                  <a:srgbClr val="663300"/>
                </a:solidFill>
                <a:sym typeface="Wingdings" pitchFamily="2" charset="2"/>
              </a:rPr>
              <a:t>xxxx</a:t>
            </a:r>
            <a:r>
              <a:rPr lang="en-US" sz="2000" dirty="0" smtClean="0">
                <a:solidFill>
                  <a:srgbClr val="663300"/>
                </a:solidFill>
                <a:sym typeface="Wingdings" pitchFamily="2" charset="2"/>
              </a:rPr>
              <a:t> = </a:t>
            </a:r>
            <a:r>
              <a:rPr lang="th-TH" sz="2000" dirty="0" smtClean="0">
                <a:solidFill>
                  <a:srgbClr val="663300"/>
                </a:solidFill>
                <a:sym typeface="Wingdings" pitchFamily="2" charset="2"/>
              </a:rPr>
              <a:t>วันที่ประชุม </a:t>
            </a:r>
            <a:r>
              <a:rPr lang="th-TH" sz="2000" dirty="0" err="1" smtClean="0">
                <a:solidFill>
                  <a:srgbClr val="663300"/>
                </a:solidFill>
                <a:sym typeface="Wingdings" pitchFamily="2" charset="2"/>
              </a:rPr>
              <a:t>คปจ.</a:t>
            </a:r>
            <a:endParaRPr lang="th-TH" sz="2000" dirty="0" smtClean="0">
              <a:solidFill>
                <a:srgbClr val="663300"/>
              </a:solidFill>
            </a:endParaRPr>
          </a:p>
          <a:p>
            <a:r>
              <a:rPr lang="th-TH" sz="2000" dirty="0" smtClean="0">
                <a:solidFill>
                  <a:schemeClr val="tx1"/>
                </a:solidFill>
              </a:rPr>
              <a:t>2. คีย์ แปลง/ระวาง,ที่ตั้งที่ดิน,ข้อมูลเกษตรกร เหมือนแปลงปกติ</a:t>
            </a:r>
          </a:p>
          <a:p>
            <a:r>
              <a:rPr lang="th-TH" sz="2000" dirty="0" smtClean="0">
                <a:solidFill>
                  <a:schemeClr val="tx1"/>
                </a:solidFill>
              </a:rPr>
              <a:t>3. คีย์ ประเภทที่ดิน</a:t>
            </a:r>
            <a:r>
              <a:rPr lang="en-US" sz="2000" dirty="0" smtClean="0">
                <a:solidFill>
                  <a:schemeClr val="tx1"/>
                </a:solidFill>
              </a:rPr>
              <a:t> =4 </a:t>
            </a:r>
            <a:r>
              <a:rPr lang="th-TH" sz="2000" dirty="0" smtClean="0">
                <a:solidFill>
                  <a:schemeClr val="tx1"/>
                </a:solidFill>
              </a:rPr>
              <a:t>สถาบันฯ/สหกรณ์</a:t>
            </a:r>
          </a:p>
          <a:p>
            <a:r>
              <a:rPr lang="th-TH" sz="2000" dirty="0" smtClean="0">
                <a:solidFill>
                  <a:schemeClr val="tx1"/>
                </a:solidFill>
              </a:rPr>
              <a:t>4. คีย์หมายเหตุ </a:t>
            </a:r>
            <a:r>
              <a:rPr lang="en-US" sz="2000" dirty="0" smtClean="0">
                <a:solidFill>
                  <a:schemeClr val="tx1"/>
                </a:solidFill>
              </a:rPr>
              <a:t>;NO1/6</a:t>
            </a:r>
          </a:p>
          <a:p>
            <a:r>
              <a:rPr lang="th-TH" sz="2000" dirty="0" smtClean="0">
                <a:solidFill>
                  <a:schemeClr val="tx1"/>
                </a:solidFill>
              </a:rPr>
              <a:t>5. คีย์เลือก </a:t>
            </a:r>
            <a:r>
              <a:rPr lang="en-US" sz="2000" dirty="0" smtClean="0">
                <a:solidFill>
                  <a:schemeClr val="tx1"/>
                </a:solidFill>
              </a:rPr>
              <a:t>Subcode1</a:t>
            </a:r>
          </a:p>
        </p:txBody>
      </p:sp>
      <p:cxnSp>
        <p:nvCxnSpPr>
          <p:cNvPr id="67" name="Elbow Connector 66"/>
          <p:cNvCxnSpPr>
            <a:stCxn id="65" idx="3"/>
            <a:endCxn id="52" idx="1"/>
          </p:cNvCxnSpPr>
          <p:nvPr/>
        </p:nvCxnSpPr>
        <p:spPr>
          <a:xfrm flipV="1">
            <a:off x="3000364" y="3571876"/>
            <a:ext cx="785818" cy="1071570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428728" y="4291620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rgbClr val="FF0000"/>
                </a:solidFill>
              </a:rPr>
              <a:t>6. ลบแปลง </a:t>
            </a:r>
            <a:r>
              <a:rPr lang="en-US" sz="1400" b="1" dirty="0" smtClean="0">
                <a:solidFill>
                  <a:srgbClr val="FF0000"/>
                </a:solidFill>
              </a:rPr>
              <a:t>NO1/6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endParaRPr lang="th-TH" sz="1800" b="1" dirty="0" smtClean="0">
              <a:solidFill>
                <a:srgbClr val="FF0000"/>
              </a:solidFill>
            </a:endParaRPr>
          </a:p>
          <a:p>
            <a:r>
              <a:rPr lang="th-TH" sz="1800" b="1" dirty="0" smtClean="0">
                <a:solidFill>
                  <a:srgbClr val="FF0000"/>
                </a:solidFill>
              </a:rPr>
              <a:t>ออกจากฐาน</a:t>
            </a:r>
          </a:p>
          <a:p>
            <a:r>
              <a:rPr lang="th-TH" sz="1800" b="1" dirty="0" smtClean="0">
                <a:solidFill>
                  <a:srgbClr val="FF0000"/>
                </a:solidFill>
              </a:rPr>
              <a:t>พื้นที่กันออก</a:t>
            </a:r>
            <a:endParaRPr lang="th-TH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30208" t="36667" r="30709" b="48493"/>
          <a:stretch>
            <a:fillRect/>
          </a:stretch>
        </p:blipFill>
        <p:spPr bwMode="auto">
          <a:xfrm>
            <a:off x="571472" y="285728"/>
            <a:ext cx="8127309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857225" y="1571612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1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71671" y="1714488"/>
            <a:ext cx="1643074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27</a:t>
            </a:r>
            <a:r>
              <a:rPr lang="en-US" sz="1600" b="1" dirty="0" smtClean="0">
                <a:solidFill>
                  <a:srgbClr val="FF0000"/>
                </a:solidFill>
              </a:rPr>
              <a:t>7</a:t>
            </a:r>
            <a:r>
              <a:rPr lang="en-US" sz="1600" b="1" dirty="0" smtClean="0">
                <a:solidFill>
                  <a:srgbClr val="0000FF"/>
                </a:solidFill>
              </a:rPr>
              <a:t>01</a:t>
            </a:r>
            <a:endParaRPr lang="th-TH" sz="1600" b="1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00563" y="1714488"/>
            <a:ext cx="3286148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800" b="1" dirty="0" smtClean="0">
                <a:solidFill>
                  <a:srgbClr val="0000FF"/>
                </a:solidFill>
              </a:rPr>
              <a:t>สหกรณ์ตัวอย่าง</a:t>
            </a:r>
            <a:r>
              <a:rPr lang="en-US" sz="1800" b="1" dirty="0" smtClean="0">
                <a:solidFill>
                  <a:srgbClr val="FF0000"/>
                </a:solidFill>
              </a:rPr>
              <a:t>;</a:t>
            </a:r>
            <a:r>
              <a:rPr lang="en-US" sz="1600" b="1" dirty="0" smtClean="0">
                <a:solidFill>
                  <a:srgbClr val="0000FF"/>
                </a:solidFill>
              </a:rPr>
              <a:t>01/2560</a:t>
            </a:r>
            <a:r>
              <a:rPr lang="en-US" sz="1800" b="1" dirty="0" smtClean="0">
                <a:solidFill>
                  <a:srgbClr val="FF0000"/>
                </a:solidFill>
              </a:rPr>
              <a:t>;</a:t>
            </a:r>
            <a:r>
              <a:rPr lang="en-US" sz="1600" b="1" dirty="0" smtClean="0">
                <a:solidFill>
                  <a:srgbClr val="0000FF"/>
                </a:solidFill>
              </a:rPr>
              <a:t>20/02/2560</a:t>
            </a:r>
            <a:endParaRPr lang="th-TH" sz="1600" b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9" y="857232"/>
            <a:ext cx="3496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i="1" dirty="0" smtClean="0"/>
              <a:t>ตัวอย่างการสร้างรหัสโครงการใหม่</a:t>
            </a:r>
            <a:endParaRPr lang="th-TH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2604" t="19166" r="36979" b="69069"/>
          <a:stretch>
            <a:fillRect/>
          </a:stretch>
        </p:blipFill>
        <p:spPr bwMode="auto">
          <a:xfrm>
            <a:off x="911529" y="642919"/>
            <a:ext cx="7043777" cy="857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21802" t="18333" r="22481" b="30310"/>
          <a:stretch>
            <a:fillRect/>
          </a:stretch>
        </p:blipFill>
        <p:spPr bwMode="auto">
          <a:xfrm>
            <a:off x="928662" y="1593205"/>
            <a:ext cx="7030772" cy="405037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585898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No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1934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1/6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16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500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14810" y="1428736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2357422" y="2500306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00364" y="2500306"/>
            <a:ext cx="100013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5555II1111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14480" y="5214950"/>
            <a:ext cx="42862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23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7422" y="5286388"/>
            <a:ext cx="1714512" cy="121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solidFill>
                  <a:srgbClr val="0000FF"/>
                </a:solidFill>
              </a:rPr>
              <a:t>กรณีที่1 500ไร่ จัดตาม9(1)</a:t>
            </a:r>
            <a:endParaRPr lang="th-TH" sz="1400" b="1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4480" y="5450857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;No1/6</a:t>
            </a:r>
            <a:endParaRPr lang="th-TH" sz="1400" b="1" dirty="0">
              <a:solidFill>
                <a:srgbClr val="0000FF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/>
          <a:srcRect l="2604" t="19166" r="36979" b="69069"/>
          <a:stretch>
            <a:fillRect/>
          </a:stretch>
        </p:blipFill>
        <p:spPr bwMode="auto">
          <a:xfrm>
            <a:off x="928662" y="5786455"/>
            <a:ext cx="7043777" cy="857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9" name="Down Arrow 18"/>
          <p:cNvSpPr/>
          <p:nvPr/>
        </p:nvSpPr>
        <p:spPr>
          <a:xfrm>
            <a:off x="4786314" y="5429264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Oval 19"/>
          <p:cNvSpPr/>
          <p:nvPr/>
        </p:nvSpPr>
        <p:spPr>
          <a:xfrm>
            <a:off x="71406" y="785794"/>
            <a:ext cx="857256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FF0000"/>
                </a:solidFill>
                <a:cs typeface="+mj-cs"/>
              </a:rPr>
              <a:t>เริ่มต้น</a:t>
            </a:r>
            <a:endParaRPr lang="th-TH" sz="18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2844" y="2214554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2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844" y="5072074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4,5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1406" y="5715016"/>
            <a:ext cx="857256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rgbClr val="FF0000"/>
                </a:solidFill>
                <a:cs typeface="+mj-cs"/>
              </a:rPr>
              <a:t>6 ลบ</a:t>
            </a:r>
            <a:endParaRPr lang="th-TH" sz="24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57422" y="2928934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500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71604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57640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00872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42844" y="4214818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3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14480" y="4429132"/>
            <a:ext cx="42862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85984" y="4429132"/>
            <a:ext cx="1071570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solidFill>
                  <a:srgbClr val="0000FF"/>
                </a:solidFill>
              </a:rPr>
              <a:t>สถาบัน/สหกรณ์</a:t>
            </a:r>
            <a:endParaRPr lang="th-TH" sz="1400" b="1" dirty="0">
              <a:solidFill>
                <a:srgbClr val="0000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85984" y="2643182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rgbClr val="0000FF"/>
                </a:solidFill>
              </a:rPr>
              <a:t>27</a:t>
            </a:r>
            <a:r>
              <a:rPr lang="en-US" sz="1200" b="1" dirty="0" smtClean="0">
                <a:solidFill>
                  <a:srgbClr val="FF0000"/>
                </a:solidFill>
              </a:rPr>
              <a:t>7</a:t>
            </a:r>
            <a:r>
              <a:rPr lang="en-US" sz="1200" b="1" dirty="0" smtClean="0">
                <a:solidFill>
                  <a:srgbClr val="0000FF"/>
                </a:solidFill>
              </a:rPr>
              <a:t>18</a:t>
            </a:r>
            <a:endParaRPr lang="th-TH" sz="1200" b="1" dirty="0">
              <a:solidFill>
                <a:srgbClr val="0000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928926" y="2643182"/>
            <a:ext cx="242889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00" b="1" dirty="0" smtClean="0">
                <a:solidFill>
                  <a:srgbClr val="0000FF"/>
                </a:solidFill>
              </a:rPr>
              <a:t>สหกรณ์ตัวอย่าง</a:t>
            </a:r>
            <a:r>
              <a:rPr lang="en-US" sz="1200" b="1" dirty="0" smtClean="0">
                <a:solidFill>
                  <a:srgbClr val="FF0000"/>
                </a:solidFill>
              </a:rPr>
              <a:t>;</a:t>
            </a:r>
            <a:r>
              <a:rPr lang="en-US" sz="1100" b="1" dirty="0" smtClean="0">
                <a:solidFill>
                  <a:srgbClr val="0000FF"/>
                </a:solidFill>
              </a:rPr>
              <a:t>01/2560</a:t>
            </a:r>
            <a:r>
              <a:rPr lang="en-US" sz="1200" b="1" dirty="0" smtClean="0">
                <a:solidFill>
                  <a:srgbClr val="FF0000"/>
                </a:solidFill>
              </a:rPr>
              <a:t>;</a:t>
            </a:r>
            <a:r>
              <a:rPr lang="en-US" sz="1100" b="1" dirty="0" smtClean="0">
                <a:solidFill>
                  <a:srgbClr val="0000FF"/>
                </a:solidFill>
              </a:rPr>
              <a:t>20/02/2560</a:t>
            </a:r>
            <a:endParaRPr lang="th-TH" sz="11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/>
          <a:lstStyle/>
          <a:p>
            <a:r>
              <a:rPr lang="th-TH" dirty="0" smtClean="0"/>
              <a:t>พื้นที่ที่นำไปจัดที่ดินไม่ได้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กลุ่มข้อมูลที่ ส.</a:t>
            </a:r>
            <a:r>
              <a:rPr lang="th-TH" dirty="0" err="1" smtClean="0"/>
              <a:t>ป.ก.</a:t>
            </a:r>
            <a:r>
              <a:rPr lang="th-TH" dirty="0" smtClean="0"/>
              <a:t> จังหวัดรายงาน</a:t>
            </a:r>
            <a:br>
              <a:rPr lang="th-TH" dirty="0" smtClean="0"/>
            </a:br>
            <a:r>
              <a:rPr lang="th-TH" dirty="0" smtClean="0"/>
              <a:t>ข้อมูลก่อนการจัดกลุ่ม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914" y="71414"/>
            <a:ext cx="7886700" cy="742913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กลุ่มข้อมูลที่ ส.</a:t>
            </a:r>
            <a:r>
              <a:rPr lang="th-TH" sz="4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ป.ก.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จังหวัดรายงาน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85576"/>
            <a:ext cx="2357454" cy="5658134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+mj-cs"/>
              </a:rPr>
              <a:t>FR 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คืนกรมป่าไม้</a:t>
            </a:r>
          </a:p>
          <a:p>
            <a:r>
              <a:rPr lang="en-US" sz="2400" dirty="0">
                <a:latin typeface="TH SarabunPSK" panose="020B0500040200020003" pitchFamily="34" charset="-34"/>
                <a:cs typeface="+mj-cs"/>
              </a:rPr>
              <a:t>Zone C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กอ.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คลอง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คลองสาธารณะ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คสช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พบคำร้อง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จุดผ่อนปรนบ้านหนองปรือ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โฉนด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โฉนด + </a:t>
            </a:r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ภบท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5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โฉนด </a:t>
            </a:r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นส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3ก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00562" y="985576"/>
            <a:ext cx="2214578" cy="565813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ทางหลวงแผ่นดินสาย 359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ทาง</a:t>
            </a:r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หลวงแผ่นดิน</a:t>
            </a:r>
          </a:p>
          <a:p>
            <a:pPr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    สาย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วัฒนานคร-ตาพระยา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ที่ชมชน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ที่ชุมชนยังไม่ได้จัด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ที่ป่า ป่าชุมชน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ที่มีสภาพป่า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ที่ราชการกฎหมายอื่น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ที่สภาพป่า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ที่สาธารณะ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น.ค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00298" y="985576"/>
            <a:ext cx="2000264" cy="565813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โฉนดตราจอง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โฉนดที่ดิน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ชส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4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ชุมชน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ถนน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ท.ค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ท.ด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25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ทาง-ลำคลอง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ทางสาธารณะ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ทางสาธารณะประโยชน์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15140" y="985576"/>
            <a:ext cx="2322755" cy="565813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 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 3ก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 3ก เลขที่ 1235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 3ก เลขที่ 1302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 3ข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 4จ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น.ส.2ก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น.ส.ก.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+mj-cs"/>
              </a:rPr>
              <a:t>น.ส.ล.</a:t>
            </a:r>
            <a:endParaRPr kumimoji="0" lang="th-TH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201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2214546" y="928670"/>
            <a:ext cx="2428892" cy="571504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พื้นที่มีสภาพป่า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พื้นที่มีสภาพป่าปัจจุบัน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พื้นที่ส่งคืน ส.</a:t>
            </a:r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ป.ก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11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5 , น.ส. 3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5 , ไม่มีหลักฐาน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5 , สัญญาซื้อขาย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5 ของ วีระ</a:t>
            </a:r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พงษ์</a:t>
            </a:r>
            <a:endParaRPr lang="th-TH" sz="2400" dirty="0">
              <a:latin typeface="TH SarabunPSK" panose="020B0500040200020003" pitchFamily="34" charset="-34"/>
              <a:cs typeface="+mj-cs"/>
            </a:endParaRP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6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ภบท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11 / สัญญาซื้อขาย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2845" y="928670"/>
            <a:ext cx="2071702" cy="571504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นอกเขต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นอกเขต ส.</a:t>
            </a:r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ป.ก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แนวเสาไฟฟ้า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ใบจอง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ใบเสร็จการเสียภาษี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ป่า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ป่าสาธารณะ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ป่าหิน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พื้นที่กันคืนป่า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พื้นที่ป่า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42881"/>
            <a:ext cx="7886700" cy="742913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กลุ่มข้อมูลที่ ส.</a:t>
            </a:r>
            <a:r>
              <a:rPr lang="th-TH" sz="4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ป.ก.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จังหวัดรายงาน (ต่อ)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643438" y="928670"/>
            <a:ext cx="2357454" cy="5715040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ภูเขา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มีสัญญาซื้อขาย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มือเปล่า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ไม่ทราบ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ไม่ทราบเอกสาร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ไม่มี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ไม่มีหลักฐาน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ไม่มีหลักฐานมาแสดง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ไม่มีเอกสาร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ไม่แสดงหลักฐาน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994243" y="928670"/>
            <a:ext cx="2006913" cy="571504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ร.ว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10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ส.ค. 1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ส.ค. 2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ส.</a:t>
            </a:r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ป.ก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ส.</a:t>
            </a:r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ป.ก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4-01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ส.ร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1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สทก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1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สระน้ำสาธารณะ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สัญญาซื้อขาย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สาธารณะห้วยสาธารณะ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แหล่งน้ำ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อื่นๆ</a:t>
            </a:r>
          </a:p>
        </p:txBody>
      </p:sp>
    </p:spTree>
    <p:extLst>
      <p:ext uri="{BB962C8B-B14F-4D97-AF65-F5344CB8AC3E}">
        <p14:creationId xmlns:p14="http://schemas.microsoft.com/office/powerpoint/2010/main" val="324699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143000"/>
          </a:xfrm>
        </p:spPr>
        <p:txBody>
          <a:bodyPr/>
          <a:lstStyle/>
          <a:p>
            <a:r>
              <a:rPr lang="th-TH" dirty="0" smtClean="0"/>
              <a:t>กลุ่มข้อมูลที่จัดตามมติที่ประชุม 30 ม.ค. 2560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357174"/>
            <a:ext cx="8786874" cy="114300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US" sz="4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CL - </a:t>
            </a:r>
            <a:r>
              <a:rPr lang="th-TH" sz="4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ที่ดินมีหนังสือสำคัญ</a:t>
            </a:r>
            <a:endParaRPr lang="th-TH" sz="4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00174"/>
            <a:ext cx="3071834" cy="4351338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th-TH" sz="2800" dirty="0" err="1" smtClean="0">
                <a:latin typeface="Angsana New" pitchFamily="18" charset="-34"/>
                <a:cs typeface="Angsana New" pitchFamily="18" charset="-34"/>
              </a:rPr>
              <a:t>ท.ค.</a:t>
            </a:r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			</a:t>
            </a:r>
          </a:p>
          <a:p>
            <a:r>
              <a:rPr lang="th-TH" sz="2800" dirty="0" err="1" smtClean="0">
                <a:latin typeface="Angsana New" pitchFamily="18" charset="-34"/>
                <a:cs typeface="Angsana New" pitchFamily="18" charset="-34"/>
              </a:rPr>
              <a:t>ท.ด</a:t>
            </a:r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. 25</a:t>
            </a:r>
          </a:p>
          <a:p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น.ส.2</a:t>
            </a:r>
          </a:p>
          <a:p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น.ส.2ก</a:t>
            </a:r>
          </a:p>
          <a:p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น.ส. 3</a:t>
            </a:r>
          </a:p>
          <a:p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น.ส. 3ก</a:t>
            </a:r>
          </a:p>
          <a:p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น.ส. 3ก เลขที่ 1235</a:t>
            </a:r>
          </a:p>
          <a:p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น.ส. 3ก เลขที่ 1302</a:t>
            </a:r>
            <a:endParaRPr lang="th-TH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28987" y="1500174"/>
            <a:ext cx="3057525" cy="435133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น.ส. 3ข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น.ส. 4จ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น.ส.ก.</a:t>
            </a:r>
          </a:p>
          <a:p>
            <a:r>
              <a:rPr lang="th-TH" dirty="0" err="1" smtClean="0">
                <a:latin typeface="Angsana New" pitchFamily="18" charset="-34"/>
                <a:cs typeface="Angsana New" pitchFamily="18" charset="-34"/>
              </a:rPr>
              <a:t>น.ส.ล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.</a:t>
            </a:r>
          </a:p>
          <a:p>
            <a:r>
              <a:rPr lang="th-TH" dirty="0" err="1" smtClean="0">
                <a:latin typeface="Angsana New" pitchFamily="18" charset="-34"/>
                <a:cs typeface="Angsana New" pitchFamily="18" charset="-34"/>
              </a:rPr>
              <a:t>ร.ว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. 10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ส.ค. 1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ส.ค. 2</a:t>
            </a:r>
          </a:p>
          <a:p>
            <a:r>
              <a:rPr lang="th-TH" dirty="0" err="1" smtClean="0">
                <a:latin typeface="Angsana New" pitchFamily="18" charset="-34"/>
                <a:cs typeface="Angsana New" pitchFamily="18" charset="-34"/>
              </a:rPr>
              <a:t>สทก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. 1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13" y="1500174"/>
            <a:ext cx="2643206" cy="435133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โฉนด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โฉนด + </a:t>
            </a:r>
            <a:r>
              <a:rPr lang="th-TH" dirty="0" err="1" smtClean="0">
                <a:latin typeface="Angsana New" pitchFamily="18" charset="-34"/>
                <a:cs typeface="Angsana New" pitchFamily="18" charset="-34"/>
              </a:rPr>
              <a:t>ภบท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. 5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โฉนดตราจอง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โฉนดที่ดิน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โฉนด </a:t>
            </a:r>
            <a:r>
              <a:rPr lang="th-TH" dirty="0" err="1" smtClean="0">
                <a:latin typeface="Angsana New" pitchFamily="18" charset="-34"/>
                <a:cs typeface="Angsana New" pitchFamily="18" charset="-34"/>
              </a:rPr>
              <a:t>นส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. 3ก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ใบจอง</a:t>
            </a:r>
          </a:p>
        </p:txBody>
      </p:sp>
    </p:spTree>
    <p:extLst>
      <p:ext uri="{BB962C8B-B14F-4D97-AF65-F5344CB8AC3E}">
        <p14:creationId xmlns:p14="http://schemas.microsoft.com/office/powerpoint/2010/main" val="380957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Subcode1 </a:t>
            </a:r>
            <a:r>
              <a:rPr lang="th-TH" dirty="0" smtClean="0"/>
              <a:t>เพิ่มเติมสำหรับ ม.44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6115064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071"/>
                <a:gridCol w="52049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รหัส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ความหมาย</a:t>
                      </a:r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/>
                        <a:t>กรณีที่</a:t>
                      </a:r>
                      <a:r>
                        <a:rPr lang="th-TH" baseline="0" dirty="0" smtClean="0"/>
                        <a:t> 1 500 ไร่ จัดตาม 9(1)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กรณีที่</a:t>
                      </a:r>
                      <a:r>
                        <a:rPr lang="th-TH" baseline="0" dirty="0" smtClean="0"/>
                        <a:t> 1 500 ไร่ จัดตาม 9(2)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กรณีที่</a:t>
                      </a:r>
                      <a:r>
                        <a:rPr lang="th-TH" baseline="0" dirty="0" smtClean="0"/>
                        <a:t> 1 500 ไร่ เกินสิทธิจาก 9(2)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dirty="0" smtClean="0"/>
                        <a:t>กรณีที่ 2 ผิดระเบียบ 100 ไร่ จัดตาม 9 (1)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27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กรณีที่ 3 ศาลพิพากษาแล้ว จัดตาม 9 (1)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2939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i="1" dirty="0" smtClean="0"/>
              <a:t>* </a:t>
            </a:r>
            <a:r>
              <a:rPr lang="th-TH" sz="2000" i="1" dirty="0" err="1" smtClean="0"/>
              <a:t>ศทส.</a:t>
            </a:r>
            <a:r>
              <a:rPr lang="th-TH" sz="2000" i="1" dirty="0" smtClean="0"/>
              <a:t> จะทำการ </a:t>
            </a:r>
            <a:r>
              <a:rPr lang="en-US" sz="1800" i="1" dirty="0" smtClean="0"/>
              <a:t>Remote</a:t>
            </a:r>
            <a:r>
              <a:rPr lang="en-US" sz="2000" i="1" dirty="0" smtClean="0"/>
              <a:t> </a:t>
            </a:r>
            <a:r>
              <a:rPr lang="th-TH" sz="2000" i="1" dirty="0" smtClean="0"/>
              <a:t>เข้าไปเพิ่ม </a:t>
            </a:r>
            <a:r>
              <a:rPr lang="en-US" sz="1800" i="1" dirty="0" err="1" smtClean="0"/>
              <a:t>Subcode</a:t>
            </a:r>
            <a:r>
              <a:rPr lang="en-US" sz="1800" i="1" dirty="0" smtClean="0"/>
              <a:t> 1</a:t>
            </a:r>
            <a:r>
              <a:rPr lang="en-US" sz="2000" i="1" dirty="0" smtClean="0"/>
              <a:t> </a:t>
            </a:r>
            <a:r>
              <a:rPr lang="th-TH" sz="2000" i="1" dirty="0" smtClean="0"/>
              <a:t>ที่ </a:t>
            </a:r>
            <a:r>
              <a:rPr lang="en-US" sz="1800" i="1" dirty="0" smtClean="0"/>
              <a:t>Server</a:t>
            </a:r>
            <a:r>
              <a:rPr lang="en-US" sz="2000" i="1" dirty="0" smtClean="0"/>
              <a:t> </a:t>
            </a:r>
            <a:r>
              <a:rPr lang="th-TH" sz="2000" i="1" dirty="0" smtClean="0"/>
              <a:t>จังหวัด ภายในวันที่ 10 ก.พ. 60 จังหวัดจึงจะสามารถใช้งานได้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357950" y="2143116"/>
            <a:ext cx="428628" cy="25717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6720876" y="3214686"/>
            <a:ext cx="2494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/>
              <a:t>ผลการจัดที่ดิน </a:t>
            </a:r>
            <a:r>
              <a:rPr lang="en-US" sz="1800" dirty="0" smtClean="0"/>
              <a:t>= 21 </a:t>
            </a:r>
            <a:r>
              <a:rPr lang="th-TH" sz="2400" dirty="0" smtClean="0"/>
              <a:t>(จัดได้)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6" y="357166"/>
            <a:ext cx="1709720" cy="135732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H SarabunPSK" panose="020B0500040200020003" pitchFamily="34" charset="-34"/>
              </a:rPr>
              <a:t>Co - </a:t>
            </a:r>
            <a:r>
              <a:rPr lang="th-TH" sz="3200" b="1" dirty="0" smtClean="0">
                <a:latin typeface="TH SarabunPSK" panose="020B0500040200020003" pitchFamily="34" charset="-34"/>
              </a:rPr>
              <a:t>ที่ชุมชน </a:t>
            </a:r>
            <a:br>
              <a:rPr lang="th-TH" sz="3200" b="1" dirty="0" smtClean="0">
                <a:latin typeface="TH SarabunPSK" panose="020B0500040200020003" pitchFamily="34" charset="-34"/>
              </a:rPr>
            </a:br>
            <a:r>
              <a:rPr lang="th-TH" sz="3200" b="1" dirty="0" smtClean="0">
                <a:latin typeface="TH SarabunPSK" panose="020B0500040200020003" pitchFamily="34" charset="-34"/>
              </a:rPr>
              <a:t>(จัดแล้ว)</a:t>
            </a:r>
            <a:endParaRPr lang="th-TH" sz="3200" b="1" dirty="0">
              <a:latin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720868"/>
            <a:ext cx="1714512" cy="2714644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lang="th-TH" sz="2800" dirty="0">
                <a:cs typeface="+mj-cs"/>
              </a:rPr>
              <a:t>ที่</a:t>
            </a:r>
            <a:r>
              <a:rPr lang="th-TH" sz="2800" dirty="0" smtClean="0">
                <a:cs typeface="+mj-cs"/>
              </a:rPr>
              <a:t>ชุมชน </a:t>
            </a:r>
            <a:endParaRPr lang="th-TH" sz="2800" dirty="0">
              <a:latin typeface="TH SarabunPSK" panose="020B0500040200020003" pitchFamily="34" charset="-34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57356" y="1714488"/>
            <a:ext cx="2786082" cy="271464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ที่ป่า ป่าชุมชน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ที่มีสภาพป่า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ที่สภาพป่า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ป่า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ป่าสาธารณะ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43438" y="1714488"/>
            <a:ext cx="4357718" cy="271464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ป่าหิน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พื้นที่ป่า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พื้นที่มีสภาพป่า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พื้นที่มีสภาพป่าปัจจุบัน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พื้นที่กันคืนป่า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57356" y="357166"/>
            <a:ext cx="2786082" cy="1357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H SarabunPSK" panose="020B0500040200020003" pitchFamily="34" charset="-34"/>
              </a:rPr>
              <a:t>F</a:t>
            </a:r>
            <a:r>
              <a:rPr lang="en-US" sz="3200" b="1" dirty="0">
                <a:latin typeface="TH SarabunPSK" panose="020B0500040200020003" pitchFamily="34" charset="-34"/>
              </a:rPr>
              <a:t>O</a:t>
            </a:r>
            <a:r>
              <a:rPr lang="en-US" sz="3200" b="1" dirty="0" smtClean="0">
                <a:latin typeface="TH SarabunPSK" panose="020B0500040200020003" pitchFamily="34" charset="-34"/>
              </a:rPr>
              <a:t> - </a:t>
            </a:r>
            <a:r>
              <a:rPr lang="th-TH" sz="3200" b="1" dirty="0" smtClean="0">
                <a:latin typeface="TH SarabunPSK" panose="020B0500040200020003" pitchFamily="34" charset="-34"/>
              </a:rPr>
              <a:t>ที่ป่า ป่าชุมชน</a:t>
            </a:r>
          </a:p>
          <a:p>
            <a:r>
              <a:rPr lang="en-US" sz="3200" b="1" dirty="0" smtClean="0">
                <a:latin typeface="TH SarabunPSK" panose="020B0500040200020003" pitchFamily="34" charset="-34"/>
              </a:rPr>
              <a:t>FR -  </a:t>
            </a:r>
            <a:r>
              <a:rPr lang="th-TH" sz="3200" b="1" dirty="0" smtClean="0">
                <a:latin typeface="TH SarabunPSK" panose="020B0500040200020003" pitchFamily="34" charset="-34"/>
              </a:rPr>
              <a:t>กันคืนกรมป่าไม้</a:t>
            </a:r>
            <a:endParaRPr lang="th-TH" sz="3200" b="1" dirty="0">
              <a:latin typeface="TH SarabunPSK" panose="020B0500040200020003" pitchFamily="34" charset="-34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43438" y="357166"/>
            <a:ext cx="4357718" cy="1357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800" b="1" dirty="0" smtClean="0">
                <a:latin typeface="TH SarabunPSK" panose="020B0500040200020003" pitchFamily="34" charset="-34"/>
              </a:rPr>
              <a:t>ไม่สามารถจำแนกได้ต้องดูเป็นรายแปลง</a:t>
            </a:r>
            <a:endParaRPr lang="th-TH" sz="2800" b="1" dirty="0">
              <a:latin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6028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571472" y="1500174"/>
            <a:ext cx="1500198" cy="292895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err="1" smtClean="0">
                <a:latin typeface="TH SarabunPSK" panose="020B0500040200020003" pitchFamily="34" charset="-34"/>
                <a:cs typeface="+mj-cs"/>
              </a:rPr>
              <a:t>ชส</a:t>
            </a:r>
            <a:r>
              <a:rPr lang="th-TH" dirty="0" smtClean="0">
                <a:latin typeface="TH SarabunPSK" panose="020B0500040200020003" pitchFamily="34" charset="-34"/>
                <a:cs typeface="+mj-cs"/>
              </a:rPr>
              <a:t>. 4</a:t>
            </a:r>
          </a:p>
          <a:p>
            <a:r>
              <a:rPr lang="th-TH" dirty="0" err="1" smtClean="0">
                <a:latin typeface="TH SarabunPSK" panose="020B0500040200020003" pitchFamily="34" charset="-34"/>
                <a:cs typeface="+mj-cs"/>
              </a:rPr>
              <a:t>น.ค</a:t>
            </a:r>
            <a:r>
              <a:rPr lang="th-TH" dirty="0" smtClean="0">
                <a:latin typeface="TH SarabunPSK" panose="020B0500040200020003" pitchFamily="34" charset="-34"/>
                <a:cs typeface="+mj-cs"/>
              </a:rPr>
              <a:t>.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อื่นๆ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1473" y="285728"/>
            <a:ext cx="1500197" cy="12144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H SarabunPSK" panose="020B0500040200020003" pitchFamily="34" charset="-34"/>
              </a:rPr>
              <a:t>OT - </a:t>
            </a:r>
            <a:r>
              <a:rPr lang="th-TH" sz="3200" b="1" dirty="0" smtClean="0">
                <a:latin typeface="TH SarabunPSK" panose="020B0500040200020003" pitchFamily="34" charset="-34"/>
              </a:rPr>
              <a:t>ที่อื่นๆ</a:t>
            </a:r>
            <a:endParaRPr lang="th-TH" sz="3200" b="1" dirty="0">
              <a:latin typeface="TH SarabunPSK" panose="020B0500040200020003" pitchFamily="34" charset="-34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71670" y="285728"/>
            <a:ext cx="3071834" cy="12144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H SarabunPSK" panose="020B0500040200020003" pitchFamily="34" charset="-34"/>
              </a:rPr>
              <a:t>PL - </a:t>
            </a:r>
            <a:r>
              <a:rPr lang="th-TH" sz="3200" b="1" dirty="0" smtClean="0">
                <a:latin typeface="TH SarabunPSK" panose="020B0500040200020003" pitchFamily="34" charset="-34"/>
              </a:rPr>
              <a:t>ที่สาธารณะประโยชน์</a:t>
            </a:r>
            <a:endParaRPr lang="th-TH" sz="3200" b="1" dirty="0">
              <a:latin typeface="TH SarabunPSK" panose="020B0500040200020003" pitchFamily="34" charset="-34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071670" y="1500174"/>
            <a:ext cx="3071834" cy="292895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ที่ราชการกฎหมายอื่น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ที่สาธารณะ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แนวเสาไฟฟ้า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143505" y="285728"/>
            <a:ext cx="3429024" cy="12144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latin typeface="TH SarabunPSK" panose="020B0500040200020003" pitchFamily="34" charset="-34"/>
              </a:rPr>
              <a:t>RO - </a:t>
            </a:r>
            <a:r>
              <a:rPr lang="th-TH" sz="3200" b="1" dirty="0" smtClean="0">
                <a:latin typeface="TH SarabunPSK" panose="020B0500040200020003" pitchFamily="34" charset="-34"/>
              </a:rPr>
              <a:t>ถนน</a:t>
            </a:r>
            <a:endParaRPr lang="th-TH" sz="3200" b="1" dirty="0">
              <a:latin typeface="TH SarabunPSK" panose="020B0500040200020003" pitchFamily="34" charset="-34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143503" y="1500174"/>
            <a:ext cx="3429025" cy="292895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ถนน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ทางสาธารณะประโยชน์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ทางสาธารณะ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ทางหลวงแผ่นดินสาย 359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ทางหลวงแผ่นดิน</a:t>
            </a:r>
          </a:p>
          <a:p>
            <a:pPr>
              <a:buNone/>
            </a:pPr>
            <a:r>
              <a:rPr lang="th-TH" dirty="0" smtClean="0">
                <a:latin typeface="TH SarabunPSK" panose="020B0500040200020003" pitchFamily="34" charset="-34"/>
                <a:cs typeface="+mj-cs"/>
              </a:rPr>
              <a:t>    สายวัฒนานคร-ตาพระยา</a:t>
            </a:r>
          </a:p>
        </p:txBody>
      </p:sp>
    </p:spTree>
    <p:extLst>
      <p:ext uri="{BB962C8B-B14F-4D97-AF65-F5344CB8AC3E}">
        <p14:creationId xmlns:p14="http://schemas.microsoft.com/office/powerpoint/2010/main" val="30733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14282" y="1428736"/>
            <a:ext cx="2144919" cy="485778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คลองสาธารณะ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สระน้ำสาธารณะ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ห้วยสาธารณะ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แหล่งน้ำ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คลอง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4282" y="357167"/>
            <a:ext cx="2143140" cy="10715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latin typeface="TH SarabunPSK" panose="020B0500040200020003" pitchFamily="34" charset="-34"/>
              </a:rPr>
              <a:t>WA </a:t>
            </a:r>
            <a:r>
              <a:rPr lang="en-US" sz="3200" b="1" dirty="0" smtClean="0">
                <a:latin typeface="TH SarabunPSK" panose="020B0500040200020003" pitchFamily="34" charset="-34"/>
              </a:rPr>
              <a:t>-</a:t>
            </a:r>
            <a:r>
              <a:rPr lang="th-TH" sz="3200" b="1" dirty="0" smtClean="0">
                <a:latin typeface="TH SarabunPSK" panose="020B0500040200020003" pitchFamily="34" charset="-34"/>
              </a:rPr>
              <a:t> แหล่ง</a:t>
            </a:r>
            <a:r>
              <a:rPr lang="th-TH" sz="3200" b="1" dirty="0">
                <a:latin typeface="TH SarabunPSK" panose="020B0500040200020003" pitchFamily="34" charset="-34"/>
              </a:rPr>
              <a:t>น้ำ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57422" y="357167"/>
            <a:ext cx="3133725" cy="10715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H SarabunPSK" panose="020B0500040200020003" pitchFamily="34" charset="-34"/>
              </a:rPr>
              <a:t>OW - </a:t>
            </a:r>
            <a:r>
              <a:rPr lang="th-TH" sz="3200" b="1" dirty="0" smtClean="0">
                <a:solidFill>
                  <a:srgbClr val="FF0000"/>
                </a:solidFill>
                <a:latin typeface="TH SarabunPSK" panose="020B0500040200020003" pitchFamily="34" charset="-34"/>
              </a:rPr>
              <a:t>ผู้</a:t>
            </a: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</a:rPr>
              <a:t>ครอบครองเดิม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357422" y="1428736"/>
            <a:ext cx="3143272" cy="4857783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11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5 ของ วีระ</a:t>
            </a:r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พงษ์</a:t>
            </a:r>
            <a:endParaRPr lang="th-TH" sz="2400" dirty="0">
              <a:latin typeface="TH SarabunPSK" panose="020B0500040200020003" pitchFamily="34" charset="-34"/>
              <a:cs typeface="+mj-cs"/>
            </a:endParaRP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5 , น.ส. 3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5 , สัญญาซื้อขาย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. 5 , ไม่มีหลักฐาน</a:t>
            </a:r>
          </a:p>
          <a:p>
            <a:r>
              <a:rPr lang="th-TH" sz="2400" dirty="0" err="1">
                <a:latin typeface="TH SarabunPSK" panose="020B0500040200020003" pitchFamily="34" charset="-34"/>
                <a:cs typeface="+mj-cs"/>
              </a:rPr>
              <a:t>ภ.บ.ท.</a:t>
            </a:r>
            <a:r>
              <a:rPr lang="th-TH" sz="2400" dirty="0">
                <a:latin typeface="TH SarabunPSK" panose="020B0500040200020003" pitchFamily="34" charset="-34"/>
                <a:cs typeface="+mj-cs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6</a:t>
            </a:r>
          </a:p>
          <a:p>
            <a:r>
              <a:rPr lang="th-TH" sz="2400" dirty="0" err="1" smtClean="0">
                <a:latin typeface="TH SarabunPSK" panose="020B0500040200020003" pitchFamily="34" charset="-34"/>
                <a:cs typeface="+mj-cs"/>
              </a:rPr>
              <a:t>ภบท.</a:t>
            </a:r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 11 / สัญญาซื้อขาย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มีสัญญาซื้อขาย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มือเปล่า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สัญญาซื้อขาย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+mj-cs"/>
              </a:rPr>
              <a:t>ใบเสร็จการเสียภาษี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500694" y="1428736"/>
            <a:ext cx="3429024" cy="485778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ไม่ทราบ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ไม่ทราบเอกสาร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ไม่มี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ไม่มีหลักฐาน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ไม่มีหลักฐานมาแสดง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ไม่มีเอกสาร</a:t>
            </a:r>
          </a:p>
          <a:p>
            <a:r>
              <a:rPr lang="th-TH" sz="2400" dirty="0">
                <a:latin typeface="TH SarabunPSK" panose="020B0500040200020003" pitchFamily="34" charset="-34"/>
                <a:cs typeface="+mj-cs"/>
              </a:rPr>
              <a:t>ไม่แสดงหลักฐาน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500694" y="357166"/>
            <a:ext cx="3429024" cy="10715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H SarabunPSK" panose="020B0500040200020003" pitchFamily="34" charset="-34"/>
              </a:rPr>
              <a:t>NoOw</a:t>
            </a:r>
            <a:r>
              <a:rPr lang="en-US" sz="3200" b="1" dirty="0" smtClean="0">
                <a:solidFill>
                  <a:srgbClr val="FF0000"/>
                </a:solidFill>
                <a:latin typeface="TH SarabunPSK" panose="020B0500040200020003" pitchFamily="34" charset="-34"/>
              </a:rPr>
              <a:t> - </a:t>
            </a:r>
            <a: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</a:rPr>
              <a:t>ไม่</a:t>
            </a:r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</a:rPr>
              <a:t>ทราบผู้ถือครอง </a:t>
            </a:r>
            <a:endParaRPr lang="th-TH" sz="2800" b="1" dirty="0" smtClean="0">
              <a:solidFill>
                <a:srgbClr val="FF0000"/>
              </a:solidFill>
              <a:latin typeface="TH SarabunPSK" panose="020B0500040200020003" pitchFamily="34" charset="-34"/>
            </a:endParaRPr>
          </a:p>
          <a:p>
            <a: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</a:rPr>
              <a:t>                  และ </a:t>
            </a:r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</a:rPr>
              <a:t>ไม่มีผู้แสดงสิทธิ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0055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43042" y="642918"/>
            <a:ext cx="3133725" cy="12144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j-ea"/>
                <a:cs typeface="+mj-cs"/>
              </a:rPr>
              <a:t>NCo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j-ea"/>
                <a:cs typeface="+mj-cs"/>
              </a:rPr>
              <a:t> -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j-ea"/>
                <a:cs typeface="+mj-cs"/>
              </a:rPr>
              <a:t>ที่ชุมชน (ยังไม่จัด)</a:t>
            </a: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anose="020B0500040200020003" pitchFamily="34" charset="-34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2844" y="642918"/>
            <a:ext cx="1500198" cy="12096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H SarabunPSK" panose="020B0500040200020003" pitchFamily="34" charset="-34"/>
              </a:rPr>
              <a:t>MO - </a:t>
            </a:r>
            <a:r>
              <a:rPr lang="th-TH" sz="3200" b="1" dirty="0" smtClean="0">
                <a:latin typeface="TH SarabunPSK" panose="020B0500040200020003" pitchFamily="34" charset="-34"/>
              </a:rPr>
              <a:t>ภูเขา</a:t>
            </a:r>
            <a:endParaRPr lang="th-TH" sz="3200" b="1" dirty="0">
              <a:latin typeface="TH SarabunPSK" panose="020B0500040200020003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86314" y="642918"/>
            <a:ext cx="2143140" cy="12144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H SarabunPSK" panose="020B0500040200020003" pitchFamily="34" charset="-34"/>
              </a:rPr>
              <a:t>FR </a:t>
            </a:r>
            <a:r>
              <a:rPr lang="th-TH" sz="3200" b="1" dirty="0" smtClean="0">
                <a:latin typeface="TH SarabunPSK" panose="020B0500040200020003" pitchFamily="34" charset="-34"/>
              </a:rPr>
              <a:t>- คืนกรมป่าไม้</a:t>
            </a:r>
            <a:endParaRPr lang="th-TH" sz="3200" b="1" dirty="0">
              <a:latin typeface="TH SarabunPSK" panose="020B0500040200020003" pitchFamily="34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29454" y="642918"/>
            <a:ext cx="1857388" cy="12144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  <a:latin typeface="TH SarabunPSK" panose="020B0500040200020003" pitchFamily="34" charset="-34"/>
              </a:rPr>
              <a:t>ZC - Zone C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2844" y="3357562"/>
            <a:ext cx="2653217" cy="328797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err="1">
                <a:latin typeface="TH SarabunPSK" panose="020B0500040200020003" pitchFamily="34" charset="-34"/>
                <a:cs typeface="+mj-cs"/>
              </a:rPr>
              <a:t>คสช</a:t>
            </a:r>
            <a:r>
              <a:rPr lang="th-TH" dirty="0">
                <a:latin typeface="TH SarabunPSK" panose="020B0500040200020003" pitchFamily="34" charset="-34"/>
                <a:cs typeface="+mj-cs"/>
              </a:rPr>
              <a:t>. พบคำร้อง</a:t>
            </a:r>
          </a:p>
          <a:p>
            <a:r>
              <a:rPr lang="th-TH" dirty="0">
                <a:latin typeface="TH SarabunPSK" panose="020B0500040200020003" pitchFamily="34" charset="-34"/>
                <a:cs typeface="+mj-cs"/>
              </a:rPr>
              <a:t>กอ.</a:t>
            </a:r>
          </a:p>
          <a:p>
            <a:r>
              <a:rPr lang="th-TH" dirty="0">
                <a:latin typeface="TH SarabunPSK" panose="020B0500040200020003" pitchFamily="34" charset="-34"/>
                <a:cs typeface="+mj-cs"/>
              </a:rPr>
              <a:t>จุดผ่อนปรนบ้านหนองปรือ</a:t>
            </a:r>
          </a:p>
          <a:p>
            <a:r>
              <a:rPr lang="th-TH" dirty="0">
                <a:latin typeface="TH SarabunPSK" panose="020B0500040200020003" pitchFamily="34" charset="-34"/>
                <a:cs typeface="+mj-cs"/>
              </a:rPr>
              <a:t>ชุมชน</a:t>
            </a:r>
          </a:p>
          <a:p>
            <a:r>
              <a:rPr lang="th-TH" dirty="0">
                <a:latin typeface="TH SarabunPSK" panose="020B0500040200020003" pitchFamily="34" charset="-34"/>
                <a:cs typeface="+mj-cs"/>
              </a:rPr>
              <a:t>ทาง-ลำคลอง</a:t>
            </a:r>
          </a:p>
          <a:p>
            <a:r>
              <a:rPr lang="th-TH" dirty="0">
                <a:latin typeface="TH SarabunPSK" panose="020B0500040200020003" pitchFamily="34" charset="-34"/>
                <a:cs typeface="+mj-cs"/>
              </a:rPr>
              <a:t>นอก</a:t>
            </a:r>
            <a:r>
              <a:rPr lang="th-TH" dirty="0" smtClean="0">
                <a:latin typeface="TH SarabunPSK" panose="020B0500040200020003" pitchFamily="34" charset="-34"/>
                <a:cs typeface="+mj-cs"/>
              </a:rPr>
              <a:t>เขต</a:t>
            </a:r>
            <a:endParaRPr lang="th-TH" dirty="0">
              <a:latin typeface="TH SarabunPSK" panose="020B0500040200020003" pitchFamily="34" charset="-34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2844" y="2212797"/>
            <a:ext cx="5715040" cy="1144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3200" b="1" dirty="0" smtClean="0">
                <a:latin typeface="TH SarabunPSK" panose="020B0500040200020003" pitchFamily="34" charset="-34"/>
              </a:rPr>
              <a:t>สอบถามจังหวัดเพิ่มเติม</a:t>
            </a:r>
            <a:endParaRPr lang="th-TH" sz="3200" b="1" dirty="0">
              <a:latin typeface="TH SarabunPSK" panose="020B0500040200020003" pitchFamily="34" charset="-34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786050" y="3357562"/>
            <a:ext cx="3071834" cy="32861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latin typeface="TH SarabunPSK" panose="020B0500040200020003" pitchFamily="34" charset="-34"/>
                <a:cs typeface="+mj-cs"/>
              </a:rPr>
              <a:t>นอกเขต ส.</a:t>
            </a:r>
            <a:r>
              <a:rPr lang="th-TH" dirty="0" err="1">
                <a:latin typeface="TH SarabunPSK" panose="020B0500040200020003" pitchFamily="34" charset="-34"/>
                <a:cs typeface="+mj-cs"/>
              </a:rPr>
              <a:t>ป.ก</a:t>
            </a:r>
            <a:r>
              <a:rPr lang="th-TH" dirty="0">
                <a:latin typeface="TH SarabunPSK" panose="020B0500040200020003" pitchFamily="34" charset="-34"/>
                <a:cs typeface="+mj-cs"/>
              </a:rPr>
              <a:t>.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+mj-cs"/>
              </a:rPr>
              <a:t>พื้นที่</a:t>
            </a:r>
            <a:r>
              <a:rPr lang="th-TH" dirty="0">
                <a:latin typeface="TH SarabunPSK" panose="020B0500040200020003" pitchFamily="34" charset="-34"/>
                <a:cs typeface="+mj-cs"/>
              </a:rPr>
              <a:t>ส่งคืน ส.</a:t>
            </a:r>
            <a:r>
              <a:rPr lang="th-TH" dirty="0" err="1">
                <a:latin typeface="TH SarabunPSK" panose="020B0500040200020003" pitchFamily="34" charset="-34"/>
                <a:cs typeface="+mj-cs"/>
              </a:rPr>
              <a:t>ป.ก</a:t>
            </a:r>
            <a:r>
              <a:rPr lang="th-TH" dirty="0">
                <a:latin typeface="TH SarabunPSK" panose="020B0500040200020003" pitchFamily="34" charset="-34"/>
                <a:cs typeface="+mj-cs"/>
              </a:rPr>
              <a:t>. </a:t>
            </a:r>
          </a:p>
          <a:p>
            <a:r>
              <a:rPr lang="th-TH" dirty="0">
                <a:latin typeface="TH SarabunPSK" panose="020B0500040200020003" pitchFamily="34" charset="-34"/>
                <a:cs typeface="+mj-cs"/>
              </a:rPr>
              <a:t>ส.</a:t>
            </a:r>
            <a:r>
              <a:rPr lang="th-TH" dirty="0" err="1">
                <a:latin typeface="TH SarabunPSK" panose="020B0500040200020003" pitchFamily="34" charset="-34"/>
                <a:cs typeface="+mj-cs"/>
              </a:rPr>
              <a:t>ป.ก</a:t>
            </a:r>
            <a:r>
              <a:rPr lang="th-TH" dirty="0">
                <a:latin typeface="TH SarabunPSK" panose="020B0500040200020003" pitchFamily="34" charset="-34"/>
                <a:cs typeface="+mj-cs"/>
              </a:rPr>
              <a:t>.</a:t>
            </a:r>
          </a:p>
          <a:p>
            <a:r>
              <a:rPr lang="th-TH" dirty="0">
                <a:latin typeface="TH SarabunPSK" panose="020B0500040200020003" pitchFamily="34" charset="-34"/>
                <a:cs typeface="+mj-cs"/>
              </a:rPr>
              <a:t>ส.</a:t>
            </a:r>
            <a:r>
              <a:rPr lang="th-TH" dirty="0" err="1">
                <a:latin typeface="TH SarabunPSK" panose="020B0500040200020003" pitchFamily="34" charset="-34"/>
                <a:cs typeface="+mj-cs"/>
              </a:rPr>
              <a:t>ป.ก</a:t>
            </a:r>
            <a:r>
              <a:rPr lang="th-TH" dirty="0">
                <a:latin typeface="TH SarabunPSK" panose="020B0500040200020003" pitchFamily="34" charset="-34"/>
                <a:cs typeface="+mj-cs"/>
              </a:rPr>
              <a:t>. 4-01</a:t>
            </a:r>
          </a:p>
          <a:p>
            <a:r>
              <a:rPr lang="th-TH" dirty="0" err="1">
                <a:latin typeface="TH SarabunPSK" panose="020B0500040200020003" pitchFamily="34" charset="-34"/>
                <a:cs typeface="+mj-cs"/>
              </a:rPr>
              <a:t>ส.ร</a:t>
            </a:r>
            <a:r>
              <a:rPr lang="th-TH" dirty="0">
                <a:latin typeface="TH SarabunPSK" panose="020B0500040200020003" pitchFamily="34" charset="-34"/>
                <a:cs typeface="+mj-cs"/>
              </a:rPr>
              <a:t>. 1</a:t>
            </a:r>
          </a:p>
          <a:p>
            <a:r>
              <a:rPr lang="th-TH" dirty="0">
                <a:latin typeface="TH SarabunPSK" panose="020B0500040200020003" pitchFamily="34" charset="-34"/>
                <a:cs typeface="+mj-cs"/>
              </a:rPr>
              <a:t>สาธารณะ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285720" y="3758466"/>
            <a:ext cx="1428760" cy="14287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57166"/>
            <a:ext cx="9144000" cy="158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550" y="38377"/>
            <a:ext cx="471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ALRO Land </a:t>
            </a:r>
            <a:r>
              <a:rPr lang="th-TH" sz="1800" b="1" dirty="0" smtClean="0"/>
              <a:t>(</a:t>
            </a:r>
            <a:r>
              <a:rPr lang="th-TH" sz="2000" b="1" dirty="0" smtClean="0"/>
              <a:t>เมนูพื้นที่กันออก/พื้นที่ยังไม่ดำเนินการ)</a:t>
            </a:r>
            <a:endParaRPr lang="th-TH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285720" y="900152"/>
            <a:ext cx="2928958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6" name="Straight Connector 15"/>
          <p:cNvCxnSpPr/>
          <p:nvPr/>
        </p:nvCxnSpPr>
        <p:spPr>
          <a:xfrm>
            <a:off x="285720" y="232891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5720" y="375767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4282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NO1/1</a:t>
            </a:r>
            <a:endParaRPr lang="th-TH" sz="1600" dirty="0">
              <a:solidFill>
                <a:srgbClr val="0000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-427865" y="3043292"/>
            <a:ext cx="4286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43042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NO1/2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282" y="228599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NO1/3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3042" y="2285992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NO1/4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371475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NO1/5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000628" y="1643050"/>
            <a:ext cx="3500462" cy="2500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เป็นพื้นที่ที่จัดไม่ได้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1. ไม่ต้องคีย์แปลงนั้นลงในเมนูที่ดินรัฐ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2. เข้าไปในเมนูพื้นที่กันออก 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    แล้วเปิดแปลง </a:t>
            </a:r>
            <a:r>
              <a:rPr lang="en-US" sz="1800" dirty="0" smtClean="0">
                <a:solidFill>
                  <a:schemeClr val="tx1"/>
                </a:solidFill>
              </a:rPr>
              <a:t>No1/5 </a:t>
            </a:r>
            <a:r>
              <a:rPr lang="th-TH" sz="1800" dirty="0" smtClean="0">
                <a:solidFill>
                  <a:schemeClr val="tx1"/>
                </a:solidFill>
              </a:rPr>
              <a:t>ขึ้นมา 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    จากนั้นเปลี่ยนรหัสที่ดินให้ตรงตามกลุ่มข้อมูล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    ที่จัดตามมติที่ประชุม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3. แก้ไขให้เป็นรหัสที่ดิน หมายเลขแปลงสมมติ ใหม่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4. คีย์หมายเหตุว่าเดิมเป็นแปลง </a:t>
            </a:r>
            <a:r>
              <a:rPr lang="en-US" sz="1400" dirty="0" smtClean="0">
                <a:solidFill>
                  <a:schemeClr val="tx1"/>
                </a:solidFill>
              </a:rPr>
              <a:t>;NO1/5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59" name="Shape 58"/>
          <p:cNvCxnSpPr>
            <a:stCxn id="55" idx="2"/>
            <a:endCxn id="54" idx="1"/>
          </p:cNvCxnSpPr>
          <p:nvPr/>
        </p:nvCxnSpPr>
        <p:spPr>
          <a:xfrm rot="5400000" flipH="1" flipV="1">
            <a:off x="1853358" y="2039957"/>
            <a:ext cx="2294011" cy="4000528"/>
          </a:xfrm>
          <a:prstGeom prst="bentConnector4">
            <a:avLst>
              <a:gd name="adj1" fmla="val -9965"/>
              <a:gd name="adj2" fmla="val 58929"/>
            </a:avLst>
          </a:prstGeom>
          <a:ln>
            <a:prstDash val="sysDash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2604" t="19166" r="36979" b="69069"/>
          <a:stretch>
            <a:fillRect/>
          </a:stretch>
        </p:blipFill>
        <p:spPr bwMode="auto">
          <a:xfrm>
            <a:off x="911529" y="642919"/>
            <a:ext cx="7043777" cy="857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585898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No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1934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1/5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16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500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14810" y="1428736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/>
          <a:srcRect l="2604" t="19166" r="28346" b="38215"/>
          <a:stretch>
            <a:fillRect/>
          </a:stretch>
        </p:blipFill>
        <p:spPr bwMode="auto">
          <a:xfrm>
            <a:off x="928662" y="2143116"/>
            <a:ext cx="8050383" cy="310554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9" name="Down Arrow 18"/>
          <p:cNvSpPr/>
          <p:nvPr/>
        </p:nvSpPr>
        <p:spPr>
          <a:xfrm>
            <a:off x="4786314" y="5429264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Oval 20"/>
          <p:cNvSpPr/>
          <p:nvPr/>
        </p:nvSpPr>
        <p:spPr>
          <a:xfrm>
            <a:off x="142844" y="857232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2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844" y="4786322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4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142844" y="2143116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3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71604" y="2285992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Mo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057640" y="2285992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1/5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843722" y="2285992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500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800212" y="4929198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;No1/5</a:t>
            </a:r>
            <a:endParaRPr lang="th-TH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1714480" y="900946"/>
            <a:ext cx="1500198" cy="1428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500575" y="3286533"/>
            <a:ext cx="6571478" cy="158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357166"/>
            <a:ext cx="9144000" cy="158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550" y="38377"/>
            <a:ext cx="471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ALRO Land </a:t>
            </a:r>
            <a:r>
              <a:rPr lang="th-TH" sz="1800" b="1" dirty="0" smtClean="0"/>
              <a:t>(</a:t>
            </a:r>
            <a:r>
              <a:rPr lang="th-TH" sz="2000" b="1" dirty="0" smtClean="0"/>
              <a:t>เมนูพื้นที่กันออก/พื้นที่ยังไม่ดำเนินการ)</a:t>
            </a:r>
            <a:endParaRPr lang="th-TH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86314" y="38377"/>
            <a:ext cx="4357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ALRO Land </a:t>
            </a:r>
            <a:r>
              <a:rPr lang="th-TH" sz="1800" b="1" dirty="0" smtClean="0"/>
              <a:t>(</a:t>
            </a:r>
            <a:r>
              <a:rPr lang="th-TH" sz="2000" b="1" dirty="0" smtClean="0"/>
              <a:t>เมนูที่ดินรัฐ)</a:t>
            </a:r>
            <a:endParaRPr lang="th-TH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285720" y="900152"/>
            <a:ext cx="2928958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6" name="Straight Connector 15"/>
          <p:cNvCxnSpPr/>
          <p:nvPr/>
        </p:nvCxnSpPr>
        <p:spPr>
          <a:xfrm>
            <a:off x="285720" y="232891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5720" y="375767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4282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NO1/1</a:t>
            </a:r>
            <a:endParaRPr lang="th-TH" sz="1600" dirty="0">
              <a:solidFill>
                <a:srgbClr val="0000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-427865" y="3043292"/>
            <a:ext cx="4286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43042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NO1/2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282" y="228599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NO1/3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3042" y="2285992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NO1/4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371475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NO1/5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14480" y="371475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NO1/6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15008" y="2071678"/>
            <a:ext cx="3071834" cy="1428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รังวัด</a:t>
            </a:r>
            <a:r>
              <a:rPr lang="th-TH" sz="1800" u="sng" dirty="0" smtClean="0">
                <a:solidFill>
                  <a:schemeClr val="tx1"/>
                </a:solidFill>
              </a:rPr>
              <a:t>ทั้งแปลง</a:t>
            </a:r>
          </a:p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นำไปจัดให้เกษตรกร ตาม 9(2)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1. คีย์แปลง/ระวาง,เกษตรกร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2. คีย์หมายเหตุว่ามากจากแปลง </a:t>
            </a:r>
            <a:r>
              <a:rPr lang="en-US" sz="1400" dirty="0" smtClean="0">
                <a:solidFill>
                  <a:schemeClr val="tx1"/>
                </a:solidFill>
              </a:rPr>
              <a:t>;NO1/2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th-TH" sz="1800" dirty="0" smtClean="0">
                <a:solidFill>
                  <a:schemeClr val="tx1"/>
                </a:solidFill>
              </a:rPr>
              <a:t>3. คีย์เลือก </a:t>
            </a:r>
            <a:r>
              <a:rPr lang="en-US" sz="1400" dirty="0" smtClean="0">
                <a:solidFill>
                  <a:schemeClr val="tx1"/>
                </a:solidFill>
              </a:rPr>
              <a:t>Subcode1</a:t>
            </a:r>
            <a:endParaRPr lang="th-TH" sz="1800" dirty="0" smtClean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43042" y="1214422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</a:rPr>
              <a:t>4. ลบแปลง </a:t>
            </a:r>
            <a:r>
              <a:rPr lang="en-US" sz="1600" b="1" dirty="0" smtClean="0">
                <a:solidFill>
                  <a:srgbClr val="FF0000"/>
                </a:solidFill>
              </a:rPr>
              <a:t>NO1/2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th-TH" sz="2000" b="1" dirty="0" smtClean="0">
              <a:solidFill>
                <a:srgbClr val="FF0000"/>
              </a:solidFill>
            </a:endParaRPr>
          </a:p>
          <a:p>
            <a:r>
              <a:rPr lang="th-TH" sz="2000" b="1" dirty="0" smtClean="0">
                <a:solidFill>
                  <a:srgbClr val="FF0000"/>
                </a:solidFill>
              </a:rPr>
              <a:t>ออกจากฐาน</a:t>
            </a:r>
          </a:p>
          <a:p>
            <a:r>
              <a:rPr lang="th-TH" sz="2000" b="1" dirty="0" smtClean="0">
                <a:solidFill>
                  <a:srgbClr val="FF0000"/>
                </a:solidFill>
              </a:rPr>
              <a:t>พื้นที่กันออก</a:t>
            </a:r>
            <a:endParaRPr lang="th-TH" sz="2000" b="1" dirty="0">
              <a:solidFill>
                <a:srgbClr val="FF0000"/>
              </a:solidFill>
            </a:endParaRPr>
          </a:p>
        </p:txBody>
      </p:sp>
      <p:cxnSp>
        <p:nvCxnSpPr>
          <p:cNvPr id="63" name="Elbow Connector 62"/>
          <p:cNvCxnSpPr>
            <a:stCxn id="50" idx="3"/>
            <a:endCxn id="47" idx="1"/>
          </p:cNvCxnSpPr>
          <p:nvPr/>
        </p:nvCxnSpPr>
        <p:spPr>
          <a:xfrm>
            <a:off x="3214678" y="1615326"/>
            <a:ext cx="2500330" cy="1170732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71470" y="6098465"/>
            <a:ext cx="8573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** เส้นประคือ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th-TH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เมื่อช่างไปรังวัดเป็นระบบ </a:t>
            </a:r>
            <a:r>
              <a:rPr lang="en-US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UTM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h-TH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มีเลขแปลงระวางแล้ว </a:t>
            </a:r>
          </a:p>
          <a:p>
            <a:r>
              <a:rPr lang="th-TH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ให้คีย์เข้าไปใน เมนูที่ดินรัฐ แล้วส่งผลงานตามปกติ</a:t>
            </a:r>
          </a:p>
          <a:p>
            <a:r>
              <a:rPr lang="th-TH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** ถ้ามีการคีย์เข้าไปในเมนูที่ดินรัฐ แล้วจังหวัดลืมลบแปลงหรือลดเนื้อที่ </a:t>
            </a:r>
            <a:r>
              <a:rPr lang="th-TH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ศทส.</a:t>
            </a:r>
            <a:r>
              <a:rPr lang="th-TH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สามารถตรวจสอบย้อนกลับได้</a:t>
            </a:r>
            <a:endParaRPr lang="th-TH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00496" y="2428868"/>
            <a:ext cx="1712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i="1" dirty="0" smtClean="0">
                <a:solidFill>
                  <a:srgbClr val="663300"/>
                </a:solidFill>
              </a:rPr>
              <a:t>เมื่อรังวัดได้เลขแปลง/ระวาง</a:t>
            </a:r>
            <a:endParaRPr lang="th-TH" sz="1600" i="1" dirty="0">
              <a:solidFill>
                <a:srgbClr val="6633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6680215" y="4106867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715008" y="4786322"/>
            <a:ext cx="3071834" cy="142876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th-TH" sz="1800" dirty="0" smtClean="0">
                <a:solidFill>
                  <a:schemeClr val="tx1"/>
                </a:solidFill>
              </a:rPr>
              <a:t>1. คีย์แปลง/ระวาง , เกษตรกร</a:t>
            </a:r>
          </a:p>
          <a:p>
            <a:pPr marL="342900" indent="-342900"/>
            <a:r>
              <a:rPr lang="th-TH" sz="1800" dirty="0" smtClean="0">
                <a:solidFill>
                  <a:schemeClr val="tx1"/>
                </a:solidFill>
              </a:rPr>
              <a:t>2. คีย์หมายเหตุว่ามาจากแปลง </a:t>
            </a:r>
            <a:r>
              <a:rPr lang="en-US" sz="1800" dirty="0" smtClean="0">
                <a:solidFill>
                  <a:schemeClr val="tx1"/>
                </a:solidFill>
              </a:rPr>
              <a:t>; No1/2</a:t>
            </a:r>
          </a:p>
          <a:p>
            <a:pPr marL="342900" indent="-342900"/>
            <a:r>
              <a:rPr lang="th-TH" sz="1800" dirty="0" smtClean="0">
                <a:solidFill>
                  <a:schemeClr val="tx1"/>
                </a:solidFill>
              </a:rPr>
              <a:t>3. คีย์เลือก </a:t>
            </a:r>
            <a:r>
              <a:rPr lang="en-US" sz="1800" dirty="0" smtClean="0">
                <a:solidFill>
                  <a:schemeClr val="tx1"/>
                </a:solidFill>
              </a:rPr>
              <a:t>Subcode1</a:t>
            </a:r>
            <a:endParaRPr lang="th-TH" sz="1800" dirty="0" smtClean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43768" y="3929066"/>
            <a:ext cx="2004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i="1" dirty="0" smtClean="0"/>
              <a:t>กรณีนำแปลง ม.44 มาแบ่งแปลง</a:t>
            </a:r>
            <a:endParaRPr lang="th-TH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2604" t="19166" r="36979" b="69069"/>
          <a:stretch>
            <a:fillRect/>
          </a:stretch>
        </p:blipFill>
        <p:spPr bwMode="auto">
          <a:xfrm>
            <a:off x="911529" y="642919"/>
            <a:ext cx="7043777" cy="857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21802" t="18333" r="22481" b="30310"/>
          <a:stretch>
            <a:fillRect/>
          </a:stretch>
        </p:blipFill>
        <p:spPr bwMode="auto">
          <a:xfrm>
            <a:off x="928662" y="1593205"/>
            <a:ext cx="7030772" cy="405037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585898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No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1934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1/2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16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50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14810" y="1428736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2357422" y="2500306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00364" y="2500306"/>
            <a:ext cx="100013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5555II1234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14480" y="5236543"/>
            <a:ext cx="42862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7422" y="5236543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solidFill>
                  <a:srgbClr val="0000FF"/>
                </a:solidFill>
              </a:rPr>
              <a:t>กรณีที่1 500ไร่ จัดตาม9(2)</a:t>
            </a:r>
            <a:endParaRPr lang="th-TH" sz="1400" b="1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4480" y="5450857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;No1/2</a:t>
            </a:r>
            <a:endParaRPr lang="th-TH" sz="1400" b="1" dirty="0">
              <a:solidFill>
                <a:srgbClr val="0000FF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/>
          <a:srcRect l="2604" t="19166" r="36979" b="69069"/>
          <a:stretch>
            <a:fillRect/>
          </a:stretch>
        </p:blipFill>
        <p:spPr bwMode="auto">
          <a:xfrm>
            <a:off x="928662" y="5786455"/>
            <a:ext cx="7043777" cy="857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6" name="Rectangle 15"/>
          <p:cNvSpPr/>
          <p:nvPr/>
        </p:nvSpPr>
        <p:spPr>
          <a:xfrm>
            <a:off x="1603031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89067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75149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4786314" y="5429264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Oval 19"/>
          <p:cNvSpPr/>
          <p:nvPr/>
        </p:nvSpPr>
        <p:spPr>
          <a:xfrm>
            <a:off x="71406" y="785794"/>
            <a:ext cx="857256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FF0000"/>
                </a:solidFill>
                <a:cs typeface="+mj-cs"/>
              </a:rPr>
              <a:t>เริ่มต้น</a:t>
            </a:r>
            <a:endParaRPr lang="th-TH" sz="18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2844" y="2214554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1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844" y="5072074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2,3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1406" y="5715016"/>
            <a:ext cx="857256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rgbClr val="FF0000"/>
                </a:solidFill>
                <a:cs typeface="+mj-cs"/>
              </a:rPr>
              <a:t>4 ลบ</a:t>
            </a:r>
            <a:endParaRPr lang="th-TH" sz="24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57422" y="2928934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50</a:t>
            </a:r>
            <a:endParaRPr lang="th-TH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/>
          <a:srcRect l="21802" t="18333" r="43664" b="30310"/>
          <a:stretch>
            <a:fillRect/>
          </a:stretch>
        </p:blipFill>
        <p:spPr bwMode="auto">
          <a:xfrm>
            <a:off x="4643438" y="735949"/>
            <a:ext cx="4357718" cy="405037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21802" t="18333" r="42532" b="30310"/>
          <a:stretch>
            <a:fillRect/>
          </a:stretch>
        </p:blipFill>
        <p:spPr bwMode="auto">
          <a:xfrm>
            <a:off x="71406" y="714356"/>
            <a:ext cx="4500594" cy="405037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500166" y="1593205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14546" y="1593205"/>
            <a:ext cx="100013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5555II1234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8662" y="4379287"/>
            <a:ext cx="42862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71604" y="4379287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solidFill>
                  <a:srgbClr val="0000FF"/>
                </a:solidFill>
              </a:rPr>
              <a:t>กรณีที่1 500ไร่ จัดตาม9(2)</a:t>
            </a:r>
            <a:endParaRPr lang="th-TH" sz="1400" b="1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8662" y="4593601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;No1/2</a:t>
            </a:r>
            <a:endParaRPr lang="th-TH" sz="1400" b="1" dirty="0">
              <a:solidFill>
                <a:srgbClr val="0000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17279" y="507207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03315" y="507207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18025" y="507207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 rot="16200000">
            <a:off x="4250529" y="2393149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Oval 20"/>
          <p:cNvSpPr/>
          <p:nvPr/>
        </p:nvSpPr>
        <p:spPr>
          <a:xfrm>
            <a:off x="-32" y="1357298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1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-32" y="4214818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2,3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28728" y="2071678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25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5119" y="285728"/>
            <a:ext cx="6681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u="sng" dirty="0" smtClean="0"/>
              <a:t>สมมติ</a:t>
            </a:r>
            <a:r>
              <a:rPr lang="th-TH" sz="2400" dirty="0" smtClean="0"/>
              <a:t> ถ้ามีการนำแปลง 1/5555</a:t>
            </a:r>
            <a:r>
              <a:rPr lang="en-US" sz="2000" dirty="0" smtClean="0"/>
              <a:t>II</a:t>
            </a:r>
            <a:r>
              <a:rPr lang="th-TH" sz="2400" dirty="0" smtClean="0"/>
              <a:t>1234</a:t>
            </a:r>
            <a:r>
              <a:rPr lang="en-US" sz="2400" dirty="0" smtClean="0"/>
              <a:t> </a:t>
            </a:r>
            <a:r>
              <a:rPr lang="th-TH" sz="2400" dirty="0" smtClean="0"/>
              <a:t>        มาแบ่งเป็นแปลง 2/5555</a:t>
            </a:r>
            <a:r>
              <a:rPr lang="en-US" sz="2000" dirty="0" smtClean="0"/>
              <a:t>II</a:t>
            </a:r>
            <a:r>
              <a:rPr lang="th-TH" sz="2400" dirty="0" smtClean="0"/>
              <a:t>1234 </a:t>
            </a:r>
            <a:endParaRPr lang="th-TH" sz="2400" dirty="0"/>
          </a:p>
        </p:txBody>
      </p:sp>
      <p:sp>
        <p:nvSpPr>
          <p:cNvPr id="27" name="Rectangle 26"/>
          <p:cNvSpPr/>
          <p:nvPr/>
        </p:nvSpPr>
        <p:spPr>
          <a:xfrm>
            <a:off x="6072198" y="1571612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86578" y="1571612"/>
            <a:ext cx="100013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5555II1234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29256" y="4357694"/>
            <a:ext cx="42862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72198" y="4357694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solidFill>
                  <a:srgbClr val="0000FF"/>
                </a:solidFill>
              </a:rPr>
              <a:t>กรณีที่1 500ไร่ จัดตาม9(2)</a:t>
            </a:r>
            <a:endParaRPr lang="th-TH" sz="1400" b="1" dirty="0">
              <a:solidFill>
                <a:srgbClr val="0000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29256" y="4572008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;No1/2</a:t>
            </a:r>
            <a:endParaRPr lang="th-TH" sz="1400" b="1" dirty="0">
              <a:solidFill>
                <a:srgbClr val="0000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60815" y="4929198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00760" y="2050085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25</a:t>
            </a:r>
            <a:endParaRPr lang="th-TH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1714480" y="2357430"/>
            <a:ext cx="1500198" cy="14010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500575" y="3286533"/>
            <a:ext cx="6571478" cy="158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357166"/>
            <a:ext cx="9144000" cy="158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550" y="38377"/>
            <a:ext cx="471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ALRO Land </a:t>
            </a:r>
            <a:r>
              <a:rPr lang="th-TH" sz="1800" b="1" dirty="0" smtClean="0"/>
              <a:t>(</a:t>
            </a:r>
            <a:r>
              <a:rPr lang="th-TH" sz="2000" b="1" dirty="0" smtClean="0"/>
              <a:t>เมนูพื้นที่กันออก/พื้นที่ยังไม่ดำเนินการ)</a:t>
            </a:r>
            <a:endParaRPr lang="th-TH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86314" y="38377"/>
            <a:ext cx="4357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ALRO Land </a:t>
            </a:r>
            <a:r>
              <a:rPr lang="th-TH" sz="1800" b="1" dirty="0" smtClean="0"/>
              <a:t>(</a:t>
            </a:r>
            <a:r>
              <a:rPr lang="th-TH" sz="2000" b="1" dirty="0" smtClean="0"/>
              <a:t>เมนูที่ดินรัฐ)</a:t>
            </a:r>
            <a:endParaRPr lang="th-TH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285720" y="900152"/>
            <a:ext cx="2928958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6" name="Straight Connector 15"/>
          <p:cNvCxnSpPr/>
          <p:nvPr/>
        </p:nvCxnSpPr>
        <p:spPr>
          <a:xfrm>
            <a:off x="285720" y="232891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5720" y="375767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4282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NO1/1</a:t>
            </a:r>
            <a:endParaRPr lang="th-TH" sz="1600" dirty="0">
              <a:solidFill>
                <a:srgbClr val="0000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-427865" y="3043292"/>
            <a:ext cx="4286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43042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NO1/2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282" y="228599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NO1/3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3042" y="2285992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NO1/4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371475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NO1/5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14480" y="371475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NO1/6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00298" y="2928934"/>
            <a:ext cx="714380" cy="500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3" name="TextBox 42"/>
          <p:cNvSpPr txBox="1"/>
          <p:nvPr/>
        </p:nvSpPr>
        <p:spPr>
          <a:xfrm>
            <a:off x="2714612" y="3161884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</a:rPr>
              <a:t>50 </a:t>
            </a:r>
            <a:r>
              <a:rPr lang="th-TH" sz="1600" b="1" dirty="0" smtClean="0">
                <a:solidFill>
                  <a:schemeClr val="accent4">
                    <a:lumMod val="50000"/>
                  </a:schemeClr>
                </a:solidFill>
              </a:rPr>
              <a:t>ไร่</a:t>
            </a:r>
            <a:endParaRPr lang="th-TH" sz="1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500694" y="2071678"/>
            <a:ext cx="3071834" cy="14287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รังวัด</a:t>
            </a:r>
            <a:r>
              <a:rPr lang="th-TH" sz="1800" u="sng" dirty="0" smtClean="0">
                <a:solidFill>
                  <a:schemeClr val="tx1"/>
                </a:solidFill>
              </a:rPr>
              <a:t>บางส่วน</a:t>
            </a:r>
          </a:p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นำไปจัดให้เกษตรกร ตาม 9(2)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1. คีย์แปลง/ระวาง ,เกษตรกร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2. คีย์หมายเหตุว่ามากจากแปลง </a:t>
            </a:r>
            <a:r>
              <a:rPr lang="en-US" sz="1400" dirty="0" smtClean="0">
                <a:solidFill>
                  <a:schemeClr val="tx1"/>
                </a:solidFill>
              </a:rPr>
              <a:t>;NO1/4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th-TH" sz="1800" dirty="0" smtClean="0">
                <a:solidFill>
                  <a:schemeClr val="tx1"/>
                </a:solidFill>
              </a:rPr>
              <a:t>3. คีย์เลือก </a:t>
            </a:r>
            <a:r>
              <a:rPr lang="en-US" sz="1400" dirty="0" smtClean="0">
                <a:solidFill>
                  <a:schemeClr val="tx1"/>
                </a:solidFill>
              </a:rPr>
              <a:t>Subcode1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43042" y="2629911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rgbClr val="FF0000"/>
                </a:solidFill>
              </a:rPr>
              <a:t>4. ลดเนื้อที่ </a:t>
            </a:r>
            <a:r>
              <a:rPr lang="en-US" sz="1400" b="1" dirty="0" smtClean="0">
                <a:solidFill>
                  <a:srgbClr val="FF0000"/>
                </a:solidFill>
              </a:rPr>
              <a:t>NO1/4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endParaRPr lang="th-TH" sz="1800" b="1" dirty="0" smtClean="0">
              <a:solidFill>
                <a:srgbClr val="FF0000"/>
              </a:solidFill>
            </a:endParaRPr>
          </a:p>
          <a:p>
            <a:r>
              <a:rPr lang="th-TH" sz="1800" b="1" dirty="0" smtClean="0">
                <a:solidFill>
                  <a:srgbClr val="FF0000"/>
                </a:solidFill>
              </a:rPr>
              <a:t>เหลือ </a:t>
            </a:r>
          </a:p>
          <a:p>
            <a:r>
              <a:rPr lang="th-TH" sz="1800" b="1" dirty="0" smtClean="0">
                <a:solidFill>
                  <a:srgbClr val="FF0000"/>
                </a:solidFill>
              </a:rPr>
              <a:t>250 ไร่</a:t>
            </a:r>
            <a:endParaRPr lang="th-TH" sz="1800" b="1" dirty="0">
              <a:solidFill>
                <a:srgbClr val="FF0000"/>
              </a:solidFill>
            </a:endParaRPr>
          </a:p>
        </p:txBody>
      </p:sp>
      <p:cxnSp>
        <p:nvCxnSpPr>
          <p:cNvPr id="61" name="Elbow Connector 60"/>
          <p:cNvCxnSpPr>
            <a:stCxn id="36" idx="3"/>
            <a:endCxn id="48" idx="1"/>
          </p:cNvCxnSpPr>
          <p:nvPr/>
        </p:nvCxnSpPr>
        <p:spPr>
          <a:xfrm flipV="1">
            <a:off x="3214678" y="2786058"/>
            <a:ext cx="2286016" cy="392909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857620" y="2428868"/>
            <a:ext cx="1712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i="1" dirty="0" smtClean="0">
                <a:solidFill>
                  <a:srgbClr val="663300"/>
                </a:solidFill>
              </a:rPr>
              <a:t>เมื่อรังวัดได้เลขแปลง/ระวาง</a:t>
            </a:r>
            <a:endParaRPr lang="th-TH" sz="1600" i="1" dirty="0">
              <a:solidFill>
                <a:srgbClr val="6633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6465901" y="4106867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00694" y="4786322"/>
            <a:ext cx="3071834" cy="142876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th-TH" sz="1800" dirty="0" smtClean="0">
                <a:solidFill>
                  <a:schemeClr val="tx1"/>
                </a:solidFill>
              </a:rPr>
              <a:t>1. คีย์แปลง/ระวาง , เกษตรกร</a:t>
            </a:r>
          </a:p>
          <a:p>
            <a:pPr marL="342900" indent="-342900"/>
            <a:r>
              <a:rPr lang="th-TH" sz="1800" dirty="0" smtClean="0">
                <a:solidFill>
                  <a:schemeClr val="tx1"/>
                </a:solidFill>
              </a:rPr>
              <a:t>2. คีย์หมายเหตุว่ามาจากแปลง </a:t>
            </a:r>
            <a:r>
              <a:rPr lang="en-US" sz="1800" dirty="0" smtClean="0">
                <a:solidFill>
                  <a:schemeClr val="tx1"/>
                </a:solidFill>
              </a:rPr>
              <a:t>; No1/4</a:t>
            </a:r>
          </a:p>
          <a:p>
            <a:pPr marL="342900" indent="-342900"/>
            <a:r>
              <a:rPr lang="th-TH" sz="1800" dirty="0" smtClean="0">
                <a:solidFill>
                  <a:schemeClr val="tx1"/>
                </a:solidFill>
              </a:rPr>
              <a:t>3. คีย์เลือก </a:t>
            </a:r>
            <a:r>
              <a:rPr lang="en-US" sz="1800" dirty="0" smtClean="0">
                <a:solidFill>
                  <a:schemeClr val="tx1"/>
                </a:solidFill>
              </a:rPr>
              <a:t>Subcode1</a:t>
            </a:r>
            <a:endParaRPr lang="th-TH" sz="1800" dirty="0" smtClean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00892" y="3929066"/>
            <a:ext cx="2004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i="1" dirty="0" smtClean="0"/>
              <a:t>กรณีนำแปลง ม.44 มาแบ่งแปลง</a:t>
            </a:r>
            <a:endParaRPr lang="th-TH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2604" t="19166" r="36979" b="69069"/>
          <a:stretch>
            <a:fillRect/>
          </a:stretch>
        </p:blipFill>
        <p:spPr bwMode="auto">
          <a:xfrm>
            <a:off x="911529" y="642919"/>
            <a:ext cx="7043777" cy="857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21802" t="18333" r="22481" b="30310"/>
          <a:stretch>
            <a:fillRect/>
          </a:stretch>
        </p:blipFill>
        <p:spPr bwMode="auto">
          <a:xfrm>
            <a:off x="928662" y="1593205"/>
            <a:ext cx="7030772" cy="405037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585898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No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1934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1/4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16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300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14810" y="1428736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2357422" y="2500306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00364" y="2500306"/>
            <a:ext cx="100013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5555II5678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14480" y="5236543"/>
            <a:ext cx="42862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7422" y="5236543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solidFill>
                  <a:srgbClr val="0000FF"/>
                </a:solidFill>
              </a:rPr>
              <a:t>กรณีที่1 500ไร่ จัดตาม9(2)</a:t>
            </a:r>
            <a:endParaRPr lang="th-TH" sz="1400" b="1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4480" y="5450857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;No1/4</a:t>
            </a:r>
            <a:endParaRPr lang="th-TH" sz="1400" b="1" dirty="0">
              <a:solidFill>
                <a:srgbClr val="0000FF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/>
          <a:srcRect l="2604" t="19166" r="36979" b="69069"/>
          <a:stretch>
            <a:fillRect/>
          </a:stretch>
        </p:blipFill>
        <p:spPr bwMode="auto">
          <a:xfrm>
            <a:off x="928662" y="5786455"/>
            <a:ext cx="7043777" cy="857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9" name="Down Arrow 18"/>
          <p:cNvSpPr/>
          <p:nvPr/>
        </p:nvSpPr>
        <p:spPr>
          <a:xfrm>
            <a:off x="4786314" y="5429264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Oval 19"/>
          <p:cNvSpPr/>
          <p:nvPr/>
        </p:nvSpPr>
        <p:spPr>
          <a:xfrm>
            <a:off x="71406" y="785794"/>
            <a:ext cx="857256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FF0000"/>
                </a:solidFill>
                <a:cs typeface="+mj-cs"/>
              </a:rPr>
              <a:t>เริ่มต้น</a:t>
            </a:r>
            <a:endParaRPr lang="th-TH" sz="18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2844" y="2214554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1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844" y="5072074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2,3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1406" y="5715016"/>
            <a:ext cx="92869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rgbClr val="FF0000"/>
                </a:solidFill>
                <a:cs typeface="+mj-cs"/>
              </a:rPr>
              <a:t>4 ลดเนื้อที่</a:t>
            </a:r>
            <a:endParaRPr lang="th-TH" sz="24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57422" y="2928934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50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71604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No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57640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1/4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43722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250</a:t>
            </a:r>
            <a:endParaRPr lang="th-TH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1714480" y="2357430"/>
            <a:ext cx="1500198" cy="140103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500575" y="3286533"/>
            <a:ext cx="6571478" cy="158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357166"/>
            <a:ext cx="9144000" cy="158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550" y="38377"/>
            <a:ext cx="471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ALRO Land </a:t>
            </a:r>
            <a:r>
              <a:rPr lang="th-TH" sz="1800" b="1" dirty="0" smtClean="0"/>
              <a:t>(</a:t>
            </a:r>
            <a:r>
              <a:rPr lang="th-TH" sz="2000" b="1" dirty="0" smtClean="0"/>
              <a:t>เมนูพื้นที่กันออก/พื้นที่ยังไม่ดำเนินการ)</a:t>
            </a:r>
            <a:endParaRPr lang="th-TH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86314" y="38377"/>
            <a:ext cx="4357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ALRO Land </a:t>
            </a:r>
            <a:r>
              <a:rPr lang="th-TH" sz="1800" b="1" dirty="0" smtClean="0"/>
              <a:t>(</a:t>
            </a:r>
            <a:r>
              <a:rPr lang="th-TH" sz="2000" b="1" dirty="0" smtClean="0"/>
              <a:t>เมนูที่ดินรัฐ)</a:t>
            </a:r>
            <a:endParaRPr lang="th-TH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285720" y="900152"/>
            <a:ext cx="2928958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6" name="Straight Connector 15"/>
          <p:cNvCxnSpPr/>
          <p:nvPr/>
        </p:nvCxnSpPr>
        <p:spPr>
          <a:xfrm>
            <a:off x="285720" y="232891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5720" y="3757672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4282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NO1/1</a:t>
            </a:r>
            <a:endParaRPr lang="th-TH" sz="1600" dirty="0">
              <a:solidFill>
                <a:srgbClr val="0000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-427865" y="3043292"/>
            <a:ext cx="4286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43042" y="85723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NO1/2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282" y="228599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NO1/3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3042" y="2285992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NO1/4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371475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NO1/5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14480" y="371475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NO1/6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00298" y="2928934"/>
            <a:ext cx="714380" cy="500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3" name="TextBox 42"/>
          <p:cNvSpPr txBox="1"/>
          <p:nvPr/>
        </p:nvSpPr>
        <p:spPr>
          <a:xfrm>
            <a:off x="2714612" y="3161884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</a:rPr>
              <a:t>50 </a:t>
            </a:r>
            <a:r>
              <a:rPr lang="th-TH" sz="1600" b="1" dirty="0" smtClean="0">
                <a:solidFill>
                  <a:schemeClr val="accent4">
                    <a:lumMod val="50000"/>
                  </a:schemeClr>
                </a:solidFill>
              </a:rPr>
              <a:t>ไร่</a:t>
            </a:r>
            <a:endParaRPr lang="th-TH" sz="1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572132" y="1142984"/>
            <a:ext cx="3071834" cy="142876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รังวัด</a:t>
            </a:r>
            <a:r>
              <a:rPr lang="th-TH" sz="1800" u="sng" dirty="0" smtClean="0">
                <a:solidFill>
                  <a:schemeClr val="tx1"/>
                </a:solidFill>
              </a:rPr>
              <a:t>บางส่วน</a:t>
            </a:r>
          </a:p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ที่ดินเกินสิทธิตาม 9(2)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1. คีย์แปลง/ระวาง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2. คีย์หมายเหตุว่ามากจากแปลง </a:t>
            </a:r>
            <a:r>
              <a:rPr lang="en-US" sz="1400" dirty="0" smtClean="0">
                <a:solidFill>
                  <a:schemeClr val="tx1"/>
                </a:solidFill>
              </a:rPr>
              <a:t>;NO1/4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th-TH" sz="1800" dirty="0" smtClean="0">
                <a:solidFill>
                  <a:schemeClr val="tx1"/>
                </a:solidFill>
              </a:rPr>
              <a:t>3. คีย์เลือก </a:t>
            </a:r>
            <a:r>
              <a:rPr lang="en-US" sz="1400" dirty="0" smtClean="0">
                <a:solidFill>
                  <a:schemeClr val="tx1"/>
                </a:solidFill>
              </a:rPr>
              <a:t>Subcode1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43042" y="2629911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rgbClr val="FF0000"/>
                </a:solidFill>
              </a:rPr>
              <a:t>4. ลดเนื้อที่ </a:t>
            </a:r>
            <a:r>
              <a:rPr lang="en-US" sz="1400" b="1" dirty="0" smtClean="0">
                <a:solidFill>
                  <a:srgbClr val="FF0000"/>
                </a:solidFill>
              </a:rPr>
              <a:t>NO1/4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endParaRPr lang="th-TH" sz="1800" b="1" dirty="0" smtClean="0">
              <a:solidFill>
                <a:srgbClr val="FF0000"/>
              </a:solidFill>
            </a:endParaRPr>
          </a:p>
          <a:p>
            <a:r>
              <a:rPr lang="th-TH" sz="1800" b="1" dirty="0" smtClean="0">
                <a:solidFill>
                  <a:srgbClr val="FF0000"/>
                </a:solidFill>
              </a:rPr>
              <a:t>เหลือ </a:t>
            </a:r>
          </a:p>
          <a:p>
            <a:r>
              <a:rPr lang="th-TH" sz="1800" b="1" dirty="0" smtClean="0">
                <a:solidFill>
                  <a:srgbClr val="FF0000"/>
                </a:solidFill>
              </a:rPr>
              <a:t>250 ไร่</a:t>
            </a:r>
            <a:endParaRPr lang="th-TH" sz="1800" b="1" dirty="0">
              <a:solidFill>
                <a:srgbClr val="FF0000"/>
              </a:solidFill>
            </a:endParaRPr>
          </a:p>
        </p:txBody>
      </p:sp>
      <p:cxnSp>
        <p:nvCxnSpPr>
          <p:cNvPr id="61" name="Elbow Connector 60"/>
          <p:cNvCxnSpPr>
            <a:endCxn id="48" idx="1"/>
          </p:cNvCxnSpPr>
          <p:nvPr/>
        </p:nvCxnSpPr>
        <p:spPr>
          <a:xfrm flipV="1">
            <a:off x="2928926" y="1857364"/>
            <a:ext cx="2643206" cy="714380"/>
          </a:xfrm>
          <a:prstGeom prst="bentConnector3">
            <a:avLst>
              <a:gd name="adj1" fmla="val 50000"/>
            </a:avLst>
          </a:prstGeom>
          <a:ln>
            <a:solidFill>
              <a:srgbClr val="CCCC00"/>
            </a:solidFill>
            <a:prstDash val="sys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857620" y="1571612"/>
            <a:ext cx="1712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i="1" dirty="0" smtClean="0">
                <a:solidFill>
                  <a:srgbClr val="663300"/>
                </a:solidFill>
              </a:rPr>
              <a:t>เมื่อรังวัดได้เลขแปลง/ระวาง</a:t>
            </a:r>
            <a:endParaRPr lang="th-TH" sz="1600" i="1" dirty="0">
              <a:solidFill>
                <a:srgbClr val="6633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6465901" y="3392487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00694" y="4214818"/>
            <a:ext cx="3071834" cy="142876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th-TH" sz="1800" dirty="0" smtClean="0">
                <a:solidFill>
                  <a:schemeClr val="tx1"/>
                </a:solidFill>
              </a:rPr>
              <a:t>1. คีย์แปลง/ระวาง , เกษตรกร</a:t>
            </a:r>
          </a:p>
          <a:p>
            <a:pPr marL="342900" indent="-342900"/>
            <a:r>
              <a:rPr lang="th-TH" sz="1800" dirty="0" smtClean="0">
                <a:solidFill>
                  <a:schemeClr val="tx1"/>
                </a:solidFill>
              </a:rPr>
              <a:t>2. คีย์หมายเหตุว่ามาจากแปลง </a:t>
            </a:r>
            <a:r>
              <a:rPr lang="en-US" sz="1800" dirty="0" smtClean="0">
                <a:solidFill>
                  <a:schemeClr val="tx1"/>
                </a:solidFill>
              </a:rPr>
              <a:t>; No1/4</a:t>
            </a:r>
          </a:p>
          <a:p>
            <a:pPr marL="342900" indent="-342900"/>
            <a:r>
              <a:rPr lang="th-TH" sz="1800" dirty="0" smtClean="0">
                <a:solidFill>
                  <a:schemeClr val="tx1"/>
                </a:solidFill>
              </a:rPr>
              <a:t>3. คีย์เลือก </a:t>
            </a:r>
            <a:r>
              <a:rPr lang="en-US" sz="1800" dirty="0" smtClean="0">
                <a:solidFill>
                  <a:schemeClr val="tx1"/>
                </a:solidFill>
              </a:rPr>
              <a:t>Subcode1</a:t>
            </a:r>
            <a:endParaRPr lang="th-TH" sz="1800" dirty="0" smtClean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00892" y="3214686"/>
            <a:ext cx="2004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i="1" dirty="0" smtClean="0"/>
              <a:t>กรณีนำแปลง ม.44 มาแบ่งแปลง</a:t>
            </a:r>
            <a:endParaRPr lang="th-TH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2604" t="19166" r="36979" b="69069"/>
          <a:stretch>
            <a:fillRect/>
          </a:stretch>
        </p:blipFill>
        <p:spPr bwMode="auto">
          <a:xfrm>
            <a:off x="911529" y="642919"/>
            <a:ext cx="7043777" cy="857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21802" t="18333" r="22481" b="30310"/>
          <a:stretch>
            <a:fillRect/>
          </a:stretch>
        </p:blipFill>
        <p:spPr bwMode="auto">
          <a:xfrm>
            <a:off x="928662" y="1593205"/>
            <a:ext cx="7030772" cy="405037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585898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No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1934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1/4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16" y="785794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250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14810" y="1428736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2357422" y="2500306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1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00364" y="2500306"/>
            <a:ext cx="100013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5555II9999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14480" y="5236543"/>
            <a:ext cx="42862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25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7422" y="5236543"/>
            <a:ext cx="1714512" cy="121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solidFill>
                  <a:srgbClr val="0000FF"/>
                </a:solidFill>
              </a:rPr>
              <a:t>กรณีที่1 500ไร่ เกินสิทธิ 9(2)</a:t>
            </a:r>
            <a:endParaRPr lang="th-TH" sz="1400" b="1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4480" y="5450857"/>
            <a:ext cx="157163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;No1/4</a:t>
            </a:r>
            <a:endParaRPr lang="th-TH" sz="1400" b="1" dirty="0">
              <a:solidFill>
                <a:srgbClr val="0000FF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/>
          <a:srcRect l="2604" t="19166" r="36979" b="69069"/>
          <a:stretch>
            <a:fillRect/>
          </a:stretch>
        </p:blipFill>
        <p:spPr bwMode="auto">
          <a:xfrm>
            <a:off x="928662" y="5786455"/>
            <a:ext cx="7043777" cy="857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9" name="Down Arrow 18"/>
          <p:cNvSpPr/>
          <p:nvPr/>
        </p:nvSpPr>
        <p:spPr>
          <a:xfrm>
            <a:off x="4786314" y="5429264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Oval 19"/>
          <p:cNvSpPr/>
          <p:nvPr/>
        </p:nvSpPr>
        <p:spPr>
          <a:xfrm>
            <a:off x="71406" y="785794"/>
            <a:ext cx="857256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FF0000"/>
                </a:solidFill>
                <a:cs typeface="+mj-cs"/>
              </a:rPr>
              <a:t>เริ่มต้น</a:t>
            </a:r>
            <a:endParaRPr lang="th-TH" sz="18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2844" y="2214554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1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844" y="5072074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cs typeface="+mj-cs"/>
              </a:rPr>
              <a:t>2,3</a:t>
            </a:r>
            <a:endParaRPr lang="th-TH" sz="32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1406" y="5715016"/>
            <a:ext cx="857256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rgbClr val="FF0000"/>
                </a:solidFill>
                <a:cs typeface="+mj-cs"/>
              </a:rPr>
              <a:t>4 ลบ</a:t>
            </a:r>
            <a:endParaRPr lang="th-TH" sz="24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57422" y="2928934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FF"/>
                </a:solidFill>
              </a:rPr>
              <a:t>250</a:t>
            </a:r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71604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57640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rgbClr val="0000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00872" y="5929330"/>
            <a:ext cx="84296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1630</Words>
  <Application>Microsoft Office PowerPoint</Application>
  <PresentationFormat>นำเสนอทางหน้าจอ (4:3)</PresentationFormat>
  <Paragraphs>445</Paragraphs>
  <Slides>25</Slides>
  <Notes>25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25</vt:i4>
      </vt:variant>
    </vt:vector>
  </HeadingPairs>
  <TitlesOfParts>
    <vt:vector size="26" baseType="lpstr">
      <vt:lpstr>Office Theme</vt:lpstr>
      <vt:lpstr>งานนำเสนอ PowerPoint</vt:lpstr>
      <vt:lpstr>Subcode1 เพิ่มเติมสำหรับ ม.44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การจัดที่ดินในรูปแบบสถาบัน / สหกรณ์</vt:lpstr>
      <vt:lpstr>งานนำเสนอ PowerPoint</vt:lpstr>
      <vt:lpstr>งานนำเสนอ PowerPoint</vt:lpstr>
      <vt:lpstr>งานนำเสนอ PowerPoint</vt:lpstr>
      <vt:lpstr>พื้นที่ที่นำไปจัดที่ดินไม่ได้</vt:lpstr>
      <vt:lpstr>กลุ่มข้อมูลที่ ส.ป.ก. จังหวัดรายงาน ข้อมูลก่อนการจัดกลุ่ม</vt:lpstr>
      <vt:lpstr>กลุ่มข้อมูลที่ ส.ป.ก. จังหวัดรายงาน</vt:lpstr>
      <vt:lpstr>กลุ่มข้อมูลที่ ส.ป.ก. จังหวัดรายงาน (ต่อ)</vt:lpstr>
      <vt:lpstr>กลุ่มข้อมูลที่จัดตามมติที่ประชุม 30 ม.ค. 2560</vt:lpstr>
      <vt:lpstr>CL - ที่ดินมีหนังสือสำคัญ</vt:lpstr>
      <vt:lpstr>Co - ที่ชุมชน  (จัดแล้ว)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chom</dc:creator>
  <cp:lastModifiedBy>ICT-ALRO</cp:lastModifiedBy>
  <cp:revision>104</cp:revision>
  <dcterms:created xsi:type="dcterms:W3CDTF">2017-01-27T03:29:55Z</dcterms:created>
  <dcterms:modified xsi:type="dcterms:W3CDTF">2017-02-01T07:26:24Z</dcterms:modified>
</cp:coreProperties>
</file>