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ไอติม" charset="1" panose="00000500000000000000"/>
      <p:regular r:id="rId14"/>
    </p:embeddedFont>
    <p:embeddedFont>
      <p:font typeface="Th Sarabun New Bold" charset="1" panose="020B0500040200020003"/>
      <p:regular r:id="rId15"/>
    </p:embeddedFont>
    <p:embeddedFont>
      <p:font typeface="Th Sarabun New" charset="1" panose="020B0500040200020003"/>
      <p:regular r:id="rId16"/>
    </p:embeddedFont>
    <p:embeddedFont>
      <p:font typeface="Chonburi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jpe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jpe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.jpe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1A9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147008">
            <a:off x="12787030" y="5456786"/>
            <a:ext cx="8944540" cy="9122905"/>
            <a:chOff x="0" y="0"/>
            <a:chExt cx="6050280" cy="61709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8" y="398"/>
              <a:ext cx="6051399" cy="6171251"/>
            </a:xfrm>
            <a:custGeom>
              <a:avLst/>
              <a:gdLst/>
              <a:ahLst/>
              <a:cxnLst/>
              <a:rect r="r" b="b" t="t" l="l"/>
              <a:pathLst>
                <a:path h="6171251" w="6051399">
                  <a:moveTo>
                    <a:pt x="2231262" y="6101952"/>
                  </a:moveTo>
                  <a:cubicBezTo>
                    <a:pt x="3261232" y="5816202"/>
                    <a:pt x="2603372" y="4900532"/>
                    <a:pt x="3948302" y="3612752"/>
                  </a:cubicBezTo>
                  <a:cubicBezTo>
                    <a:pt x="5211952" y="2403712"/>
                    <a:pt x="6410832" y="2622152"/>
                    <a:pt x="5951092" y="780652"/>
                  </a:cubicBezTo>
                  <a:cubicBezTo>
                    <a:pt x="5577712" y="-706518"/>
                    <a:pt x="1343532" y="65642"/>
                    <a:pt x="358012" y="1963022"/>
                  </a:cubicBezTo>
                  <a:cubicBezTo>
                    <a:pt x="-490348" y="3597512"/>
                    <a:pt x="182752" y="6670912"/>
                    <a:pt x="2231262" y="6101952"/>
                  </a:cubicBezTo>
                  <a:close/>
                </a:path>
              </a:pathLst>
            </a:custGeom>
            <a:blipFill>
              <a:blip r:embed="rId2"/>
              <a:stretch>
                <a:fillRect l="-26485" t="0" r="-26485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10383358">
            <a:off x="-3506292" y="-7415237"/>
            <a:ext cx="8944540" cy="9122905"/>
            <a:chOff x="0" y="0"/>
            <a:chExt cx="6050280" cy="617093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28" y="398"/>
              <a:ext cx="6051399" cy="6171251"/>
            </a:xfrm>
            <a:custGeom>
              <a:avLst/>
              <a:gdLst/>
              <a:ahLst/>
              <a:cxnLst/>
              <a:rect r="r" b="b" t="t" l="l"/>
              <a:pathLst>
                <a:path h="6171251" w="6051399">
                  <a:moveTo>
                    <a:pt x="2231262" y="6101952"/>
                  </a:moveTo>
                  <a:cubicBezTo>
                    <a:pt x="3261232" y="5816202"/>
                    <a:pt x="2603372" y="4900532"/>
                    <a:pt x="3948302" y="3612752"/>
                  </a:cubicBezTo>
                  <a:cubicBezTo>
                    <a:pt x="5211952" y="2403712"/>
                    <a:pt x="6410832" y="2622152"/>
                    <a:pt x="5951092" y="780652"/>
                  </a:cubicBezTo>
                  <a:cubicBezTo>
                    <a:pt x="5577712" y="-706518"/>
                    <a:pt x="1343532" y="65642"/>
                    <a:pt x="358012" y="1963022"/>
                  </a:cubicBezTo>
                  <a:cubicBezTo>
                    <a:pt x="-490348" y="3597512"/>
                    <a:pt x="182752" y="6670912"/>
                    <a:pt x="2231262" y="6101952"/>
                  </a:cubicBezTo>
                  <a:close/>
                </a:path>
              </a:pathLst>
            </a:custGeom>
            <a:blipFill>
              <a:blip r:embed="rId2"/>
              <a:stretch>
                <a:fillRect l="-26485" t="0" r="-26485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0" y="1056835"/>
            <a:ext cx="18835571" cy="5821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49"/>
              </a:lnSpc>
            </a:pPr>
            <a:r>
              <a:rPr lang="en-US" sz="23511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องค์กรคุณธรรม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00530" y="5605830"/>
            <a:ext cx="12634510" cy="1476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44"/>
              </a:lnSpc>
              <a:spcBef>
                <a:spcPct val="0"/>
              </a:spcBef>
            </a:pPr>
            <a:r>
              <a:rPr lang="en-US" sz="8603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ประจำกลุ่มตรวจสอบภายใน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1A9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40573" y="121206"/>
            <a:ext cx="8974367" cy="210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8"/>
              </a:lnSpc>
            </a:pPr>
            <a:r>
              <a:rPr lang="en-US" sz="8331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แผนส่งเสริมคุณธรรม</a:t>
            </a:r>
          </a:p>
        </p:txBody>
      </p:sp>
      <p:grpSp>
        <p:nvGrpSpPr>
          <p:cNvPr name="Group 3" id="3"/>
          <p:cNvGrpSpPr/>
          <p:nvPr/>
        </p:nvGrpSpPr>
        <p:grpSpPr>
          <a:xfrm rot="-9980202">
            <a:off x="15323819" y="7322343"/>
            <a:ext cx="2089591" cy="2131260"/>
            <a:chOff x="0" y="0"/>
            <a:chExt cx="6050280" cy="61709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28" y="398"/>
              <a:ext cx="6051399" cy="6171251"/>
            </a:xfrm>
            <a:custGeom>
              <a:avLst/>
              <a:gdLst/>
              <a:ahLst/>
              <a:cxnLst/>
              <a:rect r="r" b="b" t="t" l="l"/>
              <a:pathLst>
                <a:path h="6171251" w="6051399">
                  <a:moveTo>
                    <a:pt x="2231262" y="6101952"/>
                  </a:moveTo>
                  <a:cubicBezTo>
                    <a:pt x="3261232" y="5816202"/>
                    <a:pt x="2603372" y="4900532"/>
                    <a:pt x="3948302" y="3612752"/>
                  </a:cubicBezTo>
                  <a:cubicBezTo>
                    <a:pt x="5211952" y="2403712"/>
                    <a:pt x="6410832" y="2622152"/>
                    <a:pt x="5951092" y="780652"/>
                  </a:cubicBezTo>
                  <a:cubicBezTo>
                    <a:pt x="5577712" y="-706518"/>
                    <a:pt x="1343532" y="65642"/>
                    <a:pt x="358012" y="1963022"/>
                  </a:cubicBezTo>
                  <a:cubicBezTo>
                    <a:pt x="-490348" y="3597512"/>
                    <a:pt x="182752" y="6670912"/>
                    <a:pt x="2231262" y="6101952"/>
                  </a:cubicBezTo>
                  <a:close/>
                </a:path>
              </a:pathLst>
            </a:custGeom>
            <a:blipFill>
              <a:blip r:embed="rId2"/>
              <a:stretch>
                <a:fillRect l="-26485" t="0" r="-26485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-6024010">
            <a:off x="7693125" y="1673683"/>
            <a:ext cx="705567" cy="719637"/>
            <a:chOff x="0" y="0"/>
            <a:chExt cx="6050280" cy="61709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28" y="398"/>
              <a:ext cx="6051399" cy="6171251"/>
            </a:xfrm>
            <a:custGeom>
              <a:avLst/>
              <a:gdLst/>
              <a:ahLst/>
              <a:cxnLst/>
              <a:rect r="r" b="b" t="t" l="l"/>
              <a:pathLst>
                <a:path h="6171251" w="6051399">
                  <a:moveTo>
                    <a:pt x="2231262" y="6101952"/>
                  </a:moveTo>
                  <a:cubicBezTo>
                    <a:pt x="3261232" y="5816202"/>
                    <a:pt x="2603372" y="4900532"/>
                    <a:pt x="3948302" y="3612752"/>
                  </a:cubicBezTo>
                  <a:cubicBezTo>
                    <a:pt x="5211952" y="2403712"/>
                    <a:pt x="6410832" y="2622152"/>
                    <a:pt x="5951092" y="780652"/>
                  </a:cubicBezTo>
                  <a:cubicBezTo>
                    <a:pt x="5577712" y="-706518"/>
                    <a:pt x="1343532" y="65642"/>
                    <a:pt x="358012" y="1963022"/>
                  </a:cubicBezTo>
                  <a:cubicBezTo>
                    <a:pt x="-490348" y="3597512"/>
                    <a:pt x="182752" y="6670912"/>
                    <a:pt x="2231262" y="6101952"/>
                  </a:cubicBezTo>
                  <a:close/>
                </a:path>
              </a:pathLst>
            </a:custGeom>
            <a:blipFill>
              <a:blip r:embed="rId2"/>
              <a:stretch>
                <a:fillRect l="-26485" t="0" r="-26485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-6024010">
            <a:off x="15309769" y="-1366054"/>
            <a:ext cx="3899062" cy="3976814"/>
            <a:chOff x="0" y="0"/>
            <a:chExt cx="6050280" cy="617093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28" y="398"/>
              <a:ext cx="6051399" cy="6171251"/>
            </a:xfrm>
            <a:custGeom>
              <a:avLst/>
              <a:gdLst/>
              <a:ahLst/>
              <a:cxnLst/>
              <a:rect r="r" b="b" t="t" l="l"/>
              <a:pathLst>
                <a:path h="6171251" w="6051399">
                  <a:moveTo>
                    <a:pt x="2231262" y="6101952"/>
                  </a:moveTo>
                  <a:cubicBezTo>
                    <a:pt x="3261232" y="5816202"/>
                    <a:pt x="2603372" y="4900532"/>
                    <a:pt x="3948302" y="3612752"/>
                  </a:cubicBezTo>
                  <a:cubicBezTo>
                    <a:pt x="5211952" y="2403712"/>
                    <a:pt x="6410832" y="2622152"/>
                    <a:pt x="5951092" y="780652"/>
                  </a:cubicBezTo>
                  <a:cubicBezTo>
                    <a:pt x="5577712" y="-706518"/>
                    <a:pt x="1343532" y="65642"/>
                    <a:pt x="358012" y="1963022"/>
                  </a:cubicBezTo>
                  <a:cubicBezTo>
                    <a:pt x="-490348" y="3597512"/>
                    <a:pt x="182752" y="6670912"/>
                    <a:pt x="2231262" y="6101952"/>
                  </a:cubicBezTo>
                  <a:close/>
                </a:path>
              </a:pathLst>
            </a:custGeom>
            <a:blipFill>
              <a:blip r:embed="rId2"/>
              <a:stretch>
                <a:fillRect l="-26485" t="0" r="-26485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5321689">
            <a:off x="12378471" y="4436284"/>
            <a:ext cx="4734028" cy="6660493"/>
            <a:chOff x="0" y="0"/>
            <a:chExt cx="10064750" cy="141605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064750" cy="14160500"/>
            </a:xfrm>
            <a:custGeom>
              <a:avLst/>
              <a:gdLst/>
              <a:ahLst/>
              <a:cxnLst/>
              <a:rect r="r" b="b" t="t" l="l"/>
              <a:pathLst>
                <a:path h="14160500" w="10064750">
                  <a:moveTo>
                    <a:pt x="0" y="0"/>
                  </a:moveTo>
                  <a:lnTo>
                    <a:pt x="10064750" y="0"/>
                  </a:lnTo>
                  <a:lnTo>
                    <a:pt x="10064750" y="14160500"/>
                  </a:lnTo>
                  <a:lnTo>
                    <a:pt x="0" y="1416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4728465">
            <a:off x="1281663" y="4540535"/>
            <a:ext cx="5035694" cy="7076676"/>
            <a:chOff x="0" y="0"/>
            <a:chExt cx="10058400" cy="141351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058400" cy="14135100"/>
            </a:xfrm>
            <a:custGeom>
              <a:avLst/>
              <a:gdLst/>
              <a:ahLst/>
              <a:cxnLst/>
              <a:rect r="r" b="b" t="t" l="l"/>
              <a:pathLst>
                <a:path h="14135100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14135100"/>
                  </a:lnTo>
                  <a:lnTo>
                    <a:pt x="0" y="1413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5120530">
            <a:off x="6904308" y="4579963"/>
            <a:ext cx="4957311" cy="6997820"/>
            <a:chOff x="0" y="0"/>
            <a:chExt cx="10058400" cy="141986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058400" cy="14198600"/>
            </a:xfrm>
            <a:custGeom>
              <a:avLst/>
              <a:gdLst/>
              <a:ahLst/>
              <a:cxnLst/>
              <a:rect r="r" b="b" t="t" l="l"/>
              <a:pathLst>
                <a:path h="14198600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14198600"/>
                  </a:lnTo>
                  <a:lnTo>
                    <a:pt x="0" y="14198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3634066" y="2143760"/>
            <a:ext cx="12294008" cy="2789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b="true" sz="2299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วัตถุประสงค์ของการจัดทำแผนส่งเสริมคุณธรรม 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  1. เพื่อกำหนดกรอบแนวทางและทิศทางในการส่งเสริมคุณธรรม จริยธรรม และค่านิยมที่ดีขององค์กรให้มีความชัดเจนและเป็นระบบ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  2. เพื่อส่งเสริมให้บุคลากรยึดมั่นในหลักคุณธรรม จริยธรรม และประพฤติตนตามประมวลจริยธรรมของหน่วยงานและข้าราชการ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  3. เพื่อสร้างวัฒนธรรมองค์กรที่โปร่งใส สุจริต รับผิดชอบ และมีจิตสำนึกที่ดีในการปฏิบัติราชการ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  4. เพื่อป้องกันและลดความเสี่ยงในการเกิดการทุจริตและประพฤติมิชอบภายในหน่วยงาน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  5. เพื่อพัฒนาคุณภาพการบริหารจัดการองค์กรให้มีประสิทธิภาพ และเป็นไปตามหลักธรรมาภิบาล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  6. เพื่อส่งเสริมให้บุคลากรมีส่วนร่วมในการขับเคลื่อนองค์กรคุณธรรมอย่างยั่งยืน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F63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95173">
            <a:off x="4207941" y="690368"/>
            <a:ext cx="9872118" cy="2871889"/>
          </a:xfrm>
          <a:custGeom>
            <a:avLst/>
            <a:gdLst/>
            <a:ahLst/>
            <a:cxnLst/>
            <a:rect r="r" b="b" t="t" l="l"/>
            <a:pathLst>
              <a:path h="2871889" w="9872118">
                <a:moveTo>
                  <a:pt x="0" y="0"/>
                </a:moveTo>
                <a:lnTo>
                  <a:pt x="9872118" y="0"/>
                </a:lnTo>
                <a:lnTo>
                  <a:pt x="9872118" y="2871889"/>
                </a:lnTo>
                <a:lnTo>
                  <a:pt x="0" y="2871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1163197">
            <a:off x="-2592058" y="-3882159"/>
            <a:ext cx="7800939" cy="7956499"/>
            <a:chOff x="0" y="0"/>
            <a:chExt cx="6050280" cy="61709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28" y="398"/>
              <a:ext cx="6051399" cy="6171251"/>
            </a:xfrm>
            <a:custGeom>
              <a:avLst/>
              <a:gdLst/>
              <a:ahLst/>
              <a:cxnLst/>
              <a:rect r="r" b="b" t="t" l="l"/>
              <a:pathLst>
                <a:path h="6171251" w="6051399">
                  <a:moveTo>
                    <a:pt x="2231262" y="6101952"/>
                  </a:moveTo>
                  <a:cubicBezTo>
                    <a:pt x="3261232" y="5816202"/>
                    <a:pt x="2603372" y="4900532"/>
                    <a:pt x="3948302" y="3612752"/>
                  </a:cubicBezTo>
                  <a:cubicBezTo>
                    <a:pt x="5211952" y="2403712"/>
                    <a:pt x="6410832" y="2622152"/>
                    <a:pt x="5951092" y="780652"/>
                  </a:cubicBezTo>
                  <a:cubicBezTo>
                    <a:pt x="5577712" y="-706518"/>
                    <a:pt x="1343532" y="65642"/>
                    <a:pt x="358012" y="1963022"/>
                  </a:cubicBezTo>
                  <a:cubicBezTo>
                    <a:pt x="-490348" y="3597512"/>
                    <a:pt x="182752" y="6670912"/>
                    <a:pt x="2231262" y="6101952"/>
                  </a:cubicBezTo>
                  <a:close/>
                </a:path>
              </a:pathLst>
            </a:custGeom>
            <a:blipFill>
              <a:blip r:embed="rId4"/>
              <a:stretch>
                <a:fillRect l="-26485" t="0" r="-26485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1163197">
            <a:off x="17215858" y="1261341"/>
            <a:ext cx="7800939" cy="7956499"/>
            <a:chOff x="0" y="0"/>
            <a:chExt cx="6050280" cy="61709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28" y="398"/>
              <a:ext cx="6051399" cy="6171251"/>
            </a:xfrm>
            <a:custGeom>
              <a:avLst/>
              <a:gdLst/>
              <a:ahLst/>
              <a:cxnLst/>
              <a:rect r="r" b="b" t="t" l="l"/>
              <a:pathLst>
                <a:path h="6171251" w="6051399">
                  <a:moveTo>
                    <a:pt x="2231262" y="6101952"/>
                  </a:moveTo>
                  <a:cubicBezTo>
                    <a:pt x="3261232" y="5816202"/>
                    <a:pt x="2603372" y="4900532"/>
                    <a:pt x="3948302" y="3612752"/>
                  </a:cubicBezTo>
                  <a:cubicBezTo>
                    <a:pt x="5211952" y="2403712"/>
                    <a:pt x="6410832" y="2622152"/>
                    <a:pt x="5951092" y="780652"/>
                  </a:cubicBezTo>
                  <a:cubicBezTo>
                    <a:pt x="5577712" y="-706518"/>
                    <a:pt x="1343532" y="65642"/>
                    <a:pt x="358012" y="1963022"/>
                  </a:cubicBezTo>
                  <a:cubicBezTo>
                    <a:pt x="-490348" y="3597512"/>
                    <a:pt x="182752" y="6670912"/>
                    <a:pt x="2231262" y="6101952"/>
                  </a:cubicBezTo>
                  <a:close/>
                </a:path>
              </a:pathLst>
            </a:custGeom>
            <a:blipFill>
              <a:blip r:embed="rId4"/>
              <a:stretch>
                <a:fillRect l="-26485" t="0" r="-26485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236298" y="3402346"/>
            <a:ext cx="4233875" cy="5988508"/>
          </a:xfrm>
          <a:custGeom>
            <a:avLst/>
            <a:gdLst/>
            <a:ahLst/>
            <a:cxnLst/>
            <a:rect r="r" b="b" t="t" l="l"/>
            <a:pathLst>
              <a:path h="5988508" w="4233875">
                <a:moveTo>
                  <a:pt x="0" y="0"/>
                </a:moveTo>
                <a:lnTo>
                  <a:pt x="4233875" y="0"/>
                </a:lnTo>
                <a:lnTo>
                  <a:pt x="4233875" y="5988509"/>
                </a:lnTo>
                <a:lnTo>
                  <a:pt x="0" y="5988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738901" y="3472397"/>
            <a:ext cx="3303585" cy="5873040"/>
          </a:xfrm>
          <a:custGeom>
            <a:avLst/>
            <a:gdLst/>
            <a:ahLst/>
            <a:cxnLst/>
            <a:rect r="r" b="b" t="t" l="l"/>
            <a:pathLst>
              <a:path h="5873040" w="3303585">
                <a:moveTo>
                  <a:pt x="0" y="0"/>
                </a:moveTo>
                <a:lnTo>
                  <a:pt x="3303585" y="0"/>
                </a:lnTo>
                <a:lnTo>
                  <a:pt x="3303585" y="5873040"/>
                </a:lnTo>
                <a:lnTo>
                  <a:pt x="0" y="58730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473119" y="3426979"/>
            <a:ext cx="4216460" cy="5963876"/>
          </a:xfrm>
          <a:custGeom>
            <a:avLst/>
            <a:gdLst/>
            <a:ahLst/>
            <a:cxnLst/>
            <a:rect r="r" b="b" t="t" l="l"/>
            <a:pathLst>
              <a:path h="5963876" w="4216460">
                <a:moveTo>
                  <a:pt x="0" y="0"/>
                </a:moveTo>
                <a:lnTo>
                  <a:pt x="4216460" y="0"/>
                </a:lnTo>
                <a:lnTo>
                  <a:pt x="4216460" y="5963876"/>
                </a:lnTo>
                <a:lnTo>
                  <a:pt x="0" y="5963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470173" y="1534809"/>
            <a:ext cx="7347653" cy="1459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25"/>
              </a:lnSpc>
            </a:pPr>
            <a:r>
              <a:rPr lang="en-US" sz="8363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ผลการดำเนินการ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F63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95173">
            <a:off x="4207941" y="690368"/>
            <a:ext cx="9872118" cy="2871889"/>
          </a:xfrm>
          <a:custGeom>
            <a:avLst/>
            <a:gdLst/>
            <a:ahLst/>
            <a:cxnLst/>
            <a:rect r="r" b="b" t="t" l="l"/>
            <a:pathLst>
              <a:path h="2871889" w="9872118">
                <a:moveTo>
                  <a:pt x="0" y="0"/>
                </a:moveTo>
                <a:lnTo>
                  <a:pt x="9872118" y="0"/>
                </a:lnTo>
                <a:lnTo>
                  <a:pt x="9872118" y="2871889"/>
                </a:lnTo>
                <a:lnTo>
                  <a:pt x="0" y="2871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1163197">
            <a:off x="-2592058" y="-3882159"/>
            <a:ext cx="7800939" cy="7956499"/>
            <a:chOff x="0" y="0"/>
            <a:chExt cx="6050280" cy="61709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28" y="398"/>
              <a:ext cx="6051399" cy="6171251"/>
            </a:xfrm>
            <a:custGeom>
              <a:avLst/>
              <a:gdLst/>
              <a:ahLst/>
              <a:cxnLst/>
              <a:rect r="r" b="b" t="t" l="l"/>
              <a:pathLst>
                <a:path h="6171251" w="6051399">
                  <a:moveTo>
                    <a:pt x="2231262" y="6101952"/>
                  </a:moveTo>
                  <a:cubicBezTo>
                    <a:pt x="3261232" y="5816202"/>
                    <a:pt x="2603372" y="4900532"/>
                    <a:pt x="3948302" y="3612752"/>
                  </a:cubicBezTo>
                  <a:cubicBezTo>
                    <a:pt x="5211952" y="2403712"/>
                    <a:pt x="6410832" y="2622152"/>
                    <a:pt x="5951092" y="780652"/>
                  </a:cubicBezTo>
                  <a:cubicBezTo>
                    <a:pt x="5577712" y="-706518"/>
                    <a:pt x="1343532" y="65642"/>
                    <a:pt x="358012" y="1963022"/>
                  </a:cubicBezTo>
                  <a:cubicBezTo>
                    <a:pt x="-490348" y="3597512"/>
                    <a:pt x="182752" y="6670912"/>
                    <a:pt x="2231262" y="6101952"/>
                  </a:cubicBezTo>
                  <a:close/>
                </a:path>
              </a:pathLst>
            </a:custGeom>
            <a:blipFill>
              <a:blip r:embed="rId4"/>
              <a:stretch>
                <a:fillRect l="-26485" t="0" r="-26485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1163197">
            <a:off x="17215858" y="1261341"/>
            <a:ext cx="7800939" cy="7956499"/>
            <a:chOff x="0" y="0"/>
            <a:chExt cx="6050280" cy="61709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28" y="398"/>
              <a:ext cx="6051399" cy="6171251"/>
            </a:xfrm>
            <a:custGeom>
              <a:avLst/>
              <a:gdLst/>
              <a:ahLst/>
              <a:cxnLst/>
              <a:rect r="r" b="b" t="t" l="l"/>
              <a:pathLst>
                <a:path h="6171251" w="6051399">
                  <a:moveTo>
                    <a:pt x="2231262" y="6101952"/>
                  </a:moveTo>
                  <a:cubicBezTo>
                    <a:pt x="3261232" y="5816202"/>
                    <a:pt x="2603372" y="4900532"/>
                    <a:pt x="3948302" y="3612752"/>
                  </a:cubicBezTo>
                  <a:cubicBezTo>
                    <a:pt x="5211952" y="2403712"/>
                    <a:pt x="6410832" y="2622152"/>
                    <a:pt x="5951092" y="780652"/>
                  </a:cubicBezTo>
                  <a:cubicBezTo>
                    <a:pt x="5577712" y="-706518"/>
                    <a:pt x="1343532" y="65642"/>
                    <a:pt x="358012" y="1963022"/>
                  </a:cubicBezTo>
                  <a:cubicBezTo>
                    <a:pt x="-490348" y="3597512"/>
                    <a:pt x="182752" y="6670912"/>
                    <a:pt x="2231262" y="6101952"/>
                  </a:cubicBezTo>
                  <a:close/>
                </a:path>
              </a:pathLst>
            </a:custGeom>
            <a:blipFill>
              <a:blip r:embed="rId4"/>
              <a:stretch>
                <a:fillRect l="-26485" t="0" r="-26485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762802" y="3805863"/>
            <a:ext cx="5083664" cy="4908497"/>
          </a:xfrm>
          <a:custGeom>
            <a:avLst/>
            <a:gdLst/>
            <a:ahLst/>
            <a:cxnLst/>
            <a:rect r="r" b="b" t="t" l="l"/>
            <a:pathLst>
              <a:path h="4908497" w="5083664">
                <a:moveTo>
                  <a:pt x="0" y="0"/>
                </a:moveTo>
                <a:lnTo>
                  <a:pt x="5083664" y="0"/>
                </a:lnTo>
                <a:lnTo>
                  <a:pt x="5083664" y="4908498"/>
                </a:lnTo>
                <a:lnTo>
                  <a:pt x="0" y="49084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784" r="0" b="-17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895226" y="3805863"/>
            <a:ext cx="4497548" cy="6356958"/>
          </a:xfrm>
          <a:custGeom>
            <a:avLst/>
            <a:gdLst/>
            <a:ahLst/>
            <a:cxnLst/>
            <a:rect r="r" b="b" t="t" l="l"/>
            <a:pathLst>
              <a:path h="6356958" w="4497548">
                <a:moveTo>
                  <a:pt x="0" y="0"/>
                </a:moveTo>
                <a:lnTo>
                  <a:pt x="4497548" y="0"/>
                </a:lnTo>
                <a:lnTo>
                  <a:pt x="4497548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817827" y="3551107"/>
            <a:ext cx="4852416" cy="6356958"/>
          </a:xfrm>
          <a:custGeom>
            <a:avLst/>
            <a:gdLst/>
            <a:ahLst/>
            <a:cxnLst/>
            <a:rect r="r" b="b" t="t" l="l"/>
            <a:pathLst>
              <a:path h="6356958" w="4852416">
                <a:moveTo>
                  <a:pt x="0" y="0"/>
                </a:moveTo>
                <a:lnTo>
                  <a:pt x="4852416" y="0"/>
                </a:lnTo>
                <a:lnTo>
                  <a:pt x="4852416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42" t="0" r="-18863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470173" y="1534809"/>
            <a:ext cx="7347653" cy="1459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25"/>
              </a:lnSpc>
            </a:pPr>
            <a:r>
              <a:rPr lang="en-US" sz="8363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ผลการดำเนินการ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1A9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241863" y="1908038"/>
            <a:ext cx="2069349" cy="2069349"/>
          </a:xfrm>
          <a:custGeom>
            <a:avLst/>
            <a:gdLst/>
            <a:ahLst/>
            <a:cxnLst/>
            <a:rect r="r" b="b" t="t" l="l"/>
            <a:pathLst>
              <a:path h="2069349" w="2069349">
                <a:moveTo>
                  <a:pt x="0" y="0"/>
                </a:moveTo>
                <a:lnTo>
                  <a:pt x="2069349" y="0"/>
                </a:lnTo>
                <a:lnTo>
                  <a:pt x="2069349" y="2069349"/>
                </a:lnTo>
                <a:lnTo>
                  <a:pt x="0" y="20693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1163197">
            <a:off x="13733778" y="3624359"/>
            <a:ext cx="11047580" cy="11267882"/>
            <a:chOff x="0" y="0"/>
            <a:chExt cx="6050280" cy="61709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28" y="398"/>
              <a:ext cx="6051399" cy="6171251"/>
            </a:xfrm>
            <a:custGeom>
              <a:avLst/>
              <a:gdLst/>
              <a:ahLst/>
              <a:cxnLst/>
              <a:rect r="r" b="b" t="t" l="l"/>
              <a:pathLst>
                <a:path h="6171251" w="6051399">
                  <a:moveTo>
                    <a:pt x="2231262" y="6101952"/>
                  </a:moveTo>
                  <a:cubicBezTo>
                    <a:pt x="3261232" y="5816202"/>
                    <a:pt x="2603372" y="4900532"/>
                    <a:pt x="3948302" y="3612752"/>
                  </a:cubicBezTo>
                  <a:cubicBezTo>
                    <a:pt x="5211952" y="2403712"/>
                    <a:pt x="6410832" y="2622152"/>
                    <a:pt x="5951092" y="780652"/>
                  </a:cubicBezTo>
                  <a:cubicBezTo>
                    <a:pt x="5577712" y="-706518"/>
                    <a:pt x="1343532" y="65642"/>
                    <a:pt x="358012" y="1963022"/>
                  </a:cubicBezTo>
                  <a:cubicBezTo>
                    <a:pt x="-490348" y="3597512"/>
                    <a:pt x="182752" y="6670912"/>
                    <a:pt x="2231262" y="6101952"/>
                  </a:cubicBezTo>
                  <a:close/>
                </a:path>
              </a:pathLst>
            </a:custGeom>
            <a:blipFill>
              <a:blip r:embed="rId4"/>
              <a:stretch>
                <a:fillRect l="-26485" t="0" r="-26485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-8099999">
            <a:off x="-1442746" y="-922676"/>
            <a:ext cx="5347910" cy="5454554"/>
            <a:chOff x="0" y="0"/>
            <a:chExt cx="6050280" cy="61709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28" y="398"/>
              <a:ext cx="6051399" cy="6171251"/>
            </a:xfrm>
            <a:custGeom>
              <a:avLst/>
              <a:gdLst/>
              <a:ahLst/>
              <a:cxnLst/>
              <a:rect r="r" b="b" t="t" l="l"/>
              <a:pathLst>
                <a:path h="6171251" w="6051399">
                  <a:moveTo>
                    <a:pt x="2231262" y="6101952"/>
                  </a:moveTo>
                  <a:cubicBezTo>
                    <a:pt x="3261232" y="5816202"/>
                    <a:pt x="2603372" y="4900532"/>
                    <a:pt x="3948302" y="3612752"/>
                  </a:cubicBezTo>
                  <a:cubicBezTo>
                    <a:pt x="5211952" y="2403712"/>
                    <a:pt x="6410832" y="2622152"/>
                    <a:pt x="5951092" y="780652"/>
                  </a:cubicBezTo>
                  <a:cubicBezTo>
                    <a:pt x="5577712" y="-706518"/>
                    <a:pt x="1343532" y="65642"/>
                    <a:pt x="358012" y="1963022"/>
                  </a:cubicBezTo>
                  <a:cubicBezTo>
                    <a:pt x="-490348" y="3597512"/>
                    <a:pt x="182752" y="6670912"/>
                    <a:pt x="2231262" y="6101952"/>
                  </a:cubicBezTo>
                  <a:close/>
                </a:path>
              </a:pathLst>
            </a:custGeom>
            <a:blipFill>
              <a:blip r:embed="rId4"/>
              <a:stretch>
                <a:fillRect l="-26485" t="0" r="-26485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743394" y="2322193"/>
            <a:ext cx="1433676" cy="1112891"/>
          </a:xfrm>
          <a:custGeom>
            <a:avLst/>
            <a:gdLst/>
            <a:ahLst/>
            <a:cxnLst/>
            <a:rect r="r" b="b" t="t" l="l"/>
            <a:pathLst>
              <a:path h="1112891" w="1433676">
                <a:moveTo>
                  <a:pt x="0" y="0"/>
                </a:moveTo>
                <a:lnTo>
                  <a:pt x="1433677" y="0"/>
                </a:lnTo>
                <a:lnTo>
                  <a:pt x="1433677" y="1112891"/>
                </a:lnTo>
                <a:lnTo>
                  <a:pt x="0" y="11128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515971" y="3425559"/>
            <a:ext cx="7256058" cy="3110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35"/>
              </a:lnSpc>
              <a:spcBef>
                <a:spcPct val="0"/>
              </a:spcBef>
            </a:pPr>
            <a:r>
              <a:rPr lang="en-US" sz="15668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ผลสำเร็จ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23634" y="3042897"/>
            <a:ext cx="5138946" cy="940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84"/>
              </a:lnSpc>
              <a:spcBef>
                <a:spcPct val="0"/>
              </a:spcBef>
            </a:pPr>
            <a:r>
              <a:rPr lang="en-US" sz="2702" u="none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ทุกโครงการสามารถดำเนินการได้แล้วเสร็จภายในระยะเวลาที่กำหนด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5427" y="5118752"/>
            <a:ext cx="4947855" cy="1417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84"/>
              </a:lnSpc>
              <a:spcBef>
                <a:spcPct val="0"/>
              </a:spcBef>
            </a:pPr>
            <a:r>
              <a:rPr lang="en-US" sz="2702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การดำเนินงานเป็นไปตามวัตถุประสงค์ที่กำหนด</a:t>
            </a:r>
            <a:r>
              <a:rPr lang="en-US" sz="2702" u="none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และเป็นการดำเนินงานที่ไม่ใช้งบประมาณ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23634" y="7385394"/>
            <a:ext cx="5091174" cy="976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24"/>
              </a:lnSpc>
              <a:spcBef>
                <a:spcPct val="0"/>
              </a:spcBef>
            </a:pPr>
            <a:r>
              <a:rPr lang="en-US" sz="2802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บุคลากรในหน่วยงานให้ความร่วมมือในการเข้าร่วมกิจกรรมเป็นอย่างดี</a:t>
            </a:r>
            <a:r>
              <a:rPr lang="en-US" sz="2802" u="none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</a:t>
            </a:r>
          </a:p>
        </p:txBody>
      </p:sp>
      <p:sp>
        <p:nvSpPr>
          <p:cNvPr name="Freeform 12" id="12"/>
          <p:cNvSpPr/>
          <p:nvPr/>
        </p:nvSpPr>
        <p:spPr>
          <a:xfrm flipH="true" flipV="true" rot="-525421">
            <a:off x="6500725" y="1434193"/>
            <a:ext cx="1327386" cy="374987"/>
          </a:xfrm>
          <a:custGeom>
            <a:avLst/>
            <a:gdLst/>
            <a:ahLst/>
            <a:cxnLst/>
            <a:rect r="r" b="b" t="t" l="l"/>
            <a:pathLst>
              <a:path h="374987" w="1327386">
                <a:moveTo>
                  <a:pt x="1327386" y="374987"/>
                </a:moveTo>
                <a:lnTo>
                  <a:pt x="0" y="374987"/>
                </a:lnTo>
                <a:lnTo>
                  <a:pt x="0" y="0"/>
                </a:lnTo>
                <a:lnTo>
                  <a:pt x="1327386" y="0"/>
                </a:lnTo>
                <a:lnTo>
                  <a:pt x="1327386" y="374987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true" rot="8678200">
            <a:off x="10580333" y="2154126"/>
            <a:ext cx="1327386" cy="374987"/>
          </a:xfrm>
          <a:custGeom>
            <a:avLst/>
            <a:gdLst/>
            <a:ahLst/>
            <a:cxnLst/>
            <a:rect r="r" b="b" t="t" l="l"/>
            <a:pathLst>
              <a:path h="374987" w="1327386">
                <a:moveTo>
                  <a:pt x="1327386" y="374987"/>
                </a:moveTo>
                <a:lnTo>
                  <a:pt x="0" y="374987"/>
                </a:lnTo>
                <a:lnTo>
                  <a:pt x="0" y="0"/>
                </a:lnTo>
                <a:lnTo>
                  <a:pt x="1327386" y="0"/>
                </a:lnTo>
                <a:lnTo>
                  <a:pt x="1327386" y="374987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399349" y="1758440"/>
            <a:ext cx="4925020" cy="59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สรุปผลการดำเนินการ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985278" y="962025"/>
            <a:ext cx="5274022" cy="547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ผลการดำเนินงานที่สำคัญ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043269" y="2072130"/>
            <a:ext cx="4801961" cy="98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การใช้ทรัพยากรสำนักงานมีประสิทธิภาพมากขึ้น ส่งผลให้ค่าใช้จ่ายด้านพลังงานและวัสดุสำนักงานลดลง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723885" y="3391621"/>
            <a:ext cx="4665490" cy="98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บุคลากรมีความรู้ ความเข้าใจด้านธรรมาภิบาล การบริหารความเสี่ยง และนโยบาย No Gift Policy เพิ่มขึ้น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125061" y="4811674"/>
            <a:ext cx="4317683" cy="98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เกิดการมีส่วนร่วมในกิจกรรมจิตอาสาและกิจกรรมเพื่อสังคม ส่งผลให้เกิดความสามัคคีในองค์กร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337149" y="6230265"/>
            <a:ext cx="4052226" cy="1071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8"/>
              </a:lnSpc>
              <a:spcBef>
                <a:spcPct val="0"/>
              </a:spcBef>
            </a:pPr>
            <a:r>
              <a:rPr lang="en-US" sz="2048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หน่วยงานมีการจัดการสิ่งแวดล้อมที่ดีขึ้น มีการลดขยะและคัดแยกขยะอย่างเป็นระบบ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893780" y="7864147"/>
            <a:ext cx="3807930" cy="98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บุคลากรมีวินัยในการทำงานมากขึ้น โดยเฉพาะด้านการตรงต่อเวลาและการปฏิบัติตามระเบียบ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529218" y="9111287"/>
            <a:ext cx="3807930" cy="98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บุคลากรมีวินัยในการทำงานมากขึ้น โดยเฉพาะด้านการตรงต่อเวลาและการปฏิบัติตามระเบียบ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1A9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991501">
            <a:off x="362681" y="6259725"/>
            <a:ext cx="4119180" cy="4201321"/>
            <a:chOff x="0" y="0"/>
            <a:chExt cx="6050280" cy="61709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8" y="398"/>
              <a:ext cx="6051399" cy="6171251"/>
            </a:xfrm>
            <a:custGeom>
              <a:avLst/>
              <a:gdLst/>
              <a:ahLst/>
              <a:cxnLst/>
              <a:rect r="r" b="b" t="t" l="l"/>
              <a:pathLst>
                <a:path h="6171251" w="6051399">
                  <a:moveTo>
                    <a:pt x="2231262" y="6101952"/>
                  </a:moveTo>
                  <a:cubicBezTo>
                    <a:pt x="3261232" y="5816202"/>
                    <a:pt x="2603372" y="4900532"/>
                    <a:pt x="3948302" y="3612752"/>
                  </a:cubicBezTo>
                  <a:cubicBezTo>
                    <a:pt x="5211952" y="2403712"/>
                    <a:pt x="6410832" y="2622152"/>
                    <a:pt x="5951092" y="780652"/>
                  </a:cubicBezTo>
                  <a:cubicBezTo>
                    <a:pt x="5577712" y="-706518"/>
                    <a:pt x="1343532" y="65642"/>
                    <a:pt x="358012" y="1963022"/>
                  </a:cubicBezTo>
                  <a:cubicBezTo>
                    <a:pt x="-490348" y="3597512"/>
                    <a:pt x="182752" y="6670912"/>
                    <a:pt x="2231262" y="6101952"/>
                  </a:cubicBezTo>
                  <a:close/>
                </a:path>
              </a:pathLst>
            </a:custGeom>
            <a:blipFill>
              <a:blip r:embed="rId2"/>
              <a:stretch>
                <a:fillRect l="-26485" t="0" r="-26485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9525105">
            <a:off x="12655246" y="1919616"/>
            <a:ext cx="3197452" cy="3261213"/>
            <a:chOff x="0" y="0"/>
            <a:chExt cx="6050280" cy="617093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28" y="398"/>
              <a:ext cx="6051399" cy="6171251"/>
            </a:xfrm>
            <a:custGeom>
              <a:avLst/>
              <a:gdLst/>
              <a:ahLst/>
              <a:cxnLst/>
              <a:rect r="r" b="b" t="t" l="l"/>
              <a:pathLst>
                <a:path h="6171251" w="6051399">
                  <a:moveTo>
                    <a:pt x="2231262" y="6101952"/>
                  </a:moveTo>
                  <a:cubicBezTo>
                    <a:pt x="3261232" y="5816202"/>
                    <a:pt x="2603372" y="4900532"/>
                    <a:pt x="3948302" y="3612752"/>
                  </a:cubicBezTo>
                  <a:cubicBezTo>
                    <a:pt x="5211952" y="2403712"/>
                    <a:pt x="6410832" y="2622152"/>
                    <a:pt x="5951092" y="780652"/>
                  </a:cubicBezTo>
                  <a:cubicBezTo>
                    <a:pt x="5577712" y="-706518"/>
                    <a:pt x="1343532" y="65642"/>
                    <a:pt x="358012" y="1963022"/>
                  </a:cubicBezTo>
                  <a:cubicBezTo>
                    <a:pt x="-490348" y="3597512"/>
                    <a:pt x="182752" y="6670912"/>
                    <a:pt x="2231262" y="6101952"/>
                  </a:cubicBezTo>
                  <a:close/>
                </a:path>
              </a:pathLst>
            </a:custGeom>
            <a:blipFill>
              <a:blip r:embed="rId2"/>
              <a:stretch>
                <a:fillRect l="-26485" t="0" r="-26485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-8830326">
            <a:off x="14933238" y="5303237"/>
            <a:ext cx="1090087" cy="1111825"/>
            <a:chOff x="0" y="0"/>
            <a:chExt cx="6050280" cy="61709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28" y="398"/>
              <a:ext cx="6051399" cy="6171251"/>
            </a:xfrm>
            <a:custGeom>
              <a:avLst/>
              <a:gdLst/>
              <a:ahLst/>
              <a:cxnLst/>
              <a:rect r="r" b="b" t="t" l="l"/>
              <a:pathLst>
                <a:path h="6171251" w="6051399">
                  <a:moveTo>
                    <a:pt x="2231262" y="6101952"/>
                  </a:moveTo>
                  <a:cubicBezTo>
                    <a:pt x="3261232" y="5816202"/>
                    <a:pt x="2603372" y="4900532"/>
                    <a:pt x="3948302" y="3612752"/>
                  </a:cubicBezTo>
                  <a:cubicBezTo>
                    <a:pt x="5211952" y="2403712"/>
                    <a:pt x="6410832" y="2622152"/>
                    <a:pt x="5951092" y="780652"/>
                  </a:cubicBezTo>
                  <a:cubicBezTo>
                    <a:pt x="5577712" y="-706518"/>
                    <a:pt x="1343532" y="65642"/>
                    <a:pt x="358012" y="1963022"/>
                  </a:cubicBezTo>
                  <a:cubicBezTo>
                    <a:pt x="-490348" y="3597512"/>
                    <a:pt x="182752" y="6670912"/>
                    <a:pt x="2231262" y="6101952"/>
                  </a:cubicBezTo>
                  <a:close/>
                </a:path>
              </a:pathLst>
            </a:custGeom>
            <a:blipFill>
              <a:blip r:embed="rId2"/>
              <a:stretch>
                <a:fillRect l="-26485" t="0" r="-26485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431452" y="454190"/>
            <a:ext cx="15138460" cy="2735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33"/>
              </a:lnSpc>
            </a:pPr>
            <a:r>
              <a:rPr lang="en-US" sz="11230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สรุปบทเรียนการดำเนินงาน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713306"/>
            <a:ext cx="12806887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10209" indent="-205105" lvl="1">
              <a:lnSpc>
                <a:spcPts val="2659"/>
              </a:lnSpc>
              <a:spcBef>
                <a:spcPct val="0"/>
              </a:spcBef>
              <a:buAutoNum type="arabicPeriod" startAt="1"/>
            </a:pPr>
            <a:r>
              <a:rPr lang="en-US" sz="18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18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การปลูกฝังคุณธรรมผ่านพฤติกรรมการทำงานประจำวัน เช่น การประหยัดพลังงานและการใช้ทรัพยากรอย่างคุ้มค่า สามารถสร้างการเปลี่ยนแปลงพฤติกรรมได้อย่างเป็นรูปธรรม แม้ไม่ใช้งบประมาณ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307049" y="4749192"/>
            <a:ext cx="10946923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10209" indent="-205105" lvl="1">
              <a:lnSpc>
                <a:spcPts val="2659"/>
              </a:lnSpc>
              <a:spcBef>
                <a:spcPct val="0"/>
              </a:spcBef>
              <a:buAutoNum type="arabicPeriod" startAt="1"/>
            </a:pPr>
            <a:r>
              <a:rPr lang="en-US" sz="18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การสร้างความตระหนักด้านธรรมาภิบาลต้องดำเนินการอย่างต่อเนื่องและหลากหลายรูปแบบ เพื่อให้เกิดความเข้าใจและการปรับเปลี่ยนพฤติกรรมอย่างยั่งยืน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25828" y="6030372"/>
            <a:ext cx="12994254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10209" indent="-205105" lvl="1">
              <a:lnSpc>
                <a:spcPts val="2659"/>
              </a:lnSpc>
              <a:spcBef>
                <a:spcPct val="0"/>
              </a:spcBef>
              <a:buAutoNum type="arabicPeriod" startAt="1"/>
            </a:pPr>
            <a:r>
              <a:rPr lang="en-US" sz="18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18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การมีส่วนร่วมของบุคลากรเป็นปัจจัยสำคัญต่อความสำเร็จของกิจกรรม โดยกิจกรรมจิตอาสาช่วยเสริมสร้างความสามัคคีและจิตสาธารณะ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404640" y="7315612"/>
            <a:ext cx="10314270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10209" indent="-205105" lvl="1">
              <a:lnSpc>
                <a:spcPts val="2659"/>
              </a:lnSpc>
              <a:spcBef>
                <a:spcPct val="0"/>
              </a:spcBef>
              <a:buAutoNum type="arabicPeriod" startAt="1"/>
            </a:pPr>
            <a:r>
              <a:rPr lang="en-US" sz="18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18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การบูรณาการคุณธรรมเข้ากับภารกิจหลักของหน่วยงาน เช่น การตรวจสอบภายในและการบริหารความเสี่ยง ช่วยให้การดำเนินงานมีความยั่งยืนและติดตามผลได้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025828" y="8600853"/>
            <a:ext cx="11357781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10209" indent="-205105" lvl="1">
              <a:lnSpc>
                <a:spcPts val="2659"/>
              </a:lnSpc>
              <a:spcBef>
                <a:spcPct val="0"/>
              </a:spcBef>
              <a:buAutoNum type="arabicPeriod" startAt="1"/>
            </a:pPr>
            <a:r>
              <a:rPr lang="en-US" sz="18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กิจกรรมที่ไม่ใช้งบประมาณสามารถสร้างผลลัพธ์ได้ทั้งเชิงประสิทธิภาพและเชิงคุณค่า เช่น การลดต้นทุนและการเสริมสร้างวัฒนธรรมองค์กรที่ดี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1A9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195375">
            <a:off x="14248414" y="-1135785"/>
            <a:ext cx="5732783" cy="5847102"/>
            <a:chOff x="0" y="0"/>
            <a:chExt cx="6050280" cy="61709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8" y="398"/>
              <a:ext cx="6051399" cy="6171251"/>
            </a:xfrm>
            <a:custGeom>
              <a:avLst/>
              <a:gdLst/>
              <a:ahLst/>
              <a:cxnLst/>
              <a:rect r="r" b="b" t="t" l="l"/>
              <a:pathLst>
                <a:path h="6171251" w="6051399">
                  <a:moveTo>
                    <a:pt x="2231262" y="6101952"/>
                  </a:moveTo>
                  <a:cubicBezTo>
                    <a:pt x="3261232" y="5816202"/>
                    <a:pt x="2603372" y="4900532"/>
                    <a:pt x="3948302" y="3612752"/>
                  </a:cubicBezTo>
                  <a:cubicBezTo>
                    <a:pt x="5211952" y="2403712"/>
                    <a:pt x="6410832" y="2622152"/>
                    <a:pt x="5951092" y="780652"/>
                  </a:cubicBezTo>
                  <a:cubicBezTo>
                    <a:pt x="5577712" y="-706518"/>
                    <a:pt x="1343532" y="65642"/>
                    <a:pt x="358012" y="1963022"/>
                  </a:cubicBezTo>
                  <a:cubicBezTo>
                    <a:pt x="-490348" y="3597512"/>
                    <a:pt x="182752" y="6670912"/>
                    <a:pt x="2231262" y="6101952"/>
                  </a:cubicBezTo>
                  <a:close/>
                </a:path>
              </a:pathLst>
            </a:custGeom>
            <a:blipFill>
              <a:blip r:embed="rId2"/>
              <a:stretch>
                <a:fillRect l="-26485" t="0" r="-26485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-1354920">
            <a:off x="1195457" y="892983"/>
            <a:ext cx="1058794" cy="1079908"/>
            <a:chOff x="0" y="0"/>
            <a:chExt cx="6050280" cy="617093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28" y="398"/>
              <a:ext cx="6051399" cy="6171251"/>
            </a:xfrm>
            <a:custGeom>
              <a:avLst/>
              <a:gdLst/>
              <a:ahLst/>
              <a:cxnLst/>
              <a:rect r="r" b="b" t="t" l="l"/>
              <a:pathLst>
                <a:path h="6171251" w="6051399">
                  <a:moveTo>
                    <a:pt x="2231262" y="6101952"/>
                  </a:moveTo>
                  <a:cubicBezTo>
                    <a:pt x="3261232" y="5816202"/>
                    <a:pt x="2603372" y="4900532"/>
                    <a:pt x="3948302" y="3612752"/>
                  </a:cubicBezTo>
                  <a:cubicBezTo>
                    <a:pt x="5211952" y="2403712"/>
                    <a:pt x="6410832" y="2622152"/>
                    <a:pt x="5951092" y="780652"/>
                  </a:cubicBezTo>
                  <a:cubicBezTo>
                    <a:pt x="5577712" y="-706518"/>
                    <a:pt x="1343532" y="65642"/>
                    <a:pt x="358012" y="1963022"/>
                  </a:cubicBezTo>
                  <a:cubicBezTo>
                    <a:pt x="-490348" y="3597512"/>
                    <a:pt x="182752" y="6670912"/>
                    <a:pt x="2231262" y="6101952"/>
                  </a:cubicBezTo>
                  <a:close/>
                </a:path>
              </a:pathLst>
            </a:custGeom>
            <a:blipFill>
              <a:blip r:embed="rId2"/>
              <a:stretch>
                <a:fillRect l="-26485" t="0" r="-26485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-5991501">
            <a:off x="7804832" y="6428360"/>
            <a:ext cx="3352411" cy="3419262"/>
            <a:chOff x="0" y="0"/>
            <a:chExt cx="6050280" cy="61709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28" y="398"/>
              <a:ext cx="6051399" cy="6171251"/>
            </a:xfrm>
            <a:custGeom>
              <a:avLst/>
              <a:gdLst/>
              <a:ahLst/>
              <a:cxnLst/>
              <a:rect r="r" b="b" t="t" l="l"/>
              <a:pathLst>
                <a:path h="6171251" w="6051399">
                  <a:moveTo>
                    <a:pt x="2231262" y="6101952"/>
                  </a:moveTo>
                  <a:cubicBezTo>
                    <a:pt x="3261232" y="5816202"/>
                    <a:pt x="2603372" y="4900532"/>
                    <a:pt x="3948302" y="3612752"/>
                  </a:cubicBezTo>
                  <a:cubicBezTo>
                    <a:pt x="5211952" y="2403712"/>
                    <a:pt x="6410832" y="2622152"/>
                    <a:pt x="5951092" y="780652"/>
                  </a:cubicBezTo>
                  <a:cubicBezTo>
                    <a:pt x="5577712" y="-706518"/>
                    <a:pt x="1343532" y="65642"/>
                    <a:pt x="358012" y="1963022"/>
                  </a:cubicBezTo>
                  <a:cubicBezTo>
                    <a:pt x="-490348" y="3597512"/>
                    <a:pt x="182752" y="6670912"/>
                    <a:pt x="2231262" y="6101952"/>
                  </a:cubicBezTo>
                  <a:close/>
                </a:path>
              </a:pathLst>
            </a:custGeom>
            <a:blipFill>
              <a:blip r:embed="rId2"/>
              <a:stretch>
                <a:fillRect l="-26485" t="0" r="-26485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216918">
            <a:off x="1226265" y="1411888"/>
            <a:ext cx="6986290" cy="2144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5"/>
              </a:lnSpc>
            </a:pPr>
            <a:r>
              <a:rPr lang="en-US" sz="10721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ข้อเสนอแนะ</a:t>
            </a:r>
          </a:p>
        </p:txBody>
      </p:sp>
      <p:sp>
        <p:nvSpPr>
          <p:cNvPr name="TextBox 9" id="9"/>
          <p:cNvSpPr txBox="true"/>
          <p:nvPr/>
        </p:nvSpPr>
        <p:spPr>
          <a:xfrm rot="-601102">
            <a:off x="2623546" y="4031139"/>
            <a:ext cx="4034425" cy="2147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951"/>
              </a:lnSpc>
              <a:spcBef>
                <a:spcPct val="0"/>
              </a:spcBef>
            </a:pPr>
            <a:r>
              <a:rPr lang="en-US" sz="11393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พัฒนา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165726" y="2367116"/>
            <a:ext cx="2460771" cy="2266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0"/>
              </a:lnSpc>
              <a:spcBef>
                <a:spcPct val="0"/>
              </a:spcBef>
            </a:pPr>
            <a:r>
              <a:rPr lang="en-US" sz="13157" spc="1065">
                <a:solidFill>
                  <a:srgbClr val="7F63A7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&amp;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295435" y="3427055"/>
            <a:ext cx="8531982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410209" indent="-205105" lvl="1">
              <a:lnSpc>
                <a:spcPts val="2659"/>
              </a:lnSpc>
              <a:spcBef>
                <a:spcPct val="0"/>
              </a:spcBef>
              <a:buAutoNum type="arabicPeriod" startAt="1"/>
            </a:pPr>
            <a:r>
              <a:rPr lang="en-US" sz="18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กำหนดตัวชี้วัดเชิงพฤติกรรม (Behavioral KPIs) ที่ชัดเจน เช่น อัตราการลดใช้พลังงาน หรือระดับการมีส่วนร่วมของบุคลากร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727574" y="4636767"/>
            <a:ext cx="9213241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410209" indent="-205105" lvl="1">
              <a:lnSpc>
                <a:spcPts val="2659"/>
              </a:lnSpc>
              <a:spcBef>
                <a:spcPct val="0"/>
              </a:spcBef>
              <a:buAutoNum type="arabicPeriod" startAt="1"/>
            </a:pPr>
            <a:r>
              <a:rPr lang="en-US" sz="18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พัฒนารูปแบบการสื่อสารเชิงสร้างสรรค์ เช่น คลิปสั้น อินโฟกราฟิก หรือกิจกรรมเชิงรณรงค์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904144" y="6190163"/>
            <a:ext cx="10036671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10209" indent="-205105" lvl="1">
              <a:lnSpc>
                <a:spcPts val="2659"/>
              </a:lnSpc>
              <a:spcBef>
                <a:spcPct val="0"/>
              </a:spcBef>
              <a:buAutoNum type="arabicPeriod" startAt="1"/>
            </a:pPr>
            <a:r>
              <a:rPr lang="en-US" sz="18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ส่งเสริมบทบาทผู้นำ (Tone at the Top) ให้เป็นต้นแบบด้านคุณธรรมอย่างชัดเจน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410106" y="7558494"/>
            <a:ext cx="13530709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10209" indent="-205105" lvl="1">
              <a:lnSpc>
                <a:spcPts val="2659"/>
              </a:lnSpc>
              <a:spcBef>
                <a:spcPct val="0"/>
              </a:spcBef>
              <a:buAutoNum type="arabicPeriod" startAt="1"/>
            </a:pPr>
            <a:r>
              <a:rPr lang="en-US" sz="18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พัฒนาระบบติดตามและประเมินผลอย่างต่อเนื่อง เพื่อสะท้อนผลลัพธ์และปรับปรุงการดำเนินงานได้อย่างทันท่วงที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1A9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991501">
            <a:off x="-1382437" y="-1583020"/>
            <a:ext cx="15298520" cy="15603591"/>
            <a:chOff x="0" y="0"/>
            <a:chExt cx="6050280" cy="61709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8" y="398"/>
              <a:ext cx="6051399" cy="6171251"/>
            </a:xfrm>
            <a:custGeom>
              <a:avLst/>
              <a:gdLst/>
              <a:ahLst/>
              <a:cxnLst/>
              <a:rect r="r" b="b" t="t" l="l"/>
              <a:pathLst>
                <a:path h="6171251" w="6051399">
                  <a:moveTo>
                    <a:pt x="2231262" y="6101952"/>
                  </a:moveTo>
                  <a:cubicBezTo>
                    <a:pt x="3261232" y="5816202"/>
                    <a:pt x="2603372" y="4900532"/>
                    <a:pt x="3948302" y="3612752"/>
                  </a:cubicBezTo>
                  <a:cubicBezTo>
                    <a:pt x="5211952" y="2403712"/>
                    <a:pt x="6410832" y="2622152"/>
                    <a:pt x="5951092" y="780652"/>
                  </a:cubicBezTo>
                  <a:cubicBezTo>
                    <a:pt x="5577712" y="-706518"/>
                    <a:pt x="1343532" y="65642"/>
                    <a:pt x="358012" y="1963022"/>
                  </a:cubicBezTo>
                  <a:cubicBezTo>
                    <a:pt x="-490348" y="3597512"/>
                    <a:pt x="182752" y="6670912"/>
                    <a:pt x="2231262" y="6101952"/>
                  </a:cubicBezTo>
                  <a:close/>
                </a:path>
              </a:pathLst>
            </a:custGeom>
            <a:blipFill>
              <a:blip r:embed="rId2"/>
              <a:stretch>
                <a:fillRect l="-26485" t="0" r="-26485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3092720" y="2486611"/>
            <a:ext cx="12102560" cy="4344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78"/>
              </a:lnSpc>
              <a:spcBef>
                <a:spcPct val="0"/>
              </a:spcBef>
            </a:pPr>
            <a:r>
              <a:rPr lang="en-US" sz="25341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ขอบคุณ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DAHIZzDLcIE</dc:identifier>
  <dcterms:modified xsi:type="dcterms:W3CDTF">2011-08-01T06:04:30Z</dcterms:modified>
  <cp:revision>1</cp:revision>
  <dc:title>แผนส่งเสริมคุณธรรม</dc:title>
</cp:coreProperties>
</file>