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1" r:id="rId4"/>
    <p:sldId id="296" r:id="rId5"/>
    <p:sldId id="311" r:id="rId6"/>
    <p:sldId id="259" r:id="rId7"/>
    <p:sldId id="297" r:id="rId8"/>
    <p:sldId id="298" r:id="rId9"/>
    <p:sldId id="263" r:id="rId10"/>
    <p:sldId id="299" r:id="rId11"/>
    <p:sldId id="306" r:id="rId12"/>
    <p:sldId id="264" r:id="rId13"/>
    <p:sldId id="300" r:id="rId14"/>
    <p:sldId id="262" r:id="rId15"/>
    <p:sldId id="272" r:id="rId16"/>
    <p:sldId id="260" r:id="rId17"/>
    <p:sldId id="268" r:id="rId18"/>
    <p:sldId id="310" r:id="rId19"/>
    <p:sldId id="305" r:id="rId20"/>
    <p:sldId id="307" r:id="rId21"/>
    <p:sldId id="308" r:id="rId22"/>
    <p:sldId id="309" r:id="rId23"/>
    <p:sldId id="271" r:id="rId24"/>
    <p:sldId id="301" r:id="rId25"/>
    <p:sldId id="273" r:id="rId26"/>
    <p:sldId id="279" r:id="rId27"/>
    <p:sldId id="302" r:id="rId28"/>
    <p:sldId id="281" r:id="rId29"/>
    <p:sldId id="304" r:id="rId30"/>
    <p:sldId id="274" r:id="rId31"/>
    <p:sldId id="278" r:id="rId32"/>
  </p:sldIdLst>
  <p:sldSz cx="9144000" cy="5143500" type="screen16x9"/>
  <p:notesSz cx="6797675" cy="9926638"/>
  <p:embeddedFontLst>
    <p:embeddedFont>
      <p:font typeface="Amatic SC" panose="020B0604020202020204" charset="-79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rdia New" panose="020B0304020202020204" pitchFamily="34" charset="-34"/>
      <p:regular r:id="rId41"/>
      <p:bold r:id="rId42"/>
      <p:italic r:id="rId43"/>
      <p:boldItalic r:id="rId44"/>
    </p:embeddedFont>
    <p:embeddedFont>
      <p:font typeface="DRjoyful" panose="020B0604020202020204" charset="0"/>
      <p:regular r:id="rId45"/>
    </p:embeddedFont>
    <p:embeddedFont>
      <p:font typeface="Nunito" panose="020B0604020202020204" charset="0"/>
      <p:regular r:id="rId46"/>
      <p:bold r:id="rId47"/>
      <p:italic r:id="rId48"/>
      <p:boldItalic r:id="rId49"/>
    </p:embeddedFont>
    <p:embeddedFont>
      <p:font typeface="Nunito SemiBold" panose="020B0604020202020204" charset="0"/>
      <p:regular r:id="rId50"/>
      <p:bold r:id="rId51"/>
      <p:italic r:id="rId52"/>
      <p:boldItalic r:id="rId53"/>
    </p:embeddedFont>
    <p:embeddedFont>
      <p:font typeface="TH SarabunPSK" panose="020B0500040200020003" pitchFamily="34" charset="-34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FDAE-960E-4D33-9225-6D237DA4F707}" type="datetimeFigureOut">
              <a:rPr lang="th-TH" smtClean="0"/>
              <a:pPr/>
              <a:t>10/08/64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267C-B63E-40D5-A48E-62368BBFB32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76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9176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3619324a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3619324a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621;&#3641;&#3585;&#3627;&#3609;&#3637;&#3657;&#3615;&#3657;&#3629;&#3591;&#3624;&#3634;&#3621;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&#3648;&#3629;&#3585;&#3626;&#3634;&#3619;&#3649;&#3609;&#3610;%20&#3648;&#3609;&#3639;&#3657;&#3629;&#3607;&#3637;&#3656;&#3648;&#3611;&#3621;&#3637;&#3656;&#3618;&#3609;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hyperlink" Target="&#3648;&#3629;&#3585;&#3626;&#3634;&#3619;&#3649;&#3609;&#3610;&#3651;&#3610;&#3650;&#3629;&#3609;&#3585;&#3619;&#3603;&#3637;&#3648;&#3609;&#3639;&#3657;&#3629;&#3607;&#3637;&#3656;&#3648;&#3611;&#3621;&#3637;&#3656;&#3618;&#3609;.xls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&#3591;&#3610;&#3611;&#3637;/&#3626;&#3606;&#3634;&#3609;&#3632;&#3627;&#3609;&#3637;&#3657;&#3588;&#3656;&#3634;&#3648;&#3594;&#3656;&#3634;&#3595;&#3639;&#3657;&#3629;.&#3607;&#3637;&#3656;&#3604;&#3636;&#3609;&#3619;&#3629;&#3650;&#3629;&#3609;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hyperlink" Target="&#3611;&#3611;.&#3616;&#3634;&#3625;&#3637;.xl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&#3651;&#3610;&#3650;&#3629;&#3609;&#3611;&#3619;&#3633;&#3610;&#3611;&#3619;&#3640;&#3591;&#3619;&#3633;&#3610;&#3594;&#3635;&#3619;&#3632;&#3619;&#3632;&#3627;&#3623;&#3656;&#3634;&#3591;&#3611;&#3637;.xls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hyperlink" Target="&#3651;&#3610;&#3650;&#3629;&#3609;&#3611;&#3611;.&#3619;&#3632;&#3627;&#3623;&#3656;&#3634;&#3591;&#3611;&#3637;/&#3651;&#3610;&#3650;&#3629;&#3609;&#3611;&#3619;&#3633;&#3610;&#3611;&#3619;&#3640;&#3591;&#3619;&#3633;&#3610;&#3594;&#3635;&#3619;&#3632;&#3619;&#3632;&#3627;&#3623;&#3656;&#3634;&#3591;&#3611;&#3637;%20(&#3605;&#3657;&#3609;&#3593;&#3610;&#3633;&#3610;).xls" TargetMode="Externa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&#3591;&#3610;&#3611;&#3637;/&#3626;&#3606;&#3634;&#3609;&#3632;&#3627;&#3609;&#3637;&#3657;&#3588;&#3656;&#3634;&#3648;&#3594;&#3656;&#3634;.xls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3627;&#3609;&#3637;&#3657;&#3626;&#3641;&#3597;.xl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648;&#3629;&#3585;&#3626;&#3634;&#3619;&#3649;&#3609;&#3610;%20&#3618;&#3585;&#3648;&#3621;&#3636;&#3585;&#3648;&#3594;&#3656;&#3634;&#3595;&#3639;&#3657;&#3629;&#3648;&#3611;&#3655;&#3609;&#3648;&#3594;&#3656;&#3634;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643042" y="1731475"/>
            <a:ext cx="6061686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72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การปรับปรุงบัญชีสิ้นปี</a:t>
            </a:r>
            <a:endParaRPr sz="7200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3689964"/>
            <a:ext cx="216024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2">
                    <a:lumMod val="50000"/>
                  </a:schemeClr>
                </a:solidFill>
              </a:rPr>
              <a:t>กลุ่มตรวจสอบบัญชีกองทุน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142976" y="1506350"/>
            <a:ext cx="6715172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บันทึกบัญชีเจ้าหนี้เกษตรกร เนื่องจากไม่ได้ตั้งเจ้าหนี้เกษตรกรไว้(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ตั้งเจ้าหนี้ข้ามปี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เงินกองทุนรับโอนจากส่วนกลาง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รายได้สูง(ต่ำ)กว่าค่าใช้จ่ายสะสม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   	 เครดิต   เจ้าหนี้เกษตรกร</a:t>
            </a:r>
          </a:p>
          <a:p>
            <a:pPr marL="0" lv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          รายได้นำส่งส่วนกลาง</a:t>
            </a:r>
            <a:endParaRPr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การตั้งเจ้าหนี้เกษตรกร</a:t>
            </a:r>
            <a:endParaRPr sz="36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142976" y="1506350"/>
            <a:ext cx="6715172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ปรับปรุงกรณีตั้งเจ้าหนี้เกษตรกร กรณีตั้งข้ามปีสูงไป</a:t>
            </a:r>
          </a:p>
          <a:p>
            <a:pPr marL="0" lv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 เจ้าหนี้เกษตรกร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 รายได้นำส่งส่วนกลาง 	   	 </a:t>
            </a:r>
          </a:p>
          <a:p>
            <a:pPr marL="0" lv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เครดิต   เงินกองทุนรับโอนจากส่วนกลาง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		           รายได้สูง(ต่ำ)กว่าค่าใช้จ่ายสะสม</a:t>
            </a:r>
            <a:endParaRPr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การตั้งเจ้าหนี้เกษตรกร</a:t>
            </a:r>
            <a:endParaRPr sz="36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ลูกหนี้ตามคำพิพากษาศาลเงินกู้</a:t>
            </a:r>
            <a:endParaRPr sz="36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1188174" y="1506350"/>
            <a:ext cx="6527097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ปรับปรุงลูกหนี้เงินกู้ เป็นลูกหนี้ตามคำพิพากษาศาล (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ในปี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ลูกหนี้ตามคำพิพากษาศาล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เครดิต  ลูกหนี้เงินกู้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	          ดอกเบี้ยเงินกู้ค้างรับ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          ดอกเบี้ยเงินกู้รับ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          ส่วนเกินทุนจากคำพิพากษาศาล (ผลต่าง)</a:t>
            </a:r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214824"/>
            <a:ext cx="650085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แนบการ์ดรายตัวสัญญาเดิม และการ์ดรายตัวทะเบียนลูกหนี้ฟ้องศาล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ลูกหนี้ตามคำพิพากษาศาลเงินกู้</a:t>
            </a:r>
            <a:endParaRPr sz="36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1188174" y="1506350"/>
            <a:ext cx="6527097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ปรับปรุงลูกหนี้เงินกู้ เป็นลูกหนี้ตามคำพิพากษาศาล (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ข้ามปี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ลูกหนี้ตามคำพิพากษาศาล</a:t>
            </a:r>
          </a:p>
          <a:p>
            <a:pPr marL="0" lvl="0" indent="0" algn="l" rtl="0"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ดอกเบี้ยตามคำพิพากษาศาลค้างรับ (ณ 30 ก.ย. ปีก่อน)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เครดิต  ลูกหนี้เงินกู้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	          ดอกเบี้ยเงินกู้ค้างรับ (ณ 30 ก.ย. ปีก่อน)</a:t>
            </a:r>
          </a:p>
          <a:p>
            <a:pPr marL="0" lvl="0" indent="0" algn="l" rt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          รายได้สูง(ต่ำ)กว่าค่าใช้จ่ายสะสม (ผลต่าง)</a:t>
            </a:r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214824"/>
            <a:ext cx="650085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แนบการ์ดรายตัวสัญญาเดิม และการ์ดรายตัวทะเบียนลูกหนี้ฟ้องศาล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5532" y="130937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hlinkClick r:id="rId3" action="ppaction://hlinkfile"/>
              </a:rPr>
              <a:t>เอกสารแนบ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16634" cy="157630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การปรับปรุงบัญชีสิ้นปี (การทำใบโอน)</a:t>
            </a:r>
            <a:endParaRPr sz="400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4" y="540724"/>
            <a:ext cx="6689021" cy="67370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1. ปรับปรุงต้นงวด ค่าเช่า ค่าภาษีบำรุงท้องที่ ต้นปี ผลต่างเข้าบัญชีรายได้สูง(ต่ำ)กว่าค่าใช้จ่ายสะสม</a:t>
            </a:r>
            <a:endParaRPr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1357290" y="3429006"/>
            <a:ext cx="5572164" cy="1000132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ค่าภาษีบำรุงท้องที่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ค้างรับ</a:t>
            </a: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ปลายงวด ปีก่อน    4,300</a:t>
            </a:r>
          </a:p>
          <a:p>
            <a:pPr lvl="0">
              <a:lnSpc>
                <a:spcPct val="115000"/>
              </a:lnSpc>
            </a:pP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ค่าภาษีบำรุงท้องที่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ค้างรับ</a:t>
            </a: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ต้นงวด ปีปัจจุบัน   4,500</a:t>
            </a:r>
          </a:p>
        </p:txBody>
      </p:sp>
      <p:sp>
        <p:nvSpPr>
          <p:cNvPr id="347" name="Google Shape;347;p31"/>
          <p:cNvSpPr/>
          <p:nvPr/>
        </p:nvSpPr>
        <p:spPr>
          <a:xfrm>
            <a:off x="2143108" y="2428874"/>
            <a:ext cx="5214974" cy="1000132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ค่าเช่ารับล่วงหน้าปลายงวด ปีก่อน	1,250</a:t>
            </a:r>
          </a:p>
          <a:p>
            <a:pPr lvl="0">
              <a:lnSpc>
                <a:spcPct val="115000"/>
              </a:lnSpc>
            </a:pP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ค่าเช่ารับล่วงหน้า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ต้นงวด </a:t>
            </a: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ปีปัจจุบัน	850</a:t>
            </a:r>
            <a:endParaRPr sz="2000" b="1" dirty="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" name="Google Shape;347;p31"/>
          <p:cNvSpPr/>
          <p:nvPr/>
        </p:nvSpPr>
        <p:spPr>
          <a:xfrm>
            <a:off x="571472" y="1424772"/>
            <a:ext cx="1343365" cy="432598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ea typeface="Amatic SC"/>
                <a:cs typeface="TH SarabunPSK" pitchFamily="34" charset="-34"/>
                <a:sym typeface="Amatic SC"/>
              </a:rPr>
              <a:t>ตัวอย่าง</a:t>
            </a:r>
            <a:endParaRPr sz="2400" b="1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" name="Google Shape;341;p31"/>
          <p:cNvSpPr/>
          <p:nvPr/>
        </p:nvSpPr>
        <p:spPr>
          <a:xfrm>
            <a:off x="2786050" y="1428742"/>
            <a:ext cx="5143536" cy="1000132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ค่าเช่าค้างรับปลายงวด ปีก่อน       3,500</a:t>
            </a:r>
          </a:p>
          <a:p>
            <a:pPr lvl="0">
              <a:lnSpc>
                <a:spcPct val="115000"/>
              </a:lnSpc>
            </a:pPr>
            <a:r>
              <a:rPr lang="th-TH" sz="2000" b="1" dirty="0"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ค่าเช่าค้างรับต้นงวด ปีปัจจุบัน      3,000</a:t>
            </a:r>
          </a:p>
        </p:txBody>
      </p:sp>
      <p:sp>
        <p:nvSpPr>
          <p:cNvPr id="19" name="วงเล็บปีกกาขวา 18"/>
          <p:cNvSpPr/>
          <p:nvPr/>
        </p:nvSpPr>
        <p:spPr>
          <a:xfrm>
            <a:off x="6000760" y="2786064"/>
            <a:ext cx="214314" cy="357190"/>
          </a:xfrm>
          <a:prstGeom prst="rightBrac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เล็บปีกกาขวา 19"/>
          <p:cNvSpPr/>
          <p:nvPr/>
        </p:nvSpPr>
        <p:spPr>
          <a:xfrm>
            <a:off x="6286512" y="1785932"/>
            <a:ext cx="214314" cy="357190"/>
          </a:xfrm>
          <a:prstGeom prst="rightBrac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เล็บปีกกาขวา 20"/>
          <p:cNvSpPr/>
          <p:nvPr/>
        </p:nvSpPr>
        <p:spPr>
          <a:xfrm>
            <a:off x="5580112" y="3727286"/>
            <a:ext cx="214314" cy="357190"/>
          </a:xfrm>
          <a:prstGeom prst="rightBrac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6500826" y="1714494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ผลต่าง 500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5074" y="271462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ผลต่าง 400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6136" y="375581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ผลต่าง 200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643042" y="1142990"/>
            <a:ext cx="6357982" cy="31432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จากตัวอย่างข้างต้น ปรับปรุงบัญชีโดย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ค่าเช่ารับล่วงหน้า   400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ค่าภาษีบำรุงท้องที่ค้างรับ       200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เครดิต  ค่าเช่าค้างรับ			500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        รายได้สูง(ต่ำ)กว่าค่าใช้จ่ายสะสม    100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883374" y="683600"/>
            <a:ext cx="7689154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2.ปรับปรุงค่าเช่าซื้อต้นงวดกรณีเนื้อที่เปลี่ยน</a:t>
            </a:r>
            <a:endParaRPr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97" name="Google Shape;297;p27"/>
          <p:cNvGraphicFramePr/>
          <p:nvPr/>
        </p:nvGraphicFramePr>
        <p:xfrm>
          <a:off x="857224" y="1315343"/>
          <a:ext cx="7143800" cy="3470985"/>
        </p:xfrm>
        <a:graphic>
          <a:graphicData uri="http://schemas.openxmlformats.org/drawingml/2006/table">
            <a:tbl>
              <a:tblPr>
                <a:noFill/>
                <a:tableStyleId>{1D783842-8F8A-472B-A6D1-50C4D95656BF}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8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เดบิต  ลูกหนี้เช่าซื้อ (ดุล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Dr.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Nunito"/>
                        <a:cs typeface="TH SarabunPSK" pitchFamily="34" charset="-34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ดอกเบี้ยเช่าซื้อค้างรับ (ดุล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Dr.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Nunito"/>
                        <a:cs typeface="TH SarabunPSK" pitchFamily="34" charset="-34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รายได้นำส่งส่วนกลาง (ดุล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Dr.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)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Nunito"/>
                        <a:cs typeface="TH SarabunPSK" pitchFamily="34" charset="-34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เงินกองทุนรับโอนจากส่วนกลาง (ดุล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Dr.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)</a:t>
                      </a:r>
                      <a:endParaRPr sz="2400" b="1">
                        <a:solidFill>
                          <a:schemeClr val="tx1"/>
                        </a:solidFill>
                        <a:latin typeface="TH SarabunPSK" pitchFamily="34" charset="-34"/>
                        <a:ea typeface="Nunito"/>
                        <a:cs typeface="TH SarabunPSK" pitchFamily="34" charset="-34"/>
                        <a:sym typeface="Nuni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1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เครดิต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ที่ดินรอการโอนกรรมสิทธิ์(ดุล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Cr.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          เจ้าหนี้เกษตรกร(ดุล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Cr.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          รายได้สูง(ต่ำ)กว่าค่าใช้จ่ายสะสม (ดุล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Cr.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)(ผลต่าง)</a:t>
                      </a:r>
                      <a:endParaRPr sz="2400" b="1">
                        <a:solidFill>
                          <a:schemeClr val="tx1"/>
                        </a:solidFill>
                        <a:latin typeface="TH SarabunPSK" pitchFamily="34" charset="-34"/>
                        <a:ea typeface="Nunito SemiBold"/>
                        <a:cs typeface="TH SarabunPSK" pitchFamily="34" charset="-34"/>
                        <a:sym typeface="Nunito SemiBol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883374" y="683600"/>
            <a:ext cx="7689154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2.ปรับปรุงค่าเช่าซื้อต้นงวดกรณีเนื้อที่เปลี่ยน</a:t>
            </a:r>
            <a:endParaRPr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868144" y="1428742"/>
            <a:ext cx="129614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  <a:hlinkClick r:id="rId4" action="ppaction://hlinkfile"/>
              </a:rPr>
              <a:t>ตาราง แนบใบโอน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วัตถุ 7"/>
          <p:cNvGraphicFramePr>
            <a:graphicFrameLocks noChangeAspect="1"/>
          </p:cNvGraphicFramePr>
          <p:nvPr/>
        </p:nvGraphicFramePr>
        <p:xfrm>
          <a:off x="500034" y="2071684"/>
          <a:ext cx="7922089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Worksheet" r:id="rId5" imgW="15783072" imgH="2419481" progId="Excel.Sheet.8">
                  <p:embed/>
                </p:oleObj>
              </mc:Choice>
              <mc:Fallback>
                <p:oleObj name="Worksheet" r:id="rId5" imgW="15783072" imgH="2419481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071684"/>
                        <a:ext cx="7922089" cy="17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4288" y="1428742"/>
            <a:ext cx="129614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  <a:hlinkClick r:id="rId7" action="ppaction://hlinkfile"/>
              </a:rPr>
              <a:t>การ์ดเก่า - ใหม่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3.ปรับปรุงต้นงวดลูกหนี้เงินกู้ ลูกหนี้ค่าเช่าซื้อ เนื่องจากระบบคลาดเคลื่อน</a:t>
            </a:r>
            <a:endParaRPr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97" name="Google Shape;297;p27"/>
          <p:cNvGraphicFramePr/>
          <p:nvPr/>
        </p:nvGraphicFramePr>
        <p:xfrm>
          <a:off x="857224" y="1500180"/>
          <a:ext cx="7143800" cy="1791153"/>
        </p:xfrm>
        <a:graphic>
          <a:graphicData uri="http://schemas.openxmlformats.org/drawingml/2006/table">
            <a:tbl>
              <a:tblPr>
                <a:noFill/>
                <a:tableStyleId>{1D783842-8F8A-472B-A6D1-50C4D95656BF}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24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เดบิต  ลูกหนี้เงินกู้                 1,000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 รายได้นำส่งส่วนกลาง    1,000 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เครดิต</a:t>
                      </a:r>
                      <a:r>
                        <a:rPr lang="th-TH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เงินกองทุนรับโอนจากส่วนกลาง     1,000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          รายได้สูง(ต่ำ)กว่าค่าใช้จ่ายสะสม    1,000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929190" y="3714758"/>
            <a:ext cx="257176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กรณีปรับเฉพาะเงินต้นยกมาต่ำไป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4178060"/>
            <a:ext cx="628654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แนบตารางเปรียบเทียบ เดิม ใหม่ ผลต่าง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ใบโอนปรับปรุงบัญชี กรณีทำสัญญาเช่าซื้อ</a:t>
            </a:r>
            <a:endParaRPr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2"/>
          </p:nvPr>
        </p:nvSpPr>
        <p:spPr>
          <a:xfrm>
            <a:off x="4286248" y="1549020"/>
            <a:ext cx="4357718" cy="28086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ทำสัญญาเช่าซื้อระหว่างปี</a:t>
            </a:r>
            <a:endParaRPr sz="2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ลูกหนี้เช่าซื้อ</a:t>
            </a:r>
          </a:p>
          <a:p>
            <a:pPr marL="0" lvl="0" indent="0" algn="l" rtl="0"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ดอกเบี้ยเช่าซื้อค้างรับ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  เครดิต  ที่ดินรอการโอนกรรมสิทธิ์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            รายได้สูง(ต่ำ)กว่าค่าใช้จ่ายสะสม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                </a:t>
            </a:r>
            <a:endParaRPr dirty="0">
              <a:latin typeface="TH SarabunPSK" pitchFamily="34" charset="-34"/>
              <a:cs typeface="TH SarabunPSK" pitchFamily="34" charset="-34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857224" y="1571618"/>
            <a:ext cx="3143272" cy="209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ทำสัญญาเช่าซื้อเพิ่มเติม</a:t>
            </a:r>
            <a:endParaRPr sz="280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ลูกหนี้ค่าเช่าซื้อ</a:t>
            </a:r>
            <a:endParaRPr sz="2400" b="1">
              <a:latin typeface="TH SarabunPSK" pitchFamily="34" charset="-34"/>
              <a:cs typeface="TH SarabunPSK" pitchFamily="34" charset="-34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เครดิต  ที่ดินรอการโอนกรรมสิทธิ์</a:t>
            </a:r>
            <a:endParaRPr lang="en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009DB4-0066-46E4-A0C9-7FE0F278517D}"/>
              </a:ext>
            </a:extLst>
          </p:cNvPr>
          <p:cNvSpPr txBox="1"/>
          <p:nvPr/>
        </p:nvSpPr>
        <p:spPr>
          <a:xfrm>
            <a:off x="5397812" y="406386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hlinkClick r:id="rId3" action="ppaction://hlinkfile"/>
              </a:rPr>
              <a:t>สถานะหนี้ค่าเช่าซื้อ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3.ปรับปรุงต้นงวดลูกหนี้เงินกู้ ลูกหนี้ค่าเช่าซื้อ        และดอกเบี้ยค้างรับ เนื่องจากระบบคลาดเคลื่อน</a:t>
            </a:r>
            <a:endParaRPr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97" name="Google Shape;297;p27"/>
          <p:cNvGraphicFramePr/>
          <p:nvPr>
            <p:extLst>
              <p:ext uri="{D42A27DB-BD31-4B8C-83A1-F6EECF244321}">
                <p14:modId xmlns:p14="http://schemas.microsoft.com/office/powerpoint/2010/main" val="211612908"/>
              </p:ext>
            </p:extLst>
          </p:nvPr>
        </p:nvGraphicFramePr>
        <p:xfrm>
          <a:off x="857224" y="1500180"/>
          <a:ext cx="7143800" cy="2103100"/>
        </p:xfrm>
        <a:graphic>
          <a:graphicData uri="http://schemas.openxmlformats.org/drawingml/2006/table">
            <a:tbl>
              <a:tblPr>
                <a:noFill/>
                <a:tableStyleId>{1D783842-8F8A-472B-A6D1-50C4D95656BF}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24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เดบิต  ลูกหนี้เงินกู้                1,000.00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 ดอกเบี้ยเงินกู้ค้างรับ          50.00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 รายได้นำส่งส่วนกลาง    1,000.00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เครดิต</a:t>
                      </a:r>
                      <a:r>
                        <a:rPr lang="th-TH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เงินกองทุนรับโอนจากส่วนกลาง      1,000.00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          รายได้สูง(ต่ำ)กว่าค่าใช้จ่ายสะสม     1,050.00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00628" y="3929072"/>
            <a:ext cx="257176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กรณีเงินต้นและดอกเบี้ยยกมาต่ำไป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4143386"/>
            <a:ext cx="628654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แนบตารางเปรียบเทียบ เดิม ใหม่ ผลต่าง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642910" y="928676"/>
            <a:ext cx="8358246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3.ปรับปรุงต้นงวด ค่าเช่า ค่าภาษีบำรุงท้องที่ค้างรับ ค่าภาษีบำรุงท้องที่</a:t>
            </a:r>
            <a:br>
              <a:rPr lang="th-TH" sz="3200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รับล่วงหน้า เนื่องจากระบบคลาดเคลื่อน</a:t>
            </a:r>
            <a:endParaRPr sz="320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97" name="Google Shape;297;p27"/>
          <p:cNvGraphicFramePr/>
          <p:nvPr>
            <p:extLst>
              <p:ext uri="{D42A27DB-BD31-4B8C-83A1-F6EECF244321}">
                <p14:modId xmlns:p14="http://schemas.microsoft.com/office/powerpoint/2010/main" val="2104821678"/>
              </p:ext>
            </p:extLst>
          </p:nvPr>
        </p:nvGraphicFramePr>
        <p:xfrm>
          <a:off x="857224" y="1754534"/>
          <a:ext cx="7143800" cy="1791153"/>
        </p:xfrm>
        <a:graphic>
          <a:graphicData uri="http://schemas.openxmlformats.org/drawingml/2006/table">
            <a:tbl>
              <a:tblPr>
                <a:noFill/>
                <a:tableStyleId>{1D783842-8F8A-472B-A6D1-50C4D95656BF}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24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เดบิต  ค่าเช่าค้างรับ                         109.60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 ค่าภาษีบำรุงท้องที่รับล่วงหน้า     1,145.51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เครดิต   </a:t>
                      </a:r>
                      <a:r>
                        <a:rPr lang="th-TH" sz="2400" b="1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ค่าภาษีบำรุงท้องที่ค้างรับ</a:t>
                      </a:r>
                      <a:r>
                        <a:rPr lang="th-TH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"/>
                          <a:cs typeface="TH SarabunPSK" pitchFamily="34" charset="-34"/>
                          <a:sym typeface="Nunito"/>
                        </a:rPr>
                        <a:t>               228.32</a:t>
                      </a:r>
                      <a:endParaRPr lang="th-TH" sz="2400" b="1" baseline="0" dirty="0">
                        <a:solidFill>
                          <a:schemeClr val="dk1"/>
                        </a:solidFill>
                        <a:latin typeface="TH SarabunPSK" pitchFamily="34" charset="-34"/>
                        <a:ea typeface="Nunito SemiBold"/>
                        <a:cs typeface="TH SarabunPSK" pitchFamily="34" charset="-34"/>
                        <a:sym typeface="Nunito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                             รายได้สูง(ต่ำ)กว่าค่าใช้จ่ายสะสม     1,</a:t>
                      </a:r>
                      <a:r>
                        <a:rPr lang="en-US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026</a:t>
                      </a:r>
                      <a:r>
                        <a:rPr lang="th-TH" sz="2400" b="1" baseline="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Nunito SemiBold"/>
                          <a:cs typeface="TH SarabunPSK" pitchFamily="34" charset="-34"/>
                          <a:sym typeface="Nunito SemiBold"/>
                        </a:rPr>
                        <a:t>.79                    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929190" y="4071948"/>
            <a:ext cx="285752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แนบพร้อมตารางรายละเอียดผลต่าง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571472" y="928676"/>
            <a:ext cx="8358246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3.ปรับปรุงต้นค่าภาษีบำรุงท้องที่ค้างรับ ค่าภาษีบำรุงภาษีท้องที่รับล่วงหน้าค่าเช่าค้างรับ เนื่องจากระบบคลาดเคลื่อน</a:t>
            </a:r>
            <a:endParaRPr sz="32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136285" y="1419622"/>
            <a:ext cx="11521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hlinkClick r:id="rId4" action="ppaction://hlinkfile"/>
              </a:rPr>
              <a:t>แนบพร้อมตารางรายละเอียดผลต่าง</a:t>
            </a:r>
            <a:endParaRPr lang="th-TH" dirty="0"/>
          </a:p>
        </p:txBody>
      </p:sp>
      <p:graphicFrame>
        <p:nvGraphicFramePr>
          <p:cNvPr id="2" name="วัตถุ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373339"/>
              </p:ext>
            </p:extLst>
          </p:nvPr>
        </p:nvGraphicFramePr>
        <p:xfrm>
          <a:off x="1006028" y="1491630"/>
          <a:ext cx="6014244" cy="314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แผ่นงาน" r:id="rId5" imgW="7419865" imgH="4286275" progId="Excel.Sheet.8">
                  <p:embed/>
                </p:oleObj>
              </mc:Choice>
              <mc:Fallback>
                <p:oleObj name="แผ่นงาน" r:id="rId5" imgW="7419865" imgH="42862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6028" y="1491630"/>
                        <a:ext cx="6014244" cy="314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23</a:t>
            </a:fld>
            <a:endParaRPr lang="en"/>
          </a:p>
        </p:txBody>
      </p:sp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1000099" y="500063"/>
            <a:ext cx="5572165" cy="6429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3.การปรับปรุงการรับชำระระหว่างปี</a:t>
            </a:r>
            <a:endParaRPr sz="360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60460"/>
              </p:ext>
            </p:extLst>
          </p:nvPr>
        </p:nvGraphicFramePr>
        <p:xfrm>
          <a:off x="2339752" y="1142990"/>
          <a:ext cx="3589570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4" imgW="7667736" imgH="8039153" progId="Excel.Sheet.8">
                  <p:embed/>
                </p:oleObj>
              </mc:Choice>
              <mc:Fallback>
                <p:oleObj name="Worksheet" r:id="rId4" imgW="7667736" imgH="8039153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42990"/>
                        <a:ext cx="3589570" cy="35004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กลุ่ม 11"/>
          <p:cNvGrpSpPr/>
          <p:nvPr/>
        </p:nvGrpSpPr>
        <p:grpSpPr>
          <a:xfrm>
            <a:off x="6929454" y="928676"/>
            <a:ext cx="1735602" cy="1394425"/>
            <a:chOff x="6929454" y="928676"/>
            <a:chExt cx="1735602" cy="1394425"/>
          </a:xfrm>
        </p:grpSpPr>
        <p:sp>
          <p:nvSpPr>
            <p:cNvPr id="9" name="Google Shape;712;p50"/>
            <p:cNvSpPr/>
            <p:nvPr/>
          </p:nvSpPr>
          <p:spPr>
            <a:xfrm>
              <a:off x="6929454" y="928676"/>
              <a:ext cx="1099557" cy="1394425"/>
            </a:xfrm>
            <a:custGeom>
              <a:avLst/>
              <a:gdLst/>
              <a:ahLst/>
              <a:cxnLst/>
              <a:rect l="l" t="t" r="r" b="b"/>
              <a:pathLst>
                <a:path w="521117" h="660865" extrusionOk="0">
                  <a:moveTo>
                    <a:pt x="286048" y="97336"/>
                  </a:moveTo>
                  <a:cubicBezTo>
                    <a:pt x="277717" y="92820"/>
                    <a:pt x="269429" y="107049"/>
                    <a:pt x="279471" y="112421"/>
                  </a:cubicBezTo>
                  <a:cubicBezTo>
                    <a:pt x="287934" y="116871"/>
                    <a:pt x="296199" y="102620"/>
                    <a:pt x="286048" y="97336"/>
                  </a:cubicBezTo>
                  <a:close/>
                  <a:moveTo>
                    <a:pt x="245992" y="93960"/>
                  </a:moveTo>
                  <a:lnTo>
                    <a:pt x="245992" y="93960"/>
                  </a:lnTo>
                  <a:cubicBezTo>
                    <a:pt x="222752" y="94377"/>
                    <a:pt x="182411" y="100801"/>
                    <a:pt x="173247" y="138927"/>
                  </a:cubicBezTo>
                  <a:cubicBezTo>
                    <a:pt x="171953" y="143948"/>
                    <a:pt x="175439" y="146974"/>
                    <a:pt x="180460" y="146996"/>
                  </a:cubicBezTo>
                  <a:cubicBezTo>
                    <a:pt x="184845" y="147206"/>
                    <a:pt x="188813" y="144347"/>
                    <a:pt x="189975" y="140111"/>
                  </a:cubicBezTo>
                  <a:cubicBezTo>
                    <a:pt x="196114" y="114503"/>
                    <a:pt x="225690" y="110140"/>
                    <a:pt x="242747" y="109833"/>
                  </a:cubicBezTo>
                  <a:cubicBezTo>
                    <a:pt x="251846" y="110075"/>
                    <a:pt x="257568" y="94135"/>
                    <a:pt x="245992" y="93894"/>
                  </a:cubicBezTo>
                  <a:close/>
                  <a:moveTo>
                    <a:pt x="123697" y="418641"/>
                  </a:moveTo>
                  <a:cubicBezTo>
                    <a:pt x="120321" y="418557"/>
                    <a:pt x="117207" y="420474"/>
                    <a:pt x="115761" y="423530"/>
                  </a:cubicBezTo>
                  <a:cubicBezTo>
                    <a:pt x="94340" y="468256"/>
                    <a:pt x="71912" y="513421"/>
                    <a:pt x="49285" y="557401"/>
                  </a:cubicBezTo>
                  <a:cubicBezTo>
                    <a:pt x="44396" y="566675"/>
                    <a:pt x="59918" y="571915"/>
                    <a:pt x="64873" y="562663"/>
                  </a:cubicBezTo>
                  <a:cubicBezTo>
                    <a:pt x="87543" y="518595"/>
                    <a:pt x="109906" y="473584"/>
                    <a:pt x="131305" y="428923"/>
                  </a:cubicBezTo>
                  <a:cubicBezTo>
                    <a:pt x="134199" y="423179"/>
                    <a:pt x="129485" y="418553"/>
                    <a:pt x="123697" y="418575"/>
                  </a:cubicBezTo>
                  <a:close/>
                  <a:moveTo>
                    <a:pt x="516804" y="178128"/>
                  </a:moveTo>
                  <a:cubicBezTo>
                    <a:pt x="513252" y="167561"/>
                    <a:pt x="498234" y="174993"/>
                    <a:pt x="501194" y="184114"/>
                  </a:cubicBezTo>
                  <a:cubicBezTo>
                    <a:pt x="508583" y="207630"/>
                    <a:pt x="504965" y="233231"/>
                    <a:pt x="491328" y="253768"/>
                  </a:cubicBezTo>
                  <a:cubicBezTo>
                    <a:pt x="487250" y="258964"/>
                    <a:pt x="491328" y="267800"/>
                    <a:pt x="497555" y="267909"/>
                  </a:cubicBezTo>
                  <a:cubicBezTo>
                    <a:pt x="499813" y="267791"/>
                    <a:pt x="501852" y="266524"/>
                    <a:pt x="502948" y="264555"/>
                  </a:cubicBezTo>
                  <a:cubicBezTo>
                    <a:pt x="520751" y="238158"/>
                    <a:pt x="525684" y="207463"/>
                    <a:pt x="516804" y="178063"/>
                  </a:cubicBezTo>
                  <a:close/>
                  <a:moveTo>
                    <a:pt x="312226" y="61819"/>
                  </a:moveTo>
                  <a:cubicBezTo>
                    <a:pt x="311349" y="61534"/>
                    <a:pt x="310275" y="61819"/>
                    <a:pt x="309354" y="61446"/>
                  </a:cubicBezTo>
                  <a:cubicBezTo>
                    <a:pt x="290017" y="53082"/>
                    <a:pt x="269211" y="48734"/>
                    <a:pt x="248141" y="48664"/>
                  </a:cubicBezTo>
                  <a:cubicBezTo>
                    <a:pt x="186993" y="47151"/>
                    <a:pt x="132182" y="92096"/>
                    <a:pt x="124311" y="150657"/>
                  </a:cubicBezTo>
                  <a:cubicBezTo>
                    <a:pt x="120496" y="179159"/>
                    <a:pt x="130713" y="207178"/>
                    <a:pt x="141500" y="233334"/>
                  </a:cubicBezTo>
                  <a:cubicBezTo>
                    <a:pt x="202560" y="370122"/>
                    <a:pt x="356163" y="325593"/>
                    <a:pt x="387493" y="200667"/>
                  </a:cubicBezTo>
                  <a:cubicBezTo>
                    <a:pt x="403279" y="142632"/>
                    <a:pt x="373308" y="73636"/>
                    <a:pt x="312226" y="61753"/>
                  </a:cubicBezTo>
                  <a:close/>
                  <a:moveTo>
                    <a:pt x="373352" y="187534"/>
                  </a:moveTo>
                  <a:cubicBezTo>
                    <a:pt x="350770" y="309698"/>
                    <a:pt x="215495" y="343944"/>
                    <a:pt x="161517" y="236733"/>
                  </a:cubicBezTo>
                  <a:cubicBezTo>
                    <a:pt x="143144" y="197269"/>
                    <a:pt x="126745" y="146250"/>
                    <a:pt x="163403" y="102050"/>
                  </a:cubicBezTo>
                  <a:cubicBezTo>
                    <a:pt x="183354" y="77933"/>
                    <a:pt x="213105" y="64778"/>
                    <a:pt x="247154" y="64778"/>
                  </a:cubicBezTo>
                  <a:cubicBezTo>
                    <a:pt x="267281" y="64873"/>
                    <a:pt x="287145" y="69253"/>
                    <a:pt x="305430" y="77626"/>
                  </a:cubicBezTo>
                  <a:cubicBezTo>
                    <a:pt x="347810" y="82494"/>
                    <a:pt x="383152" y="128250"/>
                    <a:pt x="373352" y="187468"/>
                  </a:cubicBezTo>
                  <a:close/>
                  <a:moveTo>
                    <a:pt x="451513" y="77955"/>
                  </a:moveTo>
                  <a:cubicBezTo>
                    <a:pt x="445812" y="78284"/>
                    <a:pt x="439827" y="84664"/>
                    <a:pt x="443007" y="91636"/>
                  </a:cubicBezTo>
                  <a:cubicBezTo>
                    <a:pt x="477691" y="160808"/>
                    <a:pt x="474446" y="229498"/>
                    <a:pt x="434237" y="275386"/>
                  </a:cubicBezTo>
                  <a:cubicBezTo>
                    <a:pt x="428909" y="281810"/>
                    <a:pt x="434105" y="288409"/>
                    <a:pt x="440200" y="288716"/>
                  </a:cubicBezTo>
                  <a:cubicBezTo>
                    <a:pt x="442524" y="288648"/>
                    <a:pt x="444716" y="287558"/>
                    <a:pt x="446164" y="285734"/>
                  </a:cubicBezTo>
                  <a:cubicBezTo>
                    <a:pt x="491065" y="234409"/>
                    <a:pt x="494946" y="158067"/>
                    <a:pt x="456578" y="81551"/>
                  </a:cubicBezTo>
                  <a:cubicBezTo>
                    <a:pt x="455766" y="79439"/>
                    <a:pt x="453771" y="78019"/>
                    <a:pt x="451513" y="77955"/>
                  </a:cubicBezTo>
                  <a:close/>
                  <a:moveTo>
                    <a:pt x="341890" y="26630"/>
                  </a:moveTo>
                  <a:cubicBezTo>
                    <a:pt x="340794" y="26496"/>
                    <a:pt x="339961" y="25553"/>
                    <a:pt x="339961" y="24437"/>
                  </a:cubicBezTo>
                  <a:cubicBezTo>
                    <a:pt x="339983" y="21456"/>
                    <a:pt x="338273" y="18733"/>
                    <a:pt x="335576" y="17465"/>
                  </a:cubicBezTo>
                  <a:cubicBezTo>
                    <a:pt x="312665" y="5878"/>
                    <a:pt x="287320" y="-90"/>
                    <a:pt x="261646" y="57"/>
                  </a:cubicBezTo>
                  <a:cubicBezTo>
                    <a:pt x="174737" y="-2398"/>
                    <a:pt x="88684" y="74601"/>
                    <a:pt x="72108" y="157497"/>
                  </a:cubicBezTo>
                  <a:cubicBezTo>
                    <a:pt x="59305" y="227853"/>
                    <a:pt x="106662" y="290733"/>
                    <a:pt x="155093" y="328509"/>
                  </a:cubicBezTo>
                  <a:cubicBezTo>
                    <a:pt x="155948" y="329140"/>
                    <a:pt x="156211" y="330280"/>
                    <a:pt x="155751" y="331228"/>
                  </a:cubicBezTo>
                  <a:lnTo>
                    <a:pt x="137334" y="368806"/>
                  </a:lnTo>
                  <a:cubicBezTo>
                    <a:pt x="136063" y="371240"/>
                    <a:pt x="133453" y="369289"/>
                    <a:pt x="131678" y="368587"/>
                  </a:cubicBezTo>
                  <a:cubicBezTo>
                    <a:pt x="128279" y="366965"/>
                    <a:pt x="124969" y="365101"/>
                    <a:pt x="121220" y="366614"/>
                  </a:cubicBezTo>
                  <a:cubicBezTo>
                    <a:pt x="117295" y="366044"/>
                    <a:pt x="113327" y="365474"/>
                    <a:pt x="109753" y="370999"/>
                  </a:cubicBezTo>
                  <a:cubicBezTo>
                    <a:pt x="72744" y="437562"/>
                    <a:pt x="31504" y="513508"/>
                    <a:pt x="2323" y="592437"/>
                  </a:cubicBezTo>
                  <a:cubicBezTo>
                    <a:pt x="87" y="594542"/>
                    <a:pt x="-615" y="597821"/>
                    <a:pt x="569" y="600658"/>
                  </a:cubicBezTo>
                  <a:cubicBezTo>
                    <a:pt x="13219" y="632723"/>
                    <a:pt x="42664" y="655071"/>
                    <a:pt x="76954" y="658605"/>
                  </a:cubicBezTo>
                  <a:cubicBezTo>
                    <a:pt x="79059" y="658877"/>
                    <a:pt x="81207" y="658309"/>
                    <a:pt x="82896" y="657026"/>
                  </a:cubicBezTo>
                  <a:cubicBezTo>
                    <a:pt x="83356" y="656665"/>
                    <a:pt x="83948" y="656507"/>
                    <a:pt x="84540" y="656588"/>
                  </a:cubicBezTo>
                  <a:cubicBezTo>
                    <a:pt x="85132" y="656669"/>
                    <a:pt x="85658" y="656985"/>
                    <a:pt x="86009" y="657465"/>
                  </a:cubicBezTo>
                  <a:cubicBezTo>
                    <a:pt x="87807" y="659666"/>
                    <a:pt x="90525" y="660918"/>
                    <a:pt x="93375" y="660863"/>
                  </a:cubicBezTo>
                  <a:cubicBezTo>
                    <a:pt x="96708" y="660947"/>
                    <a:pt x="99778" y="659022"/>
                    <a:pt x="101159" y="655974"/>
                  </a:cubicBezTo>
                  <a:lnTo>
                    <a:pt x="212535" y="414322"/>
                  </a:lnTo>
                  <a:cubicBezTo>
                    <a:pt x="214026" y="411362"/>
                    <a:pt x="213018" y="409937"/>
                    <a:pt x="212755" y="407393"/>
                  </a:cubicBezTo>
                  <a:cubicBezTo>
                    <a:pt x="213456" y="404068"/>
                    <a:pt x="211439" y="400777"/>
                    <a:pt x="208150" y="399895"/>
                  </a:cubicBezTo>
                  <a:cubicBezTo>
                    <a:pt x="206331" y="399259"/>
                    <a:pt x="204511" y="398580"/>
                    <a:pt x="202691" y="397900"/>
                  </a:cubicBezTo>
                  <a:cubicBezTo>
                    <a:pt x="200871" y="397221"/>
                    <a:pt x="196881" y="396563"/>
                    <a:pt x="198306" y="393515"/>
                  </a:cubicBezTo>
                  <a:lnTo>
                    <a:pt x="215539" y="361527"/>
                  </a:lnTo>
                  <a:cubicBezTo>
                    <a:pt x="216022" y="360624"/>
                    <a:pt x="217074" y="360177"/>
                    <a:pt x="218060" y="360453"/>
                  </a:cubicBezTo>
                  <a:cubicBezTo>
                    <a:pt x="232114" y="364522"/>
                    <a:pt x="246672" y="366612"/>
                    <a:pt x="261296" y="366658"/>
                  </a:cubicBezTo>
                  <a:cubicBezTo>
                    <a:pt x="437657" y="364575"/>
                    <a:pt x="512244" y="101392"/>
                    <a:pt x="341890" y="26630"/>
                  </a:cubicBezTo>
                  <a:close/>
                  <a:moveTo>
                    <a:pt x="194382" y="414694"/>
                  </a:moveTo>
                  <a:lnTo>
                    <a:pt x="88420" y="644486"/>
                  </a:lnTo>
                  <a:cubicBezTo>
                    <a:pt x="87916" y="645586"/>
                    <a:pt x="86623" y="646066"/>
                    <a:pt x="85505" y="645560"/>
                  </a:cubicBezTo>
                  <a:cubicBezTo>
                    <a:pt x="85219" y="645428"/>
                    <a:pt x="84957" y="645233"/>
                    <a:pt x="84759" y="644990"/>
                  </a:cubicBezTo>
                  <a:cubicBezTo>
                    <a:pt x="83465" y="643543"/>
                    <a:pt x="81646" y="642668"/>
                    <a:pt x="79694" y="642556"/>
                  </a:cubicBezTo>
                  <a:cubicBezTo>
                    <a:pt x="53144" y="639574"/>
                    <a:pt x="27536" y="622671"/>
                    <a:pt x="18306" y="597150"/>
                  </a:cubicBezTo>
                  <a:cubicBezTo>
                    <a:pt x="46523" y="522677"/>
                    <a:pt x="81558" y="450964"/>
                    <a:pt x="122951" y="382926"/>
                  </a:cubicBezTo>
                  <a:cubicBezTo>
                    <a:pt x="145731" y="392836"/>
                    <a:pt x="169125" y="403118"/>
                    <a:pt x="193110" y="411713"/>
                  </a:cubicBezTo>
                  <a:cubicBezTo>
                    <a:pt x="194250" y="412123"/>
                    <a:pt x="194842" y="413379"/>
                    <a:pt x="194426" y="414517"/>
                  </a:cubicBezTo>
                  <a:cubicBezTo>
                    <a:pt x="194404" y="414593"/>
                    <a:pt x="194382" y="414666"/>
                    <a:pt x="194338" y="414738"/>
                  </a:cubicBezTo>
                  <a:close/>
                  <a:moveTo>
                    <a:pt x="199600" y="356638"/>
                  </a:moveTo>
                  <a:lnTo>
                    <a:pt x="182609" y="388144"/>
                  </a:lnTo>
                  <a:cubicBezTo>
                    <a:pt x="182082" y="389117"/>
                    <a:pt x="180920" y="389549"/>
                    <a:pt x="179890" y="389152"/>
                  </a:cubicBezTo>
                  <a:cubicBezTo>
                    <a:pt x="170923" y="385622"/>
                    <a:pt x="162043" y="381983"/>
                    <a:pt x="153471" y="378190"/>
                  </a:cubicBezTo>
                  <a:cubicBezTo>
                    <a:pt x="152353" y="377710"/>
                    <a:pt x="151848" y="376418"/>
                    <a:pt x="152331" y="375307"/>
                  </a:cubicBezTo>
                  <a:cubicBezTo>
                    <a:pt x="152353" y="375274"/>
                    <a:pt x="152353" y="375241"/>
                    <a:pt x="152375" y="375208"/>
                  </a:cubicBezTo>
                  <a:lnTo>
                    <a:pt x="169147" y="340984"/>
                  </a:lnTo>
                  <a:cubicBezTo>
                    <a:pt x="169673" y="339894"/>
                    <a:pt x="170988" y="339436"/>
                    <a:pt x="172085" y="339962"/>
                  </a:cubicBezTo>
                  <a:cubicBezTo>
                    <a:pt x="172129" y="339993"/>
                    <a:pt x="172194" y="340026"/>
                    <a:pt x="172260" y="340063"/>
                  </a:cubicBezTo>
                  <a:cubicBezTo>
                    <a:pt x="180679" y="345183"/>
                    <a:pt x="189471" y="349662"/>
                    <a:pt x="198569" y="353459"/>
                  </a:cubicBezTo>
                  <a:cubicBezTo>
                    <a:pt x="199687" y="353928"/>
                    <a:pt x="200213" y="355213"/>
                    <a:pt x="199753" y="356329"/>
                  </a:cubicBezTo>
                  <a:cubicBezTo>
                    <a:pt x="199687" y="356452"/>
                    <a:pt x="199622" y="356570"/>
                    <a:pt x="199556" y="356682"/>
                  </a:cubicBezTo>
                  <a:close/>
                  <a:moveTo>
                    <a:pt x="420227" y="199439"/>
                  </a:moveTo>
                  <a:cubicBezTo>
                    <a:pt x="409550" y="280560"/>
                    <a:pt x="343206" y="348416"/>
                    <a:pt x="264036" y="348526"/>
                  </a:cubicBezTo>
                  <a:cubicBezTo>
                    <a:pt x="189712" y="352472"/>
                    <a:pt x="91731" y="264730"/>
                    <a:pt x="87193" y="184640"/>
                  </a:cubicBezTo>
                  <a:cubicBezTo>
                    <a:pt x="84189" y="141580"/>
                    <a:pt x="113129" y="100318"/>
                    <a:pt x="125714" y="84576"/>
                  </a:cubicBezTo>
                  <a:cubicBezTo>
                    <a:pt x="174211" y="22793"/>
                    <a:pt x="259169" y="-644"/>
                    <a:pt x="328012" y="34523"/>
                  </a:cubicBezTo>
                  <a:cubicBezTo>
                    <a:pt x="329020" y="34770"/>
                    <a:pt x="329700" y="35682"/>
                    <a:pt x="329678" y="36715"/>
                  </a:cubicBezTo>
                  <a:cubicBezTo>
                    <a:pt x="329459" y="39756"/>
                    <a:pt x="331300" y="42567"/>
                    <a:pt x="334173" y="43599"/>
                  </a:cubicBezTo>
                  <a:cubicBezTo>
                    <a:pt x="393501" y="67914"/>
                    <a:pt x="428887" y="131999"/>
                    <a:pt x="420183" y="1994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TextBox 9">
              <a:hlinkClick r:id="rId6" action="ppaction://hlinkfile"/>
            </p:cNvPr>
            <p:cNvSpPr txBox="1"/>
            <p:nvPr/>
          </p:nvSpPr>
          <p:spPr>
            <a:xfrm>
              <a:off x="7236296" y="1857371"/>
              <a:ext cx="1428760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>
                  <a:solidFill>
                    <a:schemeClr val="tx1"/>
                  </a:solidFill>
                  <a:hlinkClick r:id="rId7" action="ppaction://hlinkfile"/>
                </a:rPr>
                <a:t>เอกสารแนบ</a:t>
              </a:r>
              <a:endParaRPr lang="th-TH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ctrTitle" idx="4294967295"/>
          </p:nvPr>
        </p:nvSpPr>
        <p:spPr>
          <a:xfrm>
            <a:off x="855300" y="500048"/>
            <a:ext cx="7433400" cy="6429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3.การปรับปรุงการรับชำระระหว่างปี</a:t>
            </a:r>
            <a:endParaRPr sz="360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/>
        </p:nvGraphicFramePr>
        <p:xfrm>
          <a:off x="1179502" y="1071552"/>
          <a:ext cx="2678118" cy="350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Worksheet" r:id="rId4" imgW="6343462" imgH="8305695" progId="Excel.Sheet.8">
                  <p:embed/>
                </p:oleObj>
              </mc:Choice>
              <mc:Fallback>
                <p:oleObj name="Worksheet" r:id="rId4" imgW="6343462" imgH="830569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02" y="1071552"/>
                        <a:ext cx="2678118" cy="350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วัตถุ 6"/>
          <p:cNvGraphicFramePr>
            <a:graphicFrameLocks noChangeAspect="1"/>
          </p:cNvGraphicFramePr>
          <p:nvPr/>
        </p:nvGraphicFramePr>
        <p:xfrm>
          <a:off x="5143504" y="1000114"/>
          <a:ext cx="2643206" cy="35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Worksheet" r:id="rId6" imgW="6343462" imgH="8305695" progId="Excel.Sheet.8">
                  <p:embed/>
                </p:oleObj>
              </mc:Choice>
              <mc:Fallback>
                <p:oleObj name="Worksheet" r:id="rId6" imgW="6343462" imgH="830569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000114"/>
                        <a:ext cx="2643206" cy="3544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710;p50"/>
          <p:cNvSpPr/>
          <p:nvPr/>
        </p:nvSpPr>
        <p:spPr>
          <a:xfrm>
            <a:off x="4143372" y="1928808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4.ปรับปรุงรับล่วงหน้าเป็นรับในปี</a:t>
            </a:r>
            <a:endParaRPr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1"/>
          </p:nvPr>
        </p:nvSpPr>
        <p:spPr>
          <a:xfrm>
            <a:off x="785786" y="1571618"/>
            <a:ext cx="6669973" cy="28575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ค่าเช่ารับล่วงหน้า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ค่าภาษีบำรุงท้องที่รับล่วงหน้า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รายได้อื่นรับล่วงหน้า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เครดิต  ค่าเช่ารับ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        ค่าภาษีบำรุงท้องที่รับ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        รายได้อื่นรับ</a:t>
            </a:r>
            <a:endParaRPr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7" name="Google Shape;357;p3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358" name="Google Shape;358;p32"/>
          <p:cNvSpPr/>
          <p:nvPr/>
        </p:nvSpPr>
        <p:spPr>
          <a:xfrm rot="1085481">
            <a:off x="7856433" y="3637885"/>
            <a:ext cx="707279" cy="1144863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1500180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วิธีคิด</a:t>
            </a:r>
          </a:p>
          <a:p>
            <a:pPr algn="ctr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นำยอดรับล่วงหน้าต้นงวด</a:t>
            </a:r>
          </a:p>
          <a:p>
            <a:pPr algn="ctr"/>
            <a:r>
              <a:rPr lang="th-TH" sz="18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บวก</a:t>
            </a:r>
          </a:p>
          <a:p>
            <a:pPr algn="ctr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รับชำระล่วงหน้าปีปัจจุบัน</a:t>
            </a:r>
          </a:p>
          <a:p>
            <a:pPr algn="ctr"/>
            <a:r>
              <a:rPr lang="th-TH" sz="1800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หัก</a:t>
            </a:r>
          </a:p>
          <a:p>
            <a:pPr algn="ctr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รับล่วงหน้าปลายงวด</a:t>
            </a:r>
          </a:p>
        </p:txBody>
      </p:sp>
      <p:sp>
        <p:nvSpPr>
          <p:cNvPr id="23" name="Google Shape;735;p51"/>
          <p:cNvSpPr/>
          <p:nvPr/>
        </p:nvSpPr>
        <p:spPr>
          <a:xfrm>
            <a:off x="5143504" y="1357304"/>
            <a:ext cx="3571900" cy="2571768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3E99C-6767-43A5-909B-85015EC0783F}"/>
              </a:ext>
            </a:extLst>
          </p:cNvPr>
          <p:cNvSpPr txBox="1"/>
          <p:nvPr/>
        </p:nvSpPr>
        <p:spPr>
          <a:xfrm>
            <a:off x="5803490" y="415592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hlinkClick r:id="rId3" action="ppaction://hlinkfile"/>
              </a:rPr>
              <a:t>สถานะหนี้ค่าเช่า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5. ปรับปรุงค้างรับเป็นรับ</a:t>
            </a:r>
            <a:endParaRPr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9" name="Google Shape;419;p38"/>
          <p:cNvSpPr txBox="1">
            <a:spLocks noGrp="1"/>
          </p:cNvSpPr>
          <p:nvPr>
            <p:ph type="body" idx="1"/>
          </p:nvPr>
        </p:nvSpPr>
        <p:spPr>
          <a:xfrm>
            <a:off x="500034" y="1803052"/>
            <a:ext cx="4026767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Aft>
                <a:spcPts val="0"/>
              </a:spcAft>
              <a:buSzPts val="2400"/>
              <a:buChar char="✗"/>
            </a:pP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เดบิต 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ดอกเบี้ยเงินกู้ค้างรับ</a:t>
            </a:r>
          </a:p>
          <a:p>
            <a:pPr marL="457200" lvl="0" indent="-381000" algn="l" rtl="0">
              <a:lnSpc>
                <a:spcPct val="115000"/>
              </a:lnSpc>
              <a:spcAft>
                <a:spcPts val="0"/>
              </a:spcAft>
              <a:buSzPts val="2400"/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ดอกเบี้ยตามคำพิพากษาศาลค้างรับ</a:t>
            </a:r>
          </a:p>
          <a:p>
            <a:pPr marL="457200" lvl="0" indent="-381000" algn="l" rtl="0">
              <a:lnSpc>
                <a:spcPct val="115000"/>
              </a:lnSpc>
              <a:spcAft>
                <a:spcPts val="0"/>
              </a:spcAft>
              <a:buSzPts val="2400"/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ดอกเบี้ยค่าเช่าซื้อค้างรับ</a:t>
            </a:r>
          </a:p>
          <a:p>
            <a:pPr marL="457200" lvl="0" indent="-381000" algn="l" rtl="0">
              <a:lnSpc>
                <a:spcPct val="115000"/>
              </a:lnSpc>
              <a:spcAft>
                <a:spcPts val="0"/>
              </a:spcAft>
              <a:buSzPts val="2400"/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ค่าเช่าค้างรับ</a:t>
            </a:r>
          </a:p>
          <a:p>
            <a:pPr marL="457200" lvl="0" indent="-381000" algn="l" rtl="0">
              <a:lnSpc>
                <a:spcPct val="115000"/>
              </a:lnSpc>
              <a:spcAft>
                <a:spcPts val="0"/>
              </a:spcAft>
              <a:buSzPts val="2400"/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ค่าภาษีบำรุงท้องที่ค้างรับ</a:t>
            </a:r>
          </a:p>
          <a:p>
            <a:pPr marL="457200" lvl="0" indent="-381000" algn="l" rtl="0">
              <a:lnSpc>
                <a:spcPct val="115000"/>
              </a:lnSpc>
              <a:spcAft>
                <a:spcPts val="0"/>
              </a:spcAft>
              <a:buSzPts val="2400"/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รายได้อื่นค้างรับ</a:t>
            </a:r>
            <a:endParaRPr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0" name="Google Shape;420;p3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421" name="Google Shape;421;p38"/>
          <p:cNvSpPr/>
          <p:nvPr/>
        </p:nvSpPr>
        <p:spPr>
          <a:xfrm rot="487996">
            <a:off x="7585847" y="3752116"/>
            <a:ext cx="990929" cy="87618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19;p38"/>
          <p:cNvSpPr txBox="1">
            <a:spLocks/>
          </p:cNvSpPr>
          <p:nvPr/>
        </p:nvSpPr>
        <p:spPr>
          <a:xfrm>
            <a:off x="4643438" y="1803052"/>
            <a:ext cx="3714776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✗"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เครดิต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ดอกเบี้ยเงินกู้รับ</a:t>
            </a: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               ดอกเบี้ยตามคำพิพากษาศาลรับ</a:t>
            </a: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               ดอกเบี้ยค่าเช่าซื้อรับ</a:t>
            </a: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		   ค่าเช่ารับ</a:t>
            </a: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		   ค่าภาษีบำรุงท้องที่รับ</a:t>
            </a: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		   รายได้อื่นรับ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34" y="1285866"/>
            <a:ext cx="378621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นำยอดค้างรับปลายงวดปีปัจจุบันจากสถานะหนี้มาบันทึก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714744" y="1357304"/>
            <a:ext cx="1643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👉</a:t>
            </a:r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6.ค่าเผื่อหนี้สงสัยจะสูญ</a:t>
            </a:r>
            <a:endParaRPr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5786" y="1606029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นำผลต่างปีปัจจุบัน – ปีก่อน ยอดเป็นบวกหรือเพิ่มขึ้น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2244809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หนี้สงสัยจะสูญ (เป็นค่าใช้จ่าย)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เครดิต  ค่าเผื่อหนี้สงสัยจะสูญ (ตัวลดสินทรัพย์)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298" y="3118197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หากยอดลดลงให้กลับรายการเดบิตและเครดิต</a:t>
            </a:r>
          </a:p>
        </p:txBody>
      </p:sp>
      <p:sp>
        <p:nvSpPr>
          <p:cNvPr id="9" name="TextBox 8">
            <a:hlinkClick r:id="rId3" action="ppaction://hlinkfile"/>
          </p:cNvPr>
          <p:cNvSpPr txBox="1"/>
          <p:nvPr/>
        </p:nvSpPr>
        <p:spPr>
          <a:xfrm>
            <a:off x="6500826" y="1285866"/>
            <a:ext cx="207170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hlinkClick r:id="rId3" action="ppaction://hlinkfile"/>
              </a:rPr>
              <a:t>ตัวอย่างการคำนวณหนี้สูญ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4105492"/>
            <a:ext cx="585791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/>
              <a:t>แนบตารางสรุปหนี้คงเหลือและหนี้ค้างชำระจากระบบโปรแกรมข้อมูลสินเชื่อกองทุน และตารางคำนวณค่าเผื่อหนี้สงสัยจะสูญ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>
            <a:spLocks noGrp="1"/>
          </p:cNvSpPr>
          <p:nvPr>
            <p:ph type="ctrTitle"/>
          </p:nvPr>
        </p:nvSpPr>
        <p:spPr>
          <a:xfrm>
            <a:off x="1928794" y="857238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7. การบันทึกค่าเสื่อมราคา</a:t>
            </a:r>
            <a:endParaRPr sz="3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6" name="Google Shape;436;p40"/>
          <p:cNvSpPr txBox="1">
            <a:spLocks noGrp="1"/>
          </p:cNvSpPr>
          <p:nvPr>
            <p:ph type="subTitle" idx="1"/>
          </p:nvPr>
        </p:nvSpPr>
        <p:spPr>
          <a:xfrm>
            <a:off x="1903858" y="1928808"/>
            <a:ext cx="5597100" cy="14075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เดบิต ค่าเสื่อมราคา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        เครดิต ค่าเสื่อมราคาสะสม</a:t>
            </a:r>
          </a:p>
        </p:txBody>
      </p:sp>
      <p:sp>
        <p:nvSpPr>
          <p:cNvPr id="437" name="Google Shape;437;p4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3820870"/>
            <a:ext cx="214314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แนบตารางค่าเสื่อมราคา</a:t>
            </a:r>
          </a:p>
        </p:txBody>
      </p:sp>
      <p:sp>
        <p:nvSpPr>
          <p:cNvPr id="6" name="Google Shape;227;p20"/>
          <p:cNvSpPr txBox="1">
            <a:spLocks/>
          </p:cNvSpPr>
          <p:nvPr/>
        </p:nvSpPr>
        <p:spPr>
          <a:xfrm>
            <a:off x="8358214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>
            <a:spLocks noGrp="1"/>
          </p:cNvSpPr>
          <p:nvPr>
            <p:ph type="ctrTitle"/>
          </p:nvPr>
        </p:nvSpPr>
        <p:spPr>
          <a:xfrm>
            <a:off x="2000232" y="785800"/>
            <a:ext cx="6000792" cy="100013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8.ปิดบัญชีรายได้ ค่าใช้จ่าย เข้าบัญชีรายได้สูง(ต่ำ)</a:t>
            </a:r>
            <a:br>
              <a:rPr lang="th-TH" sz="3400" dirty="0">
                <a:latin typeface="TH SarabunPSK" pitchFamily="34" charset="-34"/>
                <a:cs typeface="TH SarabunPSK" pitchFamily="34" charset="-34"/>
              </a:rPr>
            </a:br>
            <a:r>
              <a:rPr lang="th-TH" sz="3400" dirty="0">
                <a:latin typeface="TH SarabunPSK" pitchFamily="34" charset="-34"/>
                <a:cs typeface="TH SarabunPSK" pitchFamily="34" charset="-34"/>
              </a:rPr>
              <a:t>   กว่าค่าใช้จ่าย</a:t>
            </a:r>
            <a:endParaRPr sz="3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85737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เดบิต 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ค่าเช่ารับ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ค่าภาษีบำรุงท้องที่รับ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ดอกเบี้ยเช่าซื้อรับ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ดอกเบี้ยเงินกู้รับ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ดอกเบี้ยตามคำพิพากษาศาลรับ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รายได้ค่ารังวัดที่ดิน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ส่วนเกินทุนจากคำพิพากษาศาล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รายได้สูง(ต่ำ)กว่าค่าใช้จ่าย </a:t>
            </a: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(ผลต่าง)</a:t>
            </a:r>
          </a:p>
          <a:p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857370"/>
            <a:ext cx="314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เครดิต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ค่าตอบแทนพนักงานกองทุน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เงินสมทบกองทุนประกันสังคม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เงินสมทบกองทุนเงินทดแทน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ค่าใช้จ่ายในการบริหารงานกองทุน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ค่าใช้จ่ายโครงการ.........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ค่าใช้จ่ายในการรังวัดที่ดิน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ค่าเสื่อมราคา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หนี้สงสัยจะสูญ</a:t>
            </a:r>
          </a:p>
          <a:p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375940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Dr.</a:t>
            </a: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รายได้ทุกตัว </a:t>
            </a:r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Cr.</a:t>
            </a:r>
            <a:r>
              <a:rPr lang="th-TH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ค่าใช้จ่ายทุกตัว</a:t>
            </a:r>
          </a:p>
        </p:txBody>
      </p:sp>
      <p:sp>
        <p:nvSpPr>
          <p:cNvPr id="9" name="Google Shape;705;p50"/>
          <p:cNvSpPr/>
          <p:nvPr/>
        </p:nvSpPr>
        <p:spPr>
          <a:xfrm>
            <a:off x="785786" y="785800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7;p20"/>
          <p:cNvSpPr txBox="1">
            <a:spLocks/>
          </p:cNvSpPr>
          <p:nvPr/>
        </p:nvSpPr>
        <p:spPr>
          <a:xfrm>
            <a:off x="8358214" y="4643452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4" y="683600"/>
            <a:ext cx="7689154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การยกเลิกสัญญาเช่าซื้อ เป็น สัญญาเช่า</a:t>
            </a:r>
            <a:endParaRPr sz="36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071538" y="1500180"/>
            <a:ext cx="7455791" cy="30003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ใบโอนที่ 1 ยกเลิกสัญญาเช่าซื้อ</a:t>
            </a:r>
          </a:p>
          <a:p>
            <a:pPr marL="0" indent="0">
              <a:buNone/>
              <a:defRPr/>
            </a:pPr>
            <a:r>
              <a:rPr lang="th-TH" sz="24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เดบิต  ที่ดินรอการโอนกรรมสิทธิ์</a:t>
            </a:r>
            <a:endParaRPr lang="en-US" sz="24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th-TH" sz="24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        รายได้สูง(ต่ำ)กว่าค่าใช้จ่ายสะสม (ผลต่าง)</a:t>
            </a:r>
            <a:endParaRPr lang="en-US" sz="24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0" indent="0">
              <a:buNone/>
              <a:defRPr/>
            </a:pPr>
            <a:r>
              <a:rPr lang="th-TH" sz="24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เครดิต  ลูกหนี้เช่าซื้อ</a:t>
            </a:r>
            <a:endParaRPr lang="en-US" sz="24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0" indent="0">
              <a:buNone/>
              <a:defRPr/>
            </a:pPr>
            <a:r>
              <a:rPr lang="th-TH" sz="24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          ดอกเบี้ยเช่าซื้อค้างรับ</a:t>
            </a:r>
            <a:endParaRPr lang="en-US" sz="24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0" indent="0">
              <a:buNone/>
              <a:defRPr/>
            </a:pPr>
            <a:r>
              <a:rPr lang="th-TH" sz="24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          เงินกองทุนรับโอนจากส่วนกลาง (รับชำระเงินต้น)</a:t>
            </a:r>
            <a:endParaRPr lang="en-US" sz="24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marL="0" indent="0">
              <a:buNone/>
              <a:defRPr/>
            </a:pPr>
            <a:r>
              <a:rPr lang="th-TH" sz="24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	          รายได้นำส่งส่วนกลาง (รับชำระดอกเบี้ย)</a:t>
            </a:r>
          </a:p>
          <a:p>
            <a:pPr>
              <a:defRPr/>
            </a:pPr>
            <a:endParaRPr lang="th-TH" sz="2400" dirty="0">
              <a:latin typeface="DRjoyful" pitchFamily="2" charset="0"/>
              <a:ea typeface="Calibri" panose="020F0502020204030204" pitchFamily="34" charset="0"/>
              <a:cs typeface="DRjoyful" pitchFamily="2" charset="0"/>
            </a:endParaRPr>
          </a:p>
          <a:p>
            <a:pPr marL="914400" lvl="2" indent="0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th-TH" sz="2400" dirty="0">
                <a:latin typeface="DRjoyful" pitchFamily="2" charset="0"/>
                <a:ea typeface="Calibri" panose="020F0502020204030204" pitchFamily="34" charset="0"/>
                <a:cs typeface="DRjoyful" pitchFamily="2" charset="0"/>
              </a:rPr>
              <a:t> </a:t>
            </a:r>
            <a:endParaRPr lang="en-US" sz="2400" dirty="0">
              <a:latin typeface="DRjoyful" pitchFamily="2" charset="0"/>
              <a:ea typeface="Calibri" panose="020F0502020204030204" pitchFamily="34" charset="0"/>
              <a:cs typeface="DRjoyful" pitchFamily="2" charset="0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400">
              <a:latin typeface="DRjoyful" pitchFamily="2" charset="0"/>
              <a:cs typeface="DRjoyful" pitchFamily="2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92858" y="714362"/>
            <a:ext cx="5408100" cy="1680600"/>
          </a:xfrm>
        </p:spPr>
        <p:txBody>
          <a:bodyPr/>
          <a:lstStyle/>
          <a:p>
            <a:r>
              <a:rPr lang="th-TH" sz="3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9.ปิดบัญชีรายได้สูง(ต่ำ)กว่าค่าใช้จ่ายเข้าบัญชีรายได้สูง(ต่ำ)กว่าค่าใช้จ่ายสะสม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50" y="2312257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รายได้สูง(ต่ำ)กว่าค่าใช้จ่ายสะสม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เครดิต  รายได้สูง(ต่ำ)กว่าค่าใช้จ่าย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3786196"/>
            <a:ext cx="628654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</a:rPr>
              <a:t>ดูบัญชีรายได้สูง(ต่ำ)กว่าค่าใช้จ่าย ข้อ 8 ว่าอยู่ด้านไหนแล้วปิดบัญชีคู่ตรงกันข้าม</a:t>
            </a:r>
          </a:p>
        </p:txBody>
      </p:sp>
      <p:sp>
        <p:nvSpPr>
          <p:cNvPr id="5" name="Google Shape;227;p20"/>
          <p:cNvSpPr txBox="1">
            <a:spLocks/>
          </p:cNvSpPr>
          <p:nvPr/>
        </p:nvSpPr>
        <p:spPr>
          <a:xfrm>
            <a:off x="8358214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985272" y="2134016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4" y="683600"/>
            <a:ext cx="7689154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การยกเลิกสัญญาเช่าซื้อ เป็น สัญญาเช่า</a:t>
            </a:r>
            <a:endParaRPr sz="36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032820" y="1275606"/>
            <a:ext cx="7455791" cy="30656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  <a:spcAft>
                <a:spcPts val="1000"/>
              </a:spcAft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ใบโอนที่ 2 ปรับปรุงเป็นค่าเช่า</a:t>
            </a:r>
          </a:p>
          <a:p>
            <a:pPr lv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ค่าเช่าค้างรับ</a:t>
            </a:r>
          </a:p>
          <a:p>
            <a:pPr lv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   รายได้นำส่งส่วนกลาง</a:t>
            </a:r>
          </a:p>
          <a:p>
            <a:pPr lv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เงินกองทุนรับโอนจากส่วนกลาง</a:t>
            </a:r>
          </a:p>
          <a:p>
            <a:pPr lvl="0">
              <a:spcBef>
                <a:spcPts val="1000"/>
              </a:spcBef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	เครดิต  เจ้าหนี้เกษตรกร</a:t>
            </a:r>
          </a:p>
          <a:p>
            <a:pPr lvl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                          รายได้สูง(ต่ำ)กว่าค่าใช้จ่ายสะสม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000" dirty="0">
              <a:latin typeface="DRjoyful" pitchFamily="2" charset="0"/>
              <a:cs typeface="DRjoyful" pitchFamily="2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714890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578448" y="3786196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26;p20"/>
          <p:cNvSpPr txBox="1">
            <a:spLocks/>
          </p:cNvSpPr>
          <p:nvPr/>
        </p:nvSpPr>
        <p:spPr>
          <a:xfrm>
            <a:off x="1027460" y="3786196"/>
            <a:ext cx="7000924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683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None/>
              <a:tabLst/>
              <a:defRPr/>
            </a:pPr>
            <a:r>
              <a:rPr lang="th-TH" sz="2200" dirty="0">
                <a:solidFill>
                  <a:schemeClr val="dk1"/>
                </a:solidFill>
                <a:latin typeface="TH SarabunPSK" pitchFamily="34" charset="-34"/>
                <a:ea typeface="Nunito"/>
                <a:cs typeface="TH SarabunPSK" pitchFamily="34" charset="-34"/>
                <a:sym typeface="Nunito"/>
              </a:rPr>
              <a:t>เอกสารแนบใบโอน การ์ดรายตัวค่าเช่าทะเบียนเงินควบคุมค่าเช่าซื้อเพื่อปิดสัญญาเช่าซื้อ,ทะเบียนคุมคำนวณค่าเช่ากรณียกเลิกเช่าซื้อและการ์ดรายตัวค่าเช่าซื้อ</a:t>
            </a:r>
            <a:endParaRPr kumimoji="0" lang="th-TH" sz="2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ea typeface="Nunito"/>
              <a:cs typeface="TH SarabunPSK" pitchFamily="34" charset="-34"/>
              <a:sym typeface="Nunito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None/>
              <a:tabLst/>
              <a:defRPr/>
            </a:pPr>
            <a:endParaRPr kumimoji="0" lang="th-TH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DRjoyful" pitchFamily="2" charset="0"/>
              <a:ea typeface="Nunito"/>
              <a:cs typeface="DRjoyful" pitchFamily="2" charset="0"/>
              <a:sym typeface="Nuni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428742"/>
            <a:ext cx="114300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hlinkClick r:id="rId3" action="ppaction://hlinkfile"/>
              </a:rPr>
              <a:t>เอกสารแนบ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" name="Google Shape;227;p20"/>
          <p:cNvSpPr txBox="1">
            <a:spLocks/>
          </p:cNvSpPr>
          <p:nvPr/>
        </p:nvSpPr>
        <p:spPr>
          <a:xfrm>
            <a:off x="8358214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44674"/>
              </p:ext>
            </p:extLst>
          </p:nvPr>
        </p:nvGraphicFramePr>
        <p:xfrm>
          <a:off x="1374204" y="843558"/>
          <a:ext cx="6726188" cy="347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แผ่นงาน" r:id="rId4" imgW="7734346" imgH="4000416" progId="Excel.Sheet.12">
                  <p:embed/>
                </p:oleObj>
              </mc:Choice>
              <mc:Fallback>
                <p:oleObj name="แผ่นงาน" r:id="rId4" imgW="7734346" imgH="40004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4204" y="843558"/>
                        <a:ext cx="6726188" cy="347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57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643042" y="1142991"/>
            <a:ext cx="6370400" cy="5715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โอนกรรมสิทธิ์ที่ดินให้เกษตรกร</a:t>
            </a:r>
            <a:endParaRPr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357436"/>
            <a:ext cx="5597100" cy="1785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เดบิต ที่ดินรอการโอนกรรมสิทธิ์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เครดิต ที่ดิน</a:t>
            </a:r>
            <a:endParaRPr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3820870"/>
            <a:ext cx="521497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แนบ ใบสรุปรายละเอียดเกษตรกรที่ได้รับการโอนกรรมสิทธิ์ในปีนี้</a:t>
            </a:r>
          </a:p>
        </p:txBody>
      </p:sp>
      <p:sp>
        <p:nvSpPr>
          <p:cNvPr id="6" name="Google Shape;227;p20"/>
          <p:cNvSpPr txBox="1">
            <a:spLocks/>
          </p:cNvSpPr>
          <p:nvPr/>
        </p:nvSpPr>
        <p:spPr>
          <a:xfrm>
            <a:off x="8358214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643042" y="1142991"/>
            <a:ext cx="6370400" cy="5715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อุตสาหกรรมนำส่งเงินแทน</a:t>
            </a:r>
            <a:endParaRPr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357436"/>
            <a:ext cx="5597100" cy="1785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เดบิต รายได้นำส่งส่วนกลาง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เครดิต รายได้อื่น</a:t>
            </a:r>
            <a:endParaRPr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227;p20"/>
          <p:cNvSpPr txBox="1">
            <a:spLocks/>
          </p:cNvSpPr>
          <p:nvPr/>
        </p:nvSpPr>
        <p:spPr>
          <a:xfrm>
            <a:off x="8358214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643042" y="1142991"/>
            <a:ext cx="6370400" cy="5715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กรมรับคืนค่าสินไหมทดแทน</a:t>
            </a:r>
            <a:endParaRPr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357436"/>
            <a:ext cx="5597100" cy="1785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เดบิต รายได้นำส่งส่วนกลาง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เครดิต รายได้อื่น</a:t>
            </a:r>
            <a:endParaRPr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227;p20"/>
          <p:cNvSpPr txBox="1">
            <a:spLocks/>
          </p:cNvSpPr>
          <p:nvPr/>
        </p:nvSpPr>
        <p:spPr>
          <a:xfrm>
            <a:off x="8358214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142976" y="1506350"/>
            <a:ext cx="5786478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บันทึกบัญชีเจ้าหนี้เกษตรกร เนื่องจากชำระเงินเกิน (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ตั้งเจ้าหนี้ในปี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เดบิต   เงินกองทุนรับโอนจากส่วนกลาง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     รายได้อื่น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เครดิต   เจ้าหนี้เกษตรกร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                        รายได้นำส่งส่วนกลาง</a:t>
            </a:r>
            <a:endParaRPr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การตั้งเจ้าหนี้เกษตรกร</a:t>
            </a:r>
            <a:endParaRPr sz="36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1220</Words>
  <Application>Microsoft Office PowerPoint</Application>
  <PresentationFormat>On-screen Show (16:9)</PresentationFormat>
  <Paragraphs>224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Calibri</vt:lpstr>
      <vt:lpstr>DRjoyful</vt:lpstr>
      <vt:lpstr>TH SarabunPSK</vt:lpstr>
      <vt:lpstr>Nunito SemiBold</vt:lpstr>
      <vt:lpstr>Nunito</vt:lpstr>
      <vt:lpstr>Amatic SC</vt:lpstr>
      <vt:lpstr>Cordia New</vt:lpstr>
      <vt:lpstr>Arial</vt:lpstr>
      <vt:lpstr>Curio template</vt:lpstr>
      <vt:lpstr>แผ่นงาน</vt:lpstr>
      <vt:lpstr>Worksheet</vt:lpstr>
      <vt:lpstr>การปรับปรุงบัญชีสิ้นปี</vt:lpstr>
      <vt:lpstr>ใบโอนปรับปรุงบัญชี กรณีทำสัญญาเช่าซื้อ</vt:lpstr>
      <vt:lpstr>การยกเลิกสัญญาเช่าซื้อ เป็น สัญญาเช่า</vt:lpstr>
      <vt:lpstr>การยกเลิกสัญญาเช่าซื้อ เป็น สัญญาเช่า</vt:lpstr>
      <vt:lpstr>PowerPoint Presentation</vt:lpstr>
      <vt:lpstr>โอนกรรมสิทธิ์ที่ดินให้เกษตรกร</vt:lpstr>
      <vt:lpstr>อุตสาหกรรมนำส่งเงินแทน</vt:lpstr>
      <vt:lpstr>กรมรับคืนค่าสินไหมทดแทน</vt:lpstr>
      <vt:lpstr>การตั้งเจ้าหนี้เกษตรกร</vt:lpstr>
      <vt:lpstr>การตั้งเจ้าหนี้เกษตรกร</vt:lpstr>
      <vt:lpstr>การตั้งเจ้าหนี้เกษตรกร</vt:lpstr>
      <vt:lpstr>ลูกหนี้ตามคำพิพากษาศาลเงินกู้</vt:lpstr>
      <vt:lpstr>ลูกหนี้ตามคำพิพากษาศาลเงินกู้</vt:lpstr>
      <vt:lpstr>การปรับปรุงบัญชีสิ้นปี (การทำใบโอน)</vt:lpstr>
      <vt:lpstr>1. ปรับปรุงต้นงวด ค่าเช่า ค่าภาษีบำรุงท้องที่ ต้นปี ผลต่างเข้าบัญชีรายได้สูง(ต่ำ)กว่าค่าใช้จ่ายสะสม</vt:lpstr>
      <vt:lpstr>PowerPoint Presentation</vt:lpstr>
      <vt:lpstr>2.ปรับปรุงค่าเช่าซื้อต้นงวดกรณีเนื้อที่เปลี่ยน</vt:lpstr>
      <vt:lpstr>2.ปรับปรุงค่าเช่าซื้อต้นงวดกรณีเนื้อที่เปลี่ยน</vt:lpstr>
      <vt:lpstr>3.ปรับปรุงต้นงวดลูกหนี้เงินกู้ ลูกหนี้ค่าเช่าซื้อ เนื่องจากระบบคลาดเคลื่อน</vt:lpstr>
      <vt:lpstr>3.ปรับปรุงต้นงวดลูกหนี้เงินกู้ ลูกหนี้ค่าเช่าซื้อ        และดอกเบี้ยค้างรับ เนื่องจากระบบคลาดเคลื่อน</vt:lpstr>
      <vt:lpstr>3.ปรับปรุงต้นงวด ค่าเช่า ค่าภาษีบำรุงท้องที่ค้างรับ ค่าภาษีบำรุงท้องที่ รับล่วงหน้า เนื่องจากระบบคลาดเคลื่อน</vt:lpstr>
      <vt:lpstr>3.ปรับปรุงต้นค่าภาษีบำรุงท้องที่ค้างรับ ค่าภาษีบำรุงภาษีท้องที่รับล่วงหน้าค่าเช่าค้างรับ เนื่องจากระบบคลาดเคลื่อน</vt:lpstr>
      <vt:lpstr>3.การปรับปรุงการรับชำระระหว่างปี</vt:lpstr>
      <vt:lpstr>3.การปรับปรุงการรับชำระระหว่างปี</vt:lpstr>
      <vt:lpstr>4.ปรับปรุงรับล่วงหน้าเป็นรับในปี</vt:lpstr>
      <vt:lpstr>5. ปรับปรุงค้างรับเป็นรับ</vt:lpstr>
      <vt:lpstr>6.ค่าเผื่อหนี้สงสัยจะสูญ</vt:lpstr>
      <vt:lpstr>7. การบันทึกค่าเสื่อมราคา</vt:lpstr>
      <vt:lpstr>8.ปิดบัญชีรายได้ ค่าใช้จ่าย เข้าบัญชีรายได้สูง(ต่ำ)    กว่าค่าใช้จ่าย</vt:lpstr>
      <vt:lpstr>9.ปิดบัญชีรายได้สูง(ต่ำ)กว่าค่าใช้จ่ายเข้าบัญชีรายได้สูง(ต่ำ)กว่าค่าใช้จ่ายสะสม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New</dc:creator>
  <cp:lastModifiedBy>Dell</cp:lastModifiedBy>
  <cp:revision>94</cp:revision>
  <dcterms:modified xsi:type="dcterms:W3CDTF">2021-08-10T09:38:36Z</dcterms:modified>
</cp:coreProperties>
</file>