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96" r:id="rId3"/>
    <p:sldId id="257" r:id="rId4"/>
    <p:sldId id="258" r:id="rId5"/>
    <p:sldId id="259" r:id="rId6"/>
    <p:sldId id="260" r:id="rId7"/>
    <p:sldId id="261" r:id="rId8"/>
    <p:sldId id="295" r:id="rId9"/>
    <p:sldId id="297" r:id="rId10"/>
    <p:sldId id="263" r:id="rId11"/>
    <p:sldId id="264" r:id="rId12"/>
    <p:sldId id="298" r:id="rId13"/>
    <p:sldId id="299" r:id="rId14"/>
    <p:sldId id="300" r:id="rId15"/>
    <p:sldId id="302" r:id="rId16"/>
    <p:sldId id="303" r:id="rId17"/>
    <p:sldId id="304" r:id="rId18"/>
    <p:sldId id="306" r:id="rId19"/>
    <p:sldId id="305" r:id="rId20"/>
    <p:sldId id="307" r:id="rId21"/>
    <p:sldId id="308" r:id="rId22"/>
    <p:sldId id="312" r:id="rId23"/>
    <p:sldId id="309" r:id="rId24"/>
    <p:sldId id="313" r:id="rId25"/>
    <p:sldId id="310" r:id="rId26"/>
    <p:sldId id="311" r:id="rId27"/>
  </p:sldIdLst>
  <p:sldSz cx="9144000" cy="5143500" type="screen16x9"/>
  <p:notesSz cx="6858000" cy="9144000"/>
  <p:embeddedFontLst>
    <p:embeddedFont>
      <p:font typeface="Angsana New" panose="02020603050405020304" pitchFamily="18" charset="-34"/>
      <p:regular r:id="rId29"/>
      <p:bold r:id="rId30"/>
      <p:italic r:id="rId31"/>
      <p:boldItalic r:id="rId32"/>
    </p:embeddedFont>
    <p:embeddedFont>
      <p:font typeface="Nixie One" panose="020B0604020202020204" charset="0"/>
      <p:regular r:id="rId33"/>
    </p:embeddedFont>
    <p:embeddedFont>
      <p:font typeface="TH SarabunPSK" panose="020B0500040200020003" pitchFamily="34" charset="-34"/>
      <p:regular r:id="rId34"/>
      <p:bold r:id="rId35"/>
      <p:italic r:id="rId36"/>
      <p:boldItalic r:id="rId37"/>
    </p:embeddedFont>
    <p:embeddedFont>
      <p:font typeface="Varela Round" panose="020B0604020202020204" charset="-79"/>
      <p:regular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2A20BD-2505-46DF-82F6-A791D1CCFF51}">
  <a:tblStyle styleId="{242A20BD-2505-46DF-82F6-A791D1CCFF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BB38DEC-D873-43F8-8245-15F6AB0837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4660"/>
  </p:normalViewPr>
  <p:slideViewPr>
    <p:cSldViewPr>
      <p:cViewPr varScale="1">
        <p:scale>
          <a:sx n="113" d="100"/>
          <a:sy n="113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17448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name="adj" fmla="val 17100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name="adj" fmla="val 10084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name="adj" fmla="val 3727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name="adj" fmla="val 5022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name="adj" fmla="val 43984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name="adj" fmla="val 22275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name="adj" fmla="val 31897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7"/>
          <p:cNvSpPr txBox="1">
            <a:spLocks noGrp="1"/>
          </p:cNvSpPr>
          <p:nvPr>
            <p:ph type="body" idx="1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body" idx="2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name="adj" fmla="val 36789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name="adj" fmla="val 22275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name="adj" fmla="val 18606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name="adj" fmla="val 8064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body" idx="1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body" idx="2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120" name="Google Shape;120;p8"/>
          <p:cNvSpPr txBox="1">
            <a:spLocks noGrp="1"/>
          </p:cNvSpPr>
          <p:nvPr>
            <p:ph type="body" idx="3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121" name="Google Shape;121;p8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w="9525" cap="flat" cmpd="sng">
            <a:solidFill>
              <a:srgbClr val="00D1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name="adj" fmla="val 43200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name="adj" fmla="val 9905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name="adj" fmla="val 21094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8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name="adj" fmla="val 18608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name="adj" fmla="val 37879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1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7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586;&#3657;&#3629;&#3605;&#3619;&#3623;&#3592;&#3614;&#3610;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>
            <a:spLocks noGrp="1"/>
          </p:cNvSpPr>
          <p:nvPr>
            <p:ph type="ctrTitle"/>
          </p:nvPr>
        </p:nvSpPr>
        <p:spPr>
          <a:xfrm>
            <a:off x="899592" y="2348054"/>
            <a:ext cx="72008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th-TH" sz="60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ข้อตรวจพบและข้อเสนอแนะ ปีงบประมาณ 2563 และ 2564</a:t>
            </a:r>
            <a:br>
              <a:rPr lang="en-US" sz="6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endParaRPr sz="60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0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2896900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1979712" y="1704130"/>
            <a:ext cx="3211897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1. หลักฐานการจ่ายบางฉบับ และหลักฐานการจ่ายโอนเงินผ่านระบบ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KTB Corporate Online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มีการพิมพ์รายงานสรุปผลการโอนเงิน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Detail report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และ </a:t>
            </a:r>
            <a:r>
              <a:rPr lang="en-GB" sz="2400" b="1" dirty="0">
                <a:latin typeface="TH SarabunPSK" pitchFamily="34" charset="-34"/>
                <a:cs typeface="TH SarabunPSK" pitchFamily="34" charset="-34"/>
              </a:rPr>
              <a:t>Summary report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แต่มิได้ประทับตราคำว่า “จ่ายเงินแล้ว” และมิได้ลงลายมือชื่อรับรองการจ่าย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Google Shape;202;p14"/>
          <p:cNvSpPr txBox="1"/>
          <p:nvPr/>
        </p:nvSpPr>
        <p:spPr>
          <a:xfrm>
            <a:off x="5436096" y="1660794"/>
            <a:ext cx="280831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2. หลักฐานการจ่ายบางฉบับมีรายการแก้ไขโดยใช้น้ำยาลบคำผิด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1" name="Google Shape;200;p14"/>
          <p:cNvSpPr txBox="1">
            <a:spLocks/>
          </p:cNvSpPr>
          <p:nvPr/>
        </p:nvSpPr>
        <p:spPr>
          <a:xfrm>
            <a:off x="2896900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12" name="Google Shape;201;p14"/>
          <p:cNvSpPr txBox="1"/>
          <p:nvPr/>
        </p:nvSpPr>
        <p:spPr>
          <a:xfrm>
            <a:off x="1979712" y="1704130"/>
            <a:ext cx="3211897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วันที่ที่ระบุในเอกสารการจ่ายชำระเงิน 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ขจ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.05 บางฉบับ เป็นคนละวันกับวันที่มีการโอนเงินผ่านระบบ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KTB Corporate Online</a:t>
            </a:r>
          </a:p>
        </p:txBody>
      </p:sp>
      <p:sp>
        <p:nvSpPr>
          <p:cNvPr id="13" name="Google Shape;202;p14"/>
          <p:cNvSpPr txBox="1"/>
          <p:nvPr/>
        </p:nvSpPr>
        <p:spPr>
          <a:xfrm>
            <a:off x="5436096" y="1660794"/>
            <a:ext cx="280831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4. การเบิกค่าใช้จ่ายในการเดินทางไปราชการ โดยใช้รถยนต์ราชการเพื่อเดินทางไปปฏิบัติงาน ไม่ได้จัดทำบัญชีควบคุมการใช้น้ำมันรถยนต์ 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201" name="Google Shape;201;p14"/>
          <p:cNvSpPr txBox="1"/>
          <p:nvPr/>
        </p:nvSpPr>
        <p:spPr>
          <a:xfrm>
            <a:off x="2123728" y="1704130"/>
            <a:ext cx="316835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5. การจ้างทำของ ใบสั่งจ้างไม่ปิดอากรแสตมป์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436096" y="1635646"/>
            <a:ext cx="2664296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6.ใบเสร็จรับเงินบางฉบับไม่ระบุวันที่รับเงิน บางชุดไม่ได้เรียกใบเสร็จรับเงินจากผู้ขาย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4" name="Google Shape;204;p14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4318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 dirty="0"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2935875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1648135" y="1635646"/>
            <a:ext cx="3283905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7. หลักฐานการเบิกค่าตอบแทนการปฏิบัติงานนอกเวลาราชการ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พบข้อสังเกตว่าบัญชีลงเวลาปฏิบัติงานนอกเวลาราชการได้มี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การจัดพิมพ์เวลามาปฏิบัติงานไว้ล่วงหน้า และผู้ควบคุมการปฏิบัติงานนอกเวลาราชการไม่ได้ลงลายมือชื่อรับรองการปฏิบัติงานทุกวัน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Google Shape;202;p14"/>
          <p:cNvSpPr txBox="1"/>
          <p:nvPr/>
        </p:nvSpPr>
        <p:spPr>
          <a:xfrm>
            <a:off x="5076056" y="1660794"/>
            <a:ext cx="280831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8.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สัญญายืมเงินระบุวันครบกำหนดไม่ถูกต้อง และมิได้บันทึกรายการส่งใช้ไว้ด้านหลังสัญญายืมเงิน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0902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8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7" name="Google Shape;200;p14"/>
          <p:cNvSpPr txBox="1">
            <a:spLocks/>
          </p:cNvSpPr>
          <p:nvPr/>
        </p:nvSpPr>
        <p:spPr>
          <a:xfrm>
            <a:off x="2896900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8" name="Google Shape;201;p14"/>
          <p:cNvSpPr txBox="1"/>
          <p:nvPr/>
        </p:nvSpPr>
        <p:spPr>
          <a:xfrm>
            <a:off x="2080183" y="1704130"/>
            <a:ext cx="2779849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9. งบประมาณ 6 โครงการ ที่ใช้เงินกองทุนการปฏิรูปที่ดินฯ ในปีงบประมาณ 2564  มีการขออนุมัติเดินทางไปราชการพร้อมกันหลายโครงการ แต่เบิกรวมโครงการเดียว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Google Shape;202;p14"/>
          <p:cNvSpPr txBox="1"/>
          <p:nvPr/>
        </p:nvSpPr>
        <p:spPr>
          <a:xfrm>
            <a:off x="5148064" y="1660794"/>
            <a:ext cx="3312368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10. งบประมาณ 6 โครงการที่ใช้เงินกองทุนการปฏิรูปที่ดินฯ ในปีงบประมาณ 2564   ได้มีการนำไปเบิกค่าน้ำมันเชื่อเพลิงกับรถยนต์ราชการทั้งสำนักงาน และเบิกค่าซ่อมแซมและบำรุงรักษารถยนต์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6121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11" name="Google Shape;200;p14"/>
          <p:cNvSpPr txBox="1">
            <a:spLocks/>
          </p:cNvSpPr>
          <p:nvPr/>
        </p:nvSpPr>
        <p:spPr>
          <a:xfrm>
            <a:off x="2896900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12" name="Google Shape;201;p14"/>
          <p:cNvSpPr txBox="1"/>
          <p:nvPr/>
        </p:nvSpPr>
        <p:spPr>
          <a:xfrm>
            <a:off x="1979712" y="1704130"/>
            <a:ext cx="3211897" cy="2163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11. เจ้าหน้าที่มีความเข้าใจคลาดเคลื่อนในการใช้คำว่า ผู้ตรวจรับพัสดุ กับคณะกรรมการตรวจรับพัสดุ เช่น กรณีตรวจรับ 3 คน ใช้คำว่า ผู้ตรวจรับพัสดุ</a:t>
            </a:r>
          </a:p>
          <a:p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Google Shape;202;p14"/>
          <p:cNvSpPr txBox="1"/>
          <p:nvPr/>
        </p:nvSpPr>
        <p:spPr>
          <a:xfrm>
            <a:off x="5436096" y="1660794"/>
            <a:ext cx="280831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12.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ใบสั่งซื้อบางฉบับผู้รับใบสั่งซื้อไม่ได้ลงนามในเอกสาร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64495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0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3040916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1979712" y="1876818"/>
            <a:ext cx="3211897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13.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รายงานขอความเห็นชอบจัดซื้อวัสดุสำนักงาน แต่เป็นการจัดซื้อหมึกคอมพิวเตอร์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Google Shape;202;p14"/>
          <p:cNvSpPr txBox="1"/>
          <p:nvPr/>
        </p:nvSpPr>
        <p:spPr>
          <a:xfrm>
            <a:off x="5436096" y="1851670"/>
            <a:ext cx="280831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14. รายงานขอความเห็นชอบบางฉบับ ระบุวงเงินซื้อ/จ้าง จากเงินงบประมาณ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1087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11" name="Google Shape;200;p14"/>
          <p:cNvSpPr txBox="1">
            <a:spLocks/>
          </p:cNvSpPr>
          <p:nvPr/>
        </p:nvSpPr>
        <p:spPr>
          <a:xfrm>
            <a:off x="3184932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12" name="Google Shape;201;p14"/>
          <p:cNvSpPr txBox="1"/>
          <p:nvPr/>
        </p:nvSpPr>
        <p:spPr>
          <a:xfrm>
            <a:off x="2195736" y="1704130"/>
            <a:ext cx="5544616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15. การเบิกค่าใช้จ่ายในการเดินทางไปราชการ กรณีมีการใช้รถยนต์ราชการพบว่า เจ้าหน้าที่มิได้จัดทำบัญชีควบคุมการใช้น้ำมันรถยนต์ของ ส.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 และกรณีลูกจ้างเหมาบริการร่วมเดินทางไปราชการมิได้จัดทำรายงานผลการตรวจรับการปฏิบัติงานนอกสถานที่ ผลงานการปฏิบัติงานนอกสถานที่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4868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11" name="Google Shape;200;p14"/>
          <p:cNvSpPr txBox="1">
            <a:spLocks/>
          </p:cNvSpPr>
          <p:nvPr/>
        </p:nvSpPr>
        <p:spPr>
          <a:xfrm>
            <a:off x="3328948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13" name="Google Shape;202;p14"/>
          <p:cNvSpPr txBox="1"/>
          <p:nvPr/>
        </p:nvSpPr>
        <p:spPr>
          <a:xfrm>
            <a:off x="2195736" y="1660794"/>
            <a:ext cx="604867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16. การส่งใช้เงินยืมจากการเบิกค่าใช้จ่ายในการฝึกอบรม พบว่า เจ้าหน้าที่ผู้จัดทำ เอกสารหลักฐานใบสำคัญคู่จ่ายประกอบการส่งใช้เงินยืมมีความเข้าใจคลาดเคลื่อน เช่น กรณีจัดซื้อน้ำมันเชื้อเพลิงในการจัดฝึกอบรม มิได้จัดทำรายงาน  ขอความเห็นชอบ รายงานการพิจารณาผล และรายงานการตรวจรับ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6004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 dirty="0"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2935875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2.ด้านการเบิก - จ่ายเงิน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1648135" y="1635646"/>
            <a:ext cx="5660169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17. การเบิกค่าใช้จ่ายในการเดินทางไปราชการ พบว่า เจ้าหน้าที่จัดทำเอกสารหลักฐานการเบิกค่าใช้จ่ายในการเดินทางไปราชการ (แบบ 8708) ส่วนที่ 1 มีความเข้าใจคลาดเคลื่อน เช่น กรณีเดินทางเป็นหมู่คณะและขอเบิกเป็นหมู่คณะ มิได้ระบุชื่อ นามสกุล และตำแหน่งของผู้ร่วมเดินทางไปราชการด้วยทุกคนไว้ในแบบ 8708 ส่วนที่ 1 และเจ้าหน้าที่มิได้แนบแบบขออนุญาตใช้รถยนต์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ไปปฏิบัติราชการ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83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ctrTitle" idx="4294967295"/>
          </p:nvPr>
        </p:nvSpPr>
        <p:spPr>
          <a:xfrm>
            <a:off x="1321680" y="1923678"/>
            <a:ext cx="7066743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b="1" dirty="0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ข้อตรวจพบด้านการรับเงิน</a:t>
            </a:r>
            <a:endParaRPr sz="60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1188671" y="293102"/>
            <a:ext cx="1296144" cy="1584176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3209925" y="1234477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name="adj" fmla="val 12811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1404852" y="653142"/>
            <a:ext cx="863940" cy="884678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9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396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ctrTitle" idx="4294967295"/>
          </p:nvPr>
        </p:nvSpPr>
        <p:spPr>
          <a:xfrm>
            <a:off x="1321680" y="1923678"/>
            <a:ext cx="7066743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b="1" dirty="0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ข้อตรวจพบด้านบัญชี</a:t>
            </a:r>
            <a:endParaRPr sz="60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1188671" y="293102"/>
            <a:ext cx="1296144" cy="1584176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3209925" y="1234477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name="adj" fmla="val 12811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1404852" y="653142"/>
            <a:ext cx="863940" cy="884678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9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5618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 dirty="0"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3905012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3.ด้านบัญชี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2411760" y="1635646"/>
            <a:ext cx="4608512" cy="244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การบันทึกบัญชีในสมุดบัญชีแยกประเภท บางรายการ บันทึกบัญชีไม่ถูกต้อง และบันทึกบัญชีในสมุดบัญชีแยกประเภททั่วไปไม่เป็นปัจจุบัน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09158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ctrTitle" idx="4294967295"/>
          </p:nvPr>
        </p:nvSpPr>
        <p:spPr>
          <a:xfrm>
            <a:off x="1321680" y="1923678"/>
            <a:ext cx="7066743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b="1" dirty="0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ข้อตรวจพบด้านทะเบียน</a:t>
            </a:r>
            <a:endParaRPr sz="60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1188671" y="293102"/>
            <a:ext cx="1296144" cy="1584176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3209925" y="1234477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name="adj" fmla="val 12811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1404852" y="653142"/>
            <a:ext cx="863940" cy="884678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9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8784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0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2896900" y="699542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4.ด้านทะเบียน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1979712" y="1347614"/>
            <a:ext cx="3211897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1. การจัดทำทะเบียนคุมใบเสร็จรับเงิน แบบเล่มและแบบพิมพ์ด้วยคอมพิวเตอร์ เจ้าหน้าที่</a:t>
            </a:r>
          </a:p>
          <a:p>
            <a:r>
              <a:rPr lang="th-TH" sz="2400" b="1" u="sng" dirty="0">
                <a:latin typeface="TH SarabunPSK" pitchFamily="34" charset="-34"/>
                <a:cs typeface="TH SarabunPSK" pitchFamily="34" charset="-34"/>
              </a:rPr>
              <a:t>มิได้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ลงลายมือชื่อผู้เบิก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Google Shape;202;p14"/>
          <p:cNvSpPr txBox="1"/>
          <p:nvPr/>
        </p:nvSpPr>
        <p:spPr>
          <a:xfrm>
            <a:off x="5511316" y="1300754"/>
            <a:ext cx="3021124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2. การบันทึกใบเสร็จรับเงินบางรายการบันทึกเล่มที่/เลขที่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ในโปรแกรมระบบค่าเช่าซื้อที่ดิน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และค่าเช่าที่ดิน ไม่ถูกต้อง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Google Shape;202;p14"/>
          <p:cNvSpPr txBox="1"/>
          <p:nvPr/>
        </p:nvSpPr>
        <p:spPr>
          <a:xfrm>
            <a:off x="3347864" y="3172962"/>
            <a:ext cx="2952328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3. เงินประกันสัญญา ครบกำหนดอายุสัญญาแล้ว แต่ยังไม่ได้ดำเนินการคืนหลักประกันสัญญาให้ผู้เช่ากิจการเกี่ยวเนื่อง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9413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ctrTitle" idx="4294967295"/>
          </p:nvPr>
        </p:nvSpPr>
        <p:spPr>
          <a:xfrm>
            <a:off x="1331640" y="1851670"/>
            <a:ext cx="7066743" cy="18738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b="1" dirty="0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ข้อตรวจพบด้านสัญญากู้ยืมเงินและคำขอกู้</a:t>
            </a:r>
            <a:endParaRPr sz="60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467544" y="1895333"/>
            <a:ext cx="1296144" cy="1584176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2857575" y="2589731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4962525" y="940026"/>
            <a:ext cx="971700" cy="971700"/>
          </a:xfrm>
          <a:prstGeom prst="donut">
            <a:avLst>
              <a:gd name="adj" fmla="val 12811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611560" y="2263136"/>
            <a:ext cx="863940" cy="884678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9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8784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  <p:sp>
        <p:nvSpPr>
          <p:cNvPr id="11" name="Google Shape;200;p14"/>
          <p:cNvSpPr txBox="1">
            <a:spLocks/>
          </p:cNvSpPr>
          <p:nvPr/>
        </p:nvSpPr>
        <p:spPr>
          <a:xfrm>
            <a:off x="2896900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5.สัญญาเงินกู้และคำขอกู้</a:t>
            </a:r>
          </a:p>
        </p:txBody>
      </p:sp>
      <p:sp>
        <p:nvSpPr>
          <p:cNvPr id="12" name="Google Shape;201;p14"/>
          <p:cNvSpPr txBox="1"/>
          <p:nvPr/>
        </p:nvSpPr>
        <p:spPr>
          <a:xfrm>
            <a:off x="1979712" y="1704130"/>
            <a:ext cx="6552728" cy="259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จากการตรวจสอบสัญญาเงินกู้พบว่า สัญญาเงินกู้ และคำขอกู้ไม่จัดเก็บรวมในชุดเดียวกัน เอกสารประกอบคำขอกู้และสัญญาเงินกู้บางสัญญาไม่สมบูรณ์ เช่น ผู้กู้ยังมิได้ลงชื่อในสัญญา กรณีผู้กู้ลงลายมือชื่อรับรองตนเองมิได้ระบุว่าโสด/หม้าย ขาดสำเนาทะเบียนสมรส ขาดสำเนาใบสำคัญการหย่า สำเนาบัตรประจำตัวประชาชนหมดอายุ สำเนาเอกสารมิได้รับรองสำเนาถูกต้อง  ใบสำคัญรับเงินมิได้ประทับตรา “จ่ายเงินแล้ว” และคำขอกู้ยืมเงินมีการแก้ไขโดยใช้น้ำยาลบคำผิด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5103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5"/>
          <p:cNvSpPr txBox="1">
            <a:spLocks noGrp="1"/>
          </p:cNvSpPr>
          <p:nvPr>
            <p:ph type="ctrTitle" idx="4294967295"/>
          </p:nvPr>
        </p:nvSpPr>
        <p:spPr>
          <a:xfrm>
            <a:off x="685800" y="-92546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Thanks!</a:t>
            </a:r>
            <a:endParaRPr sz="4800" dirty="0"/>
          </a:p>
        </p:txBody>
      </p:sp>
      <p:sp>
        <p:nvSpPr>
          <p:cNvPr id="425" name="Google Shape;425;p35"/>
          <p:cNvSpPr/>
          <p:nvPr/>
        </p:nvSpPr>
        <p:spPr>
          <a:xfrm>
            <a:off x="4073931" y="1059582"/>
            <a:ext cx="996143" cy="996143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5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127102" y="2499742"/>
            <a:ext cx="295706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กลุ่มตรวจสอบบัญชีกองทุน สำนักบริหารกองทุน</a:t>
            </a:r>
          </a:p>
        </p:txBody>
      </p:sp>
    </p:spTree>
    <p:extLst>
      <p:ext uri="{BB962C8B-B14F-4D97-AF65-F5344CB8AC3E}">
        <p14:creationId xmlns:p14="http://schemas.microsoft.com/office/powerpoint/2010/main" val="355811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1.ด้านการรับเงิน</a:t>
            </a:r>
            <a:endParaRPr sz="3600" b="1" dirty="0">
              <a:solidFill>
                <a:schemeClr val="accent1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1" name="Google Shape;201;p14"/>
          <p:cNvSpPr txBox="1"/>
          <p:nvPr/>
        </p:nvSpPr>
        <p:spPr>
          <a:xfrm>
            <a:off x="2123728" y="1704130"/>
            <a:ext cx="316835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600"/>
              </a:spcBef>
            </a:pPr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1.1 สำเนาใบเสร็จรับเงินบางฉบับเขียนจำนวนเงินทั้งตัวเลขและตัวอักษรผิดพลาด โดยขีดฆ่าแก้ไขเฉพาะรายการที่เขียนผิดพลาด แต่</a:t>
            </a:r>
            <a:r>
              <a:rPr lang="th-TH" sz="2200" b="1" u="sng" dirty="0">
                <a:uFill>
                  <a:solidFill>
                    <a:srgbClr val="FF0000"/>
                  </a:solidFill>
                </a:uFill>
                <a:latin typeface="TH SarabunPSK" pitchFamily="34" charset="-34"/>
                <a:cs typeface="TH SarabunPSK" pitchFamily="34" charset="-34"/>
              </a:rPr>
              <a:t>มิได้</a:t>
            </a:r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ขีดฆ่าและแก้ไขทั้งจำนวน และมิได้ลงลายมือชื่อกำกับการแก้ไข</a:t>
            </a:r>
            <a:endParaRPr sz="2200" b="1" dirty="0">
              <a:solidFill>
                <a:srgbClr val="617A86"/>
              </a:solidFill>
              <a:latin typeface="TH SarabunPSK" pitchFamily="34" charset="-34"/>
              <a:ea typeface="Varela Round"/>
              <a:cs typeface="TH SarabunPSK" pitchFamily="34" charset="-34"/>
              <a:sym typeface="Varela Round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436096" y="1732802"/>
            <a:ext cx="2664296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1.2 สำเนาใบเสร็จรับเงินบางฉบับเขียนผิดพลาด โดยมีการขีดฆ่าแก้ไขและลงลายมือชื่อกำกับการแก้ไขด้วยปากกาในสำเนาใบเสร็จรับเงิน (ฉบับสีฟ้า) </a:t>
            </a:r>
            <a:endParaRPr lang="en-US" sz="2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4" name="Google Shape;204;p14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6516216" y="555526"/>
            <a:ext cx="1224136" cy="393954"/>
          </a:xfrm>
          <a:prstGeom prst="rect">
            <a:avLst/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hlinkClick r:id="rId3" action="ppaction://hlinkfile"/>
              </a:rPr>
              <a:t>เอกสารแนบ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5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" name="Google Shape;200;p14"/>
          <p:cNvSpPr txBox="1">
            <a:spLocks/>
          </p:cNvSpPr>
          <p:nvPr/>
        </p:nvSpPr>
        <p:spPr>
          <a:xfrm>
            <a:off x="2935875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1.ด้านการรับเงิน</a:t>
            </a:r>
          </a:p>
        </p:txBody>
      </p:sp>
      <p:sp>
        <p:nvSpPr>
          <p:cNvPr id="8" name="Google Shape;201;p14"/>
          <p:cNvSpPr txBox="1"/>
          <p:nvPr/>
        </p:nvSpPr>
        <p:spPr>
          <a:xfrm>
            <a:off x="1648135" y="1704130"/>
            <a:ext cx="2923865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3. ใบเสร็จรับเงินที่ยกเลิกทั้งฉบับติดไว้กับสำเนาใบเสร็จรับเงินในเล่ม โดยการเจาะรู </a:t>
            </a:r>
            <a:r>
              <a:rPr lang="th-TH" sz="2400" b="1" u="sng" dirty="0">
                <a:uFill>
                  <a:solidFill>
                    <a:srgbClr val="FF0000"/>
                  </a:solidFill>
                </a:uFill>
                <a:latin typeface="TH SarabunPSK" pitchFamily="34" charset="-34"/>
                <a:cs typeface="TH SarabunPSK" pitchFamily="34" charset="-34"/>
              </a:rPr>
              <a:t>แต่มิได้มีการขีดฆ่ายกเลิก</a:t>
            </a:r>
            <a:endParaRPr lang="en-US" sz="2400" b="1" dirty="0">
              <a:uFill>
                <a:solidFill>
                  <a:srgbClr val="FF0000"/>
                </a:solidFill>
              </a:uFill>
              <a:latin typeface="TH SarabunPSK" pitchFamily="34" charset="-34"/>
              <a:cs typeface="TH SarabunPSK" pitchFamily="34" charset="-34"/>
            </a:endParaRPr>
          </a:p>
          <a:p>
            <a:pPr lvl="0">
              <a:spcBef>
                <a:spcPts val="600"/>
              </a:spcBef>
            </a:pPr>
            <a:endParaRPr sz="2400" b="1" dirty="0">
              <a:solidFill>
                <a:srgbClr val="617A86"/>
              </a:solidFill>
              <a:latin typeface="TH SarabunPSK" pitchFamily="34" charset="-34"/>
              <a:ea typeface="Varela Round"/>
              <a:cs typeface="TH SarabunPSK" pitchFamily="34" charset="-34"/>
              <a:sym typeface="Varela Round"/>
            </a:endParaRPr>
          </a:p>
        </p:txBody>
      </p:sp>
      <p:sp>
        <p:nvSpPr>
          <p:cNvPr id="9" name="Google Shape;202;p14"/>
          <p:cNvSpPr txBox="1"/>
          <p:nvPr/>
        </p:nvSpPr>
        <p:spPr>
          <a:xfrm>
            <a:off x="4932040" y="1635646"/>
            <a:ext cx="2736304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4. การรับชำระผ่านธนาคารเพื่อการเกษตรและสหกรณ์การเกษตร (ธ.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ก.ส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.) มิได้นำส่งเงินในวันทำการถัดไป แต่รวมยอดนำส่งเป็นยอดเดียว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 dirty="0"/>
          </a:p>
        </p:txBody>
      </p:sp>
      <p:sp>
        <p:nvSpPr>
          <p:cNvPr id="8" name="Google Shape;200;p14"/>
          <p:cNvSpPr txBox="1">
            <a:spLocks/>
          </p:cNvSpPr>
          <p:nvPr/>
        </p:nvSpPr>
        <p:spPr>
          <a:xfrm>
            <a:off x="2935875" y="909050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1.ด้านการรับเงิน</a:t>
            </a:r>
          </a:p>
        </p:txBody>
      </p:sp>
      <p:sp>
        <p:nvSpPr>
          <p:cNvPr id="9" name="Google Shape;201;p14"/>
          <p:cNvSpPr txBox="1"/>
          <p:nvPr/>
        </p:nvSpPr>
        <p:spPr>
          <a:xfrm>
            <a:off x="1648135" y="1704130"/>
            <a:ext cx="2779849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5. การรับเงินประกันสัญญาเช่ากิจการสนับสนุนหรือเกี่ยวเนื่อง เจ้าหน้าที่ได้ออกใบเสร็จรับเงินงบประมาณ และบันทึกการรับ-นำส่งเงินในระบบ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GFMIS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ด้วยรหัสเงินฝากคลัง 10901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ชื่อบัญชีเงินประกันอื่น</a:t>
            </a:r>
            <a:endParaRPr sz="2400" b="1" dirty="0">
              <a:solidFill>
                <a:srgbClr val="617A86"/>
              </a:solidFill>
              <a:latin typeface="TH SarabunPSK" pitchFamily="34" charset="-34"/>
              <a:ea typeface="Varela Round"/>
              <a:cs typeface="TH SarabunPSK" pitchFamily="34" charset="-34"/>
              <a:sym typeface="Varela Round"/>
            </a:endParaRPr>
          </a:p>
        </p:txBody>
      </p:sp>
      <p:sp>
        <p:nvSpPr>
          <p:cNvPr id="10" name="Google Shape;202;p14"/>
          <p:cNvSpPr txBox="1"/>
          <p:nvPr/>
        </p:nvSpPr>
        <p:spPr>
          <a:xfrm>
            <a:off x="4932040" y="1660794"/>
            <a:ext cx="2808312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6. ค่าตอบแทนการใช้ประโยชน์ในที่ดินรับจากอุตสาหกรรม ซึ่งเจ้าหน้าที่ได้นำส่งเงินเข้าระบบ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GFMIS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และทำการโอนรายได้ดังกล่าวกลับส่วนกลาง โดยมิได้ออกใบเสร็จรับเงิน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7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5" name="Google Shape;200;p14"/>
          <p:cNvSpPr txBox="1">
            <a:spLocks/>
          </p:cNvSpPr>
          <p:nvPr/>
        </p:nvSpPr>
        <p:spPr>
          <a:xfrm>
            <a:off x="2267744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1.ด้านการรับเงิน</a:t>
            </a:r>
          </a:p>
        </p:txBody>
      </p:sp>
      <p:sp>
        <p:nvSpPr>
          <p:cNvPr id="6" name="Google Shape;201;p14"/>
          <p:cNvSpPr txBox="1"/>
          <p:nvPr/>
        </p:nvSpPr>
        <p:spPr>
          <a:xfrm>
            <a:off x="1613428" y="1704130"/>
            <a:ext cx="2779849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7. การรับคืนเงินยืมเหลือจ่ายจากเจ้าหน้าที่ ส.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.จังหวัด         ซึ่งไม่ได้ออกใบเสร็จรับเงินการรับเงินคืนเงินยืมเหลือจ่าย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Google Shape;202;p14"/>
          <p:cNvSpPr txBox="1"/>
          <p:nvPr/>
        </p:nvSpPr>
        <p:spPr>
          <a:xfrm>
            <a:off x="4788024" y="1660794"/>
            <a:ext cx="2952328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8. การเบิกใช้ใบเสร็จรับเงินแบบเล่ม และใบเสร็จรับเงินที่พิมพ์ด้วยคอมพิวเตอร์ (รับชำระผ่านธนาคารเพื่อการเกษตรและสหกรณ์การเกษตร (ธ.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ก.ส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.) มีการเบิกใช้โดยมิได้เรียงตาม ลำดับเล่ม และลำดับเลขที่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8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7" name="Google Shape;200;p14"/>
          <p:cNvSpPr txBox="1">
            <a:spLocks/>
          </p:cNvSpPr>
          <p:nvPr/>
        </p:nvSpPr>
        <p:spPr>
          <a:xfrm>
            <a:off x="2896900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1.ด้านการรับเงิน</a:t>
            </a:r>
          </a:p>
        </p:txBody>
      </p:sp>
      <p:sp>
        <p:nvSpPr>
          <p:cNvPr id="8" name="Google Shape;201;p14"/>
          <p:cNvSpPr txBox="1"/>
          <p:nvPr/>
        </p:nvSpPr>
        <p:spPr>
          <a:xfrm>
            <a:off x="2080183" y="1704130"/>
            <a:ext cx="2779849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9. สำเนาใบเสร็จรับเงินส่วนที่ธนาคารเพื่อการเกษตรและสหกรณ์การเกษตร (ธ.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ก.ส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.)   รับชำระเงินแทน ส.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 มิได้จัดเก็บให้เรียบร้อย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Google Shape;202;p14"/>
          <p:cNvSpPr txBox="1"/>
          <p:nvPr/>
        </p:nvSpPr>
        <p:spPr>
          <a:xfrm>
            <a:off x="5148064" y="1660794"/>
            <a:ext cx="3312368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10.การสรุปหลังสำเนาใบเสร็จในแต่ละวัน หากวันใดเจ้าหน้าที่มีการใช้ใบเสร็จรับเงินหลายเล่ม เมื่อสิ้นวันได้รวมยอดทั้งหมดทุกเล่มไว้ด้านหลังสำเนาใบเสร็จรับเงินฉบับเดียว และ   มีการแก้ไขข้อความที่เขียนผิดด้วยน้ำยาลบคำผิด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8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7" name="Google Shape;200;p14"/>
          <p:cNvSpPr txBox="1">
            <a:spLocks/>
          </p:cNvSpPr>
          <p:nvPr/>
        </p:nvSpPr>
        <p:spPr>
          <a:xfrm>
            <a:off x="3040916" y="981058"/>
            <a:ext cx="5275500" cy="5825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1.ด้านการรับเงิน</a:t>
            </a:r>
          </a:p>
        </p:txBody>
      </p:sp>
      <p:sp>
        <p:nvSpPr>
          <p:cNvPr id="8" name="Google Shape;201;p14"/>
          <p:cNvSpPr txBox="1"/>
          <p:nvPr/>
        </p:nvSpPr>
        <p:spPr>
          <a:xfrm>
            <a:off x="2656247" y="1804810"/>
            <a:ext cx="5300129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11.สำเนาใบเสร็จรับเงินที่เขียนด้วยมือ เจ้าหน้าที่แสดงรายละเอียดว่าเป็นเงินรับตามใบเสร็จเลขที่ใดถึงเลขที่ใด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และจำนวนเงินรวมรับทั้งสิ้นเท่าใดไว้ด้านหลังสำเนาใบเสร็จรับเงินฉบับสุดท้าย แต่สรุปไว้ด้านหลังสำเนาใบเสร็จรับเงินฉบับสุดท้ายของวันที่มีการนำส่งเงิน </a:t>
            </a: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มิใช่วันที่รับเงิน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0015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ctrTitle" idx="4294967295"/>
          </p:nvPr>
        </p:nvSpPr>
        <p:spPr>
          <a:xfrm>
            <a:off x="323529" y="2060022"/>
            <a:ext cx="8568951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dirty="0">
                <a:solidFill>
                  <a:schemeClr val="accent4">
                    <a:lumMod val="50000"/>
                  </a:schemeClr>
                </a:solidFill>
                <a:cs typeface="+mj-cs"/>
              </a:rPr>
              <a:t>ข้อตรวจพบด้านการเบิก - จ่ายเงิน</a:t>
            </a:r>
            <a:endParaRPr sz="6000" dirty="0">
              <a:solidFill>
                <a:schemeClr val="accent4">
                  <a:lumMod val="50000"/>
                </a:schemeClr>
              </a:solidFill>
              <a:cs typeface="+mj-cs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1188671" y="293102"/>
            <a:ext cx="1296144" cy="1584176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15602"/>
            <a:ext cx="2724300" cy="27243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3209925" y="1234477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148064" y="2968202"/>
            <a:ext cx="971700" cy="971700"/>
          </a:xfrm>
          <a:prstGeom prst="donut">
            <a:avLst>
              <a:gd name="adj" fmla="val 12811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1404852" y="653142"/>
            <a:ext cx="863940" cy="884678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617A8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9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3997616"/>
      </p:ext>
    </p:extLst>
  </p:cSld>
  <p:clrMapOvr>
    <a:masterClrMapping/>
  </p:clrMapOvr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1307</Words>
  <Application>Microsoft Office PowerPoint</Application>
  <PresentationFormat>On-screen Show (16:9)</PresentationFormat>
  <Paragraphs>95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TH SarabunPSK</vt:lpstr>
      <vt:lpstr>Nixie One</vt:lpstr>
      <vt:lpstr>Arial</vt:lpstr>
      <vt:lpstr>Angsana New</vt:lpstr>
      <vt:lpstr>Varela Round</vt:lpstr>
      <vt:lpstr>Puck template</vt:lpstr>
      <vt:lpstr>ข้อตรวจพบและข้อเสนอแนะ ปีงบประมาณ 2563 และ 2564 </vt:lpstr>
      <vt:lpstr>ข้อตรวจพบด้านการรับเงิน</vt:lpstr>
      <vt:lpstr>1.ด้านการรับเงิน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ข้อตรวจพบด้านการเบิก - จ่ายเงิน</vt:lpstr>
      <vt:lpstr>PowerPoint Presentation</vt:lpstr>
      <vt:lpstr>PowerPoint Presentation</vt:lpstr>
      <vt:lpstr>2.ด้านการเบิก - จ่ายเงิน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ข้อตรวจพบด้านบัญชี</vt:lpstr>
      <vt:lpstr>PowerPoint Presentation</vt:lpstr>
      <vt:lpstr>ข้อตรวจพบด้านทะเบียน</vt:lpstr>
      <vt:lpstr>PowerPoint Presentation</vt:lpstr>
      <vt:lpstr>ข้อตรวจพบด้านสัญญากู้ยืมเงินและคำขอกู้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ข้อตรวจพบและข้อเสนอแนะ ปีงบประมาณ 2563 และ 2564 </dc:title>
  <cp:lastModifiedBy>Dell</cp:lastModifiedBy>
  <cp:revision>11</cp:revision>
  <dcterms:modified xsi:type="dcterms:W3CDTF">2021-08-10T00:55:09Z</dcterms:modified>
</cp:coreProperties>
</file>