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6" r:id="rId3"/>
    <p:sldId id="257" r:id="rId4"/>
    <p:sldId id="259" r:id="rId5"/>
    <p:sldId id="261" r:id="rId6"/>
    <p:sldId id="263" r:id="rId7"/>
    <p:sldId id="264" r:id="rId8"/>
    <p:sldId id="265" r:id="rId9"/>
    <p:sldId id="262" r:id="rId10"/>
    <p:sldId id="266" r:id="rId11"/>
    <p:sldId id="258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0" r:id="rId24"/>
  </p:sldIdLst>
  <p:sldSz cx="9144000" cy="5143500" type="screen16x9"/>
  <p:notesSz cx="6815138" cy="99441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834-25AD-4176-8F0E-DAAFEF34885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27/08/63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A570-10B2-40E5-A5BD-DF7A376F8537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8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834-25AD-4176-8F0E-DAAFEF34885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27/08/63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EA84A570-10B2-40E5-A5BD-DF7A376F8537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3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834-25AD-4176-8F0E-DAAFEF34885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27/08/63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A570-10B2-40E5-A5BD-DF7A376F8537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834-25AD-4176-8F0E-DAAFEF34885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27/08/63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A570-10B2-40E5-A5BD-DF7A376F8537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17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4AAA4-8C8D-4A2E-99F4-9161C532446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6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3AEAB-C757-4724-9802-E19DCD693AD5}" type="slidenum">
              <a:rPr lang="th-TH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2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1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834-25AD-4176-8F0E-DAAFEF348850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27/08/63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A570-10B2-40E5-A5BD-DF7A376F8537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16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834-25AD-4176-8F0E-DAAFEF34885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27/08/63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A570-10B2-40E5-A5BD-DF7A376F8537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9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834-25AD-4176-8F0E-DAAFEF348850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27/08/63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A570-10B2-40E5-A5BD-DF7A376F8537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50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834-25AD-4176-8F0E-DAAFEF34885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27/08/63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A570-10B2-40E5-A5BD-DF7A376F8537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6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834-25AD-4176-8F0E-DAAFEF34885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27/08/63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A570-10B2-40E5-A5BD-DF7A376F8537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1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834-25AD-4176-8F0E-DAAFEF34885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27/08/63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A570-10B2-40E5-A5BD-DF7A376F8537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5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4834-25AD-4176-8F0E-DAAFEF34885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27/08/63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A570-10B2-40E5-A5BD-DF7A376F8537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0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atinLnBrk="0"/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664834-25AD-4176-8F0E-DAAFEF34885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27/08/63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84A570-10B2-40E5-A5BD-DF7A376F8537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latinLnBrk="0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latinLnBrk="0"/>
              <a:endParaRPr lang="en-US" sz="2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95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2369" y="3211111"/>
            <a:ext cx="52200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1400" b="1" dirty="0">
                <a:solidFill>
                  <a:schemeClr val="bg1">
                    <a:lumMod val="6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เกียรติยศ ทรงสง่า</a:t>
            </a:r>
            <a:endParaRPr kumimoji="0" lang="en-US" altLang="ko-KR" sz="1400" b="1" dirty="0">
              <a:solidFill>
                <a:schemeClr val="bg1">
                  <a:lumMod val="6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1400" b="1" dirty="0" err="1">
                <a:solidFill>
                  <a:schemeClr val="bg1">
                    <a:lumMod val="6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ผชช</a:t>
            </a:r>
            <a:r>
              <a:rPr lang="th-TH" altLang="ko-KR" sz="1400" b="1" dirty="0">
                <a:solidFill>
                  <a:schemeClr val="bg1">
                    <a:lumMod val="6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.ด้านการจัดที่ดิน </a:t>
            </a:r>
            <a:r>
              <a:rPr lang="th-TH" altLang="ko-KR" sz="1400" b="1" dirty="0" err="1">
                <a:solidFill>
                  <a:schemeClr val="bg1">
                    <a:lumMod val="6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สจก</a:t>
            </a:r>
            <a:r>
              <a:rPr lang="th-TH" altLang="ko-KR" sz="1400" b="1" dirty="0">
                <a:solidFill>
                  <a:schemeClr val="bg1">
                    <a:lumMod val="6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altLang="ko-KR" sz="1400" b="1" dirty="0">
                <a:solidFill>
                  <a:schemeClr val="bg1">
                    <a:lumMod val="6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27 สิงหาคม 2563</a:t>
            </a:r>
            <a:r>
              <a:rPr kumimoji="0" lang="en-US" altLang="ko-KR" sz="1400" b="1" dirty="0">
                <a:solidFill>
                  <a:schemeClr val="bg1">
                    <a:lumMod val="6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312368" y="1986975"/>
            <a:ext cx="52200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h-TH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แนวทางการประเมิน</a:t>
            </a:r>
            <a:endParaRPr lang="en-US" altLang="ko-KR" sz="40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맑은 고딕" pitchFamily="50" charset="-127"/>
              <a:cs typeface="TH SarabunPSK" panose="020B0500040200020003" pitchFamily="34" charset="-34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236295" y="394791"/>
            <a:ext cx="1296144" cy="307777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18281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21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490538"/>
            <a:ext cx="58737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835696" y="4443958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076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8" y="125219"/>
            <a:ext cx="914241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8) การประเมินการฝึกอบรมของ </a:t>
            </a:r>
            <a:r>
              <a:rPr lang="en-US" altLang="ko-KR" sz="2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Kirkpatric</a:t>
            </a:r>
            <a:endParaRPr lang="en-US" altLang="ko-KR" sz="2400" b="1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58688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การประเมินปฏิกิริยาตอบสนอง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เป็นการตรวจสอบความรู้สึกหรือความพอใจของผู้รับการอบรม</a:t>
            </a:r>
          </a:p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การประเมินผลการเรียนรู้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เป็นการตรวจสอบผลการเรียนรู้ ความรู้ ทักษะ และเจตคติ</a:t>
            </a:r>
          </a:p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การประเมินพฤติกรรมการเปลี่ยนแปลงไปหลังฝึกอบรม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เป็นไปตามความคาดหวังของโครงการหรือไม่</a:t>
            </a:r>
          </a:p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4) การประเมินผลลัพธ์ที่เกิดต่อองค์กร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เป็นการตรวจสอบทั้งผลดีและผลกระทบที่มีต่อองค์กร</a:t>
            </a:r>
          </a:p>
        </p:txBody>
      </p:sp>
    </p:spTree>
    <p:extLst>
      <p:ext uri="{BB962C8B-B14F-4D97-AF65-F5344CB8AC3E}">
        <p14:creationId xmlns:p14="http://schemas.microsoft.com/office/powerpoint/2010/main" val="22486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420688"/>
            <a:ext cx="6654800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78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3478"/>
            <a:ext cx="8208912" cy="478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5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375032"/>
            <a:ext cx="8153400" cy="85725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การประเมินผลโครงการแบบ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RBM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Results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Based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Management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– </a:t>
            </a:r>
            <a:r>
              <a:rPr lang="th-TH" sz="3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RBM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เป็นเครื่องมือการบริหารที่มาพร้อมกับแนวคิดการบริหารภาครัฐแนวใหม่(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New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Public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Management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ซึ่งมีการนำมาใช้กับภาครัฐและภาคเอกชนในหลายประเทศทั้งสหรัฐอเมริกา อังกฤษ ออสเตรเลีย นิวซีแลนด์ และประเทศในแถบเอเชีย เช่น ญี่ปุ่น สิงค์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โปร์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และฮ่องกง</a:t>
            </a:r>
          </a:p>
          <a:p>
            <a:pPr eaLnBrk="1" hangingPunct="1">
              <a:defRPr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เป็นวิธีการบริหารจัดการ ที่มุ่งเน้นผลการปฏิบัติงานเพื่อให้องค์กรบรรลุวัตถุประสงค์และเป้าหมาย เป็นการปรับปรุงผลการดำเนินงานขององค์กรที่ทุกคนต้องมีส่วนร่วม เพื่อให้เกิดการทำงานที่มีประสิทธิภาพประสิทธิผล มีความรับผิดชอบต่อประชาชนและยกระดับผลการปฏิบัติงานขององค์กรให้สามารถตอบสนองความต้องการของผู้รับบริการได้ดียิ่งขึ้น โดยใช้การสร้างตัวชี้วัดผลการดำเนินงานที่เป็นรูปธรรมวัดผลการปฏิบัติงานเทียบกับเป้าหมายที่กำหนด </a:t>
            </a:r>
          </a:p>
        </p:txBody>
      </p:sp>
    </p:spTree>
    <p:extLst>
      <p:ext uri="{BB962C8B-B14F-4D97-AF65-F5344CB8AC3E}">
        <p14:creationId xmlns:p14="http://schemas.microsoft.com/office/powerpoint/2010/main" val="215941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535768"/>
            <a:ext cx="4572032" cy="58935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sz="4800" b="1" dirty="0">
                <a:latin typeface="Angsana New" pitchFamily="18" charset="-34"/>
              </a:rPr>
              <a:t>วัตถุประสงค์ของ </a:t>
            </a:r>
            <a:r>
              <a:rPr lang="en-US" sz="4800" b="1" dirty="0">
                <a:latin typeface="Angsana New" pitchFamily="18" charset="-34"/>
              </a:rPr>
              <a:t>RBM</a:t>
            </a:r>
            <a:endParaRPr lang="th-TH" sz="4800" b="1" dirty="0">
              <a:latin typeface="Angsana New" pitchFamily="18" charset="-34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153400" cy="339447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การบริหารมุ่งผลสัมฤทธิ์มีวัตถุประสงค์เพื่อปรับปรุงการปฏิบัติงานขององค์กรให้ดีขึ้น ผู้บริหารระดับสูงซึ่งมีหน้าที่ควบคุมทางการปฏิบัติงานขององค์กรให้มุ่งไปสู่วิสัยทัศน์ จะมีรายงานผลการปฏิบัติงานจากระบบงานประยุกต์ของการบริหารมุ่งผลสัมฤทธิ์ (</a:t>
            </a:r>
            <a:r>
              <a:rPr lang="th-TH" sz="3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RBM</a:t>
            </a: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Application</a:t>
            </a: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เป็นเครื่องช่วยให้ทราบความก้าวหน้าของการดำเนินงานว่าเป็นไปในทิศทางที่ถูกต้องหรือไม่ และใกล้บรรลุวิสัยทัศน์ขององค์กรเพียงใด หากผลการปฏิบัติงานต่ำกว่าเป้าหมาย ผู้บริหารจะมีเวลาพอสำหรับการปรับเปลี่ยนกลยุทธ์เพื่อให้ผลสัมฤทธิ์ขององค์กรบรรลุวิสัยทัศน์ </a:t>
            </a:r>
          </a:p>
        </p:txBody>
      </p:sp>
    </p:spTree>
    <p:extLst>
      <p:ext uri="{BB962C8B-B14F-4D97-AF65-F5344CB8AC3E}">
        <p14:creationId xmlns:p14="http://schemas.microsoft.com/office/powerpoint/2010/main" val="678524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535768"/>
            <a:ext cx="8229600" cy="58935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การบริหารมุ่งผลสัมฤทธิ์มุ่งเน้นที่...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607338"/>
            <a:ext cx="7786742" cy="27110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ความประหยัด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(Economy)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คือ การใช้ปัจจัยนำเข้าหรือทรัพยากรน้อยที่สุด  ราคาต่ำที่สุด เวลาน้อยที่สุดในการผลิต </a:t>
            </a:r>
          </a:p>
          <a:p>
            <a:pPr eaLnBrk="1" hangingPunct="1"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ความมีประสิทธิภาพ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(Efficiency)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การเปรียบเทียบระหว่างปัจจัยนำเข้ากับผลผลิต  ถ้าใช้ทรัพยากรอย่างประหยัดและเกิดผลผลิตสูงก็ถือว่ามีประสิทธิภาพสูง </a:t>
            </a:r>
          </a:p>
          <a:p>
            <a:pPr eaLnBrk="1" hangingPunct="1"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ความมีประสิทธิผล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(Effectiveness)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การเปรียบเทียบระหว่างวัตถุประสงค์กับผลผลิตและผลลัพธ์  หากบรรลุตามวัตถุประสงค์ก็ถือว่า เกิดประสิทธิผล  ซึ่งดูจากทั้งปริมาณและคุณภาพ </a:t>
            </a:r>
          </a:p>
        </p:txBody>
      </p:sp>
    </p:spTree>
    <p:extLst>
      <p:ext uri="{BB962C8B-B14F-4D97-AF65-F5344CB8AC3E}">
        <p14:creationId xmlns:p14="http://schemas.microsoft.com/office/powerpoint/2010/main" val="2978608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1600200"/>
            <a:ext cx="7924800" cy="971550"/>
            <a:chOff x="432" y="1488"/>
            <a:chExt cx="4992" cy="816"/>
          </a:xfrm>
        </p:grpSpPr>
        <p:sp>
          <p:nvSpPr>
            <p:cNvPr id="5126" name="Rectangle 3"/>
            <p:cNvSpPr>
              <a:spLocks noChangeArrowheads="1"/>
            </p:cNvSpPr>
            <p:nvPr/>
          </p:nvSpPr>
          <p:spPr bwMode="auto">
            <a:xfrm>
              <a:off x="432" y="1488"/>
              <a:ext cx="1344" cy="81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th-TH" sz="3600" b="1" dirty="0">
                  <a:solidFill>
                    <a:srgbClr val="FF0000"/>
                  </a:solidFill>
                  <a:latin typeface="Angsana New" pitchFamily="18" charset="-34"/>
                </a:rPr>
                <a:t>ผลสัมฤทธิ์</a:t>
              </a:r>
            </a:p>
            <a:p>
              <a:pPr algn="ctr" eaLnBrk="0" latinLnBrk="0" hangingPunct="0"/>
              <a:r>
                <a:rPr lang="en-US" sz="3600" b="1" dirty="0">
                  <a:solidFill>
                    <a:srgbClr val="FF0000"/>
                  </a:solidFill>
                  <a:latin typeface="Angsana New" pitchFamily="18" charset="-34"/>
                </a:rPr>
                <a:t>(Results)</a:t>
              </a:r>
              <a:endParaRPr lang="th-TH" sz="3600" b="1" dirty="0">
                <a:solidFill>
                  <a:srgbClr val="FF0000"/>
                </a:solidFill>
                <a:latin typeface="Angsana New" pitchFamily="18" charset="-34"/>
              </a:endParaRPr>
            </a:p>
          </p:txBody>
        </p:sp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2256" y="1488"/>
              <a:ext cx="1344" cy="816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th-TH" sz="3600" b="1">
                  <a:solidFill>
                    <a:srgbClr val="FF0000"/>
                  </a:solidFill>
                  <a:latin typeface="Angsana New" pitchFamily="18" charset="-34"/>
                </a:rPr>
                <a:t>ผลผลิต</a:t>
              </a:r>
            </a:p>
            <a:p>
              <a:pPr algn="ctr" eaLnBrk="0" latinLnBrk="0" hangingPunct="0"/>
              <a:r>
                <a:rPr lang="en-US" sz="3600" b="1">
                  <a:solidFill>
                    <a:srgbClr val="FF0000"/>
                  </a:solidFill>
                  <a:latin typeface="Angsana New" pitchFamily="18" charset="-34"/>
                </a:rPr>
                <a:t>(Outputs)</a:t>
              </a:r>
              <a:endParaRPr lang="th-TH" sz="3600" b="1">
                <a:solidFill>
                  <a:srgbClr val="FF0000"/>
                </a:solidFill>
                <a:latin typeface="Angsana New" pitchFamily="18" charset="-34"/>
              </a:endParaRPr>
            </a:p>
          </p:txBody>
        </p:sp>
        <p:sp>
          <p:nvSpPr>
            <p:cNvPr id="5128" name="Rectangle 5"/>
            <p:cNvSpPr>
              <a:spLocks noChangeArrowheads="1"/>
            </p:cNvSpPr>
            <p:nvPr/>
          </p:nvSpPr>
          <p:spPr bwMode="auto">
            <a:xfrm>
              <a:off x="4080" y="1488"/>
              <a:ext cx="1344" cy="816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th-TH" sz="3600" b="1">
                  <a:solidFill>
                    <a:srgbClr val="FF0000"/>
                  </a:solidFill>
                  <a:latin typeface="Angsana New" pitchFamily="18" charset="-34"/>
                </a:rPr>
                <a:t>ผลลัพธ์</a:t>
              </a:r>
            </a:p>
            <a:p>
              <a:pPr algn="ctr" eaLnBrk="0" latinLnBrk="0" hangingPunct="0"/>
              <a:r>
                <a:rPr lang="en-US" sz="3600" b="1">
                  <a:solidFill>
                    <a:srgbClr val="FF0000"/>
                  </a:solidFill>
                  <a:latin typeface="Angsana New" pitchFamily="18" charset="-34"/>
                </a:rPr>
                <a:t>(Outcomes)</a:t>
              </a:r>
              <a:endParaRPr lang="th-TH" sz="3600" b="1">
                <a:solidFill>
                  <a:srgbClr val="FF0000"/>
                </a:solidFill>
                <a:latin typeface="Angsana New" pitchFamily="18" charset="-34"/>
              </a:endParaRPr>
            </a:p>
          </p:txBody>
        </p:sp>
        <p:sp>
          <p:nvSpPr>
            <p:cNvPr id="5129" name="Line 6"/>
            <p:cNvSpPr>
              <a:spLocks noChangeShapeType="1"/>
            </p:cNvSpPr>
            <p:nvPr/>
          </p:nvSpPr>
          <p:spPr bwMode="auto">
            <a:xfrm>
              <a:off x="1872" y="182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atinLnBrk="0"/>
              <a:endParaRPr lang="th-TH" sz="2800">
                <a:solidFill>
                  <a:srgbClr val="FF0000"/>
                </a:solidFill>
              </a:endParaRPr>
            </a:p>
          </p:txBody>
        </p:sp>
        <p:sp>
          <p:nvSpPr>
            <p:cNvPr id="5130" name="Line 7"/>
            <p:cNvSpPr>
              <a:spLocks noChangeShapeType="1"/>
            </p:cNvSpPr>
            <p:nvPr/>
          </p:nvSpPr>
          <p:spPr bwMode="auto">
            <a:xfrm>
              <a:off x="1872" y="192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atinLnBrk="0"/>
              <a:endParaRPr lang="th-TH" sz="2800">
                <a:solidFill>
                  <a:srgbClr val="FF0000"/>
                </a:solidFill>
              </a:endParaRPr>
            </a:p>
          </p:txBody>
        </p:sp>
        <p:sp>
          <p:nvSpPr>
            <p:cNvPr id="5131" name="AutoShape 8"/>
            <p:cNvSpPr>
              <a:spLocks noChangeArrowheads="1"/>
            </p:cNvSpPr>
            <p:nvPr/>
          </p:nvSpPr>
          <p:spPr bwMode="auto">
            <a:xfrm>
              <a:off x="3744" y="1728"/>
              <a:ext cx="240" cy="288"/>
            </a:xfrm>
            <a:prstGeom prst="plus">
              <a:avLst>
                <a:gd name="adj" fmla="val 4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/>
              <a:endParaRPr lang="th-TH" sz="2800">
                <a:solidFill>
                  <a:srgbClr val="FF0000"/>
                </a:solidFill>
              </a:endParaRPr>
            </a:p>
          </p:txBody>
        </p:sp>
      </p:grp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3482586"/>
            <a:ext cx="9144000" cy="193963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eaLnBrk="0" latinLnBrk="0" hangingPunct="0">
              <a:defRPr/>
            </a:pPr>
            <a:r>
              <a:rPr lang="th-TH" sz="4000" b="1" dirty="0">
                <a:solidFill>
                  <a:prstClr val="black"/>
                </a:solidFill>
                <a:latin typeface="DilleniaUPC" pitchFamily="18" charset="-34"/>
              </a:rPr>
              <a:t>คือ  วิธีการบริหารจัดการที่เป็นระบบที่มุ่งเน้นที่ผลสัมฤทธิ์</a:t>
            </a:r>
          </a:p>
          <a:p>
            <a:pPr algn="ctr" eaLnBrk="0" latinLnBrk="0" hangingPunct="0">
              <a:defRPr/>
            </a:pPr>
            <a:r>
              <a:rPr lang="th-TH" sz="4000" b="1" dirty="0">
                <a:solidFill>
                  <a:prstClr val="black"/>
                </a:solidFill>
                <a:latin typeface="DilleniaUPC" pitchFamily="18" charset="-34"/>
              </a:rPr>
              <a:t>  หรือผลการปฏิบัติงานเป็นหลัก โดยมีการวัดผลการ </a:t>
            </a:r>
          </a:p>
          <a:p>
            <a:pPr algn="ctr" eaLnBrk="0" latinLnBrk="0" hangingPunct="0">
              <a:defRPr/>
            </a:pPr>
            <a:r>
              <a:rPr lang="th-TH" sz="4000" b="1" dirty="0">
                <a:solidFill>
                  <a:prstClr val="black"/>
                </a:solidFill>
                <a:latin typeface="DilleniaUPC" pitchFamily="18" charset="-34"/>
              </a:rPr>
              <a:t>    ปฏิบัติงานที่ชัดเจน เพื่อให้บรรลุวัตถุประสงค์ที่ตั้งไว้</a:t>
            </a:r>
          </a:p>
        </p:txBody>
      </p:sp>
      <p:graphicFrame>
        <p:nvGraphicFramePr>
          <p:cNvPr id="5122" name="Object 10"/>
          <p:cNvGraphicFramePr>
            <a:graphicFrameLocks noChangeAspect="1"/>
          </p:cNvGraphicFramePr>
          <p:nvPr/>
        </p:nvGraphicFramePr>
        <p:xfrm>
          <a:off x="3560766" y="2745583"/>
          <a:ext cx="1620837" cy="56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lip" r:id="rId3" imgW="1621800" imgH="759240" progId="MS_ClipArt_Gallery.2">
                  <p:embed/>
                </p:oleObj>
              </mc:Choice>
              <mc:Fallback>
                <p:oleObj name="Clip" r:id="rId3" imgW="1621800" imgH="759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6" y="2745583"/>
                        <a:ext cx="1620837" cy="569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52400" y="228600"/>
            <a:ext cx="5638800" cy="15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latinLnBrk="0" hangingPunct="0">
              <a:lnSpc>
                <a:spcPct val="115000"/>
              </a:lnSpc>
              <a:defRPr/>
            </a:pPr>
            <a:r>
              <a:rPr lang="th-TH" sz="4000" b="1" dirty="0">
                <a:solidFill>
                  <a:prstClr val="black"/>
                </a:solidFill>
                <a:latin typeface="Angsana New" pitchFamily="18" charset="-34"/>
              </a:rPr>
              <a:t>การบริหารมุ่งผลสัมฤทธิ์ </a:t>
            </a:r>
            <a:endParaRPr lang="en-US" sz="4000" b="1" dirty="0">
              <a:solidFill>
                <a:prstClr val="black"/>
              </a:solidFill>
              <a:latin typeface="Angsana New" pitchFamily="18" charset="-34"/>
            </a:endParaRPr>
          </a:p>
          <a:p>
            <a:pPr algn="ctr" eaLnBrk="0" latinLnBrk="0" hangingPunct="0">
              <a:lnSpc>
                <a:spcPct val="115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Angsana New" pitchFamily="18" charset="-34"/>
              </a:rPr>
              <a:t>(</a:t>
            </a:r>
            <a:r>
              <a:rPr lang="en-US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R</a:t>
            </a:r>
            <a:r>
              <a:rPr lang="en-US" sz="4000" b="1" dirty="0">
                <a:solidFill>
                  <a:prstClr val="black"/>
                </a:solidFill>
                <a:latin typeface="Angsana New" pitchFamily="18" charset="-34"/>
              </a:rPr>
              <a:t>esult </a:t>
            </a:r>
            <a:r>
              <a:rPr lang="en-US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B</a:t>
            </a:r>
            <a:r>
              <a:rPr lang="en-US" sz="4000" b="1" dirty="0">
                <a:solidFill>
                  <a:prstClr val="black"/>
                </a:solidFill>
                <a:latin typeface="Angsana New" pitchFamily="18" charset="-34"/>
              </a:rPr>
              <a:t>ased </a:t>
            </a:r>
            <a:r>
              <a:rPr lang="en-US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M</a:t>
            </a:r>
            <a:r>
              <a:rPr lang="en-US" sz="4000" b="1" dirty="0">
                <a:solidFill>
                  <a:prstClr val="black"/>
                </a:solidFill>
                <a:latin typeface="Angsana New" pitchFamily="18" charset="-34"/>
              </a:rPr>
              <a:t>anagement - RBM)</a:t>
            </a:r>
            <a:endParaRPr lang="th-TH" sz="4000" b="1" dirty="0">
              <a:solidFill>
                <a:prstClr val="black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771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8602" y="228601"/>
            <a:ext cx="1919091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eaLnBrk="0" latinLnBrk="0" hangingPunct="0">
              <a:defRPr/>
            </a:pPr>
            <a:r>
              <a:rPr lang="th-TH" sz="4800" b="1" dirty="0">
                <a:solidFill>
                  <a:srgbClr val="DBF5F9"/>
                </a:solidFill>
                <a:latin typeface="Angsana New" pitchFamily="18" charset="-34"/>
              </a:rPr>
              <a:t>ผลผลิต</a:t>
            </a: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04800" y="1200151"/>
            <a:ext cx="7481910" cy="19389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8E99"/>
            </a:prstShdw>
          </a:effectLst>
        </p:spPr>
        <p:txBody>
          <a:bodyPr wrap="square">
            <a:spAutoFit/>
          </a:bodyPr>
          <a:lstStyle/>
          <a:p>
            <a:pPr eaLnBrk="0" latinLnBrk="0" hangingPunct="0"/>
            <a:r>
              <a:rPr lang="th-TH" sz="4800" b="1">
                <a:solidFill>
                  <a:srgbClr val="DBF5F9"/>
                </a:solidFill>
                <a:latin typeface="Angsana New" pitchFamily="18" charset="-34"/>
              </a:rPr>
              <a:t>คือ</a:t>
            </a:r>
            <a:r>
              <a:rPr lang="th-TH" sz="3600" b="1">
                <a:solidFill>
                  <a:srgbClr val="DBF5F9"/>
                </a:solidFill>
                <a:latin typeface="Angsana New" pitchFamily="18" charset="-34"/>
              </a:rPr>
              <a:t>	สิ่งของหรือบริการที่เป็นรูปธรรมหรือรับรู้ได้</a:t>
            </a:r>
          </a:p>
          <a:p>
            <a:pPr eaLnBrk="0" latinLnBrk="0" hangingPunct="0"/>
            <a:r>
              <a:rPr lang="th-TH" sz="3600" b="1">
                <a:solidFill>
                  <a:srgbClr val="DBF5F9"/>
                </a:solidFill>
                <a:latin typeface="Angsana New" pitchFamily="18" charset="-34"/>
              </a:rPr>
              <a:t>	ที่จัดทำหรือผลิตโดยหน่วยงานของรัฐ เพื่อให้</a:t>
            </a:r>
          </a:p>
          <a:p>
            <a:pPr eaLnBrk="0" latinLnBrk="0" hangingPunct="0"/>
            <a:r>
              <a:rPr lang="th-TH" sz="3600" b="1">
                <a:solidFill>
                  <a:srgbClr val="DBF5F9"/>
                </a:solidFill>
                <a:latin typeface="Angsana New" pitchFamily="18" charset="-34"/>
              </a:rPr>
              <a:t>	บุคคลภายนอกได้ใช้ประโยชน์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381001" y="3086102"/>
            <a:ext cx="6522365" cy="132343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wrap="square">
            <a:spAutoFit/>
          </a:bodyPr>
          <a:lstStyle/>
          <a:p>
            <a:pPr eaLnBrk="0" latinLnBrk="0" hangingPunct="0"/>
            <a:r>
              <a:rPr lang="th-TH" sz="4400" b="1">
                <a:solidFill>
                  <a:srgbClr val="DBF5F9"/>
                </a:solidFill>
                <a:latin typeface="Angsana New" pitchFamily="18" charset="-34"/>
              </a:rPr>
              <a:t>เป็น</a:t>
            </a:r>
            <a:r>
              <a:rPr lang="th-TH" sz="3600" b="1">
                <a:solidFill>
                  <a:srgbClr val="DBF5F9"/>
                </a:solidFill>
                <a:latin typeface="Angsana New" pitchFamily="18" charset="-34"/>
              </a:rPr>
              <a:t>	คำตอบที่ว่าจะได้รับอะไรจากการผลิต </a:t>
            </a:r>
          </a:p>
          <a:p>
            <a:pPr eaLnBrk="0" latinLnBrk="0" hangingPunct="0"/>
            <a:r>
              <a:rPr lang="th-TH" sz="3600" b="1">
                <a:solidFill>
                  <a:srgbClr val="DBF5F9"/>
                </a:solidFill>
                <a:latin typeface="Angsana New" pitchFamily="18" charset="-34"/>
              </a:rPr>
              <a:t>	หรือการจัดจ้าง/จัดซื้อ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7642228" y="3829051"/>
          <a:ext cx="1120775" cy="122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lip" r:id="rId3" imgW="887400" imgH="1293480" progId="MS_ClipArt_Gallery.2">
                  <p:embed/>
                </p:oleObj>
              </mc:Choice>
              <mc:Fallback>
                <p:oleObj name="Clip" r:id="rId3" imgW="887400" imgH="12934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228" y="3829051"/>
                        <a:ext cx="1120775" cy="12251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2362203" y="171450"/>
          <a:ext cx="1427163" cy="1173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lip" r:id="rId5" imgW="875520" imgH="958680" progId="MS_ClipArt_Gallery.2">
                  <p:embed/>
                </p:oleObj>
              </mc:Choice>
              <mc:Fallback>
                <p:oleObj name="Clip" r:id="rId5" imgW="875520" imgH="958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3" y="171450"/>
                        <a:ext cx="1427163" cy="11739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626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228601"/>
            <a:ext cx="1676400" cy="83099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latinLnBrk="0" hangingPunct="0">
              <a:defRPr/>
            </a:pPr>
            <a:r>
              <a:rPr lang="th-TH" sz="4800" b="1" dirty="0">
                <a:solidFill>
                  <a:srgbClr val="DBF5F9"/>
                </a:solidFill>
                <a:latin typeface="Angsana New" pitchFamily="18" charset="-34"/>
              </a:rPr>
              <a:t>ผลลัพธ์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04802" y="1143000"/>
            <a:ext cx="7986482" cy="206210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8E99"/>
            </a:prstShdw>
          </a:effectLst>
        </p:spPr>
        <p:txBody>
          <a:bodyPr wrap="none">
            <a:spAutoFit/>
          </a:bodyPr>
          <a:lstStyle/>
          <a:p>
            <a:pPr eaLnBrk="0" latinLnBrk="0" hangingPunct="0"/>
            <a:r>
              <a:rPr lang="th-TH" sz="3200" b="1" dirty="0">
                <a:solidFill>
                  <a:srgbClr val="DBF5F9"/>
                </a:solidFill>
                <a:latin typeface="Angsana New" pitchFamily="18" charset="-34"/>
              </a:rPr>
              <a:t>หมายถึง	ผลประโยชน์ที่ได้จากผลผลิตและผลกระทบ</a:t>
            </a:r>
          </a:p>
          <a:p>
            <a:pPr eaLnBrk="0" latinLnBrk="0" hangingPunct="0"/>
            <a:r>
              <a:rPr lang="th-TH" sz="3200" b="1" dirty="0">
                <a:solidFill>
                  <a:srgbClr val="DBF5F9"/>
                </a:solidFill>
                <a:latin typeface="Angsana New" pitchFamily="18" charset="-34"/>
              </a:rPr>
              <a:t>		ที่มีต่อชุมชนและสิ่งแวดล้อมจากการใช้ประโยชน์</a:t>
            </a:r>
          </a:p>
          <a:p>
            <a:pPr eaLnBrk="0" latinLnBrk="0" hangingPunct="0"/>
            <a:r>
              <a:rPr lang="th-TH" sz="3200" b="1" dirty="0">
                <a:solidFill>
                  <a:srgbClr val="DBF5F9"/>
                </a:solidFill>
                <a:latin typeface="Angsana New" pitchFamily="18" charset="-34"/>
              </a:rPr>
              <a:t>		จากสินค้าและบริการที่จัดทำหรือผลิตขึ้นมา</a:t>
            </a:r>
          </a:p>
          <a:p>
            <a:pPr eaLnBrk="0" latinLnBrk="0" hangingPunct="0"/>
            <a:r>
              <a:rPr lang="th-TH" sz="3200" b="1" dirty="0">
                <a:solidFill>
                  <a:srgbClr val="DBF5F9"/>
                </a:solidFill>
                <a:latin typeface="Angsana New" pitchFamily="18" charset="-34"/>
              </a:rPr>
              <a:t>		โดยหน่วยงานของรัฐ 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1000" y="3371850"/>
            <a:ext cx="7834338" cy="107721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wrap="square">
            <a:spAutoFit/>
          </a:bodyPr>
          <a:lstStyle/>
          <a:p>
            <a:pPr eaLnBrk="0" latinLnBrk="0" hangingPunct="0"/>
            <a:r>
              <a:rPr lang="th-TH" sz="3200" b="1" dirty="0">
                <a:solidFill>
                  <a:srgbClr val="DBF5F9"/>
                </a:solidFill>
                <a:latin typeface="Angsana New" pitchFamily="18" charset="-34"/>
              </a:rPr>
              <a:t>เป็น		คำตอบที่ว่าทำไมจึงมีการผลิต </a:t>
            </a:r>
          </a:p>
          <a:p>
            <a:pPr eaLnBrk="0" latinLnBrk="0" hangingPunct="0"/>
            <a:r>
              <a:rPr lang="th-TH" sz="3200" b="1" dirty="0">
                <a:solidFill>
                  <a:srgbClr val="DBF5F9"/>
                </a:solidFill>
                <a:latin typeface="Angsana New" pitchFamily="18" charset="-34"/>
              </a:rPr>
              <a:t>		หรือมีการจัดจ้าง/จัดซื้อผลผลิตนั้น</a:t>
            </a:r>
          </a:p>
        </p:txBody>
      </p:sp>
    </p:spTree>
    <p:extLst>
      <p:ext uri="{BB962C8B-B14F-4D97-AF65-F5344CB8AC3E}">
        <p14:creationId xmlns:p14="http://schemas.microsoft.com/office/powerpoint/2010/main" val="17204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8" y="125219"/>
            <a:ext cx="9142412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การจัดกลุ่มแนวทางการประเมิน</a:t>
            </a:r>
            <a:endParaRPr lang="en-US" altLang="ko-KR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520" y="1059582"/>
            <a:ext cx="83537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ประเมินโครงการมีความสำคัญต่อโครงการเพราะการประเมินจะมีประสิทธิภาพหรือไม่ก็ขึ้นอยู่กับผู้ประเมินจะเลือกแนวทางการประเมินอย่างไร แนวทางการประเมินไว้ 3 แนวทางดังนี้ 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แนวทางการประเมินที่เน้นจุดมุ่งหมาย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Goal-based approach)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เน้นเปรียบเทียบผลที่ได้กับจุดมุ่งหมายที่วางไว้ นักวิชาการกลุ่มนี้ได้แก่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Tyler (1950) Cronbach (1963)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Kirkpatrick (1978)</a:t>
            </a:r>
          </a:p>
          <a:p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แนวทางการประเมินที่เน้นการตัดสินคุณค่า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Judgmental evaluation approach)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นักประเมินกลุ่มนี้ให้ความสนใจกับการกับการตัดสินคุณค่าของสิ่งที่ถูกประเมิน นักวิชาการกลุ่มนี้ได้แก่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Stake (1967)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Scriven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(1969)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Provus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(1971)</a:t>
            </a:r>
          </a:p>
          <a:p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แนวทางการประเมินที่เน้นการตัดสินใจ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Decision – oriented evaluation approach)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เป็นรูปแบบการประเมินที่มีจุดมุ่งหมาย เพื่อให้ได้มาซึ่งข้อมูลและข่าวสารต่าง ๆ เพื่อช่วยผู้บริหารในการตัดสินใจเลือกทางเลือกต่าง ๆ ได้อย่างถูกต้อง ได้แก่ รูปแบบการประเมินของ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Daniel L.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Stufflebeam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(1968)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Alkin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4787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114300" y="0"/>
            <a:ext cx="8953500" cy="92397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latinLnBrk="0" hangingPunct="0"/>
            <a:r>
              <a:rPr lang="th-TH" sz="5400" b="1" dirty="0">
                <a:solidFill>
                  <a:srgbClr val="DBF5F9"/>
                </a:solidFill>
                <a:latin typeface="Times New Roman" pitchFamily="18" charset="0"/>
              </a:rPr>
              <a:t>กรอบความคิดเรื่องการวัดผลสัมฤทธิ์</a:t>
            </a: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5461003" y="814387"/>
            <a:ext cx="3421063" cy="2215754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325441" y="1591867"/>
            <a:ext cx="1443037" cy="1048940"/>
          </a:xfrm>
          <a:prstGeom prst="rect">
            <a:avLst/>
          </a:prstGeom>
          <a:solidFill>
            <a:schemeClr val="folHlink"/>
          </a:solidFill>
          <a:ln w="50800">
            <a:solidFill>
              <a:srgbClr val="FF00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th-TH" sz="2400" b="1">
                <a:solidFill>
                  <a:prstClr val="black"/>
                </a:solidFill>
                <a:latin typeface="Times New Roman" pitchFamily="18" charset="0"/>
                <a:cs typeface="FreesiaUPC" pitchFamily="34" charset="-34"/>
              </a:rPr>
              <a:t>วัตถุประสงค์</a:t>
            </a:r>
          </a:p>
          <a:p>
            <a:pPr algn="ctr" eaLnBrk="0" latinLnBrk="0" hangingPunct="0"/>
            <a:r>
              <a:rPr lang="th-TH" sz="1400" b="1">
                <a:solidFill>
                  <a:prstClr val="black"/>
                </a:solidFill>
                <a:latin typeface="Times New Roman" pitchFamily="18" charset="0"/>
                <a:cs typeface="FreesiaUPC" pitchFamily="34" charset="-34"/>
              </a:rPr>
              <a:t>OBJECTIVES</a:t>
            </a:r>
            <a:endParaRPr lang="th-TH" sz="1200" b="1">
              <a:solidFill>
                <a:prstClr val="black"/>
              </a:solidFill>
              <a:latin typeface="Times New Roman" pitchFamily="18" charset="0"/>
              <a:cs typeface="FreesiaUPC" pitchFamily="34" charset="-34"/>
            </a:endParaRPr>
          </a:p>
        </p:txBody>
      </p:sp>
      <p:sp>
        <p:nvSpPr>
          <p:cNvPr id="79877" name="Rectangle 6"/>
          <p:cNvSpPr>
            <a:spLocks noChangeArrowheads="1"/>
          </p:cNvSpPr>
          <p:nvPr/>
        </p:nvSpPr>
        <p:spPr bwMode="auto">
          <a:xfrm>
            <a:off x="2190753" y="1591867"/>
            <a:ext cx="1368425" cy="1048940"/>
          </a:xfrm>
          <a:prstGeom prst="rect">
            <a:avLst/>
          </a:prstGeom>
          <a:solidFill>
            <a:schemeClr val="bg2"/>
          </a:solidFill>
          <a:ln w="508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th-TH" sz="2800" b="1">
                <a:solidFill>
                  <a:prstClr val="black"/>
                </a:solidFill>
                <a:latin typeface="Times New Roman" pitchFamily="18" charset="0"/>
                <a:cs typeface="FreesiaUPC" pitchFamily="34" charset="-34"/>
              </a:rPr>
              <a:t>ปัจจัยนำเข้า</a:t>
            </a:r>
          </a:p>
          <a:p>
            <a:pPr algn="ctr" eaLnBrk="0" latinLnBrk="0" hangingPunct="0"/>
            <a:r>
              <a:rPr lang="th-TH" sz="2400" b="1">
                <a:solidFill>
                  <a:prstClr val="black"/>
                </a:solidFill>
                <a:latin typeface="Times New Roman" pitchFamily="18" charset="0"/>
                <a:cs typeface="FreesiaUPC" pitchFamily="34" charset="-34"/>
              </a:rPr>
              <a:t>INPUT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FreesiaUPC" pitchFamily="34" charset="-34"/>
              </a:rPr>
              <a:t>S</a:t>
            </a:r>
            <a:endParaRPr lang="th-TH" sz="2400" b="1">
              <a:solidFill>
                <a:prstClr val="black"/>
              </a:solidFill>
              <a:latin typeface="Times New Roman" pitchFamily="18" charset="0"/>
              <a:cs typeface="FreesiaUPC" pitchFamily="34" charset="-34"/>
            </a:endParaRPr>
          </a:p>
        </p:txBody>
      </p:sp>
      <p:sp>
        <p:nvSpPr>
          <p:cNvPr id="79878" name="Rectangle 7"/>
          <p:cNvSpPr>
            <a:spLocks noChangeArrowheads="1"/>
          </p:cNvSpPr>
          <p:nvPr/>
        </p:nvSpPr>
        <p:spPr bwMode="auto">
          <a:xfrm>
            <a:off x="3981453" y="1591867"/>
            <a:ext cx="1293813" cy="1048940"/>
          </a:xfrm>
          <a:prstGeom prst="rect">
            <a:avLst/>
          </a:prstGeom>
          <a:solidFill>
            <a:srgbClr val="A50021"/>
          </a:solidFill>
          <a:ln w="50800">
            <a:solidFill>
              <a:srgbClr val="CC33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th-TH" sz="3200" b="1">
                <a:solidFill>
                  <a:prstClr val="white"/>
                </a:solidFill>
                <a:latin typeface="Times New Roman" pitchFamily="18" charset="0"/>
                <a:cs typeface="FreesiaUPC" pitchFamily="34" charset="-34"/>
              </a:rPr>
              <a:t>กิจกรรม</a:t>
            </a:r>
          </a:p>
          <a:p>
            <a:pPr algn="ctr" eaLnBrk="0" latinLnBrk="0" hangingPunct="0"/>
            <a:r>
              <a:rPr lang="th-TH" sz="1600" b="1">
                <a:solidFill>
                  <a:prstClr val="white"/>
                </a:solidFill>
                <a:latin typeface="Times New Roman" pitchFamily="18" charset="0"/>
                <a:cs typeface="FreesiaUPC" pitchFamily="34" charset="-34"/>
              </a:rPr>
              <a:t>PROCESSES</a:t>
            </a:r>
            <a:endParaRPr lang="th-TH" sz="2800" b="1">
              <a:solidFill>
                <a:prstClr val="white"/>
              </a:solidFill>
              <a:latin typeface="Times New Roman" pitchFamily="18" charset="0"/>
              <a:cs typeface="FreesiaUPC" pitchFamily="34" charset="-34"/>
            </a:endParaRPr>
          </a:p>
        </p:txBody>
      </p:sp>
      <p:sp>
        <p:nvSpPr>
          <p:cNvPr id="79879" name="Rectangle 8"/>
          <p:cNvSpPr>
            <a:spLocks noChangeArrowheads="1"/>
          </p:cNvSpPr>
          <p:nvPr/>
        </p:nvSpPr>
        <p:spPr bwMode="auto">
          <a:xfrm>
            <a:off x="5697538" y="1591867"/>
            <a:ext cx="1219200" cy="1048940"/>
          </a:xfrm>
          <a:prstGeom prst="rect">
            <a:avLst/>
          </a:prstGeom>
          <a:solidFill>
            <a:srgbClr val="FFFF00"/>
          </a:solidFill>
          <a:ln w="50800">
            <a:solidFill>
              <a:srgbClr val="339933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th-TH" sz="2800" b="1" dirty="0">
                <a:solidFill>
                  <a:srgbClr val="003300"/>
                </a:solidFill>
                <a:latin typeface="Times New Roman" pitchFamily="18" charset="0"/>
                <a:cs typeface="FreesiaUPC" pitchFamily="34" charset="-34"/>
              </a:rPr>
              <a:t>ผลผลิต</a:t>
            </a:r>
            <a:endParaRPr lang="th-TH" sz="2400" b="1" dirty="0">
              <a:solidFill>
                <a:srgbClr val="003300"/>
              </a:solidFill>
              <a:latin typeface="Times New Roman" pitchFamily="18" charset="0"/>
              <a:cs typeface="FreesiaUPC" pitchFamily="34" charset="-34"/>
            </a:endParaRPr>
          </a:p>
          <a:p>
            <a:pPr algn="ctr" eaLnBrk="0" latinLnBrk="0" hangingPunct="0"/>
            <a:r>
              <a:rPr lang="th-TH" b="1" dirty="0" err="1">
                <a:solidFill>
                  <a:srgbClr val="003300"/>
                </a:solidFill>
                <a:latin typeface="Times New Roman" pitchFamily="18" charset="0"/>
                <a:cs typeface="FreesiaUPC" pitchFamily="34" charset="-34"/>
              </a:rPr>
              <a:t>OUTPUTS</a:t>
            </a:r>
            <a:endParaRPr lang="th-TH" sz="2400" b="1" dirty="0">
              <a:solidFill>
                <a:srgbClr val="003300"/>
              </a:solidFill>
              <a:latin typeface="Times New Roman" pitchFamily="18" charset="0"/>
              <a:cs typeface="FreesiaUPC" pitchFamily="34" charset="-34"/>
            </a:endParaRPr>
          </a:p>
        </p:txBody>
      </p:sp>
      <p:sp>
        <p:nvSpPr>
          <p:cNvPr id="79880" name="Rectangle 9"/>
          <p:cNvSpPr>
            <a:spLocks noChangeArrowheads="1"/>
          </p:cNvSpPr>
          <p:nvPr/>
        </p:nvSpPr>
        <p:spPr bwMode="auto">
          <a:xfrm>
            <a:off x="7339016" y="1591867"/>
            <a:ext cx="1368425" cy="1048940"/>
          </a:xfrm>
          <a:prstGeom prst="rect">
            <a:avLst/>
          </a:prstGeom>
          <a:solidFill>
            <a:srgbClr val="FF5050"/>
          </a:solidFill>
          <a:ln w="50800">
            <a:solidFill>
              <a:srgbClr val="CC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th-TH" sz="3200" b="1" dirty="0">
                <a:solidFill>
                  <a:prstClr val="white"/>
                </a:solidFill>
                <a:latin typeface="Times New Roman" pitchFamily="18" charset="0"/>
                <a:cs typeface="FreesiaUPC" pitchFamily="34" charset="-34"/>
              </a:rPr>
              <a:t>ผลลัพธ์</a:t>
            </a:r>
          </a:p>
          <a:p>
            <a:pPr algn="ctr" eaLnBrk="0" latinLnBrk="0" hangingPunct="0"/>
            <a:r>
              <a:rPr lang="th-TH" sz="1600" b="1" dirty="0" err="1">
                <a:solidFill>
                  <a:prstClr val="white"/>
                </a:solidFill>
                <a:latin typeface="Times New Roman" pitchFamily="18" charset="0"/>
                <a:cs typeface="FreesiaUPC" pitchFamily="34" charset="-34"/>
              </a:rPr>
              <a:t>OUTCOMES</a:t>
            </a:r>
            <a:endParaRPr lang="th-TH" sz="1400" b="1" dirty="0">
              <a:solidFill>
                <a:prstClr val="white"/>
              </a:solidFill>
              <a:latin typeface="Times New Roman" pitchFamily="18" charset="0"/>
              <a:cs typeface="FreesiaUPC" pitchFamily="34" charset="-34"/>
            </a:endParaRPr>
          </a:p>
        </p:txBody>
      </p:sp>
      <p:sp>
        <p:nvSpPr>
          <p:cNvPr id="79881" name="Line 10"/>
          <p:cNvSpPr>
            <a:spLocks noChangeShapeType="1"/>
          </p:cNvSpPr>
          <p:nvPr/>
        </p:nvSpPr>
        <p:spPr bwMode="auto">
          <a:xfrm>
            <a:off x="1793878" y="1953816"/>
            <a:ext cx="373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79882" name="Line 11"/>
          <p:cNvSpPr>
            <a:spLocks noChangeShapeType="1"/>
          </p:cNvSpPr>
          <p:nvPr/>
        </p:nvSpPr>
        <p:spPr bwMode="auto">
          <a:xfrm>
            <a:off x="1793878" y="2115741"/>
            <a:ext cx="373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79883" name="Line 12"/>
          <p:cNvSpPr>
            <a:spLocks noChangeShapeType="1"/>
          </p:cNvSpPr>
          <p:nvPr/>
        </p:nvSpPr>
        <p:spPr bwMode="auto">
          <a:xfrm>
            <a:off x="1793878" y="2278856"/>
            <a:ext cx="373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79884" name="Line 13"/>
          <p:cNvSpPr>
            <a:spLocks noChangeShapeType="1"/>
          </p:cNvSpPr>
          <p:nvPr/>
        </p:nvSpPr>
        <p:spPr bwMode="auto">
          <a:xfrm>
            <a:off x="3584578" y="1953816"/>
            <a:ext cx="373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79885" name="Line 14"/>
          <p:cNvSpPr>
            <a:spLocks noChangeShapeType="1"/>
          </p:cNvSpPr>
          <p:nvPr/>
        </p:nvSpPr>
        <p:spPr bwMode="auto">
          <a:xfrm>
            <a:off x="3584578" y="2115741"/>
            <a:ext cx="373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79886" name="Line 15"/>
          <p:cNvSpPr>
            <a:spLocks noChangeShapeType="1"/>
          </p:cNvSpPr>
          <p:nvPr/>
        </p:nvSpPr>
        <p:spPr bwMode="auto">
          <a:xfrm>
            <a:off x="3584578" y="2278856"/>
            <a:ext cx="373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79887" name="Line 16"/>
          <p:cNvSpPr>
            <a:spLocks noChangeShapeType="1"/>
          </p:cNvSpPr>
          <p:nvPr/>
        </p:nvSpPr>
        <p:spPr bwMode="auto">
          <a:xfrm>
            <a:off x="5300663" y="2007394"/>
            <a:ext cx="373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79888" name="Line 17"/>
          <p:cNvSpPr>
            <a:spLocks noChangeShapeType="1"/>
          </p:cNvSpPr>
          <p:nvPr/>
        </p:nvSpPr>
        <p:spPr bwMode="auto">
          <a:xfrm>
            <a:off x="5300663" y="2170510"/>
            <a:ext cx="373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79889" name="Line 18"/>
          <p:cNvSpPr>
            <a:spLocks noChangeShapeType="1"/>
          </p:cNvSpPr>
          <p:nvPr/>
        </p:nvSpPr>
        <p:spPr bwMode="auto">
          <a:xfrm>
            <a:off x="5300663" y="2333625"/>
            <a:ext cx="373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79890" name="Line 19"/>
          <p:cNvSpPr>
            <a:spLocks noChangeShapeType="1"/>
          </p:cNvSpPr>
          <p:nvPr/>
        </p:nvSpPr>
        <p:spPr bwMode="auto">
          <a:xfrm>
            <a:off x="6942138" y="1953816"/>
            <a:ext cx="373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79891" name="Line 20"/>
          <p:cNvSpPr>
            <a:spLocks noChangeShapeType="1"/>
          </p:cNvSpPr>
          <p:nvPr/>
        </p:nvSpPr>
        <p:spPr bwMode="auto">
          <a:xfrm>
            <a:off x="6942138" y="2115741"/>
            <a:ext cx="373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79892" name="Line 21"/>
          <p:cNvSpPr>
            <a:spLocks noChangeShapeType="1"/>
          </p:cNvSpPr>
          <p:nvPr/>
        </p:nvSpPr>
        <p:spPr bwMode="auto">
          <a:xfrm>
            <a:off x="6942138" y="2278856"/>
            <a:ext cx="373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79893" name="Rectangle 22"/>
          <p:cNvSpPr>
            <a:spLocks noChangeArrowheads="1"/>
          </p:cNvSpPr>
          <p:nvPr/>
        </p:nvSpPr>
        <p:spPr bwMode="auto">
          <a:xfrm>
            <a:off x="6257656" y="867966"/>
            <a:ext cx="1789657" cy="97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latinLnBrk="0" hangingPunct="0">
              <a:lnSpc>
                <a:spcPct val="90000"/>
              </a:lnSpc>
            </a:pPr>
            <a:r>
              <a:rPr lang="th-TH" sz="3600" b="1">
                <a:solidFill>
                  <a:srgbClr val="000066"/>
                </a:solidFill>
                <a:latin typeface="Times New Roman" pitchFamily="18" charset="0"/>
                <a:cs typeface="FreesiaUPC" pitchFamily="34" charset="-34"/>
              </a:rPr>
              <a:t>ผลสัมฤทธิ์ </a:t>
            </a:r>
          </a:p>
          <a:p>
            <a:pPr algn="ctr" eaLnBrk="0" latinLnBrk="0" hangingPunct="0">
              <a:lnSpc>
                <a:spcPct val="90000"/>
              </a:lnSpc>
            </a:pPr>
            <a:r>
              <a:rPr lang="th-TH" sz="2800" b="1">
                <a:solidFill>
                  <a:srgbClr val="000066"/>
                </a:solidFill>
                <a:latin typeface="Times New Roman" pitchFamily="18" charset="0"/>
                <a:cs typeface="FreesiaUPC" pitchFamily="34" charset="-34"/>
              </a:rPr>
              <a:t>RESULTS</a:t>
            </a:r>
          </a:p>
        </p:txBody>
      </p:sp>
      <p:sp>
        <p:nvSpPr>
          <p:cNvPr id="79894" name="Line 23"/>
          <p:cNvSpPr>
            <a:spLocks noChangeShapeType="1"/>
          </p:cNvSpPr>
          <p:nvPr/>
        </p:nvSpPr>
        <p:spPr bwMode="auto">
          <a:xfrm>
            <a:off x="2540000" y="2636945"/>
            <a:ext cx="0" cy="489347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79895" name="Rectangle 24"/>
          <p:cNvSpPr>
            <a:spLocks noChangeArrowheads="1"/>
          </p:cNvSpPr>
          <p:nvPr/>
        </p:nvSpPr>
        <p:spPr bwMode="auto">
          <a:xfrm>
            <a:off x="1495428" y="2974708"/>
            <a:ext cx="193803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latinLnBrk="0" hangingPunct="0"/>
            <a:r>
              <a:rPr lang="th-TH" sz="3200" b="1" dirty="0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</a:rPr>
              <a:t>ความประหยัด</a:t>
            </a:r>
            <a:endParaRPr lang="th-TH" sz="3200" dirty="0">
              <a:solidFill>
                <a:srgbClr val="FF0000"/>
              </a:solidFill>
              <a:latin typeface="Times New Roman" pitchFamily="18" charset="0"/>
              <a:cs typeface="FreesiaUPC" pitchFamily="34" charset="-34"/>
            </a:endParaRPr>
          </a:p>
        </p:txBody>
      </p:sp>
      <p:sp>
        <p:nvSpPr>
          <p:cNvPr id="79896" name="Rectangle 25"/>
          <p:cNvSpPr>
            <a:spLocks noChangeArrowheads="1"/>
          </p:cNvSpPr>
          <p:nvPr/>
        </p:nvSpPr>
        <p:spPr bwMode="auto">
          <a:xfrm>
            <a:off x="3143240" y="3911212"/>
            <a:ext cx="247022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latinLnBrk="0" hangingPunct="0"/>
            <a:r>
              <a:rPr lang="th-TH" sz="3200" b="1" dirty="0">
                <a:solidFill>
                  <a:prstClr val="black"/>
                </a:solidFill>
                <a:latin typeface="Times New Roman" pitchFamily="18" charset="0"/>
                <a:cs typeface="FreesiaUPC" pitchFamily="34" charset="-34"/>
              </a:rPr>
              <a:t>ความมีประสิทธิผล</a:t>
            </a:r>
            <a:endParaRPr lang="th-TH" sz="3200" dirty="0">
              <a:solidFill>
                <a:srgbClr val="FF3300"/>
              </a:solidFill>
              <a:latin typeface="Times New Roman" pitchFamily="18" charset="0"/>
              <a:cs typeface="FreesiaUPC" pitchFamily="34" charset="-34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122363" y="2731295"/>
            <a:ext cx="6938962" cy="1084660"/>
            <a:chOff x="648" y="2416"/>
            <a:chExt cx="4464" cy="960"/>
          </a:xfrm>
        </p:grpSpPr>
        <p:sp>
          <p:nvSpPr>
            <p:cNvPr id="79903" name="Line 27"/>
            <p:cNvSpPr>
              <a:spLocks noChangeShapeType="1"/>
            </p:cNvSpPr>
            <p:nvPr/>
          </p:nvSpPr>
          <p:spPr bwMode="auto">
            <a:xfrm>
              <a:off x="648" y="2416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pPr latinLnBrk="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79904" name="Line 28"/>
            <p:cNvSpPr>
              <a:spLocks noChangeShapeType="1"/>
            </p:cNvSpPr>
            <p:nvPr/>
          </p:nvSpPr>
          <p:spPr bwMode="auto">
            <a:xfrm>
              <a:off x="648" y="3366"/>
              <a:ext cx="44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latinLnBrk="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79905" name="Line 29"/>
            <p:cNvSpPr>
              <a:spLocks noChangeShapeType="1"/>
            </p:cNvSpPr>
            <p:nvPr/>
          </p:nvSpPr>
          <p:spPr bwMode="auto">
            <a:xfrm flipV="1">
              <a:off x="5104" y="2416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pPr latinLnBrk="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79906" name="Line 30"/>
            <p:cNvSpPr>
              <a:spLocks noChangeShapeType="1"/>
            </p:cNvSpPr>
            <p:nvPr/>
          </p:nvSpPr>
          <p:spPr bwMode="auto">
            <a:xfrm flipV="1">
              <a:off x="4104" y="2448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latinLnBrk="0"/>
              <a:endParaRPr lang="th-TH" sz="2800">
                <a:solidFill>
                  <a:prstClr val="black"/>
                </a:solidFill>
              </a:endParaRPr>
            </a:p>
          </p:txBody>
        </p:sp>
      </p:grpSp>
      <p:sp>
        <p:nvSpPr>
          <p:cNvPr id="79898" name="Rectangle 31"/>
          <p:cNvSpPr>
            <a:spLocks noChangeArrowheads="1"/>
          </p:cNvSpPr>
          <p:nvPr/>
        </p:nvSpPr>
        <p:spPr bwMode="auto">
          <a:xfrm>
            <a:off x="3427414" y="3236119"/>
            <a:ext cx="266258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latinLnBrk="0" hangingPunct="0"/>
            <a:r>
              <a:rPr lang="th-TH" sz="3200" b="1">
                <a:solidFill>
                  <a:srgbClr val="009DD9"/>
                </a:solidFill>
                <a:latin typeface="Times New Roman" pitchFamily="18" charset="0"/>
                <a:cs typeface="FreesiaUPC" pitchFamily="34" charset="-34"/>
              </a:rPr>
              <a:t>ความมีประสิทธิภาพ</a:t>
            </a:r>
            <a:endParaRPr lang="th-TH" sz="3200">
              <a:solidFill>
                <a:srgbClr val="009DD9"/>
              </a:solidFill>
              <a:latin typeface="Times New Roman" pitchFamily="18" charset="0"/>
              <a:cs typeface="FreesiaUPC" pitchFamily="34" charset="-34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405816" y="2767014"/>
            <a:ext cx="2850818" cy="478631"/>
            <a:chOff x="2093" y="2688"/>
            <a:chExt cx="1834" cy="423"/>
          </a:xfrm>
        </p:grpSpPr>
        <p:sp>
          <p:nvSpPr>
            <p:cNvPr id="79901" name="Line 34"/>
            <p:cNvSpPr>
              <a:spLocks noChangeShapeType="1"/>
            </p:cNvSpPr>
            <p:nvPr/>
          </p:nvSpPr>
          <p:spPr bwMode="auto">
            <a:xfrm flipV="1">
              <a:off x="3927" y="2688"/>
              <a:ext cx="0" cy="4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 latinLnBrk="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79902" name="Line 35"/>
            <p:cNvSpPr>
              <a:spLocks noChangeShapeType="1"/>
            </p:cNvSpPr>
            <p:nvPr/>
          </p:nvSpPr>
          <p:spPr bwMode="auto">
            <a:xfrm flipV="1">
              <a:off x="2093" y="2688"/>
              <a:ext cx="0" cy="4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pPr latinLnBrk="0"/>
              <a:endParaRPr lang="th-TH" sz="2800">
                <a:solidFill>
                  <a:prstClr val="black"/>
                </a:solidFill>
              </a:endParaRP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3429000" y="3257551"/>
            <a:ext cx="2819400" cy="119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66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583113" y="3293269"/>
            <a:ext cx="4114800" cy="1600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latinLnBrk="0">
              <a:spcBef>
                <a:spcPct val="20000"/>
              </a:spcBef>
              <a:buClr>
                <a:srgbClr val="E2D700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DBF5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CHECK</a:t>
            </a:r>
            <a:endParaRPr lang="th-TH" sz="2400" b="1" dirty="0">
              <a:solidFill>
                <a:srgbClr val="DBF5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latinLnBrk="0">
              <a:spcBef>
                <a:spcPct val="20000"/>
              </a:spcBef>
              <a:buClr>
                <a:srgbClr val="E2D700"/>
              </a:buClr>
              <a:buSzPct val="70000"/>
              <a:buFont typeface="Wingdings" pitchFamily="2" charset="2"/>
              <a:buNone/>
              <a:defRPr/>
            </a:pPr>
            <a:r>
              <a:rPr lang="th-TH" sz="2400" b="1" dirty="0">
                <a:solidFill>
                  <a:srgbClr val="DBF5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วัดว่าปฏิบัติได้ผลสัมฤทธิ์ตามที่วางแผนหรือไม่ (</a:t>
            </a:r>
            <a:r>
              <a:rPr lang="en-US" sz="2400" b="1" dirty="0">
                <a:solidFill>
                  <a:srgbClr val="DBF5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KPI </a:t>
            </a:r>
            <a:r>
              <a:rPr lang="th-TH" sz="2400" b="1" dirty="0">
                <a:solidFill>
                  <a:srgbClr val="DBF5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ชัดเจน)</a:t>
            </a:r>
          </a:p>
          <a:p>
            <a:pPr algn="ctr" latinLnBrk="0">
              <a:spcBef>
                <a:spcPct val="20000"/>
              </a:spcBef>
              <a:buClr>
                <a:srgbClr val="E2D700"/>
              </a:buClr>
              <a:buSzPct val="70000"/>
              <a:buFont typeface="Wingdings" pitchFamily="2" charset="2"/>
              <a:buNone/>
              <a:defRPr/>
            </a:pPr>
            <a:endParaRPr lang="th-TH" sz="2400" b="1" dirty="0">
              <a:solidFill>
                <a:srgbClr val="DBF5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68313" y="3293269"/>
            <a:ext cx="4114800" cy="1600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latinLnBrk="0">
              <a:spcBef>
                <a:spcPct val="20000"/>
              </a:spcBef>
              <a:buClr>
                <a:srgbClr val="E2D700"/>
              </a:buClr>
              <a:buSzPct val="70000"/>
              <a:buFont typeface="Wingdings" pitchFamily="2" charset="2"/>
              <a:buNone/>
              <a:defRPr/>
            </a:pPr>
            <a:r>
              <a:rPr lang="en-US" sz="4400" b="1" dirty="0">
                <a:solidFill>
                  <a:srgbClr val="DBF5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ACT</a:t>
            </a:r>
            <a:endParaRPr lang="th-TH" sz="4400" b="1" dirty="0">
              <a:solidFill>
                <a:srgbClr val="DBF5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latinLnBrk="0">
              <a:spcBef>
                <a:spcPct val="20000"/>
              </a:spcBef>
              <a:buClr>
                <a:srgbClr val="E2D700"/>
              </a:buClr>
              <a:buSzPct val="70000"/>
              <a:buFont typeface="Wingdings" pitchFamily="2" charset="2"/>
              <a:buNone/>
              <a:defRPr/>
            </a:pPr>
            <a:r>
              <a:rPr lang="th-TH" sz="3200" b="1" dirty="0">
                <a:solidFill>
                  <a:srgbClr val="DBF5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ปรับปรุงแก้ไขให้ได้ตามที่วางแผนไว้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583113" y="1693069"/>
            <a:ext cx="4114800" cy="1600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latinLnBrk="0">
              <a:spcBef>
                <a:spcPct val="20000"/>
              </a:spcBef>
              <a:buClr>
                <a:srgbClr val="E2D700"/>
              </a:buClr>
              <a:buSzPct val="7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DBF5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DO</a:t>
            </a:r>
            <a:endParaRPr lang="th-TH" sz="2800" b="1" dirty="0">
              <a:solidFill>
                <a:srgbClr val="DBF5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latinLnBrk="0">
              <a:spcBef>
                <a:spcPct val="20000"/>
              </a:spcBef>
              <a:buClr>
                <a:srgbClr val="E2D700"/>
              </a:buClr>
              <a:buSzPct val="70000"/>
              <a:buFont typeface="Wingdings" pitchFamily="2" charset="2"/>
              <a:buNone/>
              <a:defRPr/>
            </a:pPr>
            <a:r>
              <a:rPr lang="th-TH" sz="2800" b="1" dirty="0">
                <a:solidFill>
                  <a:srgbClr val="DBF5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ปฏิบัติมุ่งให้เกิดผลสัมฤทธิ์ตามที่วางแผนไว้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68313" y="1693069"/>
            <a:ext cx="4114800" cy="1600200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latinLnBrk="0">
              <a:spcBef>
                <a:spcPct val="20000"/>
              </a:spcBef>
              <a:buClr>
                <a:srgbClr val="E2D700"/>
              </a:buClr>
              <a:buSzPct val="7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DBF5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</a:p>
          <a:p>
            <a:pPr algn="ctr" latinLnBrk="0">
              <a:spcBef>
                <a:spcPct val="20000"/>
              </a:spcBef>
              <a:buClr>
                <a:srgbClr val="E2D700"/>
              </a:buClr>
              <a:buSzPct val="70000"/>
              <a:buFont typeface="Wingdings" pitchFamily="2" charset="2"/>
              <a:buNone/>
              <a:defRPr/>
            </a:pPr>
            <a:r>
              <a:rPr lang="th-TH" sz="2800" b="1" dirty="0">
                <a:solidFill>
                  <a:srgbClr val="DBF5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วัตถุประสงค์/เป้าหมายชัดเจน (ต้องการผลสัมฤทธิ์อะไร)</a:t>
            </a:r>
          </a:p>
        </p:txBody>
      </p:sp>
      <p:sp>
        <p:nvSpPr>
          <p:cNvPr id="80902" name="Line 7"/>
          <p:cNvSpPr>
            <a:spLocks noChangeShapeType="1"/>
          </p:cNvSpPr>
          <p:nvPr/>
        </p:nvSpPr>
        <p:spPr bwMode="auto">
          <a:xfrm>
            <a:off x="500034" y="1714494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80903" name="Line 8"/>
          <p:cNvSpPr>
            <a:spLocks noChangeShapeType="1"/>
          </p:cNvSpPr>
          <p:nvPr/>
        </p:nvSpPr>
        <p:spPr bwMode="auto">
          <a:xfrm>
            <a:off x="468313" y="3293269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80904" name="Line 9"/>
          <p:cNvSpPr>
            <a:spLocks noChangeShapeType="1"/>
          </p:cNvSpPr>
          <p:nvPr/>
        </p:nvSpPr>
        <p:spPr bwMode="auto">
          <a:xfrm>
            <a:off x="468313" y="4893469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80905" name="Line 10"/>
          <p:cNvSpPr>
            <a:spLocks noChangeShapeType="1"/>
          </p:cNvSpPr>
          <p:nvPr/>
        </p:nvSpPr>
        <p:spPr bwMode="auto">
          <a:xfrm>
            <a:off x="468313" y="1693069"/>
            <a:ext cx="0" cy="3200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80906" name="Line 11"/>
          <p:cNvSpPr>
            <a:spLocks noChangeShapeType="1"/>
          </p:cNvSpPr>
          <p:nvPr/>
        </p:nvSpPr>
        <p:spPr bwMode="auto">
          <a:xfrm>
            <a:off x="4583113" y="1693069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80907" name="Line 12"/>
          <p:cNvSpPr>
            <a:spLocks noChangeShapeType="1"/>
          </p:cNvSpPr>
          <p:nvPr/>
        </p:nvSpPr>
        <p:spPr bwMode="auto">
          <a:xfrm>
            <a:off x="8697913" y="1693069"/>
            <a:ext cx="0" cy="3200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571500"/>
            <a:ext cx="8215338" cy="5715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0" latinLnBrk="0" hangingPunct="0">
              <a:defRPr/>
            </a:pPr>
            <a:r>
              <a:rPr lang="en-US" sz="3200" b="1" dirty="0">
                <a:solidFill>
                  <a:prstClr val="white"/>
                </a:solidFill>
                <a:latin typeface="Angsana New" pitchFamily="18" charset="-34"/>
              </a:rPr>
              <a:t>RBM : Results </a:t>
            </a:r>
            <a:r>
              <a:rPr lang="th-TH" sz="3200" b="1" dirty="0">
                <a:solidFill>
                  <a:prstClr val="white"/>
                </a:solidFill>
                <a:latin typeface="Angsana New" pitchFamily="18" charset="-34"/>
              </a:rPr>
              <a:t>เกี่ยวข้องกับทุกกระบวนการของการบริหาร</a:t>
            </a:r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 rot="-4905862">
            <a:off x="4399362" y="1429941"/>
            <a:ext cx="550069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8015289" y="2902745"/>
            <a:ext cx="733425" cy="910829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30736" name="AutoShape 16"/>
          <p:cNvSpPr>
            <a:spLocks noChangeArrowheads="1"/>
          </p:cNvSpPr>
          <p:nvPr/>
        </p:nvSpPr>
        <p:spPr bwMode="auto">
          <a:xfrm rot="-10449620">
            <a:off x="539753" y="2787255"/>
            <a:ext cx="733425" cy="91082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 rot="5400000">
            <a:off x="4183462" y="3968353"/>
            <a:ext cx="550069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lang="th-TH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 autoUpdateAnimBg="0"/>
      <p:bldP spid="30724" grpId="0" animBg="1" autoUpdateAnimBg="0"/>
      <p:bldP spid="30725" grpId="0" animBg="1" autoUpdateAnimBg="0"/>
      <p:bldP spid="30726" grpId="0" animBg="1" autoUpdateAnimBg="0"/>
      <p:bldP spid="30734" grpId="0" animBg="1"/>
      <p:bldP spid="30735" grpId="0" animBg="1"/>
      <p:bldP spid="30736" grpId="0" animBg="1"/>
      <p:bldP spid="307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192" y="4515966"/>
            <a:ext cx="15841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THANK YOU</a:t>
            </a: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F4AE8-1A68-4027-82F8-9A192090F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3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8" y="125219"/>
            <a:ext cx="91424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  </a:t>
            </a:r>
            <a:r>
              <a:rPr lang="th-TH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1) การประเมินยึดจุดมุ่งหมายของ </a:t>
            </a:r>
            <a:r>
              <a:rPr lang="th-TH" altLang="ko-K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ราล์ฟ</a:t>
            </a:r>
            <a:r>
              <a:rPr lang="th-TH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 ดับบลิว (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Ralph W. Tyler)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520" y="771550"/>
            <a:ext cx="83537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 1 มีการกำหนดวัตถุประสงค์เชิงพฤติกรรม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Behavioral objective)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ด้วยข้อความที่ชัดเจนว่าเมื่อสิ้นสุดการจัดการเรียนการสอน ผู้เรียนควรเกิดพฤติกรรมใดหรือสามารถกระทำสิ่งใดได้บ้างลักษณะของวัตถุประสงค์ควรเน้นที่พฤติกรรมที่สังเกตเห็นได้โดยชัดเจน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 2 ระบุเนื้อหาหรือประสบการณ์สำหรับผู้เรียนที่จะได้เรียนรู้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content or experience)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เพื่อให้บรรลุตามความมุ่งหมายที่ตั้งไว้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 3 เลือกวิธีการเรียนการสอนที่เหมาะสมกับเนื้อหา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approach selection)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กับเนื้อหาที่ผู้เรียนต้องเรียนรู้ตามกำหนด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 4 ประเมินโครงการ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program evaluation)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โดยการตัดสินด้วยการวัดผลทางการศึกษา ต่อมาไท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เลอร์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สร้างวงจรของวัตถุประสงค์ในการจัดการเรียนการสอนและการประเมินผลขึ้นซึ่งเขียนเป็นโมเดลพื้นฐานได้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43758"/>
            <a:ext cx="4464496" cy="208823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3851920" y="4454598"/>
            <a:ext cx="576461" cy="27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931790"/>
            <a:ext cx="180850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(Goal-based approach)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25842"/>
            <a:ext cx="12961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สิ้นสุดโครงการ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225914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8" y="125219"/>
            <a:ext cx="91424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2) การประเมินจุดมุ่งหมายและผลข้างเคียงของ ลี เจ </a:t>
            </a:r>
            <a:r>
              <a:rPr lang="th-TH" altLang="ko-K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ครอนบาค</a:t>
            </a:r>
            <a:r>
              <a:rPr lang="th-TH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 (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Lee J. Cronbach)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59929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ประเมินหลัก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การตัดสินใจเพื่อปรับปรุงรายวิชา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Course Improvement)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เพื่อตัดสินว่าอุปกรณ์การเรียนการสอน และวิธีการสอนใดที่น่าพอใจ และมีส่วนใดที่ดำเนินการอยู่แล้วต้องแก้ไข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การตัดสินใจที่เกี่ยวข้องกับตัวบุคคล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Decision about Individual)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ในการตัดสินใจในการวางแผน การคัดเลือก หรือการแยกกลุ่ม หรือแจ้งให้ผู้อยู่ในโครงการทราบว่าส่วนใดที่เขาเด่น และส่วนใดที่เขาควรปรับปรุงแก้ไข เป็นต้น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เพื่อการตัดสินเกี่ยวกับระเบียบวิธีในการบริหาร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Administrative Regulation)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เพื่อการตัดสินว่า ระบบการศึกษาของโรงเรียนดีหรือไม่อย่างไร และครูแต่ละคนของโรงเรียน มีประสิทธิภาพดีหรือไม่อย่างไร เป็นต้น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ผลข้างเคียง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การติดตามผล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Follow-up Studies)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เป็นการศึกษาเปรียบเทียบกลุ่มตัวอย่างจากการศึกษารายวิชาใดวิชาหนึ่งโดยเฉพาะ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การวัดทัศนคติ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Attitude Measurement)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การวัดทัศนคติทำได้หลายอย่าง เช่น การสัมภาษณ์ และการใช้แบบสอบถาม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การวัดความสามารถทั่วไป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Proficiency Measurement)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ให้ความสำคัญต่อคะแนนรายข้อมากกว่าคะแนนจากแบบทดสอบทั้งฉบับ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4) การศึกษากระบวนการ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Process Studies)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ศึกษาถึงกระบวนการมีจุดมุ่งหมายในการศึกษาสิ่งที่เกิดขึ้นในโครงการเพื่อประโยชน์ในการปรับปรุงโครงการให้ดีขึ้น และเป็นการประเมินที่วัดหลายๆด้าน เช่น ความรู้ความสามรถทั่ว ๆ ไป ทัศนคติ รวมทั้งการติดตามผลของการเรียนหลังเสร็จสิ้นการเรียนการสอนแต่ละรายวิชา ผู้เรียนได้ผลการเรียนตามจุดมุ่งหมายหรือไม่</a:t>
            </a:r>
          </a:p>
          <a:p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4537914"/>
            <a:ext cx="324479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(Goal and side effect attainment approach)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4587974"/>
            <a:ext cx="12961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สิ้นสุดโครงการ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4587974"/>
            <a:ext cx="165618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ระหว่างดำเนินโครงการ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335272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8" y="125219"/>
            <a:ext cx="91424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ko-K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การประเมินความไม่สอดคล้องของ </a:t>
            </a:r>
            <a:r>
              <a:rPr lang="th-TH" altLang="ko-KR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แมลคอล์ม</a:t>
            </a:r>
            <a:r>
              <a:rPr lang="th-TH" altLang="ko-K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เอ็ม</a:t>
            </a:r>
            <a:r>
              <a:rPr lang="th-TH" altLang="ko-K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โพรวัส</a:t>
            </a:r>
            <a:r>
              <a:rPr lang="th-TH" altLang="ko-K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altLang="ko-K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Malcolm M. </a:t>
            </a:r>
            <a:r>
              <a:rPr lang="en-US" altLang="ko-KR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Provus</a:t>
            </a:r>
            <a:r>
              <a:rPr lang="en-US" altLang="ko-K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3528" y="1002090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ความไม่สอดคล้องกัน 5 ขั้นตอน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ขั้นที่ 1 การออกแบบโครงการ คือ การกำหนดปัจจัยที่ทำให้เกิดการดำเนินงาน กำหนด เป็นการพิจารณาคุณภาพของสิ่งต่าง ๆ ที่เกี่ยวกับโครงการ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ขั้นที่ 2 การเตรียมพร้อม เป็นการนำปัจจัยที่ทำให้เกิดการดำเนินงานเข้าสู่กระบวนการ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ขั้นที่ 3 การดำเนินการตามแผน เป็นกระบวนการประเมินขั้นตอนวิธีการการดำเนินงาน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ขั้นที่ 4 ผลผลิตที่เกิดจากโครงการ เป็นขั้นตอนการประเมินครั้งสุดท้ายในโครงการ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ขั้นที่ 5 การวิเคราะห์ค่าใช้จ่ายและกำไร เป็นการวิเคราะห์ว่าโครงการดังกล่าวได้ผลตอบแทนคุ้มค่ากับการลงทุนมากน้อยเพียงใด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4537914"/>
            <a:ext cx="29466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(The discrepancy evaluation approach)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398573"/>
            <a:ext cx="165618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ระหว่างดำเนินโครงการ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4633755"/>
            <a:ext cx="1438275" cy="50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18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8" y="125219"/>
            <a:ext cx="914241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4) การประเมินแบบยึดความเป็นอิสระจากจุดมุ่งหมายของ ไม</a:t>
            </a:r>
            <a:r>
              <a:rPr lang="th-TH" altLang="ko-KR" sz="2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เคิล</a:t>
            </a:r>
            <a:r>
              <a:rPr lang="th-TH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สคริฟเว่น</a:t>
            </a:r>
            <a:r>
              <a:rPr lang="th-TH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Michael </a:t>
            </a:r>
            <a:r>
              <a:rPr lang="en-US" altLang="ko-KR" sz="2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Scriven</a:t>
            </a:r>
            <a:r>
              <a:rPr lang="en-US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16310" y="771550"/>
            <a:ext cx="871296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การประเมินระหว่างดำเนินการ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Formative Evaluation)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เป็นบทบาทของการประเมิน กิจกรรม หรือโครงการใดๆ ที่บ่งชี้ถึงข้อดีและข้อจำกัดที่เกิดขึ้นในระหว่างการดำเนินการนั้นๆผลจากการประเมินดังกล่าวนี้ สามารถจะนำไปใช้เพื่อการพัฒนางานดังกล่าวให้ดีขึ้น จึงอาจเรียกการประเมินประเภทนี้ว่า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เป็นการประเมินเพื่อการปรับปรุง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การประเมินผลรวม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Summative Evaluation)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เป็นบทบาทของการประเมิน เมื่อกิจกรรมหรือโครงการใด ๆ สิ้นสุดลง เพื่อเป็นตัวบ่งชี้ถึงคุณค่าความสำเร็จของโครงการนั้น ๆ รวมทั้งนำเอาความสำเร็จหรือแนวทางที่ดีไปใช้กับงานหรือกิจกรรมอื่น ๆ ที่มีลักษณะคล้ายคลึงกันในโอกาสต่อ ๆ ไป จึงอาจเรียกการประเมินประเภทนี้ว่า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เป็นการประเมินสรุปรวม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8735" y="2643758"/>
            <a:ext cx="871296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การประเมินเกณฑ์ภายใน (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Intrinsic Evaluation)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เป็นการประเมินในส่วนที่เกี่ยวข้องกับคุณภาพของเครื่องมือใด ๆ ที่ใช้ในการเก็บข้อมูลรวมทั้งคุณภาพของคุณลักษณะต่าง ๆ ที่เกี่ยวข้องกับการดำเนินโครงการ เช่น เป้าหมาย โครงสร้าง วิธีการ ตลอดจนทัศนคติของบุคลากรที่รับผิดชอบในการดำเนินโครงการ ความเชื่อถือจากสาธารณชน และข้อมูลอื่น ๆ ในอดีตที่เกี่ยวข้องกับโครงการนั้น ๆ </a:t>
            </a:r>
          </a:p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การประเมินความคุ้มค่า (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Payoff Evaluation)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เป็นการประเมินในส่วนที่ไม่เกี่ยวข้องกับคุณภาพของโครงการ ทฤษฎี หรือสิ่งอื่น ๆ ของโครงการ แต่เป็นการประเมินในส่วนซึ่งเป็นผลที่มีต่อผู้รับบริการจากการดำเนินโครงการ เช่น ผลที่ได้จากคะแนนสอบ หรือผลการปฏิบัติงานของผู้รับบริการจากการดำเนินโครงการหรือผลกระทบต่อด้านสุขอนามัยของผู้รับบริการ การประเมินความคุ้มค่า ได้ให้ความสนใจเกี่ยวกับผลของโครงการที่ให้แก่ผู้รับบริการจึงจัดว่าเป็นการตัดสินคุณค่าของโครงการของอิงเกณฑ์ภายนอก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Extrinsic Criteria)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9512" y="4537914"/>
            <a:ext cx="29466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(Formative and Summative evaluation)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00" y="4587974"/>
            <a:ext cx="165618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ระหว่างดำเนินโครงการ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2240" y="4700454"/>
            <a:ext cx="12961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สิ้นสุดโครงการ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177832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8" y="125219"/>
            <a:ext cx="914241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5) การประเมินสนองความต้องการของ โร</a:t>
            </a:r>
            <a:r>
              <a:rPr lang="th-TH" altLang="ko-KR" sz="2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เบิร์ต</a:t>
            </a:r>
            <a:r>
              <a:rPr lang="th-TH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อี </a:t>
            </a:r>
            <a:r>
              <a:rPr lang="th-TH" altLang="ko-KR" sz="2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สเตค</a:t>
            </a:r>
            <a:r>
              <a:rPr lang="th-TH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Robert E. Stake)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6330" y="771550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2 ส่วน คือ การบรรยาย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Descriptive)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และการตัดสินคุณค่า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Judgment)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ในภาคการบรรยายนั้น ผู้เชี่ยวชาญหรือผู้ประเมินจะต้องหาข้อมูลที่เกี่ยวข้องกับโครงการให้ได้มากที่สุด ประกอบด้วย 2 ส่วนคือ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1) เป้าหมายคือความคาดหวัง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Goals or Intents)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เป้าหมายที่ครอบคลุมนโยบายทั้งหมด สำหรับการประเมินการศึกษาไม่ควรจะสนใจเป้าหมายเฉพาะในแง่พฤติกรรมของผู้เรียนเพียงอย่างเดียว ต้องคำนึงถึงองค์ประกอบอื่น ๆ ด้วย ความคาดหวังนี้ประกอบด้วย 3 ส่วน คือ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1.1) สิ่งนำ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Antecedence)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เป็นสาเหตุที่มีอยู่ก่อน ซึ่งอาจจะเกี่ยวพันกับผลของการเรียนการสอน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1.2) ปฏิบัติการ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Transactions)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เป็นผลสำเร็จของการจัดกระทำงานเป็นองค์ประกอบของขบวนการเรียนการสอน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1.3) ผลลัพธ์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Outcomes)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เป็นผลของโปรแกรมทางการศึกษา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2) สิ่งที่เป็นจริงหรือสังเกตได้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Observations)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เป็นสิ่งที่เกิดขึ้นจริงในสภาพความเป็นจริง มีส่วนประกอบ 3 ส่วน คือ สิ่งนำ ปฏิบัติการ และผลลัพธ์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7854"/>
            <a:ext cx="4186833" cy="154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3995936" y="4803998"/>
            <a:ext cx="936104" cy="24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1520" y="3637886"/>
            <a:ext cx="25859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(Stake ‘s countenance approach)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10" y="4094589"/>
            <a:ext cx="165618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ระหว่างดำเนินโครงการ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4522" y="4515788"/>
            <a:ext cx="12961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สิ้นสุดโครงการ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352182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8" y="125219"/>
            <a:ext cx="91424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ko-K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6) การประเมินที่เน้นจุดศูนย์กลางการเรียนรู้ของ </a:t>
            </a:r>
            <a:r>
              <a:rPr lang="th-TH" altLang="ko-KR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มาร์วิน</a:t>
            </a:r>
            <a:r>
              <a:rPr lang="th-TH" altLang="ko-K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ซี </a:t>
            </a:r>
            <a:r>
              <a:rPr lang="th-TH" altLang="ko-KR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อัลคิน</a:t>
            </a:r>
            <a:r>
              <a:rPr lang="th-TH" altLang="ko-K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altLang="ko-K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Marvin C. </a:t>
            </a:r>
            <a:r>
              <a:rPr lang="en-US" altLang="ko-KR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Alkin</a:t>
            </a:r>
            <a:r>
              <a:rPr lang="en-US" altLang="ko-K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520" y="987574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แบ่งการประเมินออกเป็น 5 ส่วน คือ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1) การประเมินเพื่อการกำหนดวัตถุประสงค์ของโครงการ เป็นการประเมินที่เกิดขึ้นก่อนที่จะทำกิจกรรมหรือโครงการใด ๆ เป็นการประเมินเพื่อกำหนดวัตถุประสงค์ของโครงการหรือเพื่อกำหนดเป้าหมายของโครงการให้สอดคล้องกับภาวะความต้องการที่เป็นอยู่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2) การประเมินเพื่อการวางแผนโครงการ เป็นการประเมินเพื่อหาวิธีการที่เหมาะสมในการที่จะวางแผนให้การดำเนินงานในโครงการนั้น ๆ ได้บรรลุวัตถุประสงค์ที่กำหนดไว้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3) การประเมินขณะกำลังดำเนินโครงการ พิจารณาขั้นตอนการทำงานว่าเป็นไปตามแผนงานที่วางไว้หรือไม่ หรือได้ดำเนินการไปตามขั้นตอนที่ควรจะเป็นเพียงใด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4) การประเมินเพื่อการพัฒนางาน เป็นการประเมินเพื่อค้นหารูปแบบ แนวทางหรือข้อเสนอแนะใด ๆ ในการที่จะทำให้งานที่กำลังเดินการอยู่นั้นมีประสิทธิภาพมากที่สุด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5) การประเมินเพื่อรับรองผลงาน และเพื่อการยุบ ขยายหรือปรับเปลี่ยนโครงการเป็นการประเมินภายหลังการดำเนินโครงการ มีจุดหมายเพื่อตรวจสอบผลที่ได้กับวัตถุประสงค์ที่กำหนดไว้ รวมทั้งการประมวลผล ข้อแนะนำ เพื่อนำไปใช้กับโครงการต่อไป และเพื่อให้ข้อเสนอแนะในการที่จะยุบ เลิก ขยาย หรือปรับเปลี่ยนโครงการในช่วงระยะเวลาต่อไป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9512" y="4537914"/>
            <a:ext cx="379783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(Center for the study of evaluation approach : CSE)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4309234"/>
            <a:ext cx="145874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ก่อนดำเนินโครงการ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5473" y="4590524"/>
            <a:ext cx="165618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ระหว่างดำเนินโครงการ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2240" y="4722580"/>
            <a:ext cx="12961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สิ้นสุดโครงการ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373535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8" y="125219"/>
            <a:ext cx="914241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7) การประเมินที่เน้นการตัดสินใจของ แด</a:t>
            </a:r>
            <a:r>
              <a:rPr lang="th-TH" altLang="ko-KR" sz="2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เนียล</a:t>
            </a:r>
            <a:r>
              <a:rPr lang="th-TH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แอล</a:t>
            </a:r>
            <a:r>
              <a:rPr lang="th-TH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สตัฟเฟิลบีม</a:t>
            </a:r>
            <a:r>
              <a:rPr lang="th-TH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Daniel L. </a:t>
            </a:r>
            <a:r>
              <a:rPr lang="en-US" altLang="ko-KR" sz="2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Stufflebeam</a:t>
            </a:r>
            <a:r>
              <a:rPr lang="en-US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586884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การประเมินบริบทหรือสภาพแวดล้อม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Context Evaluation : C)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เป็นการพิจารณาและวิเคราะห์สภาพแวดล้อมของโครงการเพื่อให้ได้ข้อมูลที่สำคัญ ช่วยในการกำหนดวัตถุประสงค์ของโครงการความเป็นไปได้ของโครงการ ตรวจสอบโครงการที่จะตอบสนองความต้องการที่จำเป็นวัตถุประสงค์ของโครงการชัดเจนเหมาะสม สอดคล้องกับนโยบายขององค์กรหรือนโยบายของหน่วยงาน เป็นโครงการที่มีความเป็นไปได้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การประเมินปัจจัยเบื้องต้น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Input Evaluation : I)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เป็นการวิเคราะห์เพื่อให้ได้ข้อมูลตัดสินใจต่อปัจจัยต่างๆ ที่เกี่ยวกับโครงการว่าเหมาะสมหรือไม่ โดยดูว่าปัจจัยที่ใช้บุคคล งบประมาณ วัสดุอุปกรณ์และการบริหารจัดการมีส่วนช่วยให้บรรลุวัตถุประสงค์ของโครงการหรือไม่ 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การประเมินกระบวนการ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Process Evaluation : P)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เป็นการประเมินระหว่างดำเนินโครงการเพื่อหาข้อดี ข้อบกพร่องของการดำเนินงานตามขั้นตอนต่างๆ ที่กำหนดไว้ว่าเป็นไปตามแผนที่กำหนดไว้หรือไม่ กิจกรรมใดที่ทำได้หรือทำไม่ได้ เพราะเหตุใด มีปัญหาอุปสรรคอะไรบ้าง มีการแก้ไขปัญหาอย่างไร 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4) การประเมินผลผลิต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Product Evaluation : P)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ผลเพื่อดูว่าผลที่เกิดขึ้นเมื่อสิ้นสุดโครงการเป็นไปตามวัตถุประสงค์หรือตามที่คาดหวังหรือไม่ โดยอาศัยข้อมูลจากการประเมินทุกประเด็นร่วมกัน เพื่อตรวจสอบว่าเกิดผลตามวัตถุประสงค์ที่กำหนดหรือไม่ คุณภาพผลลัพธ์เป็นอย่างไร เกิดผลกระทบข้างเคียงหรือไม่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1" y="4280203"/>
            <a:ext cx="137409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(CIPP approach)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4313168"/>
            <a:ext cx="201622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ก่อนดำเนินโครงการ 1และ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4322167"/>
            <a:ext cx="195697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ระหว่างดำเนินโครงการ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184" y="4313168"/>
            <a:ext cx="12961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สิ้นสุดโครงการ 4</a:t>
            </a:r>
          </a:p>
        </p:txBody>
      </p:sp>
    </p:spTree>
    <p:extLst>
      <p:ext uri="{BB962C8B-B14F-4D97-AF65-F5344CB8AC3E}">
        <p14:creationId xmlns:p14="http://schemas.microsoft.com/office/powerpoint/2010/main" val="22153737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2526</Words>
  <Application>Microsoft Office PowerPoint</Application>
  <PresentationFormat>On-screen Show (16:9)</PresentationFormat>
  <Paragraphs>145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맑은 고딕</vt:lpstr>
      <vt:lpstr>Angsana New</vt:lpstr>
      <vt:lpstr>Arial</vt:lpstr>
      <vt:lpstr>Calibri</vt:lpstr>
      <vt:lpstr>Constantia</vt:lpstr>
      <vt:lpstr>DilleniaUPC</vt:lpstr>
      <vt:lpstr>TH SarabunPSK</vt:lpstr>
      <vt:lpstr>Times New Roman</vt:lpstr>
      <vt:lpstr>Wingdings</vt:lpstr>
      <vt:lpstr>Wingdings 2</vt:lpstr>
      <vt:lpstr>Office 테마</vt:lpstr>
      <vt:lpstr>Flow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การประเมินผลโครงการแบบ RBM  (Results Based Management – RBM)</vt:lpstr>
      <vt:lpstr>วัตถุประสงค์ของ RBM</vt:lpstr>
      <vt:lpstr>การบริหารมุ่งผลสัมฤทธิ์มุ่งเน้นที่...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 DESIGN</dc:title>
  <dc:creator>ALLPPT.com</dc:creator>
  <cp:lastModifiedBy>LF-ALRO</cp:lastModifiedBy>
  <cp:revision>42</cp:revision>
  <cp:lastPrinted>2020-08-27T01:42:31Z</cp:lastPrinted>
  <dcterms:created xsi:type="dcterms:W3CDTF">2014-02-22T02:13:23Z</dcterms:created>
  <dcterms:modified xsi:type="dcterms:W3CDTF">2020-08-27T01:42:41Z</dcterms:modified>
</cp:coreProperties>
</file>