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61"/>
  </p:notesMasterIdLst>
  <p:handoutMasterIdLst>
    <p:handoutMasterId r:id="rId62"/>
  </p:handoutMasterIdLst>
  <p:sldIdLst>
    <p:sldId id="261" r:id="rId4"/>
    <p:sldId id="273" r:id="rId5"/>
    <p:sldId id="452" r:id="rId6"/>
    <p:sldId id="313" r:id="rId7"/>
    <p:sldId id="427" r:id="rId8"/>
    <p:sldId id="428" r:id="rId9"/>
    <p:sldId id="429" r:id="rId10"/>
    <p:sldId id="430" r:id="rId11"/>
    <p:sldId id="431" r:id="rId12"/>
    <p:sldId id="432" r:id="rId13"/>
    <p:sldId id="433" r:id="rId14"/>
    <p:sldId id="434" r:id="rId15"/>
    <p:sldId id="435" r:id="rId16"/>
    <p:sldId id="436" r:id="rId17"/>
    <p:sldId id="438" r:id="rId18"/>
    <p:sldId id="437" r:id="rId19"/>
    <p:sldId id="439" r:id="rId20"/>
    <p:sldId id="314" r:id="rId21"/>
    <p:sldId id="453" r:id="rId22"/>
    <p:sldId id="454" r:id="rId23"/>
    <p:sldId id="411" r:id="rId24"/>
    <p:sldId id="412" r:id="rId25"/>
    <p:sldId id="404" r:id="rId26"/>
    <p:sldId id="451" r:id="rId27"/>
    <p:sldId id="383" r:id="rId28"/>
    <p:sldId id="441" r:id="rId29"/>
    <p:sldId id="384" r:id="rId30"/>
    <p:sldId id="322" r:id="rId31"/>
    <p:sldId id="355" r:id="rId32"/>
    <p:sldId id="380" r:id="rId33"/>
    <p:sldId id="442" r:id="rId34"/>
    <p:sldId id="373" r:id="rId35"/>
    <p:sldId id="443" r:id="rId36"/>
    <p:sldId id="406" r:id="rId37"/>
    <p:sldId id="405" r:id="rId38"/>
    <p:sldId id="446" r:id="rId39"/>
    <p:sldId id="447" r:id="rId40"/>
    <p:sldId id="448" r:id="rId41"/>
    <p:sldId id="449" r:id="rId42"/>
    <p:sldId id="450" r:id="rId43"/>
    <p:sldId id="357" r:id="rId44"/>
    <p:sldId id="385" r:id="rId45"/>
    <p:sldId id="386" r:id="rId46"/>
    <p:sldId id="361" r:id="rId47"/>
    <p:sldId id="407" r:id="rId48"/>
    <p:sldId id="440" r:id="rId49"/>
    <p:sldId id="408" r:id="rId50"/>
    <p:sldId id="362" r:id="rId51"/>
    <p:sldId id="387" r:id="rId52"/>
    <p:sldId id="415" r:id="rId53"/>
    <p:sldId id="414" r:id="rId54"/>
    <p:sldId id="409" r:id="rId55"/>
    <p:sldId id="333" r:id="rId56"/>
    <p:sldId id="393" r:id="rId57"/>
    <p:sldId id="444" r:id="rId58"/>
    <p:sldId id="445" r:id="rId59"/>
    <p:sldId id="262" r:id="rId60"/>
  </p:sldIdLst>
  <p:sldSz cx="9144000" cy="5143500" type="screen16x9"/>
  <p:notesSz cx="6788150" cy="9923463"/>
  <p:defaultTextStyle>
    <a:defPPr>
      <a:defRPr lang="ko-K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ngsana New" charset="-34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ngsana New" charset="-34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ngsana New" charset="-34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ngsana New" charset="-34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ngsana New" charset="-34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ngsana New" charset="-34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ngsana New" charset="-34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ngsana New" charset="-34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ngsana New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139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D60093"/>
    <a:srgbClr val="FFCCFF"/>
    <a:srgbClr val="993300"/>
    <a:srgbClr val="000000"/>
    <a:srgbClr val="FFFFFF"/>
    <a:srgbClr val="F2A40D"/>
    <a:srgbClr val="32A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64" autoAdjust="0"/>
    <p:restoredTop sz="93407" autoAdjust="0"/>
  </p:normalViewPr>
  <p:slideViewPr>
    <p:cSldViewPr>
      <p:cViewPr varScale="1">
        <p:scale>
          <a:sx n="111" d="100"/>
          <a:sy n="111" d="100"/>
        </p:scale>
        <p:origin x="888" y="102"/>
      </p:cViewPr>
      <p:guideLst>
        <p:guide orient="horz" pos="139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presProps" Target="pres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tableStyles" Target="tableStyles.xml"/><Relationship Id="rId5" Type="http://schemas.openxmlformats.org/officeDocument/2006/relationships/slide" Target="slides/slide2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viewProps" Target="view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1532" cy="497897"/>
          </a:xfrm>
          <a:prstGeom prst="rect">
            <a:avLst/>
          </a:prstGeom>
        </p:spPr>
        <p:txBody>
          <a:bodyPr vert="horz" lIns="91418" tIns="45708" rIns="91418" bIns="45708" rtlCol="0"/>
          <a:lstStyle>
            <a:lvl1pPr algn="l">
              <a:defRPr sz="1200"/>
            </a:lvl1pPr>
          </a:lstStyle>
          <a:p>
            <a:endParaRPr lang="th-TH" dirty="0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45047" y="1"/>
            <a:ext cx="2941532" cy="497897"/>
          </a:xfrm>
          <a:prstGeom prst="rect">
            <a:avLst/>
          </a:prstGeom>
        </p:spPr>
        <p:txBody>
          <a:bodyPr vert="horz" lIns="91418" tIns="45708" rIns="91418" bIns="45708" rtlCol="0"/>
          <a:lstStyle>
            <a:lvl1pPr algn="r">
              <a:defRPr sz="1200"/>
            </a:lvl1pPr>
          </a:lstStyle>
          <a:p>
            <a:fld id="{F26A8D75-30FE-4009-89CC-BA98E7AC0149}" type="datetimeFigureOut">
              <a:rPr lang="th-TH" smtClean="0"/>
              <a:t>21/09/63</a:t>
            </a:fld>
            <a:endParaRPr lang="th-TH" dirty="0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2" y="9425570"/>
            <a:ext cx="2941532" cy="497895"/>
          </a:xfrm>
          <a:prstGeom prst="rect">
            <a:avLst/>
          </a:prstGeom>
        </p:spPr>
        <p:txBody>
          <a:bodyPr vert="horz" lIns="91418" tIns="45708" rIns="91418" bIns="45708" rtlCol="0" anchor="b"/>
          <a:lstStyle>
            <a:lvl1pPr algn="l">
              <a:defRPr sz="1200"/>
            </a:lvl1pPr>
          </a:lstStyle>
          <a:p>
            <a:endParaRPr lang="th-TH" dirty="0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3"/>
          </p:nvPr>
        </p:nvSpPr>
        <p:spPr>
          <a:xfrm>
            <a:off x="3845047" y="9425570"/>
            <a:ext cx="2941532" cy="497895"/>
          </a:xfrm>
          <a:prstGeom prst="rect">
            <a:avLst/>
          </a:prstGeom>
        </p:spPr>
        <p:txBody>
          <a:bodyPr vert="horz" lIns="91418" tIns="45708" rIns="91418" bIns="45708" rtlCol="0" anchor="b"/>
          <a:lstStyle>
            <a:lvl1pPr algn="r">
              <a:defRPr sz="1200"/>
            </a:lvl1pPr>
          </a:lstStyle>
          <a:p>
            <a:fld id="{FA22A8BD-C02B-4959-8DC3-D23FE5DB3F69}" type="slidenum">
              <a:rPr lang="th-TH" smtClean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726394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1638" cy="496888"/>
          </a:xfrm>
          <a:prstGeom prst="rect">
            <a:avLst/>
          </a:prstGeom>
        </p:spPr>
        <p:txBody>
          <a:bodyPr vert="horz" lIns="91418" tIns="45708" rIns="91418" bIns="45708" rtlCol="0"/>
          <a:lstStyle>
            <a:lvl1pPr algn="l">
              <a:defRPr sz="1200"/>
            </a:lvl1pPr>
          </a:lstStyle>
          <a:p>
            <a:endParaRPr lang="th-TH" dirty="0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44926" y="0"/>
            <a:ext cx="2941638" cy="496888"/>
          </a:xfrm>
          <a:prstGeom prst="rect">
            <a:avLst/>
          </a:prstGeom>
        </p:spPr>
        <p:txBody>
          <a:bodyPr vert="horz" lIns="91418" tIns="45708" rIns="91418" bIns="45708" rtlCol="0"/>
          <a:lstStyle>
            <a:lvl1pPr algn="r">
              <a:defRPr sz="1200"/>
            </a:lvl1pPr>
          </a:lstStyle>
          <a:p>
            <a:fld id="{A4DDC853-3EC1-481D-B03E-2E54E0F1472D}" type="datetimeFigureOut">
              <a:rPr lang="th-TH" smtClean="0"/>
              <a:t>21/09/63</a:t>
            </a:fld>
            <a:endParaRPr lang="th-TH" dirty="0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1241425"/>
            <a:ext cx="5953125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8" tIns="45708" rIns="91418" bIns="45708" rtlCol="0" anchor="ctr"/>
          <a:lstStyle/>
          <a:p>
            <a:endParaRPr lang="th-TH" dirty="0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451" y="4775202"/>
            <a:ext cx="5429250" cy="3908425"/>
          </a:xfrm>
          <a:prstGeom prst="rect">
            <a:avLst/>
          </a:prstGeom>
        </p:spPr>
        <p:txBody>
          <a:bodyPr vert="horz" lIns="91418" tIns="45708" rIns="91418" bIns="45708" rtlCol="0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1" y="9426575"/>
            <a:ext cx="2941638" cy="496888"/>
          </a:xfrm>
          <a:prstGeom prst="rect">
            <a:avLst/>
          </a:prstGeom>
        </p:spPr>
        <p:txBody>
          <a:bodyPr vert="horz" lIns="91418" tIns="45708" rIns="91418" bIns="45708" rtlCol="0" anchor="b"/>
          <a:lstStyle>
            <a:lvl1pPr algn="l">
              <a:defRPr sz="1200"/>
            </a:lvl1pPr>
          </a:lstStyle>
          <a:p>
            <a:endParaRPr lang="th-TH" dirty="0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44926" y="9426575"/>
            <a:ext cx="2941638" cy="496888"/>
          </a:xfrm>
          <a:prstGeom prst="rect">
            <a:avLst/>
          </a:prstGeom>
        </p:spPr>
        <p:txBody>
          <a:bodyPr vert="horz" lIns="91418" tIns="45708" rIns="91418" bIns="45708" rtlCol="0" anchor="b"/>
          <a:lstStyle>
            <a:lvl1pPr algn="r">
              <a:defRPr sz="1200"/>
            </a:lvl1pPr>
          </a:lstStyle>
          <a:p>
            <a:fld id="{7D95A529-BFC9-43C9-BB98-AB66C59F9798}" type="slidenum">
              <a:rPr lang="th-TH" smtClean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999849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5A529-BFC9-43C9-BB98-AB66C59F9798}" type="slidenum">
              <a:rPr lang="th-TH" smtClean="0"/>
              <a:t>21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24278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5A529-BFC9-43C9-BB98-AB66C59F9798}" type="slidenum">
              <a:rPr lang="th-TH" smtClean="0"/>
              <a:t>55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828880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 userDrawn="1"/>
        </p:nvSpPr>
        <p:spPr>
          <a:xfrm>
            <a:off x="3311525" y="738188"/>
            <a:ext cx="2520950" cy="251936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162425" y="1139825"/>
            <a:ext cx="819150" cy="181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3572242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-148" y="414830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/>
          <p:nvPr userDrawn="1"/>
        </p:nvSpPr>
        <p:spPr>
          <a:xfrm>
            <a:off x="4859338" y="0"/>
            <a:ext cx="36512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/>
          </a:p>
        </p:txBody>
      </p:sp>
      <p:sp>
        <p:nvSpPr>
          <p:cNvPr id="4" name="Rectangle 2"/>
          <p:cNvSpPr/>
          <p:nvPr userDrawn="1"/>
        </p:nvSpPr>
        <p:spPr>
          <a:xfrm>
            <a:off x="4895850" y="1311275"/>
            <a:ext cx="180975" cy="2520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0" y="-1"/>
            <a:ext cx="3059832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ko-KR" noProof="0" dirty="0"/>
              <a:t>Click icon to add picture</a:t>
            </a:r>
            <a:endParaRPr lang="ko-KR" altLang="en-US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0" y="-1"/>
            <a:ext cx="9144000" cy="3076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ko-KR" noProof="0" dirty="0"/>
              <a:t>Click icon to add picture</a:t>
            </a:r>
            <a:endParaRPr lang="ko-KR" altLang="en-US" noProof="0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3131840" y="181632"/>
            <a:ext cx="6012160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3131840" y="757696"/>
            <a:ext cx="601216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0" y="-1"/>
            <a:ext cx="3059832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ko-KR" noProof="0" dirty="0"/>
              <a:t>Click icon to add picture</a:t>
            </a:r>
            <a:endParaRPr lang="ko-KR" altLang="en-US" noProof="0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/>
          </p:nvPr>
        </p:nvSpPr>
        <p:spPr>
          <a:xfrm>
            <a:off x="3146470" y="1131590"/>
            <a:ext cx="3059832" cy="40119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ko-KR" noProof="0" dirty="0"/>
              <a:t>Click icon to add picture</a:t>
            </a:r>
            <a:endParaRPr lang="ko-KR" altLang="en-US" noProof="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411163"/>
            <a:ext cx="6443663" cy="43211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135622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ko-KR" noProof="0" dirty="0"/>
              <a:t>Click icon to add picture</a:t>
            </a:r>
            <a:endParaRPr lang="ko-KR" altLang="en-US" noProof="0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2223854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ko-KR" noProof="0" dirty="0"/>
              <a:t>Click icon to add picture</a:t>
            </a:r>
            <a:endParaRPr lang="ko-KR" altLang="en-US" noProof="0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1"/>
          </p:nvPr>
        </p:nvSpPr>
        <p:spPr>
          <a:xfrm>
            <a:off x="4312086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ko-KR" noProof="0" dirty="0"/>
              <a:t>Click icon to add picture</a:t>
            </a:r>
            <a:endParaRPr lang="ko-KR" altLang="en-US" noProof="0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6444208" y="267494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ko-KR" noProof="0" dirty="0"/>
              <a:t>Click icon to add picture</a:t>
            </a:r>
            <a:endParaRPr lang="ko-KR" altLang="en-US" noProof="0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/>
          </p:nvPr>
        </p:nvSpPr>
        <p:spPr>
          <a:xfrm>
            <a:off x="6444208" y="2715766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ko-KR" noProof="0" dirty="0"/>
              <a:t>Click icon to add picture</a:t>
            </a:r>
            <a:endParaRPr lang="ko-KR" altLang="en-US" noProof="0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/>
          </p:nvPr>
        </p:nvSpPr>
        <p:spPr>
          <a:xfrm>
            <a:off x="3986213" y="267494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ko-KR" noProof="0" dirty="0"/>
              <a:t>Click icon to add picture</a:t>
            </a:r>
            <a:endParaRPr lang="ko-KR" altLang="en-US" noProof="0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/>
          </p:nvPr>
        </p:nvSpPr>
        <p:spPr>
          <a:xfrm>
            <a:off x="3986213" y="2715766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ko-KR" noProof="0" dirty="0"/>
              <a:t>Click icon to add picture</a:t>
            </a:r>
            <a:endParaRPr lang="ko-KR" altLang="en-US" noProof="0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4"/>
          <p:cNvSpPr/>
          <p:nvPr userDrawn="1"/>
        </p:nvSpPr>
        <p:spPr>
          <a:xfrm>
            <a:off x="0" y="4964113"/>
            <a:ext cx="9144000" cy="179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/>
          </a:p>
        </p:txBody>
      </p:sp>
      <p:sp>
        <p:nvSpPr>
          <p:cNvPr id="15" name="Rectangle 5"/>
          <p:cNvSpPr/>
          <p:nvPr userDrawn="1"/>
        </p:nvSpPr>
        <p:spPr>
          <a:xfrm>
            <a:off x="0" y="0"/>
            <a:ext cx="9144000" cy="714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395536" y="3291830"/>
            <a:ext cx="8748464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395536" y="3867894"/>
            <a:ext cx="8748464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2"/>
          </p:nvPr>
        </p:nvSpPr>
        <p:spPr>
          <a:xfrm>
            <a:off x="467544" y="339502"/>
            <a:ext cx="3312128" cy="280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ko-KR" noProof="0" dirty="0"/>
              <a:t>Click icon to add picture</a:t>
            </a:r>
            <a:endParaRPr lang="ko-KR" altLang="en-US" noProof="0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3995936" y="339502"/>
            <a:ext cx="468052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ko-KR" noProof="0" dirty="0"/>
              <a:t>Click icon to add picture</a:t>
            </a:r>
            <a:endParaRPr lang="ko-KR" altLang="en-US" noProof="0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>
            <a:off x="399593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ko-KR" noProof="0" dirty="0"/>
              <a:t>Click icon to add picture</a:t>
            </a:r>
            <a:endParaRPr lang="ko-KR" altLang="en-US" noProof="0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61619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ko-KR" noProof="0" dirty="0"/>
              <a:t>Click icon to add picture</a:t>
            </a:r>
            <a:endParaRPr lang="ko-KR" altLang="en-US" noProof="0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6"/>
          </p:nvPr>
        </p:nvSpPr>
        <p:spPr>
          <a:xfrm>
            <a:off x="723645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ko-KR" noProof="0" dirty="0"/>
              <a:t>Click icon to add picture</a:t>
            </a:r>
            <a:endParaRPr lang="ko-KR" altLang="en-US" noProof="0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/>
          <p:cNvSpPr/>
          <p:nvPr userDrawn="1"/>
        </p:nvSpPr>
        <p:spPr>
          <a:xfrm>
            <a:off x="354013" y="1131888"/>
            <a:ext cx="2849562" cy="3649662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 dirty="0"/>
          </a:p>
        </p:txBody>
      </p:sp>
      <p:sp>
        <p:nvSpPr>
          <p:cNvPr id="4" name="Rounded Rectangle 16"/>
          <p:cNvSpPr/>
          <p:nvPr userDrawn="1"/>
        </p:nvSpPr>
        <p:spPr>
          <a:xfrm>
            <a:off x="531813" y="1347788"/>
            <a:ext cx="107950" cy="3240087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>
              <a:solidFill>
                <a:schemeClr val="bg1"/>
              </a:solidFill>
            </a:endParaRPr>
          </a:p>
        </p:txBody>
      </p:sp>
      <p:sp>
        <p:nvSpPr>
          <p:cNvPr id="5" name="Half Frame 17"/>
          <p:cNvSpPr/>
          <p:nvPr userDrawn="1"/>
        </p:nvSpPr>
        <p:spPr>
          <a:xfrm rot="5400000">
            <a:off x="2593182" y="1237456"/>
            <a:ext cx="501650" cy="503237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>
              <a:solidFill>
                <a:schemeClr val="tx1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/>
          <p:nvPr userDrawn="1"/>
        </p:nvSpPr>
        <p:spPr>
          <a:xfrm>
            <a:off x="0" y="2571750"/>
            <a:ext cx="9144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/>
          </a:p>
        </p:txBody>
      </p:sp>
      <p:sp>
        <p:nvSpPr>
          <p:cNvPr id="5" name="Rectangle 1"/>
          <p:cNvSpPr/>
          <p:nvPr userDrawn="1"/>
        </p:nvSpPr>
        <p:spPr>
          <a:xfrm>
            <a:off x="2116138" y="842963"/>
            <a:ext cx="4895850" cy="34575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 dirty="0"/>
          </a:p>
        </p:txBody>
      </p:sp>
      <p:sp>
        <p:nvSpPr>
          <p:cNvPr id="6" name="Rectangle 4"/>
          <p:cNvSpPr/>
          <p:nvPr userDrawn="1"/>
        </p:nvSpPr>
        <p:spPr>
          <a:xfrm>
            <a:off x="2116138" y="0"/>
            <a:ext cx="4895850" cy="195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/>
          </a:p>
        </p:txBody>
      </p:sp>
      <p:sp>
        <p:nvSpPr>
          <p:cNvPr id="7" name="Rectangle 5"/>
          <p:cNvSpPr/>
          <p:nvPr userDrawn="1"/>
        </p:nvSpPr>
        <p:spPr>
          <a:xfrm>
            <a:off x="2116138" y="4948238"/>
            <a:ext cx="4895850" cy="1952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/>
          </a:p>
        </p:txBody>
      </p:sp>
      <p:pic>
        <p:nvPicPr>
          <p:cNvPr id="8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156075" y="1155700"/>
            <a:ext cx="815975" cy="181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2116108" y="3049518"/>
            <a:ext cx="4896544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2116108" y="3625582"/>
            <a:ext cx="4896544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/>
          <p:nvPr userDrawn="1"/>
        </p:nvSpPr>
        <p:spPr>
          <a:xfrm>
            <a:off x="-3175" y="0"/>
            <a:ext cx="1584325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/>
          </a:p>
        </p:txBody>
      </p:sp>
      <p:pic>
        <p:nvPicPr>
          <p:cNvPr id="3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88988" y="938213"/>
            <a:ext cx="1584325" cy="351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3"/>
          <a:srcRect r="50000"/>
          <a:stretch>
            <a:fillRect/>
          </a:stretch>
        </p:blipFill>
        <p:spPr bwMode="auto">
          <a:xfrm>
            <a:off x="788988" y="938213"/>
            <a:ext cx="792162" cy="351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/>
          <p:nvPr userDrawn="1"/>
        </p:nvSpPr>
        <p:spPr>
          <a:xfrm>
            <a:off x="-3175" y="0"/>
            <a:ext cx="1584325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/>
          </a:p>
        </p:txBody>
      </p:sp>
      <p:pic>
        <p:nvPicPr>
          <p:cNvPr id="3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17500" y="2932113"/>
            <a:ext cx="944563" cy="209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/>
          <p:nvPr userDrawn="1"/>
        </p:nvSpPr>
        <p:spPr>
          <a:xfrm>
            <a:off x="0" y="3400425"/>
            <a:ext cx="9144000" cy="17430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/>
          </a:p>
        </p:txBody>
      </p:sp>
      <p:sp>
        <p:nvSpPr>
          <p:cNvPr id="5" name="Oval 3"/>
          <p:cNvSpPr/>
          <p:nvPr userDrawn="1"/>
        </p:nvSpPr>
        <p:spPr>
          <a:xfrm>
            <a:off x="4043363" y="2859088"/>
            <a:ext cx="1081087" cy="1081087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/>
          </a:p>
        </p:txBody>
      </p:sp>
      <p:pic>
        <p:nvPicPr>
          <p:cNvPr id="6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408488" y="3009900"/>
            <a:ext cx="350837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4964113"/>
            <a:ext cx="9144000" cy="179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714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"/>
          <p:cNvSpPr/>
          <p:nvPr userDrawn="1"/>
        </p:nvSpPr>
        <p:spPr>
          <a:xfrm>
            <a:off x="142875" y="92075"/>
            <a:ext cx="8858250" cy="4959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/>
          </a:p>
        </p:txBody>
      </p:sp>
      <p:sp>
        <p:nvSpPr>
          <p:cNvPr id="13" name="Rectangle 2"/>
          <p:cNvSpPr/>
          <p:nvPr userDrawn="1"/>
        </p:nvSpPr>
        <p:spPr>
          <a:xfrm>
            <a:off x="0" y="3219450"/>
            <a:ext cx="2160588" cy="1584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/>
          </a:p>
        </p:txBody>
      </p:sp>
      <p:sp>
        <p:nvSpPr>
          <p:cNvPr id="14" name="Rectangle 11"/>
          <p:cNvSpPr/>
          <p:nvPr userDrawn="1"/>
        </p:nvSpPr>
        <p:spPr>
          <a:xfrm>
            <a:off x="2327275" y="3219450"/>
            <a:ext cx="2160588" cy="1584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/>
          </a:p>
        </p:txBody>
      </p:sp>
      <p:sp>
        <p:nvSpPr>
          <p:cNvPr id="15" name="Rectangle 12"/>
          <p:cNvSpPr/>
          <p:nvPr userDrawn="1"/>
        </p:nvSpPr>
        <p:spPr>
          <a:xfrm>
            <a:off x="4656138" y="3219450"/>
            <a:ext cx="2160587" cy="1584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/>
          </a:p>
        </p:txBody>
      </p:sp>
      <p:sp>
        <p:nvSpPr>
          <p:cNvPr id="16" name="Rectangle 13"/>
          <p:cNvSpPr/>
          <p:nvPr userDrawn="1"/>
        </p:nvSpPr>
        <p:spPr>
          <a:xfrm>
            <a:off x="6983413" y="3219450"/>
            <a:ext cx="2160587" cy="1584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2"/>
          </p:nvPr>
        </p:nvSpPr>
        <p:spPr>
          <a:xfrm>
            <a:off x="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ko-KR" noProof="0" dirty="0"/>
              <a:t>Click icon to add picture</a:t>
            </a:r>
            <a:endParaRPr lang="ko-KR" altLang="en-US" noProof="0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>
            <a:off x="232792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ko-KR" noProof="0" dirty="0"/>
              <a:t>Click icon to add picture</a:t>
            </a:r>
            <a:endParaRPr lang="ko-KR" altLang="en-US" noProof="0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/>
          </p:nvPr>
        </p:nvSpPr>
        <p:spPr>
          <a:xfrm>
            <a:off x="465584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ko-KR" noProof="0" dirty="0"/>
              <a:t>Click icon to add picture</a:t>
            </a:r>
            <a:endParaRPr lang="ko-KR" altLang="en-US" noProof="0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5"/>
          </p:nvPr>
        </p:nvSpPr>
        <p:spPr>
          <a:xfrm>
            <a:off x="698376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ko-KR" noProof="0" dirty="0"/>
              <a:t>Click icon to add picture</a:t>
            </a:r>
            <a:endParaRPr lang="ko-KR" altLang="en-US" noProof="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 userDrawn="1"/>
        </p:nvSpPr>
        <p:spPr>
          <a:xfrm>
            <a:off x="0" y="2932113"/>
            <a:ext cx="9144000" cy="2211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/>
          </a:p>
        </p:txBody>
      </p:sp>
      <p:pic>
        <p:nvPicPr>
          <p:cNvPr id="7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1131888"/>
            <a:ext cx="7229475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/>
          <p:nvPr userDrawn="1"/>
        </p:nvSpPr>
        <p:spPr>
          <a:xfrm>
            <a:off x="468313" y="3363913"/>
            <a:ext cx="3024187" cy="10080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4513480" y="1626257"/>
            <a:ext cx="3465217" cy="25626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ko-KR" noProof="0" dirty="0"/>
              <a:t>Click icon to add picture</a:t>
            </a:r>
            <a:endParaRPr lang="ko-KR" altLang="en-US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/>
          <p:nvPr userDrawn="1"/>
        </p:nvSpPr>
        <p:spPr>
          <a:xfrm>
            <a:off x="0" y="1760538"/>
            <a:ext cx="9144000" cy="2211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/>
          </a:p>
        </p:txBody>
      </p:sp>
      <p:pic>
        <p:nvPicPr>
          <p:cNvPr id="8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022975" y="1042988"/>
            <a:ext cx="2870200" cy="347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7380312" y="1175233"/>
            <a:ext cx="1008112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ko-KR" noProof="0" dirty="0"/>
              <a:t>Click icon to add picture</a:t>
            </a:r>
            <a:endParaRPr lang="ko-KR" altLang="en-US" noProof="0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2"/>
          </p:nvPr>
        </p:nvSpPr>
        <p:spPr>
          <a:xfrm>
            <a:off x="5643269" y="1261134"/>
            <a:ext cx="1654766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ko-KR" noProof="0" dirty="0"/>
              <a:t>Click icon to add picture</a:t>
            </a:r>
            <a:endParaRPr lang="ko-KR" altLang="en-US" noProof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Arial Unicode MS" pitchFamily="34" charset="-128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Arial Unicode MS" pitchFamily="34" charset="-128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Arial Unicode MS" pitchFamily="34" charset="-128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Arial Unicode MS" pitchFamily="34" charset="-128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 Unicode MS" pitchFamily="34" charset="-128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Arial Unicode MS" pitchFamily="34" charset="-128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2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71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70" r:id="rId17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Arial Unicode MS" pitchFamily="34" charset="-128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Arial Unicode MS" pitchFamily="34" charset="-128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Arial Unicode MS" pitchFamily="34" charset="-128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Arial Unicode MS" pitchFamily="34" charset="-128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 Unicode MS" pitchFamily="34" charset="-128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Arial Unicode MS" pitchFamily="34" charset="-128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Arial Unicode MS" pitchFamily="34" charset="-128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Arial Unicode MS" pitchFamily="34" charset="-128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Arial Unicode MS" pitchFamily="34" charset="-128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Arial Unicode MS" pitchFamily="34" charset="-128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 Unicode MS" pitchFamily="34" charset="-128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Arial Unicode MS" pitchFamily="34" charset="-128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Placeholder 2"/>
          <p:cNvSpPr>
            <a:spLocks/>
          </p:cNvSpPr>
          <p:nvPr/>
        </p:nvSpPr>
        <p:spPr bwMode="auto">
          <a:xfrm>
            <a:off x="2351779" y="1020355"/>
            <a:ext cx="6768751" cy="3135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latinLnBrk="1" hangingPunct="0">
              <a:spcBef>
                <a:spcPct val="20000"/>
              </a:spcBef>
              <a:buFont typeface="Arial" charset="0"/>
              <a:buNone/>
            </a:pP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ระเบียบกระทรวงการคลัง </a:t>
            </a:r>
          </a:p>
          <a:p>
            <a:pPr algn="ctr" eaLnBrk="0" latinLnBrk="1" hangingPunct="0">
              <a:spcBef>
                <a:spcPct val="20000"/>
              </a:spcBef>
              <a:buFont typeface="Arial" charset="0"/>
              <a:buNone/>
            </a:pPr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ว่าด้วยการเบิกเงินจากคลัง การรับเงิน การจ่ายเงิน การเก็บรักษาเงิน และการนำเงินส่งคลัง พ.ศ. 2562</a:t>
            </a:r>
          </a:p>
          <a:p>
            <a:pPr algn="ctr" eaLnBrk="0" latinLnBrk="1" hangingPunct="0">
              <a:spcBef>
                <a:spcPct val="20000"/>
              </a:spcBef>
            </a:pPr>
            <a:endParaRPr lang="th-TH" b="1" dirty="0">
              <a:solidFill>
                <a:srgbClr val="7030A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 eaLnBrk="0" latinLnBrk="1" hangingPunct="0">
              <a:spcBef>
                <a:spcPct val="20000"/>
              </a:spcBef>
            </a:pP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(บังคับใช้ตั้งแต่ 14 พฤษภาคม 2562)</a:t>
            </a:r>
            <a:endParaRPr lang="en-US" altLang="ko-KR" sz="3600" b="1" dirty="0">
              <a:solidFill>
                <a:srgbClr val="FF0000"/>
              </a:solidFill>
              <a:latin typeface="Angsana New" charset="-34"/>
              <a:ea typeface="Gulim" pitchFamily="34" charset="-127"/>
            </a:endParaRPr>
          </a:p>
        </p:txBody>
      </p:sp>
      <p:sp>
        <p:nvSpPr>
          <p:cNvPr id="5" name="Text Placeholder 3"/>
          <p:cNvSpPr>
            <a:spLocks/>
          </p:cNvSpPr>
          <p:nvPr/>
        </p:nvSpPr>
        <p:spPr bwMode="auto">
          <a:xfrm>
            <a:off x="2555776" y="4155926"/>
            <a:ext cx="432048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latinLnBrk="1">
              <a:buFont typeface="Arial" charset="0"/>
              <a:buNone/>
            </a:pPr>
            <a:endParaRPr lang="th-TH" altLang="ko-KR" sz="2000" b="1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Placeholder 1"/>
          <p:cNvSpPr>
            <a:spLocks noGrp="1"/>
          </p:cNvSpPr>
          <p:nvPr>
            <p:ph type="body" sz="quarter" idx="4294967295"/>
          </p:nvPr>
        </p:nvSpPr>
        <p:spPr bwMode="auto">
          <a:xfrm>
            <a:off x="179512" y="195262"/>
            <a:ext cx="8784976" cy="100833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คลัง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th-TH" altLang="ko-KR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</a:t>
            </a:r>
            <a:endParaRPr lang="ko-KR" alt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9699" name="TextBox 4"/>
          <p:cNvSpPr txBox="1">
            <a:spLocks noChangeArrowheads="1"/>
          </p:cNvSpPr>
          <p:nvPr/>
        </p:nvSpPr>
        <p:spPr bwMode="auto">
          <a:xfrm>
            <a:off x="1583531" y="1740753"/>
            <a:ext cx="59769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thaiDist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ที่เก็บรักษาเงินแผ่นดินของกระทรวงการคลัง และให้หมายความรวมถึงบัญชีเงินฝากที่ธนาคารแห่งประเทศไทยเพื่อการนี้ด้วย</a:t>
            </a:r>
            <a:endParaRPr lang="en-US" altLang="ko-KR" sz="1200" b="1" dirty="0">
              <a:solidFill>
                <a:srgbClr val="404040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29700" name="TextBox 5"/>
          <p:cNvSpPr txBox="1">
            <a:spLocks noChangeArrowheads="1"/>
          </p:cNvSpPr>
          <p:nvPr/>
        </p:nvSpPr>
        <p:spPr bwMode="auto">
          <a:xfrm>
            <a:off x="827088" y="1058863"/>
            <a:ext cx="744537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 dirty="0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  <p:sp>
        <p:nvSpPr>
          <p:cNvPr id="29701" name="TextBox 6"/>
          <p:cNvSpPr txBox="1">
            <a:spLocks noChangeArrowheads="1"/>
          </p:cNvSpPr>
          <p:nvPr/>
        </p:nvSpPr>
        <p:spPr bwMode="auto">
          <a:xfrm rot="10800000">
            <a:off x="7524750" y="1995488"/>
            <a:ext cx="74612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 dirty="0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160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Placeholder 1"/>
          <p:cNvSpPr>
            <a:spLocks noGrp="1"/>
          </p:cNvSpPr>
          <p:nvPr>
            <p:ph type="body" sz="quarter" idx="4294967295"/>
          </p:nvPr>
        </p:nvSpPr>
        <p:spPr bwMode="auto">
          <a:xfrm>
            <a:off x="179512" y="341794"/>
            <a:ext cx="8784976" cy="93632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ตู้นิรภัย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th-TH" altLang="ko-KR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</a:t>
            </a:r>
            <a:endParaRPr lang="ko-KR" alt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9699" name="TextBox 4"/>
          <p:cNvSpPr txBox="1">
            <a:spLocks noChangeArrowheads="1"/>
          </p:cNvSpPr>
          <p:nvPr/>
        </p:nvSpPr>
        <p:spPr bwMode="auto">
          <a:xfrm>
            <a:off x="2051720" y="1829352"/>
            <a:ext cx="59769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thaiDist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ตู้เหล็กอันมั่นคงซึ่งใช้สำหรับเก็บรักษาเงินของทางราชการ</a:t>
            </a:r>
            <a:endParaRPr lang="en-US" altLang="ko-KR" sz="1200" b="1" dirty="0">
              <a:solidFill>
                <a:srgbClr val="404040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29700" name="TextBox 5"/>
          <p:cNvSpPr txBox="1">
            <a:spLocks noChangeArrowheads="1"/>
          </p:cNvSpPr>
          <p:nvPr/>
        </p:nvSpPr>
        <p:spPr bwMode="auto">
          <a:xfrm>
            <a:off x="827088" y="1058863"/>
            <a:ext cx="744537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 dirty="0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  <p:sp>
        <p:nvSpPr>
          <p:cNvPr id="29701" name="TextBox 6"/>
          <p:cNvSpPr txBox="1">
            <a:spLocks noChangeArrowheads="1"/>
          </p:cNvSpPr>
          <p:nvPr/>
        </p:nvSpPr>
        <p:spPr bwMode="auto">
          <a:xfrm rot="10800000">
            <a:off x="7524750" y="1995488"/>
            <a:ext cx="74612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 dirty="0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613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Placeholder 1"/>
          <p:cNvSpPr>
            <a:spLocks noGrp="1"/>
          </p:cNvSpPr>
          <p:nvPr>
            <p:ph type="body" sz="quarter" idx="4294967295"/>
          </p:nvPr>
        </p:nvSpPr>
        <p:spPr bwMode="auto">
          <a:xfrm>
            <a:off x="179512" y="195263"/>
            <a:ext cx="8784976" cy="105622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เงินรายได้แผ่นดิน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th-TH" altLang="ko-KR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</a:t>
            </a:r>
            <a:endParaRPr lang="ko-KR" alt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9699" name="TextBox 4"/>
          <p:cNvSpPr txBox="1">
            <a:spLocks noChangeArrowheads="1"/>
          </p:cNvSpPr>
          <p:nvPr/>
        </p:nvSpPr>
        <p:spPr bwMode="auto">
          <a:xfrm>
            <a:off x="1547813" y="1419622"/>
            <a:ext cx="604852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เงินทั้งปวงที่หน่วยงานของรัฐจัดเก็บหรือได้รับไว้เป็นกรรมสิทธิ์</a:t>
            </a:r>
            <a:b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ตามกฎหมาย ระเบียบ ข้อบังคับ หรือจากนิติกรรมหรือนิติเหตุ</a:t>
            </a:r>
            <a:b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และกฎหมายว่าด้วยเงินคงคลัง และกฎหมายว่าด้วยวินัยการเงินการคลังของรัฐ บัญญัติไม่ให้หน่วยงานของรัฐนั้นนำไปใช้จ่ายหรือหักไว้</a:t>
            </a:r>
            <a:b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เพื่อการใด ๆ</a:t>
            </a:r>
            <a:endParaRPr lang="en-US" altLang="ko-KR" sz="1200" b="1" dirty="0">
              <a:solidFill>
                <a:srgbClr val="404040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29700" name="TextBox 5"/>
          <p:cNvSpPr txBox="1">
            <a:spLocks noChangeArrowheads="1"/>
          </p:cNvSpPr>
          <p:nvPr/>
        </p:nvSpPr>
        <p:spPr bwMode="auto">
          <a:xfrm>
            <a:off x="827088" y="1058863"/>
            <a:ext cx="744537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 dirty="0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  <p:sp>
        <p:nvSpPr>
          <p:cNvPr id="29701" name="TextBox 6"/>
          <p:cNvSpPr txBox="1">
            <a:spLocks noChangeArrowheads="1"/>
          </p:cNvSpPr>
          <p:nvPr/>
        </p:nvSpPr>
        <p:spPr bwMode="auto">
          <a:xfrm rot="10800000">
            <a:off x="7524750" y="1995488"/>
            <a:ext cx="74612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 dirty="0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435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Placeholder 1"/>
          <p:cNvSpPr>
            <a:spLocks noGrp="1"/>
          </p:cNvSpPr>
          <p:nvPr>
            <p:ph type="body" sz="quarter" idx="4294967295"/>
          </p:nvPr>
        </p:nvSpPr>
        <p:spPr bwMode="auto">
          <a:xfrm>
            <a:off x="251520" y="195262"/>
            <a:ext cx="8640960" cy="108034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เงินนอกงบประมาณ</a:t>
            </a:r>
          </a:p>
          <a:p>
            <a:pPr marL="0" indent="0" algn="ctr" eaLnBrk="1" hangingPunct="1">
              <a:buNone/>
            </a:pPr>
            <a:r>
              <a:rPr lang="th-TH" altLang="ko-KR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</a:t>
            </a:r>
            <a:endParaRPr lang="ko-KR" alt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9699" name="TextBox 4"/>
          <p:cNvSpPr txBox="1">
            <a:spLocks noChangeArrowheads="1"/>
          </p:cNvSpPr>
          <p:nvPr/>
        </p:nvSpPr>
        <p:spPr bwMode="auto">
          <a:xfrm>
            <a:off x="1547813" y="1492250"/>
            <a:ext cx="6120531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บรรดาเงินทั้งปวงที่หน่วยงานของรัฐจัดเก็บ หรือได้รับไว้เป็นกรรมสิทธิ์</a:t>
            </a:r>
            <a:r>
              <a:rPr lang="th-TH" b="1" spc="-6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ตามกฎหมาย ระเบียบ ข้อบังคับ หรือจากนิติกรรมหรือนิติเหตุ หรือกรณีอื่นใด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ที่ต้องนำส่งคลัง แต่มีกฎหมายอนุญาตให้สามารถเก็บไว้ใช้จ่ายได้</a:t>
            </a:r>
            <a:b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โดยไม่ต้องนำส่งคลัง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 latinLnBrk="1"/>
            <a:endParaRPr lang="en-US" altLang="ko-KR" sz="1200" b="1" dirty="0">
              <a:solidFill>
                <a:srgbClr val="404040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29700" name="TextBox 5"/>
          <p:cNvSpPr txBox="1">
            <a:spLocks noChangeArrowheads="1"/>
          </p:cNvSpPr>
          <p:nvPr/>
        </p:nvSpPr>
        <p:spPr bwMode="auto">
          <a:xfrm>
            <a:off x="827088" y="1058863"/>
            <a:ext cx="744537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 dirty="0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  <p:sp>
        <p:nvSpPr>
          <p:cNvPr id="29701" name="TextBox 6"/>
          <p:cNvSpPr txBox="1">
            <a:spLocks noChangeArrowheads="1"/>
          </p:cNvSpPr>
          <p:nvPr/>
        </p:nvSpPr>
        <p:spPr bwMode="auto">
          <a:xfrm rot="10800000">
            <a:off x="7524750" y="1995488"/>
            <a:ext cx="74612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 dirty="0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833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Placeholder 1"/>
          <p:cNvSpPr>
            <a:spLocks noGrp="1"/>
          </p:cNvSpPr>
          <p:nvPr>
            <p:ph type="body" sz="quarter" idx="4294967295"/>
          </p:nvPr>
        </p:nvSpPr>
        <p:spPr bwMode="auto">
          <a:xfrm>
            <a:off x="179512" y="195262"/>
            <a:ext cx="8784976" cy="100833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ระบบ</a:t>
            </a:r>
          </a:p>
          <a:p>
            <a:pPr marL="0" indent="0" algn="ctr" eaLnBrk="1" hangingPunct="1">
              <a:buNone/>
            </a:pPr>
            <a:r>
              <a:rPr lang="th-TH" altLang="ko-KR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</a:t>
            </a:r>
            <a:endParaRPr lang="ko-KR" alt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9699" name="TextBox 4"/>
          <p:cNvSpPr txBox="1">
            <a:spLocks noChangeArrowheads="1"/>
          </p:cNvSpPr>
          <p:nvPr/>
        </p:nvSpPr>
        <p:spPr bwMode="auto">
          <a:xfrm>
            <a:off x="1475657" y="1563886"/>
            <a:ext cx="63967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ระบบการบริหารการเงินการคลังภาครัฐด้วยระบบอิเล็กทรอนิกส์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(Government Fiscal Management Information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System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GFMIS)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b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ซึ่งปฏิบัติโดยผ่านช่องทางที่กระทรวงการคลังกำหนด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9700" name="TextBox 5"/>
          <p:cNvSpPr txBox="1">
            <a:spLocks noChangeArrowheads="1"/>
          </p:cNvSpPr>
          <p:nvPr/>
        </p:nvSpPr>
        <p:spPr bwMode="auto">
          <a:xfrm>
            <a:off x="525463" y="1055010"/>
            <a:ext cx="744537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 dirty="0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 dirty="0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  <p:sp>
        <p:nvSpPr>
          <p:cNvPr id="29701" name="TextBox 6"/>
          <p:cNvSpPr txBox="1">
            <a:spLocks noChangeArrowheads="1"/>
          </p:cNvSpPr>
          <p:nvPr/>
        </p:nvSpPr>
        <p:spPr bwMode="auto">
          <a:xfrm rot="10800000">
            <a:off x="7872412" y="1995686"/>
            <a:ext cx="74612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 dirty="0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 dirty="0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364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Placeholder 1"/>
          <p:cNvSpPr>
            <a:spLocks noGrp="1"/>
          </p:cNvSpPr>
          <p:nvPr>
            <p:ph type="body" sz="quarter" idx="4294967295"/>
          </p:nvPr>
        </p:nvSpPr>
        <p:spPr bwMode="auto">
          <a:xfrm>
            <a:off x="251520" y="195262"/>
            <a:ext cx="8784976" cy="100833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th-TH" altLang="ko-KR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ความทั่วไป</a:t>
            </a:r>
            <a:endParaRPr lang="ko-KR" alt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9699" name="TextBox 4"/>
          <p:cNvSpPr txBox="1">
            <a:spLocks noChangeArrowheads="1"/>
          </p:cNvSpPr>
          <p:nvPr/>
        </p:nvSpPr>
        <p:spPr bwMode="auto">
          <a:xfrm>
            <a:off x="825666" y="1347614"/>
            <a:ext cx="707214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Wingdings" panose="05000000000000000000" pitchFamily="2" charset="2"/>
              </a:rPr>
              <a:t> </a:t>
            </a:r>
            <a:r>
              <a:rPr lang="th-TH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แบบพิมพ์ เอกสาร ทะเบียนคุม รายงานต่างๆ ให้เป็นไปตามที่ บก. กำหนด</a:t>
            </a:r>
          </a:p>
          <a:p>
            <a:pPr marL="517525" indent="-517525"/>
            <a:r>
              <a:rPr lang="th-TH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Wingdings" panose="05000000000000000000" pitchFamily="2" charset="2"/>
              </a:rPr>
              <a:t> </a:t>
            </a:r>
            <a:r>
              <a:rPr lang="th-TH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ฐานอำนาจในการให้ความตกลงกรณีที่หน่วยงานของรัฐไม่สามารถปฏิบัติได้ตามที่ระเบียบกำหนด รวมทั้งอำนาจในการกำหนดหลักเกณฑ์วิธีปฏิบัติเพื่อให้หน่วยงานของรัฐถือปฏิบัติ</a:t>
            </a:r>
          </a:p>
        </p:txBody>
      </p:sp>
      <p:sp>
        <p:nvSpPr>
          <p:cNvPr id="29700" name="TextBox 5"/>
          <p:cNvSpPr txBox="1">
            <a:spLocks noChangeArrowheads="1"/>
          </p:cNvSpPr>
          <p:nvPr/>
        </p:nvSpPr>
        <p:spPr bwMode="auto">
          <a:xfrm>
            <a:off x="81130" y="1063989"/>
            <a:ext cx="744537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 dirty="0">
                <a:solidFill>
                  <a:srgbClr val="32AEB8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 dirty="0">
              <a:solidFill>
                <a:srgbClr val="32AEB8"/>
              </a:solidFill>
              <a:ea typeface="Gulim" pitchFamily="34" charset="-127"/>
              <a:cs typeface="Arial" charset="0"/>
            </a:endParaRPr>
          </a:p>
        </p:txBody>
      </p:sp>
      <p:sp>
        <p:nvSpPr>
          <p:cNvPr id="29701" name="TextBox 6"/>
          <p:cNvSpPr txBox="1">
            <a:spLocks noChangeArrowheads="1"/>
          </p:cNvSpPr>
          <p:nvPr/>
        </p:nvSpPr>
        <p:spPr bwMode="auto">
          <a:xfrm rot="10800000">
            <a:off x="7524750" y="1995488"/>
            <a:ext cx="74612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>
                <a:solidFill>
                  <a:srgbClr val="32AEB8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>
              <a:solidFill>
                <a:srgbClr val="32AEB8"/>
              </a:solidFill>
              <a:ea typeface="Gulim" pitchFamily="34" charset="-127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95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Placeholder 1"/>
          <p:cNvSpPr>
            <a:spLocks noGrp="1"/>
          </p:cNvSpPr>
          <p:nvPr>
            <p:ph type="body" sz="quarter" idx="4294967295"/>
          </p:nvPr>
        </p:nvSpPr>
        <p:spPr bwMode="auto">
          <a:xfrm>
            <a:off x="179512" y="195262"/>
            <a:ext cx="8784976" cy="100833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th-TH" altLang="ko-KR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ความทั่วไป (ต่อ)</a:t>
            </a:r>
            <a:endParaRPr lang="ko-KR" alt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9699" name="TextBox 4"/>
          <p:cNvSpPr txBox="1">
            <a:spLocks noChangeArrowheads="1"/>
          </p:cNvSpPr>
          <p:nvPr/>
        </p:nvSpPr>
        <p:spPr bwMode="auto">
          <a:xfrm>
            <a:off x="1547813" y="1419622"/>
            <a:ext cx="597693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thaiDist"/>
            <a:r>
              <a:rPr lang="th-TH" b="1" dirty="0">
                <a:solidFill>
                  <a:srgbClr val="D60093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กำหนดเพิ่มเติม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ให้หน่วยงานของรัฐที่ไม่ใช่ส่วนราชการ ต้องจัดให้มีการวางหลักเกณฑ์และวิธีการเกี่ยวกับการเบิกเงิน การรับเงิน การจ่ายเงิน และการเก็บรักษาเงิน ตามที่กฎหมายว่าด้วยการนั้นบัญญัติไว้ </a:t>
            </a:r>
          </a:p>
          <a:p>
            <a:pPr algn="thaiDist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โดยต้องเป็นไปตามหลักธรรมา</a:t>
            </a:r>
            <a:r>
              <a:rPr lang="th-TH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ภิ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บาล มีความโปร่งใสและตรวจสอบได้</a:t>
            </a:r>
            <a:endParaRPr lang="en-US" altLang="ko-KR" sz="1200" b="1" dirty="0">
              <a:solidFill>
                <a:srgbClr val="404040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29700" name="TextBox 5"/>
          <p:cNvSpPr txBox="1">
            <a:spLocks noChangeArrowheads="1"/>
          </p:cNvSpPr>
          <p:nvPr/>
        </p:nvSpPr>
        <p:spPr bwMode="auto">
          <a:xfrm>
            <a:off x="827088" y="1058863"/>
            <a:ext cx="744537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  <p:sp>
        <p:nvSpPr>
          <p:cNvPr id="29701" name="TextBox 6"/>
          <p:cNvSpPr txBox="1">
            <a:spLocks noChangeArrowheads="1"/>
          </p:cNvSpPr>
          <p:nvPr/>
        </p:nvSpPr>
        <p:spPr bwMode="auto">
          <a:xfrm rot="10800000">
            <a:off x="7524750" y="1995488"/>
            <a:ext cx="74612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951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Placeholder 1"/>
          <p:cNvSpPr>
            <a:spLocks noGrp="1"/>
          </p:cNvSpPr>
          <p:nvPr>
            <p:ph type="body" sz="quarter" idx="4294967295"/>
          </p:nvPr>
        </p:nvSpPr>
        <p:spPr bwMode="auto">
          <a:xfrm>
            <a:off x="251520" y="195263"/>
            <a:ext cx="8740664" cy="89203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th-TH" altLang="ko-KR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การใช้งานในระบบ</a:t>
            </a:r>
            <a:endParaRPr lang="ko-KR" alt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0723" name="TextBox 4"/>
          <p:cNvSpPr txBox="1">
            <a:spLocks noChangeArrowheads="1"/>
          </p:cNvSpPr>
          <p:nvPr/>
        </p:nvSpPr>
        <p:spPr bwMode="auto">
          <a:xfrm>
            <a:off x="896353" y="1470962"/>
            <a:ext cx="756084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ผู้ปฏิบัติงานในระบบ </a:t>
            </a:r>
            <a:r>
              <a:rPr lang="en-US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GFMIS</a:t>
            </a:r>
            <a:r>
              <a:rPr lang="th-TH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ของ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หน่วยงานผู้เบิก</a:t>
            </a:r>
            <a:r>
              <a:rPr lang="th-TH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จะต้อง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จัดทำเป็นคำสั่งหรือมอบหมายเป็นลายลักษณ์อักษร ในการดำเนินการขอเบิกเงินจากคลัง การอนุมัติจ่ายเงินให้เจ้าหนี้</a:t>
            </a:r>
            <a:b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หรือผู้มีสิทธิรับเงินโดยการจ่ายตรง การนำเงินส่งคลัง การบันทึกและปรับปรุงข้อมูล และการเรียกรายงานในระบบ</a:t>
            </a:r>
            <a:endParaRPr lang="en-US" altLang="ko-KR" b="1" dirty="0">
              <a:solidFill>
                <a:srgbClr val="000000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30724" name="TextBox 5"/>
          <p:cNvSpPr txBox="1">
            <a:spLocks noChangeArrowheads="1"/>
          </p:cNvSpPr>
          <p:nvPr/>
        </p:nvSpPr>
        <p:spPr bwMode="auto">
          <a:xfrm>
            <a:off x="151816" y="1037863"/>
            <a:ext cx="74453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 dirty="0">
                <a:solidFill>
                  <a:srgbClr val="32AEB8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 dirty="0">
              <a:solidFill>
                <a:srgbClr val="32AEB8"/>
              </a:solidFill>
              <a:ea typeface="Gulim" pitchFamily="34" charset="-127"/>
              <a:cs typeface="Arial" charset="0"/>
            </a:endParaRPr>
          </a:p>
        </p:txBody>
      </p:sp>
      <p:sp>
        <p:nvSpPr>
          <p:cNvPr id="30725" name="TextBox 6"/>
          <p:cNvSpPr txBox="1">
            <a:spLocks noChangeArrowheads="1"/>
          </p:cNvSpPr>
          <p:nvPr/>
        </p:nvSpPr>
        <p:spPr bwMode="auto">
          <a:xfrm rot="10800000">
            <a:off x="8281905" y="1868537"/>
            <a:ext cx="74612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 dirty="0">
                <a:solidFill>
                  <a:srgbClr val="32AEB8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 dirty="0">
              <a:solidFill>
                <a:srgbClr val="32AEB8"/>
              </a:solidFill>
              <a:ea typeface="Gulim" pitchFamily="34" charset="-127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0166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Placeholder 1"/>
          <p:cNvSpPr>
            <a:spLocks noGrp="1"/>
          </p:cNvSpPr>
          <p:nvPr>
            <p:ph type="body" sz="quarter" idx="4294967295"/>
          </p:nvPr>
        </p:nvSpPr>
        <p:spPr bwMode="auto">
          <a:xfrm>
            <a:off x="251520" y="195262"/>
            <a:ext cx="8712968" cy="115235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</a:p>
          <a:p>
            <a:pPr marL="0" indent="0" algn="ctr" eaLnBrk="1" hangingPunct="1">
              <a:buNone/>
            </a:pPr>
            <a:r>
              <a:rPr lang="th-TH" altLang="ko-KR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การใช้งานในระบบ (ต่อ)</a:t>
            </a:r>
            <a:endParaRPr lang="ko-KR" alt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0723" name="TextBox 4"/>
          <p:cNvSpPr txBox="1">
            <a:spLocks noChangeArrowheads="1"/>
          </p:cNvSpPr>
          <p:nvPr/>
        </p:nvSpPr>
        <p:spPr bwMode="auto">
          <a:xfrm>
            <a:off x="1763688" y="1740753"/>
            <a:ext cx="59766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b="1" dirty="0">
                <a:solidFill>
                  <a:srgbClr val="D60093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ปรับปรุงแก้ไข</a:t>
            </a:r>
            <a:r>
              <a:rPr lang="th-TH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ให้หน่วยงานผู้เบิกสามารถปฏิบัติงานในระบบ </a:t>
            </a:r>
            <a:r>
              <a:rPr lang="en-US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GFMIS </a:t>
            </a:r>
          </a:p>
          <a:p>
            <a:r>
              <a:rPr lang="th-TH" altLang="ko-KR" b="1" dirty="0">
                <a:solidFill>
                  <a:srgbClr val="00000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ได้หลากหลายช่องทางยิ่งขึ้น</a:t>
            </a:r>
            <a:endParaRPr lang="en-US" altLang="ko-KR" b="1" dirty="0">
              <a:solidFill>
                <a:srgbClr val="000000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30724" name="TextBox 5"/>
          <p:cNvSpPr txBox="1">
            <a:spLocks noChangeArrowheads="1"/>
          </p:cNvSpPr>
          <p:nvPr/>
        </p:nvSpPr>
        <p:spPr bwMode="auto">
          <a:xfrm>
            <a:off x="900113" y="1058863"/>
            <a:ext cx="74453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  <p:sp>
        <p:nvSpPr>
          <p:cNvPr id="30725" name="TextBox 6"/>
          <p:cNvSpPr txBox="1">
            <a:spLocks noChangeArrowheads="1"/>
          </p:cNvSpPr>
          <p:nvPr/>
        </p:nvSpPr>
        <p:spPr bwMode="auto">
          <a:xfrm rot="10800000">
            <a:off x="7667625" y="1563688"/>
            <a:ext cx="74612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179512" y="123825"/>
            <a:ext cx="8856984" cy="9350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th-TH" altLang="ko-KR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altLang="ko-KR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</a:p>
          <a:p>
            <a:pPr eaLnBrk="1" hangingPunct="1"/>
            <a:r>
              <a:rPr lang="th-TH" altLang="ko-KR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การเบิกเงิน</a:t>
            </a:r>
            <a:endParaRPr lang="en-US" altLang="ko-KR" sz="24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76350"/>
            <a:ext cx="9144000" cy="34559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Gulim" pitchFamily="34" charset="-127"/>
              <a:cs typeface="Angsana New" charset="-34"/>
            </a:endParaRPr>
          </a:p>
        </p:txBody>
      </p:sp>
      <p:sp>
        <p:nvSpPr>
          <p:cNvPr id="31779" name="TextBox 11"/>
          <p:cNvSpPr txBox="1">
            <a:spLocks noChangeArrowheads="1"/>
          </p:cNvSpPr>
          <p:nvPr/>
        </p:nvSpPr>
        <p:spPr bwMode="auto">
          <a:xfrm>
            <a:off x="1331913" y="1442907"/>
            <a:ext cx="2665412" cy="162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31777" name="TextBox 14"/>
          <p:cNvSpPr txBox="1">
            <a:spLocks noChangeArrowheads="1"/>
          </p:cNvSpPr>
          <p:nvPr/>
        </p:nvSpPr>
        <p:spPr bwMode="auto">
          <a:xfrm>
            <a:off x="1331913" y="3000376"/>
            <a:ext cx="2819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31775" name="TextBox 17"/>
          <p:cNvSpPr txBox="1">
            <a:spLocks noChangeArrowheads="1"/>
          </p:cNvSpPr>
          <p:nvPr/>
        </p:nvSpPr>
        <p:spPr bwMode="auto">
          <a:xfrm>
            <a:off x="1331913" y="3863976"/>
            <a:ext cx="31686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31773" name="TextBox 23"/>
          <p:cNvSpPr txBox="1">
            <a:spLocks noChangeArrowheads="1"/>
          </p:cNvSpPr>
          <p:nvPr/>
        </p:nvSpPr>
        <p:spPr bwMode="auto">
          <a:xfrm>
            <a:off x="5867400" y="1990726"/>
            <a:ext cx="34575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31771" name="TextBox 26"/>
          <p:cNvSpPr txBox="1">
            <a:spLocks noChangeArrowheads="1"/>
          </p:cNvSpPr>
          <p:nvPr/>
        </p:nvSpPr>
        <p:spPr bwMode="auto">
          <a:xfrm>
            <a:off x="1763688" y="861573"/>
            <a:ext cx="26654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31769" name="TextBox 29"/>
          <p:cNvSpPr txBox="1">
            <a:spLocks noChangeArrowheads="1"/>
          </p:cNvSpPr>
          <p:nvPr/>
        </p:nvSpPr>
        <p:spPr bwMode="auto">
          <a:xfrm>
            <a:off x="5867401" y="3933825"/>
            <a:ext cx="30686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54538" y="1654175"/>
            <a:ext cx="34925" cy="2700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31756" name="TextBox 32"/>
          <p:cNvSpPr txBox="1">
            <a:spLocks noChangeArrowheads="1"/>
          </p:cNvSpPr>
          <p:nvPr/>
        </p:nvSpPr>
        <p:spPr bwMode="auto">
          <a:xfrm>
            <a:off x="0" y="1708150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ส่วนที่</a:t>
            </a:r>
            <a:r>
              <a: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 </a:t>
            </a:r>
            <a:endParaRPr kumimoji="0" lang="ko-KR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31757" name="TextBox 32"/>
          <p:cNvSpPr txBox="1">
            <a:spLocks noChangeArrowheads="1"/>
          </p:cNvSpPr>
          <p:nvPr/>
        </p:nvSpPr>
        <p:spPr bwMode="auto">
          <a:xfrm>
            <a:off x="0" y="2716213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ko-K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ส่วนที่</a:t>
            </a:r>
            <a:r>
              <a:rPr kumimoji="0" lang="en-US" altLang="ko-K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 </a:t>
            </a:r>
            <a:endParaRPr kumimoji="0" lang="ko-KR" altLang="en-US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31758" name="TextBox 32"/>
          <p:cNvSpPr txBox="1">
            <a:spLocks noChangeArrowheads="1"/>
          </p:cNvSpPr>
          <p:nvPr/>
        </p:nvSpPr>
        <p:spPr bwMode="auto">
          <a:xfrm>
            <a:off x="4572000" y="2787650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ko-K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ส่วนที่</a:t>
            </a:r>
            <a:r>
              <a:rPr kumimoji="0" lang="en-US" altLang="ko-K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 </a:t>
            </a:r>
            <a:endParaRPr kumimoji="0" lang="ko-KR" altLang="en-US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31759" name="TextBox 32"/>
          <p:cNvSpPr txBox="1">
            <a:spLocks noChangeArrowheads="1"/>
          </p:cNvSpPr>
          <p:nvPr/>
        </p:nvSpPr>
        <p:spPr bwMode="auto">
          <a:xfrm>
            <a:off x="4572000" y="1779588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ko-K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ส่วนที่</a:t>
            </a:r>
            <a:r>
              <a:rPr kumimoji="0" lang="en-US" altLang="ko-K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 </a:t>
            </a:r>
            <a:endParaRPr kumimoji="0" lang="ko-KR" altLang="en-US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31760" name="TextBox 32"/>
          <p:cNvSpPr txBox="1">
            <a:spLocks noChangeArrowheads="1"/>
          </p:cNvSpPr>
          <p:nvPr/>
        </p:nvSpPr>
        <p:spPr bwMode="auto">
          <a:xfrm>
            <a:off x="4572000" y="3724275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ko-K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ส่วนที่</a:t>
            </a:r>
            <a:endParaRPr kumimoji="0" lang="ko-KR" altLang="en-US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31761" name="TextBox 32"/>
          <p:cNvSpPr txBox="1">
            <a:spLocks noChangeArrowheads="1"/>
          </p:cNvSpPr>
          <p:nvPr/>
        </p:nvSpPr>
        <p:spPr bwMode="auto">
          <a:xfrm>
            <a:off x="0" y="3579813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ko-K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ส่วนที่</a:t>
            </a:r>
            <a:r>
              <a:rPr kumimoji="0" lang="en-US" altLang="ko-K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 </a:t>
            </a:r>
            <a:endParaRPr kumimoji="0" lang="ko-KR" altLang="en-US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7" name="Oval 6"/>
          <p:cNvSpPr/>
          <p:nvPr/>
        </p:nvSpPr>
        <p:spPr>
          <a:xfrm>
            <a:off x="827088" y="1635125"/>
            <a:ext cx="576262" cy="57626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1</a:t>
            </a:r>
          </a:p>
        </p:txBody>
      </p:sp>
      <p:sp>
        <p:nvSpPr>
          <p:cNvPr id="2" name="Oval 6"/>
          <p:cNvSpPr/>
          <p:nvPr/>
        </p:nvSpPr>
        <p:spPr>
          <a:xfrm>
            <a:off x="827088" y="2571750"/>
            <a:ext cx="576262" cy="57626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2</a:t>
            </a:r>
          </a:p>
        </p:txBody>
      </p:sp>
      <p:sp>
        <p:nvSpPr>
          <p:cNvPr id="3" name="Oval 6"/>
          <p:cNvSpPr/>
          <p:nvPr/>
        </p:nvSpPr>
        <p:spPr>
          <a:xfrm>
            <a:off x="827088" y="3508375"/>
            <a:ext cx="576262" cy="57626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3</a:t>
            </a:r>
          </a:p>
        </p:txBody>
      </p:sp>
      <p:sp>
        <p:nvSpPr>
          <p:cNvPr id="4" name="Oval 6"/>
          <p:cNvSpPr/>
          <p:nvPr/>
        </p:nvSpPr>
        <p:spPr>
          <a:xfrm>
            <a:off x="5364163" y="1708150"/>
            <a:ext cx="576262" cy="57626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4</a:t>
            </a:r>
          </a:p>
        </p:txBody>
      </p:sp>
      <p:sp>
        <p:nvSpPr>
          <p:cNvPr id="5" name="Oval 6"/>
          <p:cNvSpPr/>
          <p:nvPr/>
        </p:nvSpPr>
        <p:spPr>
          <a:xfrm>
            <a:off x="5364163" y="2716213"/>
            <a:ext cx="576262" cy="5762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5</a:t>
            </a:r>
          </a:p>
        </p:txBody>
      </p:sp>
      <p:sp>
        <p:nvSpPr>
          <p:cNvPr id="9" name="Oval 6"/>
          <p:cNvSpPr/>
          <p:nvPr/>
        </p:nvSpPr>
        <p:spPr>
          <a:xfrm>
            <a:off x="5364163" y="3651250"/>
            <a:ext cx="576262" cy="57626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6</a:t>
            </a: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60B01A1E-E2AC-4358-8562-395BD119D07A}"/>
              </a:ext>
            </a:extLst>
          </p:cNvPr>
          <p:cNvSpPr txBox="1"/>
          <p:nvPr/>
        </p:nvSpPr>
        <p:spPr>
          <a:xfrm>
            <a:off x="1404524" y="1721306"/>
            <a:ext cx="29611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สถานที่เบิกเงินและผู้เบิกเงิน</a:t>
            </a:r>
          </a:p>
        </p:txBody>
      </p:sp>
      <p:sp>
        <p:nvSpPr>
          <p:cNvPr id="11" name="กล่องข้อความ 10">
            <a:extLst>
              <a:ext uri="{FF2B5EF4-FFF2-40B4-BE49-F238E27FC236}">
                <a16:creationId xmlns:a16="http://schemas.microsoft.com/office/drawing/2014/main" id="{366F5E6C-14FE-4C09-83C1-D091EA9628DB}"/>
              </a:ext>
            </a:extLst>
          </p:cNvPr>
          <p:cNvSpPr txBox="1"/>
          <p:nvPr/>
        </p:nvSpPr>
        <p:spPr>
          <a:xfrm>
            <a:off x="1373984" y="2688312"/>
            <a:ext cx="31091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หลักเกณฑ์ทั่วไปของการเบิกเงิน</a:t>
            </a:r>
          </a:p>
        </p:txBody>
      </p:sp>
      <p:sp>
        <p:nvSpPr>
          <p:cNvPr id="12" name="กล่องข้อความ 11">
            <a:extLst>
              <a:ext uri="{FF2B5EF4-FFF2-40B4-BE49-F238E27FC236}">
                <a16:creationId xmlns:a16="http://schemas.microsoft.com/office/drawing/2014/main" id="{D5532DFD-B011-4595-A9A6-8D4337ADD676}"/>
              </a:ext>
            </a:extLst>
          </p:cNvPr>
          <p:cNvSpPr txBox="1"/>
          <p:nvPr/>
        </p:nvSpPr>
        <p:spPr>
          <a:xfrm>
            <a:off x="1394951" y="3622479"/>
            <a:ext cx="31869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หลักเกณฑ์การเบิกเงินของหน่วยงาน   ผู้เบิกที่ไม่ใช่ส่วนราชการ</a:t>
            </a:r>
          </a:p>
        </p:txBody>
      </p:sp>
      <p:sp>
        <p:nvSpPr>
          <p:cNvPr id="13" name="กล่องข้อความ 12">
            <a:extLst>
              <a:ext uri="{FF2B5EF4-FFF2-40B4-BE49-F238E27FC236}">
                <a16:creationId xmlns:a16="http://schemas.microsoft.com/office/drawing/2014/main" id="{68D920D4-CE63-41B6-BA66-FFE873C35C44}"/>
              </a:ext>
            </a:extLst>
          </p:cNvPr>
          <p:cNvSpPr txBox="1"/>
          <p:nvPr/>
        </p:nvSpPr>
        <p:spPr>
          <a:xfrm>
            <a:off x="5940425" y="1804859"/>
            <a:ext cx="32035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หลักเกณฑ์การเบิกเงินของส่วนราชการ</a:t>
            </a:r>
          </a:p>
        </p:txBody>
      </p:sp>
      <p:sp>
        <p:nvSpPr>
          <p:cNvPr id="14" name="กล่องข้อความ 13">
            <a:extLst>
              <a:ext uri="{FF2B5EF4-FFF2-40B4-BE49-F238E27FC236}">
                <a16:creationId xmlns:a16="http://schemas.microsoft.com/office/drawing/2014/main" id="{3B28969F-8E9E-47B8-AA8C-6510943DF1DB}"/>
              </a:ext>
            </a:extLst>
          </p:cNvPr>
          <p:cNvSpPr txBox="1"/>
          <p:nvPr/>
        </p:nvSpPr>
        <p:spPr>
          <a:xfrm>
            <a:off x="6012689" y="2787650"/>
            <a:ext cx="31313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วิธีการเบิกเงินของส่วนราชการ</a:t>
            </a:r>
          </a:p>
        </p:txBody>
      </p:sp>
      <p:sp>
        <p:nvSpPr>
          <p:cNvPr id="15" name="กล่องข้อความ 14">
            <a:extLst>
              <a:ext uri="{FF2B5EF4-FFF2-40B4-BE49-F238E27FC236}">
                <a16:creationId xmlns:a16="http://schemas.microsoft.com/office/drawing/2014/main" id="{A122BE6D-DD91-4110-853C-5989E47AB8F8}"/>
              </a:ext>
            </a:extLst>
          </p:cNvPr>
          <p:cNvSpPr txBox="1"/>
          <p:nvPr/>
        </p:nvSpPr>
        <p:spPr>
          <a:xfrm>
            <a:off x="5976176" y="3699917"/>
            <a:ext cx="32217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การเบิกเงินของส่วนราชการที่มีสำนักงานในต่างประเทศ</a:t>
            </a:r>
          </a:p>
        </p:txBody>
      </p:sp>
    </p:spTree>
    <p:extLst>
      <p:ext uri="{BB962C8B-B14F-4D97-AF65-F5344CB8AC3E}">
        <p14:creationId xmlns:p14="http://schemas.microsoft.com/office/powerpoint/2010/main" val="2025692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611188" y="2211388"/>
            <a:ext cx="3705225" cy="3603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atinLnBrk="1"/>
            <a:r>
              <a:rPr lang="th-TH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     หมวด </a:t>
            </a:r>
            <a:r>
              <a:rPr lang="en-US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2 </a:t>
            </a:r>
            <a:r>
              <a:rPr lang="th-TH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การใช้งานในระบบ</a:t>
            </a:r>
            <a:endParaRPr lang="en-US" altLang="ko-KR" sz="2000" b="1" dirty="0">
              <a:solidFill>
                <a:schemeClr val="tx1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11188" y="3076575"/>
            <a:ext cx="3705225" cy="3603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atinLnBrk="1"/>
            <a:r>
              <a:rPr lang="th-TH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     หมวด </a:t>
            </a:r>
            <a:r>
              <a:rPr lang="en-US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4</a:t>
            </a:r>
            <a:r>
              <a:rPr lang="th-TH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 การจ่ายเงินของส่วนราชการ</a:t>
            </a:r>
            <a:endParaRPr lang="en-US" altLang="ko-KR" sz="2000" b="1" dirty="0">
              <a:solidFill>
                <a:schemeClr val="tx1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11188" y="3940175"/>
            <a:ext cx="3705225" cy="3603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atinLnBrk="1"/>
            <a:r>
              <a:rPr lang="th-TH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     หมวด </a:t>
            </a:r>
            <a:r>
              <a:rPr lang="en-US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6 </a:t>
            </a:r>
            <a:r>
              <a:rPr lang="th-TH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การรับเงินของส่วนราชการ</a:t>
            </a:r>
            <a:endParaRPr lang="en-US" altLang="ko-KR" sz="2000" b="1" dirty="0">
              <a:solidFill>
                <a:schemeClr val="tx1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grpSp>
        <p:nvGrpSpPr>
          <p:cNvPr id="27652" name="Group 14"/>
          <p:cNvGrpSpPr>
            <a:grpSpLocks/>
          </p:cNvGrpSpPr>
          <p:nvPr/>
        </p:nvGrpSpPr>
        <p:grpSpPr bwMode="auto">
          <a:xfrm>
            <a:off x="4067175" y="1058863"/>
            <a:ext cx="1052513" cy="3697287"/>
            <a:chOff x="4058860" y="987781"/>
            <a:chExt cx="1052368" cy="3696329"/>
          </a:xfrm>
        </p:grpSpPr>
        <p:sp>
          <p:nvSpPr>
            <p:cNvPr id="2" name="Rectangle 8"/>
            <p:cNvSpPr/>
            <p:nvPr/>
          </p:nvSpPr>
          <p:spPr>
            <a:xfrm rot="36931">
              <a:off x="4276318" y="3801689"/>
              <a:ext cx="592055" cy="861790"/>
            </a:xfrm>
            <a:custGeom>
              <a:avLst/>
              <a:gdLst/>
              <a:ahLst/>
              <a:cxnLst/>
              <a:rect l="l" t="t" r="r" b="b"/>
              <a:pathLst>
                <a:path w="1802378" h="1800199">
                  <a:moveTo>
                    <a:pt x="0" y="0"/>
                  </a:moveTo>
                  <a:lnTo>
                    <a:pt x="1802378" y="0"/>
                  </a:lnTo>
                  <a:lnTo>
                    <a:pt x="1802378" y="289727"/>
                  </a:lnTo>
                  <a:lnTo>
                    <a:pt x="1801366" y="289727"/>
                  </a:lnTo>
                  <a:lnTo>
                    <a:pt x="901188" y="1800199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70000"/>
                    <a:lumOff val="30000"/>
                  </a:schemeClr>
                </a:gs>
                <a:gs pos="100000">
                  <a:schemeClr val="accent2">
                    <a:lumMod val="70000"/>
                    <a:lumOff val="3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 sz="1800" dirty="0"/>
            </a:p>
          </p:txBody>
        </p:sp>
        <p:sp>
          <p:nvSpPr>
            <p:cNvPr id="7" name="Rectangle 8"/>
            <p:cNvSpPr/>
            <p:nvPr/>
          </p:nvSpPr>
          <p:spPr>
            <a:xfrm>
              <a:off x="4468379" y="3793754"/>
              <a:ext cx="201585" cy="872899"/>
            </a:xfrm>
            <a:custGeom>
              <a:avLst/>
              <a:gdLst>
                <a:gd name="connsiteX0" fmla="*/ 0 w 1359043"/>
                <a:gd name="connsiteY0" fmla="*/ 0 h 1813992"/>
                <a:gd name="connsiteX1" fmla="*/ 1359043 w 1359043"/>
                <a:gd name="connsiteY1" fmla="*/ 0 h 1813992"/>
                <a:gd name="connsiteX2" fmla="*/ 1359043 w 1359043"/>
                <a:gd name="connsiteY2" fmla="*/ 212596 h 1813992"/>
                <a:gd name="connsiteX3" fmla="*/ 806822 w 1359043"/>
                <a:gd name="connsiteY3" fmla="*/ 1813992 h 1813992"/>
                <a:gd name="connsiteX4" fmla="*/ 1012 w 1359043"/>
                <a:gd name="connsiteY4" fmla="*/ 289727 h 1813992"/>
                <a:gd name="connsiteX5" fmla="*/ 0 w 1359043"/>
                <a:gd name="connsiteY5" fmla="*/ 289727 h 1813992"/>
                <a:gd name="connsiteX6" fmla="*/ 0 w 1359043"/>
                <a:gd name="connsiteY6" fmla="*/ 288030 h 1813992"/>
                <a:gd name="connsiteX7" fmla="*/ 0 w 1359043"/>
                <a:gd name="connsiteY7" fmla="*/ 0 h 1813992"/>
                <a:gd name="connsiteX0" fmla="*/ 0 w 1359043"/>
                <a:gd name="connsiteY0" fmla="*/ 0 h 1820658"/>
                <a:gd name="connsiteX1" fmla="*/ 1359043 w 1359043"/>
                <a:gd name="connsiteY1" fmla="*/ 0 h 1820658"/>
                <a:gd name="connsiteX2" fmla="*/ 1359043 w 1359043"/>
                <a:gd name="connsiteY2" fmla="*/ 212596 h 1820658"/>
                <a:gd name="connsiteX3" fmla="*/ 720119 w 1359043"/>
                <a:gd name="connsiteY3" fmla="*/ 1820658 h 1820658"/>
                <a:gd name="connsiteX4" fmla="*/ 1012 w 1359043"/>
                <a:gd name="connsiteY4" fmla="*/ 289727 h 1820658"/>
                <a:gd name="connsiteX5" fmla="*/ 0 w 1359043"/>
                <a:gd name="connsiteY5" fmla="*/ 289727 h 1820658"/>
                <a:gd name="connsiteX6" fmla="*/ 0 w 1359043"/>
                <a:gd name="connsiteY6" fmla="*/ 288030 h 1820658"/>
                <a:gd name="connsiteX7" fmla="*/ 0 w 1359043"/>
                <a:gd name="connsiteY7" fmla="*/ 0 h 182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59043" h="1820658">
                  <a:moveTo>
                    <a:pt x="0" y="0"/>
                  </a:moveTo>
                  <a:lnTo>
                    <a:pt x="1359043" y="0"/>
                  </a:lnTo>
                  <a:lnTo>
                    <a:pt x="1359043" y="212596"/>
                  </a:lnTo>
                  <a:lnTo>
                    <a:pt x="720119" y="1820658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50000"/>
                    <a:lumOff val="50000"/>
                  </a:schemeClr>
                </a:gs>
                <a:gs pos="100000">
                  <a:schemeClr val="accent2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 sz="1800"/>
            </a:p>
          </p:txBody>
        </p:sp>
        <p:sp>
          <p:nvSpPr>
            <p:cNvPr id="8" name="Rectangle 2"/>
            <p:cNvSpPr/>
            <p:nvPr/>
          </p:nvSpPr>
          <p:spPr>
            <a:xfrm>
              <a:off x="4290603" y="1890834"/>
              <a:ext cx="196823" cy="2012428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0" y="0"/>
                  </a:moveTo>
                  <a:lnTo>
                    <a:pt x="99616" y="0"/>
                  </a:lnTo>
                  <a:lnTo>
                    <a:pt x="196906" y="63491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30000"/>
                    <a:lumOff val="7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 sz="1800"/>
            </a:p>
          </p:txBody>
        </p:sp>
        <p:sp>
          <p:nvSpPr>
            <p:cNvPr id="9" name="Rectangle 2"/>
            <p:cNvSpPr/>
            <p:nvPr/>
          </p:nvSpPr>
          <p:spPr>
            <a:xfrm>
              <a:off x="4485839" y="1954317"/>
              <a:ext cx="198410" cy="1950532"/>
            </a:xfrm>
            <a:custGeom>
              <a:avLst/>
              <a:gdLst/>
              <a:ahLst/>
              <a:cxnLst/>
              <a:rect l="l" t="t" r="r" b="b"/>
              <a:pathLst>
                <a:path w="196906" h="1950905">
                  <a:moveTo>
                    <a:pt x="0" y="0"/>
                  </a:moveTo>
                  <a:lnTo>
                    <a:pt x="101941" y="66527"/>
                  </a:lnTo>
                  <a:lnTo>
                    <a:pt x="196906" y="4552"/>
                  </a:lnTo>
                  <a:lnTo>
                    <a:pt x="196906" y="1950905"/>
                  </a:lnTo>
                  <a:lnTo>
                    <a:pt x="193201" y="1950905"/>
                  </a:lnTo>
                  <a:cubicBezTo>
                    <a:pt x="183184" y="1893988"/>
                    <a:pt x="144512" y="1851984"/>
                    <a:pt x="98453" y="1851984"/>
                  </a:cubicBezTo>
                  <a:cubicBezTo>
                    <a:pt x="52394" y="1851984"/>
                    <a:pt x="13723" y="1893988"/>
                    <a:pt x="3706" y="1950905"/>
                  </a:cubicBezTo>
                  <a:lnTo>
                    <a:pt x="0" y="195090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 latinLnBrk="1">
                <a:defRPr/>
              </a:pPr>
              <a:endParaRPr lang="en-US" altLang="ko-KR" sz="1800" b="1" dirty="0">
                <a:solidFill>
                  <a:schemeClr val="tx1"/>
                </a:solidFill>
                <a:latin typeface="Angsana New" charset="-34"/>
                <a:ea typeface="굴림" pitchFamily="34" charset="-127"/>
                <a:cs typeface="Angsana New" charset="-34"/>
              </a:endParaRPr>
            </a:p>
          </p:txBody>
        </p:sp>
        <p:sp>
          <p:nvSpPr>
            <p:cNvPr id="10" name="Rectangle 2"/>
            <p:cNvSpPr/>
            <p:nvPr/>
          </p:nvSpPr>
          <p:spPr>
            <a:xfrm>
              <a:off x="4684249" y="1895596"/>
              <a:ext cx="196823" cy="2010841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96435" y="0"/>
                  </a:moveTo>
                  <a:lnTo>
                    <a:pt x="196906" y="0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lnTo>
                    <a:pt x="0" y="6293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 sz="1800" dirty="0"/>
            </a:p>
          </p:txBody>
        </p:sp>
        <p:sp>
          <p:nvSpPr>
            <p:cNvPr id="11" name="Isosceles Triangle 10"/>
            <p:cNvSpPr>
              <a:spLocks noChangeArrowheads="1"/>
            </p:cNvSpPr>
            <p:nvPr/>
          </p:nvSpPr>
          <p:spPr bwMode="auto">
            <a:xfrm rot="10800000">
              <a:off x="4468379" y="4423827"/>
              <a:ext cx="196823" cy="260283"/>
            </a:xfrm>
            <a:prstGeom prst="triangle">
              <a:avLst>
                <a:gd name="adj" fmla="val 50000"/>
              </a:avLst>
            </a:prstGeom>
            <a:solidFill>
              <a:srgbClr val="404040"/>
            </a:solidFill>
            <a:ln w="25400" algn="ctr">
              <a:noFill/>
              <a:miter lim="800000"/>
              <a:headEnd/>
              <a:tailEnd/>
            </a:ln>
          </p:spPr>
          <p:txBody>
            <a:bodyPr rot="10800000" anchor="ctr"/>
            <a:lstStyle/>
            <a:p>
              <a:pPr algn="ctr"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lang="ko-KR" altLang="en-US" sz="1800">
                <a:solidFill>
                  <a:schemeClr val="lt1"/>
                </a:solidFill>
                <a:latin typeface="+mn-lt"/>
                <a:cs typeface="+mn-cs"/>
              </a:endParaRPr>
            </a:p>
          </p:txBody>
        </p:sp>
        <p:sp>
          <p:nvSpPr>
            <p:cNvPr id="27669" name="Parallelogram 15"/>
            <p:cNvSpPr>
              <a:spLocks noChangeArrowheads="1"/>
            </p:cNvSpPr>
            <p:nvPr/>
          </p:nvSpPr>
          <p:spPr bwMode="auto">
            <a:xfrm rot="-5400000">
              <a:off x="4098945" y="947696"/>
              <a:ext cx="972197" cy="1052368"/>
            </a:xfrm>
            <a:custGeom>
              <a:avLst/>
              <a:gdLst>
                <a:gd name="T0" fmla="*/ 0 w 2993176"/>
                <a:gd name="T1" fmla="*/ 0 h 3240001"/>
                <a:gd name="T2" fmla="*/ 2993176 w 2993176"/>
                <a:gd name="T3" fmla="*/ 3240001 h 3240001"/>
              </a:gdLst>
              <a:ahLst/>
              <a:cxnLst/>
              <a:rect l="T0" t="T1" r="T2" b="T3"/>
              <a:pathLst>
                <a:path w="2993176" h="3240001">
                  <a:moveTo>
                    <a:pt x="1299907" y="647892"/>
                  </a:moveTo>
                  <a:lnTo>
                    <a:pt x="665509" y="1620000"/>
                  </a:lnTo>
                  <a:lnTo>
                    <a:pt x="1299907" y="2592108"/>
                  </a:lnTo>
                  <a:lnTo>
                    <a:pt x="634398" y="2592108"/>
                  </a:lnTo>
                  <a:lnTo>
                    <a:pt x="0" y="1620000"/>
                  </a:lnTo>
                  <a:lnTo>
                    <a:pt x="634398" y="647892"/>
                  </a:lnTo>
                  <a:close/>
                  <a:moveTo>
                    <a:pt x="2993176" y="1620001"/>
                  </a:moveTo>
                  <a:lnTo>
                    <a:pt x="1913056" y="3240001"/>
                  </a:lnTo>
                  <a:lnTo>
                    <a:pt x="1782206" y="3043749"/>
                  </a:lnTo>
                  <a:lnTo>
                    <a:pt x="1110064" y="3043749"/>
                  </a:lnTo>
                  <a:cubicBezTo>
                    <a:pt x="1089036" y="3096599"/>
                    <a:pt x="1037333" y="3133759"/>
                    <a:pt x="976952" y="3133759"/>
                  </a:cubicBezTo>
                  <a:cubicBezTo>
                    <a:pt x="923853" y="3133759"/>
                    <a:pt x="877466" y="3105022"/>
                    <a:pt x="854540" y="3061058"/>
                  </a:cubicBezTo>
                  <a:lnTo>
                    <a:pt x="302383" y="3169763"/>
                  </a:lnTo>
                  <a:lnTo>
                    <a:pt x="302383" y="2809723"/>
                  </a:lnTo>
                  <a:lnTo>
                    <a:pt x="854540" y="2918427"/>
                  </a:lnTo>
                  <a:cubicBezTo>
                    <a:pt x="877466" y="2874463"/>
                    <a:pt x="923853" y="2845727"/>
                    <a:pt x="976952" y="2845727"/>
                  </a:cubicBezTo>
                  <a:cubicBezTo>
                    <a:pt x="1037333" y="2845727"/>
                    <a:pt x="1089036" y="2882887"/>
                    <a:pt x="1110064" y="2935737"/>
                  </a:cubicBezTo>
                  <a:lnTo>
                    <a:pt x="1710190" y="2935737"/>
                  </a:lnTo>
                  <a:lnTo>
                    <a:pt x="832936" y="1620001"/>
                  </a:lnTo>
                  <a:lnTo>
                    <a:pt x="1913056" y="0"/>
                  </a:lnTo>
                  <a:close/>
                </a:path>
              </a:pathLst>
            </a:custGeom>
            <a:solidFill>
              <a:srgbClr val="404040"/>
            </a:solidFill>
            <a:ln w="25400" algn="ctr">
              <a:noFill/>
              <a:miter lim="800000"/>
              <a:headEnd/>
              <a:tailEnd/>
            </a:ln>
          </p:spPr>
          <p:txBody>
            <a:bodyPr vert="eaVert" anchor="ctr"/>
            <a:lstStyle/>
            <a:p>
              <a:pPr algn="ctr" latinLnBrk="1"/>
              <a:endParaRPr lang="en-US" altLang="ko-KR" sz="2000" b="1" dirty="0">
                <a:solidFill>
                  <a:srgbClr val="FFFFFF"/>
                </a:solidFill>
                <a:latin typeface="Angsana New" charset="-34"/>
                <a:ea typeface="Gulim" pitchFamily="34" charset="-127"/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611188" y="1779588"/>
            <a:ext cx="3705225" cy="3587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atinLnBrk="1"/>
            <a:r>
              <a:rPr lang="th-TH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     หมวด </a:t>
            </a:r>
            <a:r>
              <a:rPr lang="en-US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1 </a:t>
            </a:r>
            <a:r>
              <a:rPr lang="th-TH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ความทั่วไป</a:t>
            </a:r>
            <a:endParaRPr lang="en-US" altLang="ko-KR" sz="2000" b="1" dirty="0">
              <a:solidFill>
                <a:schemeClr val="tx1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11188" y="2643188"/>
            <a:ext cx="3705225" cy="3587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atinLnBrk="1"/>
            <a:r>
              <a:rPr lang="th-TH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     หมวด </a:t>
            </a:r>
            <a:r>
              <a:rPr lang="en-US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3 </a:t>
            </a:r>
            <a:r>
              <a:rPr lang="th-TH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การเบิกเงิน</a:t>
            </a:r>
            <a:endParaRPr lang="en-US" altLang="ko-KR" sz="2000" b="1" dirty="0">
              <a:solidFill>
                <a:schemeClr val="tx1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11188" y="3508375"/>
            <a:ext cx="3705225" cy="3587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atinLnBrk="1"/>
            <a:r>
              <a:rPr lang="th-TH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     หมวด </a:t>
            </a:r>
            <a:r>
              <a:rPr lang="en-US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5</a:t>
            </a:r>
            <a:r>
              <a:rPr lang="th-TH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 การเบิกจ่ายเงินยืมของส่วนราชการ</a:t>
            </a:r>
            <a:endParaRPr lang="en-US" altLang="ko-KR" sz="2000" b="1" dirty="0">
              <a:solidFill>
                <a:schemeClr val="tx1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3" name="Rectangle 19"/>
          <p:cNvSpPr/>
          <p:nvPr/>
        </p:nvSpPr>
        <p:spPr>
          <a:xfrm>
            <a:off x="4859338" y="1779588"/>
            <a:ext cx="3705225" cy="3587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atinLnBrk="1"/>
            <a:r>
              <a:rPr lang="th-TH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หมวด </a:t>
            </a:r>
            <a:r>
              <a:rPr lang="en-US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7 </a:t>
            </a:r>
            <a:r>
              <a:rPr lang="th-TH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การเก็บรักษาเงินของส่วนราชการ</a:t>
            </a:r>
            <a:endParaRPr lang="en-US" altLang="ko-KR" sz="2000" b="1" dirty="0">
              <a:solidFill>
                <a:schemeClr val="tx1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4" name="Rectangle 21"/>
          <p:cNvSpPr/>
          <p:nvPr/>
        </p:nvSpPr>
        <p:spPr>
          <a:xfrm>
            <a:off x="4859338" y="2643188"/>
            <a:ext cx="3705225" cy="3587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atinLnBrk="1"/>
            <a:r>
              <a:rPr lang="th-TH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หมวด </a:t>
            </a:r>
            <a:r>
              <a:rPr lang="en-US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9 </a:t>
            </a:r>
            <a:r>
              <a:rPr lang="th-TH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การกันเงินไว้เบิกเหลื่อมปี</a:t>
            </a:r>
            <a:endParaRPr lang="ko-KR" altLang="en-US" sz="2000" b="1" dirty="0">
              <a:solidFill>
                <a:schemeClr val="tx1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5" name="Rectangle 21"/>
          <p:cNvSpPr/>
          <p:nvPr/>
        </p:nvSpPr>
        <p:spPr>
          <a:xfrm>
            <a:off x="4859338" y="3508374"/>
            <a:ext cx="3705225" cy="657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atinLnBrk="1"/>
            <a:r>
              <a:rPr lang="th-TH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</a:t>
            </a:r>
            <a:r>
              <a:rPr lang="th-TH" altLang="ko-KR" sz="19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หมวด</a:t>
            </a:r>
            <a:r>
              <a:rPr lang="en-US" altLang="ko-KR" sz="1900" b="1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 11 </a:t>
            </a:r>
            <a:r>
              <a:rPr lang="th-TH" altLang="ko-KR" sz="19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การควบคุมและตรวจสอบของ</a:t>
            </a:r>
            <a:br>
              <a:rPr lang="th-TH" altLang="ko-KR" sz="19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altLang="ko-KR" sz="19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หน่วยงานผู้เบิกที่เป็นส่วนราชการ</a:t>
            </a:r>
            <a:endParaRPr lang="ko-KR" altLang="en-US" sz="1900" b="1" dirty="0">
              <a:solidFill>
                <a:schemeClr val="tx1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12" name="Rectangle 23"/>
          <p:cNvSpPr/>
          <p:nvPr/>
        </p:nvSpPr>
        <p:spPr>
          <a:xfrm>
            <a:off x="4859338" y="2211388"/>
            <a:ext cx="3705225" cy="3603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atinLnBrk="1"/>
            <a:r>
              <a:rPr lang="th-TH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หมวด </a:t>
            </a:r>
            <a:r>
              <a:rPr lang="en-US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8 </a:t>
            </a:r>
            <a:r>
              <a:rPr lang="th-TH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การนำเงินส่งคลังและฝากคลัง</a:t>
            </a:r>
            <a:endParaRPr lang="en-US" altLang="ko-KR" sz="2000" dirty="0">
              <a:solidFill>
                <a:schemeClr val="tx1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13" name="Rectangle 24"/>
          <p:cNvSpPr/>
          <p:nvPr/>
        </p:nvSpPr>
        <p:spPr>
          <a:xfrm>
            <a:off x="4859338" y="3076575"/>
            <a:ext cx="3705225" cy="3603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atinLnBrk="1"/>
            <a:r>
              <a:rPr lang="th-TH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หมวด </a:t>
            </a:r>
            <a:r>
              <a:rPr lang="en-US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10 </a:t>
            </a:r>
            <a:r>
              <a:rPr lang="th-TH" altLang="ko-KR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หน่วยงานย่อย</a:t>
            </a:r>
            <a:endParaRPr lang="en-US" altLang="ko-KR" sz="2000" b="1" dirty="0">
              <a:solidFill>
                <a:schemeClr val="tx1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987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th-TH" altLang="ko-KR" b="1" dirty="0">
              <a:solidFill>
                <a:schemeClr val="tx1"/>
              </a:solidFill>
              <a:latin typeface="Angsana New" charset="-34"/>
              <a:cs typeface="Angsana New" charset="-34"/>
            </a:endParaRPr>
          </a:p>
          <a:p>
            <a:pPr algn="ctr">
              <a:defRPr/>
            </a:pPr>
            <a:r>
              <a:rPr lang="th-TH" altLang="ko-KR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ภาพรวม </a:t>
            </a:r>
          </a:p>
          <a:p>
            <a:pPr algn="ctr">
              <a:defRPr/>
            </a:pPr>
            <a:r>
              <a:rPr lang="th-TH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ระเบียบกระทรวงการคลัง ว่าด้วยการเบิกเงินจากคลัง การรับเงิน การจ่ายเงิน การเก็บรักษาเงิน และการนำเงินส่งคลัง พ.ศ. 2562</a:t>
            </a:r>
            <a:endParaRPr lang="en-US" altLang="ko-KR" sz="2000" b="1" dirty="0">
              <a:solidFill>
                <a:schemeClr val="tx1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  <a:p>
            <a:pPr latinLnBrk="1">
              <a:defRPr/>
            </a:pPr>
            <a:endParaRPr lang="ko-KR" altLang="en-US" dirty="0">
              <a:solidFill>
                <a:srgbClr val="FFFFFF"/>
              </a:solidFill>
              <a:latin typeface="Angsana New" charset="-34"/>
              <a:ea typeface="Gulim" pitchFamily="34" charset="-127"/>
              <a:cs typeface="Angsana New" charset="-34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2"/>
          <p:cNvSpPr>
            <a:spLocks noChangeArrowheads="1"/>
          </p:cNvSpPr>
          <p:nvPr/>
        </p:nvSpPr>
        <p:spPr bwMode="auto">
          <a:xfrm>
            <a:off x="460414" y="3466861"/>
            <a:ext cx="8101012" cy="1008063"/>
          </a:xfrm>
          <a:prstGeom prst="rect">
            <a:avLst/>
          </a:prstGeom>
          <a:solidFill>
            <a:schemeClr val="accent2">
              <a:alpha val="30196"/>
            </a:schemeClr>
          </a:solidFill>
          <a:ln w="12700" algn="ctr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marL="0" marR="0" lvl="0" indent="0" algn="ctr" defTabSz="684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Arial Unicode MS"/>
              <a:cs typeface="Angsana New" charset="-34"/>
            </a:endParaRPr>
          </a:p>
        </p:txBody>
      </p:sp>
      <p:sp>
        <p:nvSpPr>
          <p:cNvPr id="32770" name="Rectangle 13"/>
          <p:cNvSpPr>
            <a:spLocks noChangeArrowheads="1"/>
          </p:cNvSpPr>
          <p:nvPr/>
        </p:nvSpPr>
        <p:spPr bwMode="auto">
          <a:xfrm>
            <a:off x="449602" y="2131208"/>
            <a:ext cx="8101012" cy="1016000"/>
          </a:xfrm>
          <a:prstGeom prst="rect">
            <a:avLst/>
          </a:prstGeom>
          <a:solidFill>
            <a:srgbClr val="5A9BD5">
              <a:alpha val="30196"/>
            </a:srgbClr>
          </a:solidFill>
          <a:ln w="12700" algn="ctr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marL="0" marR="0" lvl="0" indent="0" algn="ctr" defTabSz="684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Arial Unicode MS"/>
              <a:cs typeface="Angsana New" charset="-34"/>
            </a:endParaRPr>
          </a:p>
        </p:txBody>
      </p:sp>
      <p:sp>
        <p:nvSpPr>
          <p:cNvPr id="32776" name="Oval 31"/>
          <p:cNvSpPr>
            <a:spLocks noChangeArrowheads="1"/>
          </p:cNvSpPr>
          <p:nvPr/>
        </p:nvSpPr>
        <p:spPr bwMode="auto">
          <a:xfrm>
            <a:off x="739398" y="3717391"/>
            <a:ext cx="469900" cy="469900"/>
          </a:xfrm>
          <a:prstGeom prst="ellipse">
            <a:avLst/>
          </a:prstGeom>
          <a:solidFill>
            <a:srgbClr val="5A9BD5"/>
          </a:solidFill>
          <a:ln w="12700" algn="ctr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marL="0" marR="0" lvl="0" indent="0" algn="ctr" defTabSz="684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Gulim" pitchFamily="34" charset="-127"/>
              <a:cs typeface="Arial" charset="0"/>
            </a:endParaRPr>
          </a:p>
        </p:txBody>
      </p:sp>
      <p:sp>
        <p:nvSpPr>
          <p:cNvPr id="32777" name="Oval 32"/>
          <p:cNvSpPr>
            <a:spLocks noChangeArrowheads="1"/>
          </p:cNvSpPr>
          <p:nvPr/>
        </p:nvSpPr>
        <p:spPr bwMode="auto">
          <a:xfrm>
            <a:off x="739398" y="2404258"/>
            <a:ext cx="469900" cy="469900"/>
          </a:xfrm>
          <a:prstGeom prst="ellipse">
            <a:avLst/>
          </a:prstGeom>
          <a:solidFill>
            <a:schemeClr val="accent2"/>
          </a:solidFill>
          <a:ln w="12700" algn="ctr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marL="0" marR="0" lvl="0" indent="0" algn="ctr" defTabSz="684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Gulim" pitchFamily="34" charset="-127"/>
              <a:cs typeface="Angsana New" charset="-34"/>
            </a:endParaRPr>
          </a:p>
        </p:txBody>
      </p:sp>
      <p:sp>
        <p:nvSpPr>
          <p:cNvPr id="32778" name="Isosceles Triangle 8"/>
          <p:cNvSpPr>
            <a:spLocks noChangeArrowheads="1"/>
          </p:cNvSpPr>
          <p:nvPr/>
        </p:nvSpPr>
        <p:spPr bwMode="auto">
          <a:xfrm rot="-5400000">
            <a:off x="879098" y="2552700"/>
            <a:ext cx="190500" cy="228600"/>
          </a:xfrm>
          <a:custGeom>
            <a:avLst/>
            <a:gdLst>
              <a:gd name="T0" fmla="*/ 0 w 2708011"/>
              <a:gd name="T1" fmla="*/ 0 h 3228660"/>
              <a:gd name="T2" fmla="*/ 2708011 w 2708011"/>
              <a:gd name="T3" fmla="*/ 3228660 h 3228660"/>
            </a:gdLst>
            <a:ahLst/>
            <a:cxnLst/>
            <a:rect l="T0" t="T1" r="T2" b="T3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bg1"/>
          </a:solidFill>
          <a:ln w="12700" algn="ctr">
            <a:noFill/>
            <a:miter lim="800000"/>
            <a:headEnd/>
            <a:tailEnd/>
          </a:ln>
        </p:spPr>
        <p:txBody>
          <a:bodyPr vert="eaVert" lIns="68580" tIns="34290" rIns="68580" bIns="34290" anchor="ctr"/>
          <a:lstStyle/>
          <a:p>
            <a:pPr marL="0" marR="0" lvl="0" indent="0" algn="ctr" defTabSz="6858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Gulim" pitchFamily="34" charset="-127"/>
              <a:cs typeface="Angsana New" charset="-34"/>
            </a:endParaRPr>
          </a:p>
        </p:txBody>
      </p:sp>
      <p:sp>
        <p:nvSpPr>
          <p:cNvPr id="32779" name="Text Placeholder 1"/>
          <p:cNvSpPr>
            <a:spLocks/>
          </p:cNvSpPr>
          <p:nvPr/>
        </p:nvSpPr>
        <p:spPr bwMode="auto">
          <a:xfrm>
            <a:off x="179511" y="531751"/>
            <a:ext cx="8784977" cy="1304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th-TH" altLang="ko-KR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Arial Unicode MS"/>
                <a:cs typeface="TH SarabunPSK" panose="020B0500040200020003" pitchFamily="34" charset="-34"/>
              </a:rPr>
              <a:t>หมวด </a:t>
            </a:r>
            <a:r>
              <a:rPr kumimoji="0" lang="en-US" altLang="ko-KR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3</a:t>
            </a: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th-TH" altLang="ko-KR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การเบิกเงิน</a:t>
            </a: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th-TH" altLang="ko-KR" b="1" dirty="0">
                <a:solidFill>
                  <a:prstClr val="black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ส่วนที่ 1 สถานที่เบิกเงินและผู้เบิกเงิน</a:t>
            </a:r>
            <a:endParaRPr kumimoji="0" lang="ko-KR" alt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32782" name="Isosceles Triangle 8"/>
          <p:cNvSpPr>
            <a:spLocks noChangeArrowheads="1"/>
          </p:cNvSpPr>
          <p:nvPr/>
        </p:nvSpPr>
        <p:spPr bwMode="auto">
          <a:xfrm rot="-5400000">
            <a:off x="879098" y="3838041"/>
            <a:ext cx="190500" cy="228600"/>
          </a:xfrm>
          <a:custGeom>
            <a:avLst/>
            <a:gdLst>
              <a:gd name="T0" fmla="*/ 0 w 2708011"/>
              <a:gd name="T1" fmla="*/ 0 h 3228660"/>
              <a:gd name="T2" fmla="*/ 2708011 w 2708011"/>
              <a:gd name="T3" fmla="*/ 3228660 h 3228660"/>
            </a:gdLst>
            <a:ahLst/>
            <a:cxnLst/>
            <a:rect l="T0" t="T1" r="T2" b="T3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bg1"/>
          </a:solidFill>
          <a:ln w="12700" algn="ctr">
            <a:noFill/>
            <a:miter lim="800000"/>
            <a:headEnd/>
            <a:tailEnd/>
          </a:ln>
        </p:spPr>
        <p:txBody>
          <a:bodyPr vert="eaVert" lIns="68580" tIns="34290" rIns="68580" bIns="34290" anchor="ctr"/>
          <a:lstStyle/>
          <a:p>
            <a:pPr marL="0" marR="0" lvl="0" indent="0" algn="ctr" defTabSz="6858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Gulim" pitchFamily="34" charset="-127"/>
              <a:cs typeface="Angsana New" charset="-34"/>
            </a:endParaRPr>
          </a:p>
        </p:txBody>
      </p: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id="{B570A2FA-AC01-4D8F-8B64-C51B6C8E02C5}"/>
              </a:ext>
            </a:extLst>
          </p:cNvPr>
          <p:cNvSpPr txBox="1"/>
          <p:nvPr/>
        </p:nvSpPr>
        <p:spPr>
          <a:xfrm>
            <a:off x="1654809" y="2256311"/>
            <a:ext cx="68958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สถานที่เบิกเงิน</a:t>
            </a:r>
          </a:p>
          <a:p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กรมบัญชีกลาง สำนักงานคลังจังกวัด</a:t>
            </a:r>
          </a:p>
        </p:txBody>
      </p:sp>
      <p:sp>
        <p:nvSpPr>
          <p:cNvPr id="3" name="กล่องข้อความ 2">
            <a:extLst>
              <a:ext uri="{FF2B5EF4-FFF2-40B4-BE49-F238E27FC236}">
                <a16:creationId xmlns:a16="http://schemas.microsoft.com/office/drawing/2014/main" id="{2EB7214E-A679-4E26-AC42-0524D21ADC5F}"/>
              </a:ext>
            </a:extLst>
          </p:cNvPr>
          <p:cNvSpPr txBox="1"/>
          <p:nvPr/>
        </p:nvSpPr>
        <p:spPr>
          <a:xfrm>
            <a:off x="1654808" y="3466251"/>
            <a:ext cx="68958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การเบิกเงินงบประมาณแทนกัน</a:t>
            </a:r>
          </a:p>
          <a:p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หน่วยงานผู้เบิกซึ่งเป็นเจ้าของงบประมาณจะมอบหมายให้หน่วยงานผู้เบิกอื่นเป็นผู้เบิกเงินแทนก็ได้ โดยให้ถือปฏิบัติตามหลักเกณฑ์ที่กระทรวงการคลังกำหนด</a:t>
            </a:r>
          </a:p>
        </p:txBody>
      </p:sp>
    </p:spTree>
    <p:extLst>
      <p:ext uri="{BB962C8B-B14F-4D97-AF65-F5344CB8AC3E}">
        <p14:creationId xmlns:p14="http://schemas.microsoft.com/office/powerpoint/2010/main" val="28290718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12"/>
          <p:cNvSpPr>
            <a:spLocks noChangeArrowheads="1"/>
          </p:cNvSpPr>
          <p:nvPr/>
        </p:nvSpPr>
        <p:spPr bwMode="auto">
          <a:xfrm>
            <a:off x="755650" y="2500313"/>
            <a:ext cx="8388350" cy="574675"/>
          </a:xfrm>
          <a:prstGeom prst="rect">
            <a:avLst/>
          </a:prstGeom>
          <a:solidFill>
            <a:schemeClr val="accent2">
              <a:alpha val="30196"/>
            </a:schemeClr>
          </a:solidFill>
          <a:ln w="12700" algn="ctr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4213"/>
            <a:endParaRPr lang="th-TH" sz="1400">
              <a:solidFill>
                <a:srgbClr val="FFFFFF"/>
              </a:solidFill>
            </a:endParaRPr>
          </a:p>
        </p:txBody>
      </p:sp>
      <p:sp>
        <p:nvSpPr>
          <p:cNvPr id="91139" name="Rectangle 13"/>
          <p:cNvSpPr>
            <a:spLocks noChangeArrowheads="1"/>
          </p:cNvSpPr>
          <p:nvPr/>
        </p:nvSpPr>
        <p:spPr bwMode="auto">
          <a:xfrm>
            <a:off x="755650" y="1924050"/>
            <a:ext cx="8388350" cy="576263"/>
          </a:xfrm>
          <a:prstGeom prst="rect">
            <a:avLst/>
          </a:prstGeom>
          <a:solidFill>
            <a:srgbClr val="5A9BD5">
              <a:alpha val="30196"/>
            </a:srgbClr>
          </a:solidFill>
          <a:ln w="12700" algn="ctr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4213"/>
            <a:endParaRPr lang="th-TH" sz="1400">
              <a:solidFill>
                <a:srgbClr val="FFFFFF"/>
              </a:solidFill>
            </a:endParaRPr>
          </a:p>
        </p:txBody>
      </p:sp>
      <p:grpSp>
        <p:nvGrpSpPr>
          <p:cNvPr id="91140" name="Group 24"/>
          <p:cNvGrpSpPr>
            <a:grpSpLocks/>
          </p:cNvGrpSpPr>
          <p:nvPr/>
        </p:nvGrpSpPr>
        <p:grpSpPr bwMode="auto">
          <a:xfrm>
            <a:off x="1187450" y="1779588"/>
            <a:ext cx="7632700" cy="601662"/>
            <a:chOff x="2079598" y="4199174"/>
            <a:chExt cx="3303211" cy="802735"/>
          </a:xfrm>
        </p:grpSpPr>
        <p:sp>
          <p:nvSpPr>
            <p:cNvPr id="91141" name="TextBox 25"/>
            <p:cNvSpPr txBox="1">
              <a:spLocks noChangeArrowheads="1"/>
            </p:cNvSpPr>
            <p:nvPr/>
          </p:nvSpPr>
          <p:spPr bwMode="auto">
            <a:xfrm>
              <a:off x="2098148" y="4502053"/>
              <a:ext cx="3255806" cy="4998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r>
                <a:rPr lang="th-TH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ระบุวัตถุประสงค์และนำไปใช้จ่ายได้เฉพาะเพื่อการนั้นเท่านั้น จะนำไปจ่ายเพื่อการอื่นไม่ได้</a:t>
              </a:r>
            </a:p>
          </p:txBody>
        </p:sp>
        <p:sp>
          <p:nvSpPr>
            <p:cNvPr id="91142" name="TextBox 26"/>
            <p:cNvSpPr txBox="1">
              <a:spLocks noChangeArrowheads="1"/>
            </p:cNvSpPr>
            <p:nvPr/>
          </p:nvSpPr>
          <p:spPr bwMode="auto">
            <a:xfrm>
              <a:off x="2079598" y="4199174"/>
              <a:ext cx="3303211" cy="317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endParaRPr lang="ko-KR" altLang="en-US" sz="1100" b="1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</p:grpSp>
      <p:grpSp>
        <p:nvGrpSpPr>
          <p:cNvPr id="91143" name="Group 27"/>
          <p:cNvGrpSpPr>
            <a:grpSpLocks/>
          </p:cNvGrpSpPr>
          <p:nvPr/>
        </p:nvGrpSpPr>
        <p:grpSpPr bwMode="auto">
          <a:xfrm>
            <a:off x="1187450" y="2355850"/>
            <a:ext cx="7777038" cy="601663"/>
            <a:chOff x="2079598" y="4199174"/>
            <a:chExt cx="4053650" cy="802734"/>
          </a:xfrm>
        </p:grpSpPr>
        <p:sp>
          <p:nvSpPr>
            <p:cNvPr id="91144" name="TextBox 28"/>
            <p:cNvSpPr txBox="1">
              <a:spLocks noChangeArrowheads="1"/>
            </p:cNvSpPr>
            <p:nvPr/>
          </p:nvSpPr>
          <p:spPr bwMode="auto">
            <a:xfrm>
              <a:off x="2097802" y="4502052"/>
              <a:ext cx="4035446" cy="4998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68580" tIns="34290" rIns="68580" bIns="34290">
              <a:spAutoFit/>
            </a:bodyPr>
            <a:lstStyle/>
            <a:p>
              <a:pPr defTabSz="684213"/>
              <a:r>
                <a:rPr lang="th-TH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มีกฎหมาย ระเบียบ ข้อบังคับ คำสั่ง กำหนดไว้หรือมติ ครม. อนุญาตให้จ่ายได้ หรือได้รับอนุญาตจาก </a:t>
              </a:r>
              <a:r>
                <a:rPr lang="th-TH" sz="2000" dirty="0" err="1"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กค</a:t>
              </a:r>
              <a:r>
                <a:rPr lang="th-TH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.</a:t>
              </a:r>
            </a:p>
          </p:txBody>
        </p:sp>
        <p:sp>
          <p:nvSpPr>
            <p:cNvPr id="91145" name="TextBox 29"/>
            <p:cNvSpPr txBox="1">
              <a:spLocks noChangeArrowheads="1"/>
            </p:cNvSpPr>
            <p:nvPr/>
          </p:nvSpPr>
          <p:spPr bwMode="auto">
            <a:xfrm>
              <a:off x="2079598" y="4199174"/>
              <a:ext cx="3303211" cy="317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endParaRPr lang="ko-KR" altLang="en-US" sz="1100" b="1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</p:grpSp>
      <p:sp>
        <p:nvSpPr>
          <p:cNvPr id="91146" name="Isosceles Triangle 8"/>
          <p:cNvSpPr>
            <a:spLocks noChangeArrowheads="1"/>
          </p:cNvSpPr>
          <p:nvPr/>
        </p:nvSpPr>
        <p:spPr bwMode="auto">
          <a:xfrm rot="-5400000">
            <a:off x="827088" y="2066925"/>
            <a:ext cx="215900" cy="215900"/>
          </a:xfrm>
          <a:custGeom>
            <a:avLst/>
            <a:gdLst>
              <a:gd name="T0" fmla="*/ 0 w 2708011"/>
              <a:gd name="T1" fmla="*/ 0 h 3228660"/>
              <a:gd name="T2" fmla="*/ 2708011 w 2708011"/>
              <a:gd name="T3" fmla="*/ 3228660 h 3228660"/>
            </a:gdLst>
            <a:ahLst/>
            <a:cxnLst/>
            <a:rect l="T0" t="T1" r="T2" b="T3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bg1"/>
          </a:solidFill>
          <a:ln w="12700" algn="ctr">
            <a:noFill/>
            <a:miter lim="800000"/>
            <a:headEnd/>
            <a:tailEnd/>
          </a:ln>
        </p:spPr>
        <p:txBody>
          <a:bodyPr rot="10800000" lIns="68580" tIns="34290" rIns="68580" bIns="34290" anchor="ctr"/>
          <a:lstStyle/>
          <a:p>
            <a:pPr algn="ctr" defTabSz="685800" latinLnBrk="1"/>
            <a:endParaRPr lang="ko-KR" altLang="en-US" sz="1400">
              <a:solidFill>
                <a:srgbClr val="FFFFFF"/>
              </a:solidFill>
              <a:ea typeface="Gulim" pitchFamily="34" charset="-127"/>
            </a:endParaRPr>
          </a:p>
        </p:txBody>
      </p:sp>
      <p:sp>
        <p:nvSpPr>
          <p:cNvPr id="59" name="Isosceles Triangle 8"/>
          <p:cNvSpPr>
            <a:spLocks noChangeArrowheads="1"/>
          </p:cNvSpPr>
          <p:nvPr/>
        </p:nvSpPr>
        <p:spPr bwMode="auto">
          <a:xfrm rot="-5400000">
            <a:off x="815182" y="2655094"/>
            <a:ext cx="239712" cy="215900"/>
          </a:xfrm>
          <a:custGeom>
            <a:avLst/>
            <a:gdLst>
              <a:gd name="T0" fmla="*/ 0 w 2708011"/>
              <a:gd name="T1" fmla="*/ 0 h 3228660"/>
              <a:gd name="T2" fmla="*/ 2708011 w 2708011"/>
              <a:gd name="T3" fmla="*/ 3228660 h 3228660"/>
            </a:gdLst>
            <a:ahLst/>
            <a:cxnLst/>
            <a:rect l="T0" t="T1" r="T2" b="T3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rgbClr val="32AEB8"/>
          </a:solidFill>
          <a:ln w="25400" algn="ctr">
            <a:noFill/>
            <a:miter lim="800000"/>
            <a:headEnd/>
            <a:tailEnd/>
          </a:ln>
        </p:spPr>
        <p:txBody>
          <a:bodyPr rot="10800000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91154" name="Text Placeholder 1"/>
          <p:cNvSpPr>
            <a:spLocks/>
          </p:cNvSpPr>
          <p:nvPr/>
        </p:nvSpPr>
        <p:spPr bwMode="auto">
          <a:xfrm>
            <a:off x="0" y="123279"/>
            <a:ext cx="9144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altLang="ko-KR" sz="3600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3</a:t>
            </a:r>
            <a:endParaRPr lang="ko-KR" altLang="en-US" sz="3600" b="1" dirty="0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91155" name="Text Placeholder 2"/>
          <p:cNvSpPr>
            <a:spLocks/>
          </p:cNvSpPr>
          <p:nvPr/>
        </p:nvSpPr>
        <p:spPr bwMode="auto">
          <a:xfrm>
            <a:off x="0" y="771352"/>
            <a:ext cx="91440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altLang="ko-KR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การเบิกเงิน</a:t>
            </a:r>
          </a:p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ส่วนที่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หลักเกณฑ์ทั่วไปของการเบิกเงิน</a:t>
            </a:r>
            <a:endParaRPr lang="en-US" altLang="ko-KR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1156" name="Rectangle 13"/>
          <p:cNvSpPr>
            <a:spLocks noChangeArrowheads="1"/>
          </p:cNvSpPr>
          <p:nvPr/>
        </p:nvSpPr>
        <p:spPr bwMode="auto">
          <a:xfrm>
            <a:off x="755650" y="3076575"/>
            <a:ext cx="8388350" cy="576263"/>
          </a:xfrm>
          <a:prstGeom prst="rect">
            <a:avLst/>
          </a:prstGeom>
          <a:solidFill>
            <a:srgbClr val="5A9BD5">
              <a:alpha val="30196"/>
            </a:srgbClr>
          </a:solidFill>
          <a:ln w="12700" algn="ctr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4213"/>
            <a:endParaRPr lang="th-TH" sz="1400">
              <a:solidFill>
                <a:srgbClr val="FFFFFF"/>
              </a:solidFill>
            </a:endParaRPr>
          </a:p>
        </p:txBody>
      </p:sp>
      <p:sp>
        <p:nvSpPr>
          <p:cNvPr id="91157" name="Rectangle 12"/>
          <p:cNvSpPr>
            <a:spLocks noChangeArrowheads="1"/>
          </p:cNvSpPr>
          <p:nvPr/>
        </p:nvSpPr>
        <p:spPr bwMode="auto">
          <a:xfrm>
            <a:off x="755650" y="3651250"/>
            <a:ext cx="8388350" cy="1225550"/>
          </a:xfrm>
          <a:prstGeom prst="rect">
            <a:avLst/>
          </a:prstGeom>
          <a:solidFill>
            <a:schemeClr val="accent2">
              <a:alpha val="30196"/>
            </a:schemeClr>
          </a:solidFill>
          <a:ln w="12700" algn="ctr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4213"/>
            <a:endParaRPr lang="th-TH" sz="1400">
              <a:solidFill>
                <a:srgbClr val="FFFFFF"/>
              </a:solidFill>
            </a:endParaRPr>
          </a:p>
        </p:txBody>
      </p:sp>
      <p:grpSp>
        <p:nvGrpSpPr>
          <p:cNvPr id="91158" name="Group 27"/>
          <p:cNvGrpSpPr>
            <a:grpSpLocks/>
          </p:cNvGrpSpPr>
          <p:nvPr/>
        </p:nvGrpSpPr>
        <p:grpSpPr bwMode="auto">
          <a:xfrm>
            <a:off x="1150938" y="3508376"/>
            <a:ext cx="8101012" cy="1007592"/>
            <a:chOff x="2079598" y="4199174"/>
            <a:chExt cx="3303211" cy="1085228"/>
          </a:xfrm>
        </p:grpSpPr>
        <p:sp>
          <p:nvSpPr>
            <p:cNvPr id="91159" name="TextBox 28"/>
            <p:cNvSpPr txBox="1">
              <a:spLocks noChangeArrowheads="1"/>
            </p:cNvSpPr>
            <p:nvPr/>
          </p:nvSpPr>
          <p:spPr bwMode="auto">
            <a:xfrm>
              <a:off x="2097723" y="4579983"/>
              <a:ext cx="3255957" cy="704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r>
                <a:rPr lang="th-TH" sz="19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หน่วยงานผู้เบิกเปิดบัญชีกับธนาคารรัฐวิสาหกิจ สำหรับเงินงบประมาณ 1 บัญชี และเงินนอกงบประมาณ 1 บัญชี</a:t>
              </a:r>
              <a:r>
                <a:rPr lang="en-US" sz="19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</a:t>
              </a:r>
              <a:endParaRPr lang="th-TH" sz="19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  <a:p>
              <a:pPr defTabSz="684213"/>
              <a:r>
                <a:rPr lang="th-TH" altLang="ko-KR" sz="1900" dirty="0">
                  <a:latin typeface="TH SarabunPSK" panose="020B0500040200020003" pitchFamily="34" charset="-34"/>
                  <a:ea typeface="Gulim" pitchFamily="34" charset="-127"/>
                  <a:cs typeface="TH SarabunPSK" panose="020B0500040200020003" pitchFamily="34" charset="-34"/>
                </a:rPr>
                <a:t>กำหนดให้หน่วยงานผู้เบิกทุกแห่งสามารถขอเบิกเงินได้ทั้งกรณีเข้าบัญชีหน่วยงานและจ่ายตรงไปยังเจ้าหนี้ได้</a:t>
              </a:r>
              <a:endParaRPr lang="en-US" altLang="ko-KR" sz="1900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  <p:sp>
          <p:nvSpPr>
            <p:cNvPr id="91160" name="TextBox 29"/>
            <p:cNvSpPr txBox="1">
              <a:spLocks noChangeArrowheads="1"/>
            </p:cNvSpPr>
            <p:nvPr/>
          </p:nvSpPr>
          <p:spPr bwMode="auto">
            <a:xfrm>
              <a:off x="2079598" y="4199174"/>
              <a:ext cx="3303211" cy="2564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endParaRPr lang="ko-KR" altLang="en-US" sz="1100" b="1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</p:grpSp>
      <p:grpSp>
        <p:nvGrpSpPr>
          <p:cNvPr id="91163" name="Group 27"/>
          <p:cNvGrpSpPr>
            <a:grpSpLocks/>
          </p:cNvGrpSpPr>
          <p:nvPr/>
        </p:nvGrpSpPr>
        <p:grpSpPr bwMode="auto">
          <a:xfrm>
            <a:off x="1187450" y="2932113"/>
            <a:ext cx="6337300" cy="601662"/>
            <a:chOff x="2079598" y="4199174"/>
            <a:chExt cx="3303211" cy="802734"/>
          </a:xfrm>
        </p:grpSpPr>
        <p:sp>
          <p:nvSpPr>
            <p:cNvPr id="91164" name="TextBox 28"/>
            <p:cNvSpPr txBox="1">
              <a:spLocks noChangeArrowheads="1"/>
            </p:cNvSpPr>
            <p:nvPr/>
          </p:nvSpPr>
          <p:spPr bwMode="auto">
            <a:xfrm>
              <a:off x="2097802" y="4502052"/>
              <a:ext cx="3256046" cy="4998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r>
                <a:rPr lang="th-TH" sz="20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หน่วยงานผู้เบิกมีหน้าที่ต้องหักภาษีไว้ ณ ที่จ่าย</a:t>
              </a:r>
            </a:p>
          </p:txBody>
        </p:sp>
        <p:sp>
          <p:nvSpPr>
            <p:cNvPr id="91165" name="TextBox 29"/>
            <p:cNvSpPr txBox="1">
              <a:spLocks noChangeArrowheads="1"/>
            </p:cNvSpPr>
            <p:nvPr/>
          </p:nvSpPr>
          <p:spPr bwMode="auto">
            <a:xfrm>
              <a:off x="2079598" y="4199174"/>
              <a:ext cx="3303211" cy="317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endParaRPr lang="ko-KR" altLang="en-US" sz="1100" b="1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</p:grpSp>
      <p:sp>
        <p:nvSpPr>
          <p:cNvPr id="91166" name="Isosceles Triangle 8"/>
          <p:cNvSpPr>
            <a:spLocks noChangeArrowheads="1"/>
          </p:cNvSpPr>
          <p:nvPr/>
        </p:nvSpPr>
        <p:spPr bwMode="auto">
          <a:xfrm rot="-5400000">
            <a:off x="827088" y="3219450"/>
            <a:ext cx="215900" cy="215900"/>
          </a:xfrm>
          <a:custGeom>
            <a:avLst/>
            <a:gdLst>
              <a:gd name="T0" fmla="*/ 0 w 2708011"/>
              <a:gd name="T1" fmla="*/ 0 h 3228660"/>
              <a:gd name="T2" fmla="*/ 2708011 w 2708011"/>
              <a:gd name="T3" fmla="*/ 3228660 h 3228660"/>
            </a:gdLst>
            <a:ahLst/>
            <a:cxnLst/>
            <a:rect l="T0" t="T1" r="T2" b="T3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bg1"/>
          </a:solidFill>
          <a:ln w="12700" algn="ctr">
            <a:noFill/>
            <a:miter lim="800000"/>
            <a:headEnd/>
            <a:tailEnd/>
          </a:ln>
        </p:spPr>
        <p:txBody>
          <a:bodyPr rot="10800000" lIns="68580" tIns="34290" rIns="68580" bIns="34290" anchor="ctr"/>
          <a:lstStyle/>
          <a:p>
            <a:pPr algn="ctr" defTabSz="685800" latinLnBrk="1"/>
            <a:endParaRPr lang="ko-KR" altLang="en-US" sz="1400">
              <a:solidFill>
                <a:srgbClr val="FFFFFF"/>
              </a:solidFill>
              <a:ea typeface="Gulim" pitchFamily="34" charset="-127"/>
            </a:endParaRPr>
          </a:p>
        </p:txBody>
      </p:sp>
      <p:sp>
        <p:nvSpPr>
          <p:cNvPr id="2" name="Isosceles Triangle 8"/>
          <p:cNvSpPr>
            <a:spLocks noChangeArrowheads="1"/>
          </p:cNvSpPr>
          <p:nvPr/>
        </p:nvSpPr>
        <p:spPr bwMode="auto">
          <a:xfrm rot="-5400000">
            <a:off x="815182" y="4023519"/>
            <a:ext cx="239712" cy="215900"/>
          </a:xfrm>
          <a:custGeom>
            <a:avLst/>
            <a:gdLst>
              <a:gd name="T0" fmla="*/ 0 w 2708011"/>
              <a:gd name="T1" fmla="*/ 0 h 3228660"/>
              <a:gd name="T2" fmla="*/ 2708011 w 2708011"/>
              <a:gd name="T3" fmla="*/ 3228660 h 3228660"/>
            </a:gdLst>
            <a:ahLst/>
            <a:cxnLst/>
            <a:rect l="T0" t="T1" r="T2" b="T3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rgbClr val="32AEB8"/>
          </a:solidFill>
          <a:ln w="25400" algn="ctr">
            <a:noFill/>
            <a:miter lim="800000"/>
            <a:headEnd/>
            <a:tailEnd/>
          </a:ln>
        </p:spPr>
        <p:txBody>
          <a:bodyPr rot="10800000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91168" name="TextBox 30"/>
          <p:cNvSpPr txBox="1">
            <a:spLocks noChangeArrowheads="1"/>
          </p:cNvSpPr>
          <p:nvPr/>
        </p:nvSpPr>
        <p:spPr bwMode="auto">
          <a:xfrm>
            <a:off x="1079500" y="1519238"/>
            <a:ext cx="7237413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>
            <a:spAutoFit/>
          </a:bodyPr>
          <a:lstStyle/>
          <a:p>
            <a:pPr algn="ctr" defTabSz="684213"/>
            <a:r>
              <a:rPr lang="th-TH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กำหนดเพิ่มเติมส่วนที่</a:t>
            </a:r>
            <a:r>
              <a:rPr lang="en-US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2</a:t>
            </a:r>
            <a:r>
              <a:rPr lang="th-TH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ขึ้นใหม่ เกี่ยวกับหลักการเบิกเงินจากคลังของหน่วยงานผู้เบิกทั้งหมด</a:t>
            </a:r>
            <a:endParaRPr lang="en-US" altLang="ko-KR" sz="2200" b="1" dirty="0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2"/>
          <p:cNvSpPr>
            <a:spLocks noChangeArrowheads="1"/>
          </p:cNvSpPr>
          <p:nvPr/>
        </p:nvSpPr>
        <p:spPr bwMode="auto">
          <a:xfrm>
            <a:off x="665956" y="3063874"/>
            <a:ext cx="7812087" cy="1584325"/>
          </a:xfrm>
          <a:prstGeom prst="rect">
            <a:avLst/>
          </a:prstGeom>
          <a:solidFill>
            <a:schemeClr val="accent2">
              <a:alpha val="30196"/>
            </a:schemeClr>
          </a:solidFill>
          <a:ln w="12700" algn="ctr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4213"/>
            <a:endParaRPr lang="th-TH" sz="1400">
              <a:solidFill>
                <a:srgbClr val="FFFFFF"/>
              </a:solidFill>
            </a:endParaRPr>
          </a:p>
        </p:txBody>
      </p:sp>
      <p:sp>
        <p:nvSpPr>
          <p:cNvPr id="92163" name="Rectangle 13"/>
          <p:cNvSpPr>
            <a:spLocks noChangeArrowheads="1"/>
          </p:cNvSpPr>
          <p:nvPr/>
        </p:nvSpPr>
        <p:spPr bwMode="auto">
          <a:xfrm>
            <a:off x="665955" y="1631460"/>
            <a:ext cx="7812087" cy="1304925"/>
          </a:xfrm>
          <a:prstGeom prst="rect">
            <a:avLst/>
          </a:prstGeom>
          <a:solidFill>
            <a:srgbClr val="5A9BD5">
              <a:alpha val="30196"/>
            </a:srgbClr>
          </a:solidFill>
          <a:ln w="12700" algn="ctr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4213"/>
            <a:endParaRPr lang="th-TH" sz="1400">
              <a:solidFill>
                <a:srgbClr val="FFFFFF"/>
              </a:solidFill>
            </a:endParaRPr>
          </a:p>
        </p:txBody>
      </p:sp>
      <p:grpSp>
        <p:nvGrpSpPr>
          <p:cNvPr id="92164" name="Group 24"/>
          <p:cNvGrpSpPr>
            <a:grpSpLocks/>
          </p:cNvGrpSpPr>
          <p:nvPr/>
        </p:nvGrpSpPr>
        <p:grpSpPr bwMode="auto">
          <a:xfrm>
            <a:off x="1907704" y="1783527"/>
            <a:ext cx="5978525" cy="1034927"/>
            <a:chOff x="2079598" y="4199174"/>
            <a:chExt cx="3303211" cy="1380793"/>
          </a:xfrm>
        </p:grpSpPr>
        <p:sp>
          <p:nvSpPr>
            <p:cNvPr id="92165" name="TextBox 25"/>
            <p:cNvSpPr txBox="1">
              <a:spLocks noChangeArrowheads="1"/>
            </p:cNvSpPr>
            <p:nvPr/>
          </p:nvSpPr>
          <p:spPr bwMode="auto">
            <a:xfrm>
              <a:off x="2098017" y="4502055"/>
              <a:ext cx="3255847" cy="1077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algn="thaiDist" defTabSz="684213"/>
              <a:r>
                <a:rPr lang="th-TH" b="1" spc="-1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ให้ส่งคำขอเบิกเงินตามแผนการปฏิบัติงานและแผนการใช้จ่ายงบประมาณ</a:t>
              </a:r>
              <a:br>
                <a:rPr lang="th-TH" b="1" spc="-1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</a:br>
              <a:r>
                <a:rPr lang="th-TH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ที่ได้รับความเห็นชอบจากสำนักงบประมาณ</a:t>
              </a:r>
            </a:p>
          </p:txBody>
        </p:sp>
        <p:sp>
          <p:nvSpPr>
            <p:cNvPr id="92166" name="TextBox 26"/>
            <p:cNvSpPr txBox="1">
              <a:spLocks noChangeArrowheads="1"/>
            </p:cNvSpPr>
            <p:nvPr/>
          </p:nvSpPr>
          <p:spPr bwMode="auto">
            <a:xfrm>
              <a:off x="2079598" y="4199174"/>
              <a:ext cx="3303211" cy="317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endParaRPr lang="ko-KR" altLang="en-US" sz="1100" b="1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</p:grpSp>
      <p:grpSp>
        <p:nvGrpSpPr>
          <p:cNvPr id="92167" name="Group 27"/>
          <p:cNvGrpSpPr>
            <a:grpSpLocks/>
          </p:cNvGrpSpPr>
          <p:nvPr/>
        </p:nvGrpSpPr>
        <p:grpSpPr bwMode="auto">
          <a:xfrm>
            <a:off x="1931742" y="3116453"/>
            <a:ext cx="6337300" cy="1404257"/>
            <a:chOff x="2079598" y="4199174"/>
            <a:chExt cx="3303211" cy="1873550"/>
          </a:xfrm>
        </p:grpSpPr>
        <p:sp>
          <p:nvSpPr>
            <p:cNvPr id="92168" name="TextBox 28"/>
            <p:cNvSpPr txBox="1">
              <a:spLocks noChangeArrowheads="1"/>
            </p:cNvSpPr>
            <p:nvPr/>
          </p:nvSpPr>
          <p:spPr bwMode="auto">
            <a:xfrm>
              <a:off x="2097802" y="4502052"/>
              <a:ext cx="3256046" cy="1570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algn="thaiDist" defTabSz="684213"/>
              <a:r>
                <a:rPr lang="th-TH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สำหรับ </a:t>
              </a:r>
              <a:r>
                <a:rPr lang="th-TH" b="1" dirty="0" err="1">
                  <a:latin typeface="TH SarabunPSK" panose="020B0500040200020003" pitchFamily="34" charset="-34"/>
                  <a:cs typeface="TH SarabunPSK" panose="020B0500040200020003" pitchFamily="34" charset="-34"/>
                </a:rPr>
                <a:t>อปท</a:t>
              </a:r>
              <a:r>
                <a:rPr lang="th-TH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. ที่ได้รับจัดสรรเงินอุดหนุนเฉพาะกิจ ให้เบิกเงินจากคลัง</a:t>
              </a:r>
              <a:br>
                <a:rPr lang="th-TH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</a:br>
              <a:r>
                <a:rPr lang="th-TH" b="1" spc="-1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โดยระบุวัตถุประสงค์ที่จะนำเงินนั้นไปจ่าย และให้ขอเบิกเงินได้เมื่อหนี้ถึงกำหนด </a:t>
              </a:r>
              <a:r>
                <a:rPr lang="th-TH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หรือใกล้จะถึงกำหนดชำระ</a:t>
              </a:r>
            </a:p>
          </p:txBody>
        </p:sp>
        <p:sp>
          <p:nvSpPr>
            <p:cNvPr id="92169" name="TextBox 29"/>
            <p:cNvSpPr txBox="1">
              <a:spLocks noChangeArrowheads="1"/>
            </p:cNvSpPr>
            <p:nvPr/>
          </p:nvSpPr>
          <p:spPr bwMode="auto">
            <a:xfrm>
              <a:off x="2079598" y="4199174"/>
              <a:ext cx="3303211" cy="317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endParaRPr lang="ko-KR" altLang="en-US" sz="1100" b="1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</p:grpSp>
      <p:sp>
        <p:nvSpPr>
          <p:cNvPr id="92170" name="Isosceles Triangle 8"/>
          <p:cNvSpPr>
            <a:spLocks noChangeArrowheads="1"/>
          </p:cNvSpPr>
          <p:nvPr/>
        </p:nvSpPr>
        <p:spPr bwMode="auto">
          <a:xfrm rot="-5400000">
            <a:off x="1112299" y="2121069"/>
            <a:ext cx="334963" cy="352425"/>
          </a:xfrm>
          <a:custGeom>
            <a:avLst/>
            <a:gdLst>
              <a:gd name="T0" fmla="*/ 0 w 2708011"/>
              <a:gd name="T1" fmla="*/ 0 h 3228660"/>
              <a:gd name="T2" fmla="*/ 2708011 w 2708011"/>
              <a:gd name="T3" fmla="*/ 3228660 h 3228660"/>
            </a:gdLst>
            <a:ahLst/>
            <a:cxnLst/>
            <a:rect l="T0" t="T1" r="T2" b="T3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bg1"/>
          </a:solidFill>
          <a:ln w="12700" algn="ctr">
            <a:noFill/>
            <a:miter lim="800000"/>
            <a:headEnd/>
            <a:tailEnd/>
          </a:ln>
        </p:spPr>
        <p:txBody>
          <a:bodyPr rot="10800000" lIns="68580" tIns="34290" rIns="68580" bIns="34290" anchor="ctr"/>
          <a:lstStyle/>
          <a:p>
            <a:pPr algn="ctr" defTabSz="685800" latinLnBrk="1"/>
            <a:endParaRPr lang="ko-KR" altLang="en-US" sz="1400">
              <a:solidFill>
                <a:srgbClr val="FFFFFF"/>
              </a:solidFill>
              <a:ea typeface="Gulim" pitchFamily="34" charset="-127"/>
            </a:endParaRPr>
          </a:p>
        </p:txBody>
      </p:sp>
      <p:sp>
        <p:nvSpPr>
          <p:cNvPr id="59" name="Isosceles Triangle 8"/>
          <p:cNvSpPr>
            <a:spLocks noChangeArrowheads="1"/>
          </p:cNvSpPr>
          <p:nvPr/>
        </p:nvSpPr>
        <p:spPr bwMode="auto">
          <a:xfrm rot="-5400000">
            <a:off x="1145779" y="3670300"/>
            <a:ext cx="311150" cy="371475"/>
          </a:xfrm>
          <a:custGeom>
            <a:avLst/>
            <a:gdLst>
              <a:gd name="T0" fmla="*/ 0 w 2708011"/>
              <a:gd name="T1" fmla="*/ 0 h 3228660"/>
              <a:gd name="T2" fmla="*/ 2708011 w 2708011"/>
              <a:gd name="T3" fmla="*/ 3228660 h 3228660"/>
            </a:gdLst>
            <a:ahLst/>
            <a:cxnLst/>
            <a:rect l="T0" t="T1" r="T2" b="T3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rgbClr val="32AEB8"/>
          </a:solidFill>
          <a:ln w="25400" algn="ctr">
            <a:noFill/>
            <a:miter lim="800000"/>
            <a:headEnd/>
            <a:tailEnd/>
          </a:ln>
        </p:spPr>
        <p:txBody>
          <a:bodyPr rot="10800000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92173" name="Text Placeholder 1"/>
          <p:cNvSpPr>
            <a:spLocks/>
          </p:cNvSpPr>
          <p:nvPr/>
        </p:nvSpPr>
        <p:spPr bwMode="auto">
          <a:xfrm>
            <a:off x="0" y="123825"/>
            <a:ext cx="9144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altLang="ko-KR" sz="3600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3</a:t>
            </a:r>
            <a:endParaRPr lang="ko-KR" altLang="en-US" sz="3600" b="1" dirty="0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92174" name="Text Placeholder 2"/>
          <p:cNvSpPr>
            <a:spLocks/>
          </p:cNvSpPr>
          <p:nvPr/>
        </p:nvSpPr>
        <p:spPr bwMode="auto">
          <a:xfrm>
            <a:off x="0" y="842963"/>
            <a:ext cx="91440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altLang="ko-KR" b="1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การเบิกเงิน</a:t>
            </a:r>
          </a:p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b="1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ส่วนที่ </a:t>
            </a:r>
            <a:r>
              <a:rPr lang="en-US" b="1">
                <a:latin typeface="TH SarabunPSK" panose="020B0500040200020003" pitchFamily="34" charset="-34"/>
                <a:cs typeface="TH SarabunPSK" panose="020B0500040200020003" pitchFamily="34" charset="-34"/>
              </a:rPr>
              <a:t>3 </a:t>
            </a:r>
            <a:r>
              <a:rPr lang="th-TH" b="1"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หลักเกณฑ์การเบิกเงินของหน่วยงานผู้เบิกที่ไม่ใช่ส่วนราชการ</a:t>
            </a:r>
            <a:endParaRPr lang="en-US" altLang="ko-KR" b="1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58" name="Text Placeholder 1"/>
          <p:cNvSpPr>
            <a:spLocks/>
          </p:cNvSpPr>
          <p:nvPr/>
        </p:nvSpPr>
        <p:spPr bwMode="auto">
          <a:xfrm>
            <a:off x="0" y="50800"/>
            <a:ext cx="9144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altLang="ko-KR" sz="3600" b="1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altLang="ko-KR" sz="3600" b="1"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endParaRPr lang="ko-KR" altLang="en-US" sz="3600" b="1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2959" name="Text Placeholder 2"/>
          <p:cNvSpPr>
            <a:spLocks/>
          </p:cNvSpPr>
          <p:nvPr/>
        </p:nvSpPr>
        <p:spPr bwMode="auto">
          <a:xfrm>
            <a:off x="0" y="555625"/>
            <a:ext cx="91440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altLang="ko-KR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การเบิกเงิน</a:t>
            </a:r>
            <a:endParaRPr lang="en-US" altLang="ko-KR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2960" name="Rectangle 43"/>
          <p:cNvSpPr>
            <a:spLocks noChangeArrowheads="1"/>
          </p:cNvSpPr>
          <p:nvPr/>
        </p:nvSpPr>
        <p:spPr bwMode="auto">
          <a:xfrm>
            <a:off x="250825" y="842963"/>
            <a:ext cx="8642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altLang="ko-KR" b="1">
                <a:solidFill>
                  <a:srgbClr val="40404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ส่วนที่ </a:t>
            </a:r>
            <a:r>
              <a:rPr lang="en-US" altLang="ko-KR" b="1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4</a:t>
            </a:r>
            <a:r>
              <a:rPr lang="th-TH" altLang="ko-KR" b="1">
                <a:solidFill>
                  <a:srgbClr val="40404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หลักเกณฑ์การเบิกเงินของส่วนราชการ </a:t>
            </a:r>
          </a:p>
        </p:txBody>
      </p:sp>
      <p:sp>
        <p:nvSpPr>
          <p:cNvPr id="17" name="Freeform 16"/>
          <p:cNvSpPr/>
          <p:nvPr/>
        </p:nvSpPr>
        <p:spPr>
          <a:xfrm>
            <a:off x="684213" y="1995488"/>
            <a:ext cx="1800225" cy="1439862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17694" tIns="217694" rIns="217694" bIns="217694" anchor="ctr"/>
          <a:lstStyle/>
          <a:p>
            <a:pPr algn="ctr" defTabSz="1333500" latinLnBrk="1">
              <a:lnSpc>
                <a:spcPct val="90000"/>
              </a:lnSpc>
              <a:spcAft>
                <a:spcPct val="35000"/>
              </a:spcAft>
              <a:defRPr/>
            </a:pPr>
            <a:r>
              <a:rPr lang="th-TH" altLang="ko-KR" b="1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ส่วนราชการ</a:t>
            </a:r>
            <a:endParaRPr lang="en-US" altLang="ko-KR" b="1">
              <a:solidFill>
                <a:schemeClr val="tx1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059113" y="1635125"/>
            <a:ext cx="5759450" cy="5762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atinLnBrk="1">
              <a:defRPr/>
            </a:pPr>
            <a:r>
              <a:rPr lang="th-TH" sz="2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การขอเบิกเงินให้เบิกเงินเมื่อหนี้ถึงกำหนด หรือใกล้จะถึงกำหนดจ่ายเงิน</a:t>
            </a:r>
            <a:endParaRPr lang="ko-KR" altLang="en-US" sz="2000">
              <a:solidFill>
                <a:schemeClr val="tx1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843213" y="2355850"/>
            <a:ext cx="5616575" cy="576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atinLnBrk="1">
              <a:defRPr/>
            </a:pPr>
            <a:r>
              <a:rPr lang="th-TH" sz="2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ค่าใช้จ่ายที่เกิดขึ้นในปีงบประมาณใด ให้เบิกเงินจากงบประมาณรายจ่ายของปีนั้น</a:t>
            </a:r>
            <a:endParaRPr lang="ko-KR" altLang="en-US" sz="2000">
              <a:solidFill>
                <a:schemeClr val="tx1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484438" y="3076575"/>
            <a:ext cx="5543550" cy="647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atinLnBrk="1">
              <a:defRPr/>
            </a:pPr>
            <a:r>
              <a:rPr lang="th-TH" altLang="en-US" sz="2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กรณีก่อหนี้ผูกพันเป็นเงินตราต่างประเทศ ส่วนราชการอาจเบิกเงินไปซื้อเงินตราต่างประเทศไว้ก่อนก็ได้</a:t>
            </a:r>
            <a:endParaRPr lang="ko-KR" altLang="en-US" sz="2000">
              <a:solidFill>
                <a:schemeClr val="tx1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4" name="Rectangle 19"/>
          <p:cNvSpPr/>
          <p:nvPr/>
        </p:nvSpPr>
        <p:spPr>
          <a:xfrm>
            <a:off x="1692275" y="3867150"/>
            <a:ext cx="5616575" cy="936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atinLnBrk="1">
              <a:defRPr/>
            </a:pPr>
            <a:endParaRPr lang="th-TH" altLang="en-US" sz="20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atinLnBrk="1">
              <a:defRPr/>
            </a:pPr>
            <a:r>
              <a:rPr lang="th-TH" altLang="en-US" sz="20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บิกเงินเพื่อจ่ายชำระหนี้ผูกพันเป็นเงินตราต่างประเทศให้ปฏิบัติเช่นเดียวกับชำระหนี้ผูกพันเป็นเงินบาท</a:t>
            </a:r>
            <a:endParaRPr lang="ko-KR" altLang="en-US" sz="2000" dirty="0">
              <a:solidFill>
                <a:srgbClr val="404040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  <a:p>
            <a:pPr algn="ctr" latinLnBrk="1">
              <a:defRPr/>
            </a:pPr>
            <a:endParaRPr lang="ko-KR" altLang="en-US" sz="2000" dirty="0">
              <a:solidFill>
                <a:srgbClr val="FFFFFF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82966" name="Text Placeholder 2"/>
          <p:cNvSpPr>
            <a:spLocks/>
          </p:cNvSpPr>
          <p:nvPr/>
        </p:nvSpPr>
        <p:spPr bwMode="auto">
          <a:xfrm>
            <a:off x="6408738" y="4659313"/>
            <a:ext cx="2735262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latinLnBrk="1">
              <a:spcBef>
                <a:spcPct val="20000"/>
              </a:spcBef>
              <a:buFont typeface="Arial" charset="0"/>
              <a:buNone/>
            </a:pPr>
            <a:endParaRPr lang="en-US" altLang="ko-KR" sz="2000" b="1" dirty="0">
              <a:latin typeface="Angsana New" charset="-34"/>
              <a:ea typeface="Gulim" pitchFamily="34" charset="-127"/>
            </a:endParaRPr>
          </a:p>
        </p:txBody>
      </p:sp>
      <p:sp>
        <p:nvSpPr>
          <p:cNvPr id="11" name="TextBox 12"/>
          <p:cNvSpPr txBox="1">
            <a:spLocks noChangeArrowheads="1"/>
          </p:cNvSpPr>
          <p:nvPr/>
        </p:nvSpPr>
        <p:spPr bwMode="auto">
          <a:xfrm>
            <a:off x="250825" y="1241425"/>
            <a:ext cx="1944912" cy="406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latinLnBrk="1"/>
            <a:r>
              <a:rPr lang="th-TH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ไม่มีการแก้ไข</a:t>
            </a:r>
            <a:endParaRPr lang="ko-KR" altLang="en-US" sz="2000" b="1" dirty="0">
              <a:solidFill>
                <a:schemeClr val="tx1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ข้อความ 1"/>
          <p:cNvSpPr>
            <a:spLocks noGrp="1"/>
          </p:cNvSpPr>
          <p:nvPr>
            <p:ph type="body" sz="quarter" idx="10"/>
          </p:nvPr>
        </p:nvSpPr>
        <p:spPr>
          <a:xfrm>
            <a:off x="0" y="195486"/>
            <a:ext cx="9144000" cy="936104"/>
          </a:xfrm>
        </p:spPr>
        <p:txBody>
          <a:bodyPr/>
          <a:lstStyle/>
          <a:p>
            <a:r>
              <a:rPr lang="th-TH" sz="3200" b="1" cap="all" dirty="0">
                <a:ln w="9000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ค่าใช้จ่ายที่เกิดขึ้นในปีงบประมาณใด </a:t>
            </a:r>
          </a:p>
          <a:p>
            <a:r>
              <a:rPr lang="th-TH" sz="3200" b="1" cap="all" dirty="0">
                <a:ln w="9000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ให้เบิกจากเงินงบประมาณรายจ่ายของปีนั้น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sz="quarter" idx="11"/>
          </p:nvPr>
        </p:nvSpPr>
        <p:spPr>
          <a:xfrm>
            <a:off x="0" y="1347614"/>
            <a:ext cx="9144000" cy="50405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sz="3600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เว้นแต่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95536" y="2139702"/>
            <a:ext cx="1944216" cy="2016224"/>
          </a:xfrm>
          <a:prstGeom prst="rect">
            <a:avLst/>
          </a:prstGeom>
          <a:solidFill>
            <a:srgbClr val="32A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การกันเงินไว้</a:t>
            </a:r>
          </a:p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เบิกเหลื่อมปี</a:t>
            </a: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2564160" y="2135413"/>
            <a:ext cx="1944216" cy="201622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ค่าใช้จ่าย</a:t>
            </a:r>
          </a:p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ค้างเบิกข้ามปี</a:t>
            </a: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716016" y="2145804"/>
            <a:ext cx="1944216" cy="201622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ค่าใช้จ่ายที่ถือเป็นรายจ่ายเมื่อได้รับแจ้งให้ชำระหนี้</a:t>
            </a: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6876256" y="2135413"/>
            <a:ext cx="1944216" cy="20162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การยืมเงินคาบเกี่ยวปีงบประมาณ</a:t>
            </a: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395536" y="4297660"/>
            <a:ext cx="1944216" cy="75296"/>
          </a:xfrm>
          <a:prstGeom prst="rect">
            <a:avLst/>
          </a:prstGeom>
          <a:solidFill>
            <a:srgbClr val="32A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2555776" y="4301950"/>
            <a:ext cx="1944216" cy="7100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4716016" y="4301949"/>
            <a:ext cx="1944216" cy="7100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6876256" y="4301950"/>
            <a:ext cx="1944216" cy="7100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717424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Placeholder 1"/>
          <p:cNvSpPr>
            <a:spLocks noGrp="1"/>
          </p:cNvSpPr>
          <p:nvPr>
            <p:ph type="body" sz="quarter" idx="4294967295"/>
          </p:nvPr>
        </p:nvSpPr>
        <p:spPr bwMode="auto">
          <a:xfrm>
            <a:off x="0" y="153988"/>
            <a:ext cx="9144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buFont typeface="Arial" charset="0"/>
              <a:buNone/>
            </a:pPr>
            <a:endParaRPr lang="th-TH" altLang="ko-KR" sz="3600" b="1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ctr" eaLnBrk="1" hangingPunct="1">
              <a:buFont typeface="Arial" charset="0"/>
              <a:buNone/>
            </a:pPr>
            <a:r>
              <a:rPr lang="th-TH" altLang="ko-KR" sz="3600" b="1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altLang="ko-KR" sz="3600" b="1"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endParaRPr lang="ko-KR" altLang="en-US" sz="3600" b="1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ctr" eaLnBrk="1" hangingPunct="1">
              <a:buFont typeface="Arial" charset="0"/>
              <a:buNone/>
            </a:pPr>
            <a:endParaRPr lang="ko-KR" altLang="en-US" sz="3600">
              <a:solidFill>
                <a:srgbClr val="40404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7890" name="Text Placeholder 2"/>
          <p:cNvSpPr>
            <a:spLocks noGrp="1"/>
          </p:cNvSpPr>
          <p:nvPr>
            <p:ph type="body" sz="quarter" idx="4294967295"/>
          </p:nvPr>
        </p:nvSpPr>
        <p:spPr bwMode="auto">
          <a:xfrm>
            <a:off x="0" y="700088"/>
            <a:ext cx="9144000" cy="2873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th-TH" altLang="ko-KR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th-TH" altLang="ko-KR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การเบิกเงิน</a:t>
            </a:r>
            <a:endParaRPr lang="en-US" altLang="ko-KR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en-US" altLang="ko-KR" sz="2000" dirty="0">
              <a:solidFill>
                <a:srgbClr val="40404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7891" name="Rectangle 92"/>
          <p:cNvSpPr>
            <a:spLocks noChangeArrowheads="1"/>
          </p:cNvSpPr>
          <p:nvPr/>
        </p:nvSpPr>
        <p:spPr bwMode="auto">
          <a:xfrm>
            <a:off x="2700883" y="987425"/>
            <a:ext cx="3743325" cy="433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th-TH" altLang="ko-KR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ส่วนที่ </a:t>
            </a:r>
            <a:r>
              <a:rPr lang="en-US" altLang="ko-KR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5</a:t>
            </a:r>
            <a:r>
              <a:rPr lang="th-TH" altLang="ko-KR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วิธีการเบิกเงินของส่วนราชการ</a:t>
            </a:r>
            <a:endParaRPr lang="en-US" altLang="ko-KR" b="1" dirty="0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11" name="TextBox 12"/>
          <p:cNvSpPr txBox="1">
            <a:spLocks noChangeArrowheads="1"/>
          </p:cNvSpPr>
          <p:nvPr/>
        </p:nvSpPr>
        <p:spPr bwMode="auto">
          <a:xfrm>
            <a:off x="179388" y="1563688"/>
            <a:ext cx="2592387" cy="466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latinLnBrk="1">
              <a:defRPr/>
            </a:pPr>
            <a:r>
              <a:rPr lang="th-TH" altLang="ko-KR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กรณีที่ไม่ใช่การซื้อ/จ้าง/เช่า</a:t>
            </a:r>
            <a:endParaRPr lang="ko-KR" altLang="en-US" b="1" dirty="0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179388" y="2449513"/>
            <a:ext cx="5846762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latinLnBrk="1">
              <a:defRPr/>
            </a:pPr>
            <a:r>
              <a:rPr lang="th-TH" altLang="ko-KR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 </a:t>
            </a:r>
            <a:r>
              <a:rPr lang="en-US" altLang="ko-KR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altLang="ko-KR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บก. จ่ายเงินเข้าบัญชีให้กับเจ้าหนี้หรือผู้มีสิทธิรับเงินโดยตรง</a:t>
            </a:r>
            <a:endParaRPr lang="ko-KR" altLang="en-US" b="1" dirty="0">
              <a:solidFill>
                <a:schemeClr val="tx1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15" name="TextBox 12"/>
          <p:cNvSpPr txBox="1">
            <a:spLocks noChangeArrowheads="1"/>
          </p:cNvSpPr>
          <p:nvPr/>
        </p:nvSpPr>
        <p:spPr bwMode="auto">
          <a:xfrm>
            <a:off x="179388" y="3292475"/>
            <a:ext cx="4608512" cy="15621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atinLnBrk="1"/>
            <a:r>
              <a:rPr lang="th-TH" altLang="ko-KR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ยกเว้น</a:t>
            </a:r>
            <a:r>
              <a:rPr lang="th-TH" altLang="ko-KR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altLang="ko-KR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1. </a:t>
            </a:r>
            <a:r>
              <a:rPr lang="th-TH" altLang="ko-KR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ค่าสาธารณูปโภคที่ส่วนราชการได้รับ</a:t>
            </a:r>
          </a:p>
          <a:p>
            <a:pPr latinLnBrk="1"/>
            <a:r>
              <a:rPr lang="th-TH" altLang="ko-KR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                เงินสมทบจากข้าราชการ/ส่วนราชการ/   </a:t>
            </a:r>
            <a:br>
              <a:rPr lang="th-TH" altLang="ko-KR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</a:br>
            <a:r>
              <a:rPr lang="th-TH" altLang="ko-KR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                หน่วยงานอื่น</a:t>
            </a:r>
          </a:p>
          <a:p>
            <a:pPr latinLnBrk="1"/>
            <a:r>
              <a:rPr lang="th-TH" altLang="ko-KR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</a:t>
            </a:r>
            <a:r>
              <a:rPr lang="en-US" altLang="ko-KR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 2. </a:t>
            </a:r>
            <a:r>
              <a:rPr lang="th-TH" altLang="ko-KR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เงินสวัสดิการ ค่าตอบแทน หรือกรณีอื่นใด</a:t>
            </a:r>
            <a:endParaRPr lang="ko-KR" altLang="en-US" dirty="0">
              <a:solidFill>
                <a:schemeClr val="tx1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22" name="ลูกศรขวา 21"/>
          <p:cNvSpPr/>
          <p:nvPr/>
        </p:nvSpPr>
        <p:spPr>
          <a:xfrm>
            <a:off x="4957763" y="3795713"/>
            <a:ext cx="190500" cy="165100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extBox 12"/>
          <p:cNvSpPr txBox="1">
            <a:spLocks noChangeArrowheads="1"/>
          </p:cNvSpPr>
          <p:nvPr/>
        </p:nvSpPr>
        <p:spPr bwMode="auto">
          <a:xfrm>
            <a:off x="5292725" y="3292475"/>
            <a:ext cx="3311525" cy="11969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atinLnBrk="1"/>
            <a:r>
              <a:rPr lang="th-TH" altLang="ko-KR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บก. จะจ่ายเงินเข้าบัญชีเงินฝาก</a:t>
            </a:r>
            <a:br>
              <a:rPr lang="th-TH" altLang="ko-KR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altLang="ko-KR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ของส่วนราชการเพื่อให้จ่ายเงิน</a:t>
            </a:r>
            <a:br>
              <a:rPr lang="th-TH" altLang="ko-KR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altLang="ko-KR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ให้แก่เจ้าหนี้หรือผู้มีสิทธิรับเงินต่อไป</a:t>
            </a:r>
            <a:endParaRPr lang="ko-KR" altLang="en-US" dirty="0">
              <a:solidFill>
                <a:schemeClr val="tx1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กลุ่ม 3"/>
          <p:cNvGrpSpPr/>
          <p:nvPr/>
        </p:nvGrpSpPr>
        <p:grpSpPr>
          <a:xfrm>
            <a:off x="4664897" y="493901"/>
            <a:ext cx="3456386" cy="1757581"/>
            <a:chOff x="511692" y="135854"/>
            <a:chExt cx="3635820" cy="1766098"/>
          </a:xfrm>
        </p:grpSpPr>
        <p:sp>
          <p:nvSpPr>
            <p:cNvPr id="8" name="สี่เหลี่ยมผืนผ้ามุมมน 7"/>
            <p:cNvSpPr/>
            <p:nvPr/>
          </p:nvSpPr>
          <p:spPr>
            <a:xfrm>
              <a:off x="511692" y="135854"/>
              <a:ext cx="3635820" cy="17660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สี่เหลี่ยมผืนผ้ามุมมน 4"/>
            <p:cNvSpPr/>
            <p:nvPr/>
          </p:nvSpPr>
          <p:spPr>
            <a:xfrm>
              <a:off x="575686" y="312166"/>
              <a:ext cx="3507832" cy="13429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h-TH" b="1" kern="12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การซื้อ/จ้าง/เช่า</a:t>
              </a: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h-TH" b="1" kern="12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ตั้งแต่ 5,000 บาทขึ้นไป</a:t>
              </a: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h-TH" b="1" kern="12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จ่ายตรงเจ้าหนี้หรือผู้มีสิทธิรับเงิน</a:t>
              </a:r>
            </a:p>
            <a:p>
              <a:pPr indent="-457200" defTabSz="889000">
                <a:lnSpc>
                  <a:spcPct val="90000"/>
                </a:lnSpc>
                <a:spcAft>
                  <a:spcPct val="15000"/>
                </a:spcAft>
                <a:buChar char="••"/>
              </a:pPr>
              <a:endParaRPr lang="th-TH" b="1" kern="12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grpSp>
        <p:nvGrpSpPr>
          <p:cNvPr id="5" name="กลุ่ม 4"/>
          <p:cNvGrpSpPr/>
          <p:nvPr/>
        </p:nvGrpSpPr>
        <p:grpSpPr>
          <a:xfrm>
            <a:off x="539553" y="195486"/>
            <a:ext cx="3816423" cy="2088232"/>
            <a:chOff x="1066803" y="601882"/>
            <a:chExt cx="2968056" cy="2573578"/>
          </a:xfrm>
        </p:grpSpPr>
        <p:sp>
          <p:nvSpPr>
            <p:cNvPr id="6" name="วงกลม 5"/>
            <p:cNvSpPr/>
            <p:nvPr/>
          </p:nvSpPr>
          <p:spPr>
            <a:xfrm>
              <a:off x="1066803" y="601882"/>
              <a:ext cx="2968056" cy="2573578"/>
            </a:xfrm>
            <a:prstGeom prst="pieWedg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วงกลม 6"/>
            <p:cNvSpPr/>
            <p:nvPr/>
          </p:nvSpPr>
          <p:spPr>
            <a:xfrm>
              <a:off x="1537187" y="1670055"/>
              <a:ext cx="2497671" cy="12753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b="1" kern="12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กฎหมายว่าด้วยการจัดซื้อจัดจ้างและบริหารพัสดุภาครัฐ</a:t>
              </a:r>
            </a:p>
          </p:txBody>
        </p:sp>
      </p:grpSp>
      <p:grpSp>
        <p:nvGrpSpPr>
          <p:cNvPr id="10" name="กลุ่ม 9"/>
          <p:cNvGrpSpPr/>
          <p:nvPr/>
        </p:nvGrpSpPr>
        <p:grpSpPr>
          <a:xfrm>
            <a:off x="539552" y="2571750"/>
            <a:ext cx="3816424" cy="2357554"/>
            <a:chOff x="1066803" y="3294332"/>
            <a:chExt cx="2968056" cy="2573578"/>
          </a:xfrm>
        </p:grpSpPr>
        <p:sp>
          <p:nvSpPr>
            <p:cNvPr id="11" name="วงกลม 10"/>
            <p:cNvSpPr/>
            <p:nvPr/>
          </p:nvSpPr>
          <p:spPr>
            <a:xfrm rot="16200000">
              <a:off x="1264042" y="3097093"/>
              <a:ext cx="2573578" cy="2968056"/>
            </a:xfrm>
            <a:prstGeom prst="pieWedge">
              <a:avLst/>
            </a:prstGeom>
            <a:solidFill>
              <a:srgbClr val="FFCCF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7353345"/>
                <a:satOff val="-10228"/>
                <a:lumOff val="-3922"/>
                <a:alphaOff val="0"/>
              </a:schemeClr>
            </a:fillRef>
            <a:effectRef idx="0">
              <a:schemeClr val="accent5">
                <a:hueOff val="-7353345"/>
                <a:satOff val="-10228"/>
                <a:lumOff val="-392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วงกลม 4"/>
            <p:cNvSpPr/>
            <p:nvPr/>
          </p:nvSpPr>
          <p:spPr>
            <a:xfrm>
              <a:off x="1537188" y="3522695"/>
              <a:ext cx="2453803" cy="14194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h-TH" b="1" kern="1200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เงินประเภทใดที่จะต้องจ่ายประจำเดือนในวันทำการสิ้นเดือน</a:t>
              </a:r>
            </a:p>
          </p:txBody>
        </p:sp>
      </p:grpSp>
      <p:grpSp>
        <p:nvGrpSpPr>
          <p:cNvPr id="13" name="กลุ่ม 12"/>
          <p:cNvGrpSpPr/>
          <p:nvPr/>
        </p:nvGrpSpPr>
        <p:grpSpPr>
          <a:xfrm>
            <a:off x="4604061" y="2667107"/>
            <a:ext cx="3456386" cy="1807030"/>
            <a:chOff x="511692" y="0"/>
            <a:chExt cx="3635820" cy="1901952"/>
          </a:xfrm>
        </p:grpSpPr>
        <p:sp>
          <p:nvSpPr>
            <p:cNvPr id="14" name="สี่เหลี่ยมผืนผ้ามุมมน 13"/>
            <p:cNvSpPr/>
            <p:nvPr/>
          </p:nvSpPr>
          <p:spPr>
            <a:xfrm>
              <a:off x="511692" y="0"/>
              <a:ext cx="3635820" cy="1901952"/>
            </a:xfrm>
            <a:prstGeom prst="roundRect">
              <a:avLst>
                <a:gd name="adj" fmla="val 10000"/>
              </a:avLst>
            </a:prstGeom>
            <a:ln>
              <a:solidFill>
                <a:srgbClr val="D60093"/>
              </a:solidFill>
            </a:ln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สี่เหลี่ยมผืนผ้ามุมมน 4"/>
            <p:cNvSpPr/>
            <p:nvPr/>
          </p:nvSpPr>
          <p:spPr>
            <a:xfrm>
              <a:off x="575686" y="461753"/>
              <a:ext cx="3507832" cy="978445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lvl="0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th-TH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ขอเบิกภายในวันที่ 15 ของเดือนนั้น </a:t>
              </a:r>
            </a:p>
            <a:p>
              <a:pPr lvl="0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th-TH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หรือที่กระทรวงการคลังกำหนด</a:t>
              </a:r>
            </a:p>
            <a:p>
              <a:pPr indent="-457200" algn="ctr" defTabSz="889000">
                <a:lnSpc>
                  <a:spcPct val="90000"/>
                </a:lnSpc>
                <a:spcAft>
                  <a:spcPct val="15000"/>
                </a:spcAft>
                <a:buChar char="••"/>
              </a:pPr>
              <a:endParaRPr lang="th-TH" b="1" kern="12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22811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Placeholder 1"/>
          <p:cNvSpPr>
            <a:spLocks noGrp="1"/>
          </p:cNvSpPr>
          <p:nvPr>
            <p:ph type="body" sz="quarter" idx="4294967295"/>
          </p:nvPr>
        </p:nvSpPr>
        <p:spPr bwMode="auto">
          <a:xfrm>
            <a:off x="0" y="145773"/>
            <a:ext cx="9144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buFont typeface="Arial" charset="0"/>
              <a:buNone/>
            </a:pPr>
            <a:endParaRPr lang="th-TH" altLang="ko-KR" sz="3600" b="1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ctr" eaLnBrk="1" hangingPunct="1">
              <a:buFont typeface="Arial" charset="0"/>
              <a:buNone/>
            </a:pPr>
            <a:r>
              <a:rPr lang="th-TH" altLang="ko-KR" sz="3600" b="1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altLang="ko-KR" sz="3600" b="1"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endParaRPr lang="ko-KR" altLang="en-US" sz="3600" b="1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ctr" eaLnBrk="1" hangingPunct="1">
              <a:buFont typeface="Arial" charset="0"/>
              <a:buNone/>
            </a:pPr>
            <a:endParaRPr lang="ko-KR" altLang="en-US" sz="3600">
              <a:solidFill>
                <a:srgbClr val="40404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8914" name="Text Placeholder 2"/>
          <p:cNvSpPr>
            <a:spLocks noGrp="1"/>
          </p:cNvSpPr>
          <p:nvPr>
            <p:ph type="body" sz="quarter" idx="4294967295"/>
          </p:nvPr>
        </p:nvSpPr>
        <p:spPr bwMode="auto">
          <a:xfrm>
            <a:off x="0" y="691873"/>
            <a:ext cx="9144000" cy="2873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th-TH" altLang="ko-KR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th-TH" altLang="ko-KR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การเบิกเงิน</a:t>
            </a:r>
            <a:endParaRPr lang="en-US" altLang="ko-KR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en-US" altLang="ko-KR" sz="2000" dirty="0">
              <a:solidFill>
                <a:srgbClr val="40404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8915" name="Rectangle 92"/>
          <p:cNvSpPr>
            <a:spLocks noChangeArrowheads="1"/>
          </p:cNvSpPr>
          <p:nvPr/>
        </p:nvSpPr>
        <p:spPr bwMode="auto">
          <a:xfrm>
            <a:off x="2700338" y="987425"/>
            <a:ext cx="3743325" cy="433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th-TH" altLang="ko-KR" b="1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ส่วนที่ </a:t>
            </a:r>
            <a:r>
              <a:rPr lang="en-US" altLang="ko-KR" b="1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5</a:t>
            </a:r>
            <a:r>
              <a:rPr lang="th-TH" altLang="ko-KR" b="1">
                <a:latin typeface="TH SarabunPSK" panose="020B0500040200020003" pitchFamily="34" charset="-34"/>
                <a:cs typeface="TH SarabunPSK" panose="020B0500040200020003" pitchFamily="34" charset="-34"/>
              </a:rPr>
              <a:t> วิธีการเบิกเงินของส่วนราชการ</a:t>
            </a:r>
            <a:endParaRPr lang="en-US" altLang="ko-KR" b="1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11" name="TextBox 12"/>
          <p:cNvSpPr txBox="1">
            <a:spLocks noChangeArrowheads="1"/>
          </p:cNvSpPr>
          <p:nvPr/>
        </p:nvSpPr>
        <p:spPr bwMode="auto">
          <a:xfrm>
            <a:off x="179388" y="1708150"/>
            <a:ext cx="2736850" cy="466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latinLnBrk="1">
              <a:defRPr/>
            </a:pPr>
            <a:r>
              <a:rPr lang="th-TH" altLang="ko-KR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งบจังหวัดและกลุ่มจังหวัด</a:t>
            </a:r>
            <a:endParaRPr lang="ko-KR" altLang="en-US" b="1" dirty="0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95536" y="2427288"/>
            <a:ext cx="8352928" cy="18726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atinLnBrk="1">
              <a:defRPr/>
            </a:pPr>
            <a:r>
              <a:rPr lang="th-TH" altLang="ko-KR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</a:t>
            </a:r>
            <a:r>
              <a:rPr lang="th-TH" altLang="ko-KR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กำหนดเพิ่มเติม </a:t>
            </a:r>
            <a:r>
              <a:rPr lang="th-TH" altLang="ko-KR" dirty="0">
                <a:solidFill>
                  <a:schemeClr val="tx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เพื่อรองรับกรณีที่จังหวัดและกลุ่มจังหวัดเป็นส่วนราชการตามกฎหมาย</a:t>
            </a:r>
          </a:p>
          <a:p>
            <a:pPr latinLnBrk="1">
              <a:defRPr/>
            </a:pPr>
            <a:r>
              <a:rPr lang="th-TH" altLang="ko-KR" dirty="0">
                <a:solidFill>
                  <a:schemeClr val="tx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ว่าด้วยวินัยการเงินการคลังของรัฐ และกฎหมายว่าด้วยวิธีการงบประมาณ โดยให้ถือปฏิบัติ  </a:t>
            </a:r>
          </a:p>
          <a:p>
            <a:pPr latinLnBrk="1">
              <a:defRPr/>
            </a:pPr>
            <a:r>
              <a:rPr lang="th-TH" altLang="ko-KR" dirty="0">
                <a:solidFill>
                  <a:schemeClr val="tx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ตามหลักเกณฑ์และวิธีปฏิบัติที่กระทรวงการคลังกำหนด</a:t>
            </a:r>
            <a:endParaRPr lang="ko-KR" altLang="en-US" dirty="0">
              <a:solidFill>
                <a:schemeClr val="tx2">
                  <a:lumMod val="75000"/>
                </a:schemeClr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38921" name="Isosceles Triangle 8"/>
          <p:cNvSpPr>
            <a:spLocks noChangeArrowheads="1"/>
          </p:cNvSpPr>
          <p:nvPr/>
        </p:nvSpPr>
        <p:spPr bwMode="auto">
          <a:xfrm rot="-5400000">
            <a:off x="548284" y="2815531"/>
            <a:ext cx="334962" cy="352425"/>
          </a:xfrm>
          <a:custGeom>
            <a:avLst/>
            <a:gdLst>
              <a:gd name="T0" fmla="*/ 0 w 2708011"/>
              <a:gd name="T1" fmla="*/ 0 h 3228660"/>
              <a:gd name="T2" fmla="*/ 2708011 w 2708011"/>
              <a:gd name="T3" fmla="*/ 3228660 h 3228660"/>
            </a:gdLst>
            <a:ahLst/>
            <a:cxnLst/>
            <a:rect l="T0" t="T1" r="T2" b="T3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bg1"/>
          </a:solidFill>
          <a:ln w="12700" algn="ctr">
            <a:noFill/>
            <a:miter lim="800000"/>
            <a:headEnd/>
            <a:tailEnd/>
          </a:ln>
        </p:spPr>
        <p:txBody>
          <a:bodyPr rot="10800000" lIns="68580" tIns="34290" rIns="68580" bIns="34290" anchor="ctr"/>
          <a:lstStyle/>
          <a:p>
            <a:pPr algn="ctr" defTabSz="685800" latinLnBrk="1"/>
            <a:endParaRPr lang="ko-KR" altLang="en-US" sz="1400">
              <a:solidFill>
                <a:srgbClr val="FFFFFF"/>
              </a:solidFill>
              <a:ea typeface="Gulim" pitchFamily="34" charset="-127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Placeholder 1"/>
          <p:cNvSpPr>
            <a:spLocks noGrp="1"/>
          </p:cNvSpPr>
          <p:nvPr>
            <p:ph type="body" sz="quarter" idx="4294967295"/>
          </p:nvPr>
        </p:nvSpPr>
        <p:spPr bwMode="auto">
          <a:xfrm>
            <a:off x="0" y="268288"/>
            <a:ext cx="9144000" cy="5762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endParaRPr lang="ko-KR" alt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9938" name="Text Placeholder 2"/>
          <p:cNvSpPr>
            <a:spLocks noGrp="1"/>
          </p:cNvSpPr>
          <p:nvPr>
            <p:ph type="body" sz="quarter" idx="4294967295"/>
          </p:nvPr>
        </p:nvSpPr>
        <p:spPr bwMode="auto">
          <a:xfrm>
            <a:off x="0" y="1131888"/>
            <a:ext cx="9144000" cy="2873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th-TH" altLang="ko-KR" sz="2400" b="1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การเบิกเงิน</a:t>
            </a:r>
            <a:r>
              <a:rPr lang="en-US" altLang="ko-KR" sz="2400" b="1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altLang="ko-KR" sz="2400" b="1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ctr" eaLnBrk="1" hangingPunct="1">
              <a:buFont typeface="Arial" charset="0"/>
              <a:buNone/>
            </a:pPr>
            <a:r>
              <a:rPr lang="th-TH" sz="2400" b="1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ส่วนที่ </a:t>
            </a:r>
            <a:r>
              <a:rPr lang="en-US" sz="2400" b="1">
                <a:latin typeface="TH SarabunPSK" panose="020B0500040200020003" pitchFamily="34" charset="-34"/>
                <a:cs typeface="TH SarabunPSK" panose="020B0500040200020003" pitchFamily="34" charset="-34"/>
              </a:rPr>
              <a:t>6 </a:t>
            </a:r>
            <a:r>
              <a:rPr lang="th-TH" sz="2400" b="1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การเบิกเงินของส่วนราชการที่มีสำนักงานในต่างประเทศ</a:t>
            </a:r>
            <a:endParaRPr lang="en-US" altLang="ko-KR" sz="2400" b="1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9939" name="TextBox 4"/>
          <p:cNvSpPr txBox="1">
            <a:spLocks noChangeArrowheads="1"/>
          </p:cNvSpPr>
          <p:nvPr/>
        </p:nvSpPr>
        <p:spPr bwMode="auto">
          <a:xfrm>
            <a:off x="852488" y="1874214"/>
            <a:ext cx="7272734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กรณีที่สำนักงานในต่างประเทศมีหนี้ผูกพัน และไม่สามารถชำระหนี้ได้ทันสิ้นปีงบประมาณ ให้เก็บเงินไว้เพื่อจ่ายสำหรับการนั้นต่อไปได้อีกไม่เกินหกเดือน หากมีความจำเป็น </a:t>
            </a:r>
            <a:r>
              <a:rPr lang="th-TH" sz="2200" spc="1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ให้ขอทำความตกลงกับกระทรวงการคลังเพื่อขอขยายเวลาออกไปได้อีกไม่เกินหกเดือน</a:t>
            </a:r>
            <a:endParaRPr lang="en-US" altLang="ko-KR" sz="2200" spc="100" dirty="0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39940" name="TextBox 5"/>
          <p:cNvSpPr txBox="1">
            <a:spLocks noChangeArrowheads="1"/>
          </p:cNvSpPr>
          <p:nvPr/>
        </p:nvSpPr>
        <p:spPr bwMode="auto">
          <a:xfrm>
            <a:off x="107950" y="1419225"/>
            <a:ext cx="744538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  <p:sp>
        <p:nvSpPr>
          <p:cNvPr id="39941" name="TextBox 6"/>
          <p:cNvSpPr txBox="1">
            <a:spLocks noChangeArrowheads="1"/>
          </p:cNvSpPr>
          <p:nvPr/>
        </p:nvSpPr>
        <p:spPr bwMode="auto">
          <a:xfrm rot="10800000">
            <a:off x="8397875" y="1851025"/>
            <a:ext cx="74612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 dirty="0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 dirty="0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Placeholder 1"/>
          <p:cNvSpPr>
            <a:spLocks noGrp="1"/>
          </p:cNvSpPr>
          <p:nvPr>
            <p:ph type="body" sz="quarter" idx="4294967295"/>
          </p:nvPr>
        </p:nvSpPr>
        <p:spPr bwMode="auto">
          <a:xfrm>
            <a:off x="0" y="195263"/>
            <a:ext cx="9144000" cy="5762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endParaRPr lang="ko-KR" alt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0962" name="Text Placeholder 2"/>
          <p:cNvSpPr>
            <a:spLocks noGrp="1"/>
          </p:cNvSpPr>
          <p:nvPr>
            <p:ph type="body" sz="quarter" idx="4294967295"/>
          </p:nvPr>
        </p:nvSpPr>
        <p:spPr bwMode="auto">
          <a:xfrm>
            <a:off x="0" y="842963"/>
            <a:ext cx="9144000" cy="2873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r>
              <a:rPr lang="th-TH" altLang="ko-KR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การจ่ายเงินของส่วนราชการ</a:t>
            </a:r>
            <a:endParaRPr lang="en-US" altLang="ko-KR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40963" name="Group 13318"/>
          <p:cNvGrpSpPr>
            <a:grpSpLocks/>
          </p:cNvGrpSpPr>
          <p:nvPr/>
        </p:nvGrpSpPr>
        <p:grpSpPr bwMode="auto">
          <a:xfrm rot="-1682053">
            <a:off x="1476375" y="1347788"/>
            <a:ext cx="1665288" cy="3557587"/>
            <a:chOff x="1359132" y="345882"/>
            <a:chExt cx="1966239" cy="4200564"/>
          </a:xfrm>
        </p:grpSpPr>
        <p:grpSp>
          <p:nvGrpSpPr>
            <p:cNvPr id="40983" name="Group 23"/>
            <p:cNvGrpSpPr>
              <a:grpSpLocks/>
            </p:cNvGrpSpPr>
            <p:nvPr/>
          </p:nvGrpSpPr>
          <p:grpSpPr bwMode="auto">
            <a:xfrm>
              <a:off x="2073901" y="2186669"/>
              <a:ext cx="501313" cy="2359777"/>
              <a:chOff x="2810055" y="1677194"/>
              <a:chExt cx="535258" cy="2519562"/>
            </a:xfrm>
          </p:grpSpPr>
          <p:sp>
            <p:nvSpPr>
              <p:cNvPr id="7" name="Rectangle 8"/>
              <p:cNvSpPr/>
              <p:nvPr/>
            </p:nvSpPr>
            <p:spPr>
              <a:xfrm>
                <a:off x="2781522" y="3380477"/>
                <a:ext cx="542357" cy="778520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70000"/>
                      <a:lumOff val="30000"/>
                    </a:schemeClr>
                  </a:gs>
                  <a:gs pos="100000">
                    <a:schemeClr val="accent2">
                      <a:lumMod val="70000"/>
                      <a:lumOff val="3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/>
              </a:p>
            </p:txBody>
          </p:sp>
          <p:sp>
            <p:nvSpPr>
              <p:cNvPr id="8" name="Rectangle 8"/>
              <p:cNvSpPr/>
              <p:nvPr/>
            </p:nvSpPr>
            <p:spPr>
              <a:xfrm>
                <a:off x="2952333" y="3363647"/>
                <a:ext cx="186122" cy="788526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50000"/>
                      <a:lumOff val="50000"/>
                    </a:schemeClr>
                  </a:gs>
                  <a:gs pos="100000">
                    <a:schemeClr val="accent2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775394" y="3379041"/>
                <a:ext cx="272179" cy="762508"/>
              </a:xfrm>
              <a:custGeom>
                <a:avLst/>
                <a:gdLst>
                  <a:gd name="connsiteX0" fmla="*/ 0 w 1345558"/>
                  <a:gd name="connsiteY0" fmla="*/ 0 h 1783227"/>
                  <a:gd name="connsiteX1" fmla="*/ 897414 w 1345558"/>
                  <a:gd name="connsiteY1" fmla="*/ 0 h 1783227"/>
                  <a:gd name="connsiteX2" fmla="*/ 901843 w 1345558"/>
                  <a:gd name="connsiteY2" fmla="*/ 212596 h 1783227"/>
                  <a:gd name="connsiteX3" fmla="*/ 1345558 w 1345558"/>
                  <a:gd name="connsiteY3" fmla="*/ 1783227 h 1783227"/>
                  <a:gd name="connsiteX4" fmla="*/ 1012 w 1345558"/>
                  <a:gd name="connsiteY4" fmla="*/ 289727 h 1783227"/>
                  <a:gd name="connsiteX5" fmla="*/ 0 w 1345558"/>
                  <a:gd name="connsiteY5" fmla="*/ 289727 h 1783227"/>
                  <a:gd name="connsiteX6" fmla="*/ 0 w 1345558"/>
                  <a:gd name="connsiteY6" fmla="*/ 288030 h 1783227"/>
                  <a:gd name="connsiteX7" fmla="*/ 0 w 1345558"/>
                  <a:gd name="connsiteY7" fmla="*/ 0 h 1783227"/>
                  <a:gd name="connsiteX0" fmla="*/ 0 w 1331023"/>
                  <a:gd name="connsiteY0" fmla="*/ 0 h 1763232"/>
                  <a:gd name="connsiteX1" fmla="*/ 897414 w 1331023"/>
                  <a:gd name="connsiteY1" fmla="*/ 0 h 1763232"/>
                  <a:gd name="connsiteX2" fmla="*/ 901843 w 1331023"/>
                  <a:gd name="connsiteY2" fmla="*/ 212596 h 1763232"/>
                  <a:gd name="connsiteX3" fmla="*/ 1331023 w 1331023"/>
                  <a:gd name="connsiteY3" fmla="*/ 1763232 h 1763232"/>
                  <a:gd name="connsiteX4" fmla="*/ 1012 w 1331023"/>
                  <a:gd name="connsiteY4" fmla="*/ 289727 h 1763232"/>
                  <a:gd name="connsiteX5" fmla="*/ 0 w 1331023"/>
                  <a:gd name="connsiteY5" fmla="*/ 289727 h 1763232"/>
                  <a:gd name="connsiteX6" fmla="*/ 0 w 1331023"/>
                  <a:gd name="connsiteY6" fmla="*/ 288030 h 1763232"/>
                  <a:gd name="connsiteX7" fmla="*/ 0 w 1331023"/>
                  <a:gd name="connsiteY7" fmla="*/ 0 h 1763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1023" h="1763232">
                    <a:moveTo>
                      <a:pt x="0" y="0"/>
                    </a:moveTo>
                    <a:lnTo>
                      <a:pt x="897414" y="0"/>
                    </a:lnTo>
                    <a:cubicBezTo>
                      <a:pt x="898890" y="70865"/>
                      <a:pt x="900367" y="141731"/>
                      <a:pt x="901843" y="212596"/>
                    </a:cubicBezTo>
                    <a:lnTo>
                      <a:pt x="1331023" y="1763232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30000"/>
                      <a:lumOff val="70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/>
              </a:p>
            </p:txBody>
          </p:sp>
          <p:sp>
            <p:nvSpPr>
              <p:cNvPr id="11" name="Rectangle 2"/>
              <p:cNvSpPr/>
              <p:nvPr/>
            </p:nvSpPr>
            <p:spPr>
              <a:xfrm>
                <a:off x="2778950" y="1654505"/>
                <a:ext cx="184121" cy="1817212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30000"/>
                      <a:lumOff val="7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/>
              </a:p>
            </p:txBody>
          </p:sp>
          <p:sp>
            <p:nvSpPr>
              <p:cNvPr id="12" name="Rectangle 2"/>
              <p:cNvSpPr/>
              <p:nvPr/>
            </p:nvSpPr>
            <p:spPr>
              <a:xfrm>
                <a:off x="2957066" y="1652384"/>
                <a:ext cx="186123" cy="1817212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50000"/>
                      <a:lumOff val="50000"/>
                    </a:schemeClr>
                  </a:gs>
                  <a:gs pos="100000">
                    <a:schemeClr val="accent1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/>
              </a:p>
            </p:txBody>
          </p:sp>
          <p:sp>
            <p:nvSpPr>
              <p:cNvPr id="13" name="Rectangle 2"/>
              <p:cNvSpPr/>
              <p:nvPr/>
            </p:nvSpPr>
            <p:spPr>
              <a:xfrm>
                <a:off x="3143185" y="1648259"/>
                <a:ext cx="182119" cy="181521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/>
              </a:p>
            </p:txBody>
          </p:sp>
          <p:sp>
            <p:nvSpPr>
              <p:cNvPr id="5" name="Isosceles Triangle 4"/>
              <p:cNvSpPr>
                <a:spLocks noChangeArrowheads="1"/>
              </p:cNvSpPr>
              <p:nvPr/>
            </p:nvSpPr>
            <p:spPr bwMode="auto">
              <a:xfrm rot="10800000">
                <a:off x="2958303" y="3942973"/>
                <a:ext cx="180118" cy="236158"/>
              </a:xfrm>
              <a:prstGeom prst="triangle">
                <a:avLst>
                  <a:gd name="adj" fmla="val 50000"/>
                </a:avLst>
              </a:prstGeom>
              <a:solidFill>
                <a:srgbClr val="404040"/>
              </a:solidFill>
              <a:ln w="25400" algn="ctr">
                <a:noFill/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lt1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40984" name="Group 26"/>
            <p:cNvGrpSpPr>
              <a:grpSpLocks/>
            </p:cNvGrpSpPr>
            <p:nvPr/>
          </p:nvGrpSpPr>
          <p:grpSpPr bwMode="auto">
            <a:xfrm>
              <a:off x="1359132" y="345882"/>
              <a:ext cx="1966239" cy="1811155"/>
              <a:chOff x="1888981" y="1110787"/>
              <a:chExt cx="2254374" cy="2076562"/>
            </a:xfrm>
          </p:grpSpPr>
          <p:sp>
            <p:nvSpPr>
              <p:cNvPr id="18" name="Teardrop 30"/>
              <p:cNvSpPr>
                <a:spLocks noChangeArrowheads="1"/>
              </p:cNvSpPr>
              <p:nvPr/>
            </p:nvSpPr>
            <p:spPr bwMode="auto">
              <a:xfrm rot="8100000">
                <a:off x="2308246" y="1537409"/>
                <a:ext cx="1332423" cy="1330289"/>
              </a:xfrm>
              <a:custGeom>
                <a:avLst/>
                <a:gdLst>
                  <a:gd name="T0" fmla="*/ 178405 w 2192670"/>
                  <a:gd name="T1" fmla="*/ 1155052 h 2192671"/>
                  <a:gd name="T2" fmla="*/ 0 w 2192670"/>
                  <a:gd name="T3" fmla="*/ 724343 h 2192671"/>
                  <a:gd name="T4" fmla="*/ 609113 w 2192670"/>
                  <a:gd name="T5" fmla="*/ 115229 h 2192671"/>
                  <a:gd name="T6" fmla="*/ 815727 w 2192670"/>
                  <a:gd name="T7" fmla="*/ 115229 h 2192671"/>
                  <a:gd name="T8" fmla="*/ 930955 w 2192670"/>
                  <a:gd name="T9" fmla="*/ 0 h 2192671"/>
                  <a:gd name="T10" fmla="*/ 1098661 w 2192670"/>
                  <a:gd name="T11" fmla="*/ 0 h 2192671"/>
                  <a:gd name="T12" fmla="*/ 1213889 w 2192670"/>
                  <a:gd name="T13" fmla="*/ 115229 h 2192671"/>
                  <a:gd name="T14" fmla="*/ 1218226 w 2192670"/>
                  <a:gd name="T15" fmla="*/ 115229 h 2192671"/>
                  <a:gd name="T16" fmla="*/ 1218226 w 2192670"/>
                  <a:gd name="T17" fmla="*/ 119566 h 2192671"/>
                  <a:gd name="T18" fmla="*/ 1333455 w 2192670"/>
                  <a:gd name="T19" fmla="*/ 234795 h 2192671"/>
                  <a:gd name="T20" fmla="*/ 1333455 w 2192670"/>
                  <a:gd name="T21" fmla="*/ 402501 h 2192671"/>
                  <a:gd name="T22" fmla="*/ 1218226 w 2192670"/>
                  <a:gd name="T23" fmla="*/ 517730 h 2192671"/>
                  <a:gd name="T24" fmla="*/ 1218226 w 2192670"/>
                  <a:gd name="T25" fmla="*/ 724343 h 2192671"/>
                  <a:gd name="T26" fmla="*/ 609113 w 2192670"/>
                  <a:gd name="T27" fmla="*/ 1333457 h 2192671"/>
                  <a:gd name="T28" fmla="*/ 178405 w 2192670"/>
                  <a:gd name="T29" fmla="*/ 1155052 h 219267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192670"/>
                  <a:gd name="T46" fmla="*/ 0 h 2192671"/>
                  <a:gd name="T47" fmla="*/ 2192670 w 2192670"/>
                  <a:gd name="T48" fmla="*/ 2192671 h 219267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50800" algn="ctr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rot="10800000" vert="eaVert"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lt1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5" name="Trapezoid 24"/>
              <p:cNvSpPr>
                <a:spLocks noChangeArrowheads="1"/>
              </p:cNvSpPr>
              <p:nvPr/>
            </p:nvSpPr>
            <p:spPr bwMode="auto">
              <a:xfrm rot="10800000">
                <a:off x="2746847" y="2194210"/>
                <a:ext cx="457751" cy="780120"/>
              </a:xfrm>
              <a:custGeom>
                <a:avLst/>
                <a:gdLst>
                  <a:gd name="T0" fmla="*/ 228600 w 457200"/>
                  <a:gd name="T1" fmla="*/ 0 h 783671"/>
                  <a:gd name="T2" fmla="*/ 57150 w 457200"/>
                  <a:gd name="T3" fmla="*/ 391836 h 783671"/>
                  <a:gd name="T4" fmla="*/ 228600 w 457200"/>
                  <a:gd name="T5" fmla="*/ 783671 h 783671"/>
                  <a:gd name="T6" fmla="*/ 400050 w 457200"/>
                  <a:gd name="T7" fmla="*/ 391836 h 783671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76200 w 457200"/>
                  <a:gd name="T13" fmla="*/ 130612 h 783671"/>
                  <a:gd name="T14" fmla="*/ 381000 w 457200"/>
                  <a:gd name="T15" fmla="*/ 783671 h 7836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57200" h="783671">
                    <a:moveTo>
                      <a:pt x="0" y="783671"/>
                    </a:moveTo>
                    <a:lnTo>
                      <a:pt x="114300" y="0"/>
                    </a:lnTo>
                    <a:lnTo>
                      <a:pt x="342900" y="0"/>
                    </a:lnTo>
                    <a:lnTo>
                      <a:pt x="457200" y="783671"/>
                    </a:lnTo>
                    <a:close/>
                  </a:path>
                </a:pathLst>
              </a:custGeom>
              <a:solidFill>
                <a:schemeClr val="bg1"/>
              </a:solidFill>
              <a:ln w="38100" algn="ctr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lt1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 rot="2700000">
                <a:off x="3712079" y="1370829"/>
                <a:ext cx="118201" cy="298721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ounded Rectangle 19"/>
              <p:cNvSpPr>
                <a:spLocks noChangeArrowheads="1"/>
              </p:cNvSpPr>
              <p:nvPr/>
            </p:nvSpPr>
            <p:spPr bwMode="auto">
              <a:xfrm rot="18900000" flipH="1">
                <a:off x="2153056" y="1370289"/>
                <a:ext cx="120349" cy="298721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25400" algn="ctr">
                <a:noFill/>
                <a:round/>
                <a:headEnd/>
                <a:tailEnd/>
              </a:ln>
            </p:spPr>
            <p:txBody>
              <a:bodyPr vert="eaVert"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latin typeface="+mn-lt"/>
                  <a:cs typeface="+mn-cs"/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935820" y="1082230"/>
                <a:ext cx="120348" cy="29872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ounded Rectangle 21"/>
              <p:cNvSpPr>
                <a:spLocks noChangeArrowheads="1"/>
              </p:cNvSpPr>
              <p:nvPr/>
            </p:nvSpPr>
            <p:spPr bwMode="auto">
              <a:xfrm rot="5400000">
                <a:off x="3936356" y="1960164"/>
                <a:ext cx="118199" cy="29872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25400" algn="ctr">
                <a:noFill/>
                <a:round/>
                <a:headEnd/>
                <a:tailEnd/>
              </a:ln>
            </p:spPr>
            <p:txBody>
              <a:bodyPr rot="10800000" vert="eaVert"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latin typeface="+mn-lt"/>
                  <a:cs typeface="+mn-cs"/>
                </a:endParaRPr>
              </a:p>
            </p:txBody>
          </p:sp>
          <p:sp>
            <p:nvSpPr>
              <p:cNvPr id="23" name="Rounded Rectangle 22"/>
              <p:cNvSpPr>
                <a:spLocks noChangeArrowheads="1"/>
              </p:cNvSpPr>
              <p:nvPr/>
            </p:nvSpPr>
            <p:spPr bwMode="auto">
              <a:xfrm rot="16200000" flipH="1">
                <a:off x="1972624" y="1882905"/>
                <a:ext cx="120349" cy="298721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25400" algn="ctr">
                <a:noFill/>
                <a:round/>
                <a:headEnd/>
                <a:tailEnd/>
              </a:ln>
            </p:spPr>
            <p:txBody>
              <a:bodyPr vert="eaVert"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latin typeface="+mn-lt"/>
                  <a:cs typeface="+mn-cs"/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682965" y="3033484"/>
                <a:ext cx="612484" cy="1117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 dirty="0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2830907" y="2108444"/>
                <a:ext cx="73068" cy="174077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954921" y="2106591"/>
                <a:ext cx="73068" cy="178375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3081082" y="2102589"/>
                <a:ext cx="70919" cy="178374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3313" name="Freeform 13312"/>
          <p:cNvSpPr/>
          <p:nvPr/>
        </p:nvSpPr>
        <p:spPr>
          <a:xfrm>
            <a:off x="0" y="2500313"/>
            <a:ext cx="3092450" cy="1938337"/>
          </a:xfrm>
          <a:custGeom>
            <a:avLst/>
            <a:gdLst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70591 w 2896332"/>
              <a:gd name="connsiteY13" fmla="*/ 23329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62971 w 2896332"/>
              <a:gd name="connsiteY13" fmla="*/ 26758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06617 w 2896332"/>
              <a:gd name="connsiteY10" fmla="*/ 176960 h 1871397"/>
              <a:gd name="connsiteX11" fmla="*/ 1962971 w 2896332"/>
              <a:gd name="connsiteY11" fmla="*/ 267583 h 1871397"/>
              <a:gd name="connsiteX12" fmla="*/ 1973469 w 2896332"/>
              <a:gd name="connsiteY12" fmla="*/ 784519 h 1871397"/>
              <a:gd name="connsiteX13" fmla="*/ 1866010 w 2896332"/>
              <a:gd name="connsiteY13" fmla="*/ 878218 h 1871397"/>
              <a:gd name="connsiteX14" fmla="*/ 2733769 w 2896332"/>
              <a:gd name="connsiteY14" fmla="*/ 1387129 h 1871397"/>
              <a:gd name="connsiteX15" fmla="*/ 2694623 w 2896332"/>
              <a:gd name="connsiteY15" fmla="*/ 1674208 h 1871397"/>
              <a:gd name="connsiteX16" fmla="*/ 2394496 w 2896332"/>
              <a:gd name="connsiteY16" fmla="*/ 1654634 h 1871397"/>
              <a:gd name="connsiteX17" fmla="*/ 2023060 w 2896332"/>
              <a:gd name="connsiteY17" fmla="*/ 1634793 h 1871397"/>
              <a:gd name="connsiteX18" fmla="*/ 1739085 w 2896332"/>
              <a:gd name="connsiteY18" fmla="*/ 1871397 h 1871397"/>
              <a:gd name="connsiteX19" fmla="*/ 1648664 w 2896332"/>
              <a:gd name="connsiteY19" fmla="*/ 1582137 h 1871397"/>
              <a:gd name="connsiteX20" fmla="*/ 1376671 w 2896332"/>
              <a:gd name="connsiteY20" fmla="*/ 1700306 h 1871397"/>
              <a:gd name="connsiteX21" fmla="*/ 1415819 w 2896332"/>
              <a:gd name="connsiteY21" fmla="*/ 1334933 h 1871397"/>
              <a:gd name="connsiteX22" fmla="*/ 665501 w 2896332"/>
              <a:gd name="connsiteY22" fmla="*/ 1276212 h 1871397"/>
              <a:gd name="connsiteX23" fmla="*/ 0 w 2896332"/>
              <a:gd name="connsiteY23" fmla="*/ 1126148 h 1871397"/>
              <a:gd name="connsiteX24" fmla="*/ 13050 w 2896332"/>
              <a:gd name="connsiteY24" fmla="*/ 284488 h 1871397"/>
              <a:gd name="connsiteX25" fmla="*/ 1898646 w 2896332"/>
              <a:gd name="connsiteY25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74819 w 2896332"/>
              <a:gd name="connsiteY16" fmla="*/ 1565782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8202 h 1872827"/>
              <a:gd name="connsiteX1" fmla="*/ 2655476 w 2896332"/>
              <a:gd name="connsiteY1" fmla="*/ 586045 h 1872827"/>
              <a:gd name="connsiteX2" fmla="*/ 2828170 w 2896332"/>
              <a:gd name="connsiteY2" fmla="*/ 1011931 h 1872827"/>
              <a:gd name="connsiteX3" fmla="*/ 2883834 w 2896332"/>
              <a:gd name="connsiteY3" fmla="*/ 1310265 h 1872827"/>
              <a:gd name="connsiteX4" fmla="*/ 2799743 w 2896332"/>
              <a:gd name="connsiteY4" fmla="*/ 1673528 h 1872827"/>
              <a:gd name="connsiteX5" fmla="*/ 2521033 w 2896332"/>
              <a:gd name="connsiteY5" fmla="*/ 1161851 h 1872827"/>
              <a:gd name="connsiteX6" fmla="*/ 2514265 w 2896332"/>
              <a:gd name="connsiteY6" fmla="*/ 468202 h 1872827"/>
              <a:gd name="connsiteX7" fmla="*/ 1898646 w 2896332"/>
              <a:gd name="connsiteY7" fmla="*/ 1476 h 1872827"/>
              <a:gd name="connsiteX8" fmla="*/ 1906617 w 2896332"/>
              <a:gd name="connsiteY8" fmla="*/ 178390 h 1872827"/>
              <a:gd name="connsiteX9" fmla="*/ 1962971 w 2896332"/>
              <a:gd name="connsiteY9" fmla="*/ 269013 h 1872827"/>
              <a:gd name="connsiteX10" fmla="*/ 1973469 w 2896332"/>
              <a:gd name="connsiteY10" fmla="*/ 785949 h 1872827"/>
              <a:gd name="connsiteX11" fmla="*/ 1866010 w 2896332"/>
              <a:gd name="connsiteY11" fmla="*/ 879648 h 1872827"/>
              <a:gd name="connsiteX12" fmla="*/ 2733769 w 2896332"/>
              <a:gd name="connsiteY12" fmla="*/ 1388559 h 1872827"/>
              <a:gd name="connsiteX13" fmla="*/ 2694623 w 2896332"/>
              <a:gd name="connsiteY13" fmla="*/ 1641133 h 1872827"/>
              <a:gd name="connsiteX14" fmla="*/ 2385869 w 2896332"/>
              <a:gd name="connsiteY14" fmla="*/ 1587053 h 1872827"/>
              <a:gd name="connsiteX15" fmla="*/ 2074819 w 2896332"/>
              <a:gd name="connsiteY15" fmla="*/ 1567212 h 1872827"/>
              <a:gd name="connsiteX16" fmla="*/ 1739085 w 2896332"/>
              <a:gd name="connsiteY16" fmla="*/ 1872827 h 1872827"/>
              <a:gd name="connsiteX17" fmla="*/ 1648664 w 2896332"/>
              <a:gd name="connsiteY17" fmla="*/ 1583567 h 1872827"/>
              <a:gd name="connsiteX18" fmla="*/ 1376671 w 2896332"/>
              <a:gd name="connsiteY18" fmla="*/ 1701736 h 1872827"/>
              <a:gd name="connsiteX19" fmla="*/ 1415819 w 2896332"/>
              <a:gd name="connsiteY19" fmla="*/ 1336363 h 1872827"/>
              <a:gd name="connsiteX20" fmla="*/ 665501 w 2896332"/>
              <a:gd name="connsiteY20" fmla="*/ 1277642 h 1872827"/>
              <a:gd name="connsiteX21" fmla="*/ 0 w 2896332"/>
              <a:gd name="connsiteY21" fmla="*/ 1127578 h 1872827"/>
              <a:gd name="connsiteX22" fmla="*/ 13050 w 2896332"/>
              <a:gd name="connsiteY22" fmla="*/ 285918 h 1872827"/>
              <a:gd name="connsiteX23" fmla="*/ 1898646 w 2896332"/>
              <a:gd name="connsiteY23" fmla="*/ 1476 h 187282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87909 w 2896332"/>
              <a:gd name="connsiteY5" fmla="*/ 1152990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6332"/>
              <a:gd name="connsiteY0" fmla="*/ 251285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09609 w 2896332"/>
              <a:gd name="connsiteY6" fmla="*/ 251285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4163"/>
              <a:gd name="connsiteY0" fmla="*/ 251285 h 1871397"/>
              <a:gd name="connsiteX1" fmla="*/ 2655476 w 2894163"/>
              <a:gd name="connsiteY1" fmla="*/ 584615 h 1871397"/>
              <a:gd name="connsiteX2" fmla="*/ 2828170 w 2894163"/>
              <a:gd name="connsiteY2" fmla="*/ 1010501 h 1871397"/>
              <a:gd name="connsiteX3" fmla="*/ 2883834 w 2894163"/>
              <a:gd name="connsiteY3" fmla="*/ 1308835 h 1871397"/>
              <a:gd name="connsiteX4" fmla="*/ 2792313 w 2894163"/>
              <a:gd name="connsiteY4" fmla="*/ 1690675 h 1871397"/>
              <a:gd name="connsiteX5" fmla="*/ 2651069 w 2894163"/>
              <a:gd name="connsiteY5" fmla="*/ 1156706 h 1871397"/>
              <a:gd name="connsiteX6" fmla="*/ 2209609 w 2894163"/>
              <a:gd name="connsiteY6" fmla="*/ 251285 h 1871397"/>
              <a:gd name="connsiteX7" fmla="*/ 1898646 w 2894163"/>
              <a:gd name="connsiteY7" fmla="*/ 46 h 1871397"/>
              <a:gd name="connsiteX8" fmla="*/ 1941303 w 2894163"/>
              <a:gd name="connsiteY8" fmla="*/ 293585 h 1871397"/>
              <a:gd name="connsiteX9" fmla="*/ 1974640 w 2894163"/>
              <a:gd name="connsiteY9" fmla="*/ 533402 h 1871397"/>
              <a:gd name="connsiteX10" fmla="*/ 1973469 w 2894163"/>
              <a:gd name="connsiteY10" fmla="*/ 784519 h 1871397"/>
              <a:gd name="connsiteX11" fmla="*/ 1866010 w 2894163"/>
              <a:gd name="connsiteY11" fmla="*/ 878218 h 1871397"/>
              <a:gd name="connsiteX12" fmla="*/ 2733769 w 2894163"/>
              <a:gd name="connsiteY12" fmla="*/ 1387129 h 1871397"/>
              <a:gd name="connsiteX13" fmla="*/ 2694623 w 2894163"/>
              <a:gd name="connsiteY13" fmla="*/ 1639703 h 1871397"/>
              <a:gd name="connsiteX14" fmla="*/ 2385869 w 2894163"/>
              <a:gd name="connsiteY14" fmla="*/ 1585623 h 1871397"/>
              <a:gd name="connsiteX15" fmla="*/ 2074819 w 2894163"/>
              <a:gd name="connsiteY15" fmla="*/ 1565782 h 1871397"/>
              <a:gd name="connsiteX16" fmla="*/ 1739085 w 2894163"/>
              <a:gd name="connsiteY16" fmla="*/ 1871397 h 1871397"/>
              <a:gd name="connsiteX17" fmla="*/ 1648664 w 2894163"/>
              <a:gd name="connsiteY17" fmla="*/ 1582137 h 1871397"/>
              <a:gd name="connsiteX18" fmla="*/ 1376671 w 2894163"/>
              <a:gd name="connsiteY18" fmla="*/ 1700306 h 1871397"/>
              <a:gd name="connsiteX19" fmla="*/ 1415819 w 2894163"/>
              <a:gd name="connsiteY19" fmla="*/ 1334933 h 1871397"/>
              <a:gd name="connsiteX20" fmla="*/ 665501 w 2894163"/>
              <a:gd name="connsiteY20" fmla="*/ 1276212 h 1871397"/>
              <a:gd name="connsiteX21" fmla="*/ 0 w 2894163"/>
              <a:gd name="connsiteY21" fmla="*/ 1126148 h 1871397"/>
              <a:gd name="connsiteX22" fmla="*/ 13050 w 2894163"/>
              <a:gd name="connsiteY22" fmla="*/ 284488 h 1871397"/>
              <a:gd name="connsiteX23" fmla="*/ 1898646 w 2894163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51069 w 2889213"/>
              <a:gd name="connsiteY5" fmla="*/ 1156706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228993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150164 w 2889213"/>
              <a:gd name="connsiteY6" fmla="*/ 228993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941303 w 2889213"/>
              <a:gd name="connsiteY8" fmla="*/ 178433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92904 w 2889213"/>
              <a:gd name="connsiteY9" fmla="*/ 459050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48320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56"/>
              <a:gd name="connsiteX1" fmla="*/ 2655476 w 2889213"/>
              <a:gd name="connsiteY1" fmla="*/ 469395 h 1800456"/>
              <a:gd name="connsiteX2" fmla="*/ 2828170 w 2889213"/>
              <a:gd name="connsiteY2" fmla="*/ 895281 h 1800456"/>
              <a:gd name="connsiteX3" fmla="*/ 2883834 w 2889213"/>
              <a:gd name="connsiteY3" fmla="*/ 1193615 h 1800456"/>
              <a:gd name="connsiteX4" fmla="*/ 2840612 w 2889213"/>
              <a:gd name="connsiteY4" fmla="*/ 1449135 h 1800456"/>
              <a:gd name="connsiteX5" fmla="*/ 2632493 w 2889213"/>
              <a:gd name="connsiteY5" fmla="*/ 1060062 h 1800456"/>
              <a:gd name="connsiteX6" fmla="*/ 2150164 w 2889213"/>
              <a:gd name="connsiteY6" fmla="*/ 113773 h 1800456"/>
              <a:gd name="connsiteX7" fmla="*/ 1348782 w 2889213"/>
              <a:gd name="connsiteY7" fmla="*/ 0 h 1800456"/>
              <a:gd name="connsiteX8" fmla="*/ 1714668 w 2889213"/>
              <a:gd name="connsiteY8" fmla="*/ 204372 h 1800456"/>
              <a:gd name="connsiteX9" fmla="*/ 1866896 w 2889213"/>
              <a:gd name="connsiteY9" fmla="*/ 462766 h 1800456"/>
              <a:gd name="connsiteX10" fmla="*/ 1973469 w 2889213"/>
              <a:gd name="connsiteY10" fmla="*/ 669299 h 1800456"/>
              <a:gd name="connsiteX11" fmla="*/ 1866010 w 2889213"/>
              <a:gd name="connsiteY11" fmla="*/ 762998 h 1800456"/>
              <a:gd name="connsiteX12" fmla="*/ 2733769 w 2889213"/>
              <a:gd name="connsiteY12" fmla="*/ 1271909 h 1800456"/>
              <a:gd name="connsiteX13" fmla="*/ 2694623 w 2889213"/>
              <a:gd name="connsiteY13" fmla="*/ 1524483 h 1800456"/>
              <a:gd name="connsiteX14" fmla="*/ 2385869 w 2889213"/>
              <a:gd name="connsiteY14" fmla="*/ 1470403 h 1800456"/>
              <a:gd name="connsiteX15" fmla="*/ 2191986 w 2889213"/>
              <a:gd name="connsiteY15" fmla="*/ 1800407 h 1800456"/>
              <a:gd name="connsiteX16" fmla="*/ 2074819 w 2889213"/>
              <a:gd name="connsiteY16" fmla="*/ 1450562 h 1800456"/>
              <a:gd name="connsiteX17" fmla="*/ 1739085 w 2889213"/>
              <a:gd name="connsiteY17" fmla="*/ 1756177 h 1800456"/>
              <a:gd name="connsiteX18" fmla="*/ 1648664 w 2889213"/>
              <a:gd name="connsiteY18" fmla="*/ 1466917 h 1800456"/>
              <a:gd name="connsiteX19" fmla="*/ 1376671 w 2889213"/>
              <a:gd name="connsiteY19" fmla="*/ 1585086 h 1800456"/>
              <a:gd name="connsiteX20" fmla="*/ 1415819 w 2889213"/>
              <a:gd name="connsiteY20" fmla="*/ 1219713 h 1800456"/>
              <a:gd name="connsiteX21" fmla="*/ 665501 w 2889213"/>
              <a:gd name="connsiteY21" fmla="*/ 1160992 h 1800456"/>
              <a:gd name="connsiteX22" fmla="*/ 0 w 2889213"/>
              <a:gd name="connsiteY22" fmla="*/ 1010928 h 1800456"/>
              <a:gd name="connsiteX23" fmla="*/ 13050 w 2889213"/>
              <a:gd name="connsiteY23" fmla="*/ 169268 h 1800456"/>
              <a:gd name="connsiteX24" fmla="*/ 1348782 w 2889213"/>
              <a:gd name="connsiteY24" fmla="*/ 0 h 1800456"/>
              <a:gd name="connsiteX0" fmla="*/ 2150164 w 2889213"/>
              <a:gd name="connsiteY0" fmla="*/ 113773 h 1811599"/>
              <a:gd name="connsiteX1" fmla="*/ 2655476 w 2889213"/>
              <a:gd name="connsiteY1" fmla="*/ 469395 h 1811599"/>
              <a:gd name="connsiteX2" fmla="*/ 2828170 w 2889213"/>
              <a:gd name="connsiteY2" fmla="*/ 895281 h 1811599"/>
              <a:gd name="connsiteX3" fmla="*/ 2883834 w 2889213"/>
              <a:gd name="connsiteY3" fmla="*/ 1193615 h 1811599"/>
              <a:gd name="connsiteX4" fmla="*/ 2840612 w 2889213"/>
              <a:gd name="connsiteY4" fmla="*/ 1449135 h 1811599"/>
              <a:gd name="connsiteX5" fmla="*/ 2632493 w 2889213"/>
              <a:gd name="connsiteY5" fmla="*/ 1060062 h 1811599"/>
              <a:gd name="connsiteX6" fmla="*/ 2150164 w 2889213"/>
              <a:gd name="connsiteY6" fmla="*/ 113773 h 1811599"/>
              <a:gd name="connsiteX7" fmla="*/ 1348782 w 2889213"/>
              <a:gd name="connsiteY7" fmla="*/ 0 h 1811599"/>
              <a:gd name="connsiteX8" fmla="*/ 1714668 w 2889213"/>
              <a:gd name="connsiteY8" fmla="*/ 204372 h 1811599"/>
              <a:gd name="connsiteX9" fmla="*/ 1866896 w 2889213"/>
              <a:gd name="connsiteY9" fmla="*/ 462766 h 1811599"/>
              <a:gd name="connsiteX10" fmla="*/ 1973469 w 2889213"/>
              <a:gd name="connsiteY10" fmla="*/ 669299 h 1811599"/>
              <a:gd name="connsiteX11" fmla="*/ 1866010 w 2889213"/>
              <a:gd name="connsiteY11" fmla="*/ 762998 h 1811599"/>
              <a:gd name="connsiteX12" fmla="*/ 2733769 w 2889213"/>
              <a:gd name="connsiteY12" fmla="*/ 1271909 h 1811599"/>
              <a:gd name="connsiteX13" fmla="*/ 2694623 w 2889213"/>
              <a:gd name="connsiteY13" fmla="*/ 1524483 h 1811599"/>
              <a:gd name="connsiteX14" fmla="*/ 2385869 w 2889213"/>
              <a:gd name="connsiteY14" fmla="*/ 1470403 h 1811599"/>
              <a:gd name="connsiteX15" fmla="*/ 2214278 w 2889213"/>
              <a:gd name="connsiteY15" fmla="*/ 1811553 h 1811599"/>
              <a:gd name="connsiteX16" fmla="*/ 2074819 w 2889213"/>
              <a:gd name="connsiteY16" fmla="*/ 1450562 h 1811599"/>
              <a:gd name="connsiteX17" fmla="*/ 1739085 w 2889213"/>
              <a:gd name="connsiteY17" fmla="*/ 1756177 h 1811599"/>
              <a:gd name="connsiteX18" fmla="*/ 1648664 w 2889213"/>
              <a:gd name="connsiteY18" fmla="*/ 1466917 h 1811599"/>
              <a:gd name="connsiteX19" fmla="*/ 1376671 w 2889213"/>
              <a:gd name="connsiteY19" fmla="*/ 1585086 h 1811599"/>
              <a:gd name="connsiteX20" fmla="*/ 1415819 w 2889213"/>
              <a:gd name="connsiteY20" fmla="*/ 1219713 h 1811599"/>
              <a:gd name="connsiteX21" fmla="*/ 665501 w 2889213"/>
              <a:gd name="connsiteY21" fmla="*/ 1160992 h 1811599"/>
              <a:gd name="connsiteX22" fmla="*/ 0 w 2889213"/>
              <a:gd name="connsiteY22" fmla="*/ 1010928 h 1811599"/>
              <a:gd name="connsiteX23" fmla="*/ 13050 w 2889213"/>
              <a:gd name="connsiteY23" fmla="*/ 169268 h 1811599"/>
              <a:gd name="connsiteX24" fmla="*/ 1348782 w 2889213"/>
              <a:gd name="connsiteY24" fmla="*/ 0 h 1811599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889213" h="1811553">
                <a:moveTo>
                  <a:pt x="2150164" y="113773"/>
                </a:moveTo>
                <a:lnTo>
                  <a:pt x="2655476" y="469395"/>
                </a:lnTo>
                <a:cubicBezTo>
                  <a:pt x="2724937" y="612627"/>
                  <a:pt x="2790110" y="774578"/>
                  <a:pt x="2828170" y="895281"/>
                </a:cubicBezTo>
                <a:cubicBezTo>
                  <a:pt x="2845006" y="1009922"/>
                  <a:pt x="2872906" y="1094971"/>
                  <a:pt x="2883834" y="1193615"/>
                </a:cubicBezTo>
                <a:cubicBezTo>
                  <a:pt x="2898597" y="1276508"/>
                  <a:pt x="2882583" y="1383685"/>
                  <a:pt x="2840612" y="1449135"/>
                </a:cubicBezTo>
                <a:cubicBezTo>
                  <a:pt x="2801112" y="1388173"/>
                  <a:pt x="2764708" y="1276910"/>
                  <a:pt x="2632493" y="1060062"/>
                </a:cubicBezTo>
                <a:cubicBezTo>
                  <a:pt x="2521003" y="837054"/>
                  <a:pt x="2268591" y="370791"/>
                  <a:pt x="2150164" y="113773"/>
                </a:cubicBezTo>
                <a:close/>
                <a:moveTo>
                  <a:pt x="1348782" y="0"/>
                </a:moveTo>
                <a:cubicBezTo>
                  <a:pt x="1445338" y="154432"/>
                  <a:pt x="1639668" y="165874"/>
                  <a:pt x="1714668" y="204372"/>
                </a:cubicBezTo>
                <a:cubicBezTo>
                  <a:pt x="1723722" y="285320"/>
                  <a:pt x="1831199" y="402612"/>
                  <a:pt x="1866896" y="462766"/>
                </a:cubicBezTo>
                <a:cubicBezTo>
                  <a:pt x="1913125" y="544588"/>
                  <a:pt x="1935949" y="596454"/>
                  <a:pt x="1973469" y="669299"/>
                </a:cubicBezTo>
                <a:cubicBezTo>
                  <a:pt x="1909251" y="682689"/>
                  <a:pt x="1863715" y="712895"/>
                  <a:pt x="1866010" y="762998"/>
                </a:cubicBezTo>
                <a:cubicBezTo>
                  <a:pt x="1884495" y="971782"/>
                  <a:pt x="2517373" y="1008755"/>
                  <a:pt x="2733769" y="1271909"/>
                </a:cubicBezTo>
                <a:cubicBezTo>
                  <a:pt x="2839248" y="1365427"/>
                  <a:pt x="2779441" y="1512521"/>
                  <a:pt x="2694623" y="1524483"/>
                </a:cubicBezTo>
                <a:cubicBezTo>
                  <a:pt x="2575007" y="1522308"/>
                  <a:pt x="2538107" y="1485627"/>
                  <a:pt x="2385869" y="1470403"/>
                </a:cubicBezTo>
                <a:cubicBezTo>
                  <a:pt x="2333676" y="1639614"/>
                  <a:pt x="2280982" y="1755416"/>
                  <a:pt x="2214278" y="1811553"/>
                </a:cubicBezTo>
                <a:cubicBezTo>
                  <a:pt x="2147576" y="1804531"/>
                  <a:pt x="2033271" y="1685187"/>
                  <a:pt x="2074819" y="1450562"/>
                </a:cubicBezTo>
                <a:cubicBezTo>
                  <a:pt x="1992109" y="1541380"/>
                  <a:pt x="1856720" y="1716561"/>
                  <a:pt x="1739085" y="1756177"/>
                </a:cubicBezTo>
                <a:cubicBezTo>
                  <a:pt x="1647742" y="1688758"/>
                  <a:pt x="1625791" y="1561162"/>
                  <a:pt x="1648664" y="1466917"/>
                </a:cubicBezTo>
                <a:cubicBezTo>
                  <a:pt x="1575908" y="1517602"/>
                  <a:pt x="1475987" y="1575732"/>
                  <a:pt x="1376671" y="1585086"/>
                </a:cubicBezTo>
                <a:cubicBezTo>
                  <a:pt x="1265755" y="1421973"/>
                  <a:pt x="1344050" y="1304532"/>
                  <a:pt x="1415819" y="1219713"/>
                </a:cubicBezTo>
                <a:cubicBezTo>
                  <a:pt x="1106992" y="1284958"/>
                  <a:pt x="922130" y="1226237"/>
                  <a:pt x="665501" y="1160992"/>
                </a:cubicBezTo>
                <a:cubicBezTo>
                  <a:pt x="467591" y="1128369"/>
                  <a:pt x="282729" y="1004403"/>
                  <a:pt x="0" y="1010928"/>
                </a:cubicBezTo>
                <a:lnTo>
                  <a:pt x="13050" y="169268"/>
                </a:lnTo>
                <a:cubicBezTo>
                  <a:pt x="722590" y="234513"/>
                  <a:pt x="1132701" y="28762"/>
                  <a:pt x="1348782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lumMod val="50000"/>
                  <a:lumOff val="50000"/>
                </a:schemeClr>
              </a:gs>
              <a:gs pos="100000">
                <a:schemeClr val="accent2">
                  <a:lumMod val="50000"/>
                  <a:lumOff val="50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/>
          </a:p>
        </p:txBody>
      </p:sp>
      <p:grpSp>
        <p:nvGrpSpPr>
          <p:cNvPr id="40966" name="Group 52"/>
          <p:cNvGrpSpPr>
            <a:grpSpLocks/>
          </p:cNvGrpSpPr>
          <p:nvPr/>
        </p:nvGrpSpPr>
        <p:grpSpPr bwMode="auto">
          <a:xfrm>
            <a:off x="4859338" y="1450431"/>
            <a:ext cx="3815209" cy="599031"/>
            <a:chOff x="803640" y="3320993"/>
            <a:chExt cx="2140050" cy="599372"/>
          </a:xfrm>
        </p:grpSpPr>
        <p:sp>
          <p:nvSpPr>
            <p:cNvPr id="40981" name="TextBox 53"/>
            <p:cNvSpPr txBox="1">
              <a:spLocks noChangeArrowheads="1"/>
            </p:cNvSpPr>
            <p:nvPr/>
          </p:nvSpPr>
          <p:spPr bwMode="auto">
            <a:xfrm>
              <a:off x="803640" y="3645571"/>
              <a:ext cx="2059657" cy="274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latinLnBrk="1"/>
              <a:endParaRPr lang="ko-KR" altLang="en-US" sz="1200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  <p:sp>
          <p:nvSpPr>
            <p:cNvPr id="40982" name="TextBox 54"/>
            <p:cNvSpPr txBox="1">
              <a:spLocks noChangeArrowheads="1"/>
            </p:cNvSpPr>
            <p:nvPr/>
          </p:nvSpPr>
          <p:spPr bwMode="auto">
            <a:xfrm>
              <a:off x="884033" y="3320993"/>
              <a:ext cx="2059657" cy="457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latinLnBrk="1">
                <a:spcBef>
                  <a:spcPct val="20000"/>
                </a:spcBef>
                <a:buFont typeface="Arial" charset="0"/>
                <a:buNone/>
              </a:pPr>
              <a:r>
                <a:rPr lang="th-TH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หลักเกณฑ์การจ่ายเงิน</a:t>
              </a:r>
              <a:endParaRPr lang="ko-KR" altLang="en-US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</p:grpSp>
      <p:grpSp>
        <p:nvGrpSpPr>
          <p:cNvPr id="40967" name="Group 55"/>
          <p:cNvGrpSpPr>
            <a:grpSpLocks/>
          </p:cNvGrpSpPr>
          <p:nvPr/>
        </p:nvGrpSpPr>
        <p:grpSpPr bwMode="auto">
          <a:xfrm>
            <a:off x="4987717" y="2280789"/>
            <a:ext cx="3671887" cy="557213"/>
            <a:chOff x="803640" y="3362835"/>
            <a:chExt cx="2059657" cy="557530"/>
          </a:xfrm>
        </p:grpSpPr>
        <p:sp>
          <p:nvSpPr>
            <p:cNvPr id="40979" name="TextBox 56"/>
            <p:cNvSpPr txBox="1">
              <a:spLocks noChangeArrowheads="1"/>
            </p:cNvSpPr>
            <p:nvPr/>
          </p:nvSpPr>
          <p:spPr bwMode="auto">
            <a:xfrm>
              <a:off x="803640" y="3645571"/>
              <a:ext cx="2059657" cy="274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latinLnBrk="1"/>
              <a:endParaRPr lang="ko-KR" altLang="en-US" sz="1200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  <p:sp>
          <p:nvSpPr>
            <p:cNvPr id="40980" name="TextBox 57"/>
            <p:cNvSpPr txBox="1">
              <a:spLocks noChangeArrowheads="1"/>
            </p:cNvSpPr>
            <p:nvPr/>
          </p:nvSpPr>
          <p:spPr bwMode="auto">
            <a:xfrm>
              <a:off x="803640" y="3362835"/>
              <a:ext cx="2059657" cy="457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latinLnBrk="1"/>
              <a:r>
                <a:rPr lang="th-TH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หลักฐานการจ่ายเงิน</a:t>
              </a:r>
              <a:endParaRPr lang="ko-KR" altLang="en-US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</p:grpSp>
      <p:grpSp>
        <p:nvGrpSpPr>
          <p:cNvPr id="40968" name="Group 58"/>
          <p:cNvGrpSpPr>
            <a:grpSpLocks/>
          </p:cNvGrpSpPr>
          <p:nvPr/>
        </p:nvGrpSpPr>
        <p:grpSpPr bwMode="auto">
          <a:xfrm>
            <a:off x="4859338" y="3142165"/>
            <a:ext cx="3815209" cy="581714"/>
            <a:chOff x="803640" y="3285672"/>
            <a:chExt cx="2140050" cy="635092"/>
          </a:xfrm>
        </p:grpSpPr>
        <p:sp>
          <p:nvSpPr>
            <p:cNvPr id="40977" name="TextBox 59"/>
            <p:cNvSpPr txBox="1">
              <a:spLocks noChangeArrowheads="1"/>
            </p:cNvSpPr>
            <p:nvPr/>
          </p:nvSpPr>
          <p:spPr bwMode="auto">
            <a:xfrm>
              <a:off x="803640" y="3646555"/>
              <a:ext cx="2059657" cy="274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latinLnBrk="1"/>
              <a:endParaRPr lang="ko-KR" altLang="en-US" sz="1200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  <p:sp>
          <p:nvSpPr>
            <p:cNvPr id="40978" name="TextBox 60"/>
            <p:cNvSpPr txBox="1">
              <a:spLocks noChangeArrowheads="1"/>
            </p:cNvSpPr>
            <p:nvPr/>
          </p:nvSpPr>
          <p:spPr bwMode="auto">
            <a:xfrm>
              <a:off x="884033" y="3285672"/>
              <a:ext cx="2059657" cy="456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latinLnBrk="1"/>
              <a:r>
                <a:rPr lang="th-TH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วิธีปฏิบัติในการจ่ายเงิน</a:t>
              </a:r>
              <a:endParaRPr lang="ko-KR" altLang="en-US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</p:grpSp>
      <p:sp>
        <p:nvSpPr>
          <p:cNvPr id="40972" name="TextBox 32"/>
          <p:cNvSpPr txBox="1">
            <a:spLocks noChangeArrowheads="1"/>
          </p:cNvSpPr>
          <p:nvPr/>
        </p:nvSpPr>
        <p:spPr bwMode="auto">
          <a:xfrm>
            <a:off x="3580924" y="2283073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th-TH" altLang="ko-KR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ส่วนที่</a:t>
            </a:r>
            <a:r>
              <a:rPr lang="en-US" altLang="ko-KR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 </a:t>
            </a:r>
            <a:endParaRPr lang="ko-KR" altLang="en-US" b="1" dirty="0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40973" name="TextBox 32"/>
          <p:cNvSpPr txBox="1">
            <a:spLocks noChangeArrowheads="1"/>
          </p:cNvSpPr>
          <p:nvPr/>
        </p:nvSpPr>
        <p:spPr bwMode="auto">
          <a:xfrm>
            <a:off x="3632372" y="1443037"/>
            <a:ext cx="8066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latinLnBrk="1"/>
            <a:r>
              <a:rPr lang="th-TH" altLang="ko-KR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ส่วนที่</a:t>
            </a:r>
            <a:endParaRPr lang="ko-KR" altLang="en-US" b="1" dirty="0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40974" name="TextBox 32"/>
          <p:cNvSpPr txBox="1">
            <a:spLocks noChangeArrowheads="1"/>
          </p:cNvSpPr>
          <p:nvPr/>
        </p:nvSpPr>
        <p:spPr bwMode="auto">
          <a:xfrm>
            <a:off x="3548035" y="3110857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th-TH" altLang="ko-KR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ส่วนที่</a:t>
            </a:r>
            <a:r>
              <a:rPr lang="en-US" altLang="ko-KR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 </a:t>
            </a:r>
            <a:endParaRPr lang="ko-KR" altLang="en-US" b="1" dirty="0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2" name="Oval 49"/>
          <p:cNvSpPr/>
          <p:nvPr/>
        </p:nvSpPr>
        <p:spPr>
          <a:xfrm>
            <a:off x="4500563" y="2284413"/>
            <a:ext cx="431800" cy="431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1">
              <a:defRPr/>
            </a:pPr>
            <a:r>
              <a:rPr lang="en-US" altLang="ko-KR" b="1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2</a:t>
            </a:r>
          </a:p>
        </p:txBody>
      </p:sp>
      <p:sp>
        <p:nvSpPr>
          <p:cNvPr id="3" name="Oval 49"/>
          <p:cNvSpPr/>
          <p:nvPr/>
        </p:nvSpPr>
        <p:spPr>
          <a:xfrm>
            <a:off x="4500563" y="3148013"/>
            <a:ext cx="431800" cy="431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1">
              <a:defRPr/>
            </a:pPr>
            <a:r>
              <a:rPr lang="en-US" altLang="ko-KR" b="1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3</a:t>
            </a:r>
          </a:p>
        </p:txBody>
      </p:sp>
      <p:sp>
        <p:nvSpPr>
          <p:cNvPr id="4" name="Oval 49">
            <a:extLst>
              <a:ext uri="{FF2B5EF4-FFF2-40B4-BE49-F238E27FC236}">
                <a16:creationId xmlns:a16="http://schemas.microsoft.com/office/drawing/2014/main" id="{2CA4C128-77BB-409F-B524-42C4920B4DCE}"/>
              </a:ext>
            </a:extLst>
          </p:cNvPr>
          <p:cNvSpPr/>
          <p:nvPr/>
        </p:nvSpPr>
        <p:spPr>
          <a:xfrm>
            <a:off x="4499199" y="1418333"/>
            <a:ext cx="431800" cy="431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1">
              <a:defRPr/>
            </a:pPr>
            <a:r>
              <a:rPr lang="en-US" altLang="ko-KR" b="1" dirty="0">
                <a:solidFill>
                  <a:schemeClr val="tx1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0" y="339725"/>
            <a:ext cx="9144000" cy="5762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th-TH" altLang="ko-KR" sz="3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หน่วยงานของรัฐ</a:t>
            </a:r>
            <a:endParaRPr lang="ko-KR" altLang="en-US" sz="32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" name="Oval 8"/>
          <p:cNvSpPr/>
          <p:nvPr/>
        </p:nvSpPr>
        <p:spPr>
          <a:xfrm>
            <a:off x="5918200" y="2228850"/>
            <a:ext cx="647700" cy="6477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4211638" y="3867150"/>
            <a:ext cx="647700" cy="64928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17" name="Oval 16"/>
          <p:cNvSpPr/>
          <p:nvPr/>
        </p:nvSpPr>
        <p:spPr>
          <a:xfrm flipH="1">
            <a:off x="2355850" y="2278063"/>
            <a:ext cx="647700" cy="6477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28705" name="TextBox 37"/>
          <p:cNvSpPr txBox="1">
            <a:spLocks noChangeArrowheads="1"/>
          </p:cNvSpPr>
          <p:nvPr/>
        </p:nvSpPr>
        <p:spPr bwMode="auto">
          <a:xfrm>
            <a:off x="5003800" y="4445001"/>
            <a:ext cx="19272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28703" name="TextBox 40"/>
          <p:cNvSpPr txBox="1">
            <a:spLocks noChangeArrowheads="1"/>
          </p:cNvSpPr>
          <p:nvPr/>
        </p:nvSpPr>
        <p:spPr bwMode="auto">
          <a:xfrm>
            <a:off x="6300788" y="3581400"/>
            <a:ext cx="24114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3" name="Rectangle 9"/>
          <p:cNvSpPr/>
          <p:nvPr/>
        </p:nvSpPr>
        <p:spPr>
          <a:xfrm>
            <a:off x="3779912" y="2228850"/>
            <a:ext cx="1354734" cy="1123949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altLang="ko-KR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굴림" pitchFamily="34" charset="-127"/>
              <a:cs typeface="TH SarabunPSK" panose="020B0500040200020003" pitchFamily="34" charset="-34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굴림" pitchFamily="34" charset="-127"/>
                <a:cs typeface="TH SarabunPSK" panose="020B0500040200020003" pitchFamily="34" charset="-34"/>
              </a:rPr>
              <a:t>หน่วยงานของรัฐ</a:t>
            </a:r>
            <a:endParaRPr kumimoji="0" lang="en-US" altLang="ko-KR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굴림" pitchFamily="34" charset="-127"/>
              <a:cs typeface="TH SarabunPSK" panose="020B0500040200020003" pitchFamily="34" charset="-34"/>
            </a:endParaRPr>
          </a:p>
        </p:txBody>
      </p:sp>
      <p:sp>
        <p:nvSpPr>
          <p:cNvPr id="4" name="Round Same Side Corner Rectangle 8"/>
          <p:cNvSpPr/>
          <p:nvPr/>
        </p:nvSpPr>
        <p:spPr>
          <a:xfrm>
            <a:off x="2987675" y="1347788"/>
            <a:ext cx="331788" cy="333375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6" name="Round Same Side Corner Rectangle 8"/>
          <p:cNvSpPr/>
          <p:nvPr/>
        </p:nvSpPr>
        <p:spPr>
          <a:xfrm>
            <a:off x="2500313" y="2378075"/>
            <a:ext cx="331787" cy="333375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7" name="Round Same Side Corner Rectangle 8"/>
          <p:cNvSpPr/>
          <p:nvPr/>
        </p:nvSpPr>
        <p:spPr>
          <a:xfrm>
            <a:off x="6073775" y="2351088"/>
            <a:ext cx="331788" cy="333375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12" name="Round Same Side Corner Rectangle 8"/>
          <p:cNvSpPr/>
          <p:nvPr/>
        </p:nvSpPr>
        <p:spPr>
          <a:xfrm>
            <a:off x="4367213" y="4011613"/>
            <a:ext cx="331787" cy="333375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13" name="Oval 16"/>
          <p:cNvSpPr/>
          <p:nvPr/>
        </p:nvSpPr>
        <p:spPr>
          <a:xfrm flipH="1">
            <a:off x="2987675" y="1276350"/>
            <a:ext cx="647700" cy="6477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14" name="Round Same Side Corner Rectangle 8"/>
          <p:cNvSpPr/>
          <p:nvPr/>
        </p:nvSpPr>
        <p:spPr>
          <a:xfrm>
            <a:off x="3160713" y="1419225"/>
            <a:ext cx="331787" cy="333375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15" name="Oval 16"/>
          <p:cNvSpPr/>
          <p:nvPr/>
        </p:nvSpPr>
        <p:spPr>
          <a:xfrm flipH="1">
            <a:off x="5486400" y="1292225"/>
            <a:ext cx="647700" cy="6477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16" name="Round Same Side Corner Rectangle 8"/>
          <p:cNvSpPr/>
          <p:nvPr/>
        </p:nvSpPr>
        <p:spPr>
          <a:xfrm>
            <a:off x="5651500" y="1414463"/>
            <a:ext cx="331788" cy="333375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18" name="Oval 16"/>
          <p:cNvSpPr/>
          <p:nvPr/>
        </p:nvSpPr>
        <p:spPr>
          <a:xfrm flipH="1">
            <a:off x="2778125" y="3214688"/>
            <a:ext cx="647700" cy="6477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19" name="Round Same Side Corner Rectangle 8"/>
          <p:cNvSpPr/>
          <p:nvPr/>
        </p:nvSpPr>
        <p:spPr>
          <a:xfrm>
            <a:off x="2932113" y="3352800"/>
            <a:ext cx="331787" cy="333375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20" name="Oval 9"/>
          <p:cNvSpPr/>
          <p:nvPr/>
        </p:nvSpPr>
        <p:spPr>
          <a:xfrm>
            <a:off x="5535613" y="3219450"/>
            <a:ext cx="647700" cy="64928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21" name="Round Same Side Corner Rectangle 8"/>
          <p:cNvSpPr/>
          <p:nvPr/>
        </p:nvSpPr>
        <p:spPr>
          <a:xfrm>
            <a:off x="5689600" y="3363913"/>
            <a:ext cx="331788" cy="333375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Arial Unicode MS"/>
              <a:cs typeface="+mn-cs"/>
            </a:endParaRPr>
          </a:p>
        </p:txBody>
      </p: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id="{F532F3DC-352B-46A7-9130-3CDDC17F2DEC}"/>
              </a:ext>
            </a:extLst>
          </p:cNvPr>
          <p:cNvSpPr txBox="1"/>
          <p:nvPr/>
        </p:nvSpPr>
        <p:spPr>
          <a:xfrm>
            <a:off x="1731169" y="1361163"/>
            <a:ext cx="1286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ส่วนราชการ</a:t>
            </a:r>
          </a:p>
        </p:txBody>
      </p:sp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E44BEA68-53CF-4EF9-AA61-ADB843E32D08}"/>
              </a:ext>
            </a:extLst>
          </p:cNvPr>
          <p:cNvSpPr txBox="1"/>
          <p:nvPr/>
        </p:nvSpPr>
        <p:spPr>
          <a:xfrm>
            <a:off x="1053307" y="2439164"/>
            <a:ext cx="1286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รัฐวิสาหกิจ</a:t>
            </a:r>
          </a:p>
        </p:txBody>
      </p:sp>
      <p:sp>
        <p:nvSpPr>
          <p:cNvPr id="8" name="กล่องข้อความ 7">
            <a:extLst>
              <a:ext uri="{FF2B5EF4-FFF2-40B4-BE49-F238E27FC236}">
                <a16:creationId xmlns:a16="http://schemas.microsoft.com/office/drawing/2014/main" id="{E7A7E161-7DFE-4FBA-AB91-02677132FA07}"/>
              </a:ext>
            </a:extLst>
          </p:cNvPr>
          <p:cNvSpPr txBox="1"/>
          <p:nvPr/>
        </p:nvSpPr>
        <p:spPr>
          <a:xfrm>
            <a:off x="107505" y="3627348"/>
            <a:ext cx="3053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หน่วยงานของรัฐสภา </a:t>
            </a:r>
          </a:p>
          <a:p>
            <a:pPr algn="ctr"/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ศาลยุติธรรม ศาลปกครอง </a:t>
            </a:r>
          </a:p>
          <a:p>
            <a:pPr algn="ctr"/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ศาลรัฐธรรมนูญ องค์กรอิสระตามรัฐธรรมนูญ และองค์กรอัยการ</a:t>
            </a:r>
          </a:p>
        </p:txBody>
      </p:sp>
      <p:sp>
        <p:nvSpPr>
          <p:cNvPr id="11" name="กล่องข้อความ 10">
            <a:extLst>
              <a:ext uri="{FF2B5EF4-FFF2-40B4-BE49-F238E27FC236}">
                <a16:creationId xmlns:a16="http://schemas.microsoft.com/office/drawing/2014/main" id="{6F04805B-A99D-45BD-B544-46BDE5D92BE8}"/>
              </a:ext>
            </a:extLst>
          </p:cNvPr>
          <p:cNvSpPr txBox="1"/>
          <p:nvPr/>
        </p:nvSpPr>
        <p:spPr>
          <a:xfrm>
            <a:off x="6152322" y="1377434"/>
            <a:ext cx="2811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หน่วยงานอื่นของรัฐตามที่กฎหมายกำหนด</a:t>
            </a:r>
          </a:p>
        </p:txBody>
      </p:sp>
      <p:sp>
        <p:nvSpPr>
          <p:cNvPr id="22" name="กล่องข้อความ 21">
            <a:extLst>
              <a:ext uri="{FF2B5EF4-FFF2-40B4-BE49-F238E27FC236}">
                <a16:creationId xmlns:a16="http://schemas.microsoft.com/office/drawing/2014/main" id="{F40358AB-E166-49DF-A461-B1CFEC901955}"/>
              </a:ext>
            </a:extLst>
          </p:cNvPr>
          <p:cNvSpPr txBox="1"/>
          <p:nvPr/>
        </p:nvSpPr>
        <p:spPr>
          <a:xfrm>
            <a:off x="6405563" y="2372558"/>
            <a:ext cx="2242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องค์กรปกครองส่วนท้องถิ่น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23" name="กล่องข้อความ 22">
            <a:extLst>
              <a:ext uri="{FF2B5EF4-FFF2-40B4-BE49-F238E27FC236}">
                <a16:creationId xmlns:a16="http://schemas.microsoft.com/office/drawing/2014/main" id="{71931AAF-5D26-4E7A-A4E4-83BF461437D2}"/>
              </a:ext>
            </a:extLst>
          </p:cNvPr>
          <p:cNvSpPr txBox="1"/>
          <p:nvPr/>
        </p:nvSpPr>
        <p:spPr>
          <a:xfrm>
            <a:off x="6183313" y="3396734"/>
            <a:ext cx="2411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h-TH" altLang="ko-KR" sz="1800" b="1" dirty="0">
                <a:solidFill>
                  <a:prstClr val="black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ทุนหมุนเวียนที่มีฐานะเป็นนิติบุคคล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24" name="กล่องข้อความ 23">
            <a:extLst>
              <a:ext uri="{FF2B5EF4-FFF2-40B4-BE49-F238E27FC236}">
                <a16:creationId xmlns:a16="http://schemas.microsoft.com/office/drawing/2014/main" id="{DF5E6B19-FEF4-4171-AD84-6FDD720ED03F}"/>
              </a:ext>
            </a:extLst>
          </p:cNvPr>
          <p:cNvSpPr txBox="1"/>
          <p:nvPr/>
        </p:nvSpPr>
        <p:spPr>
          <a:xfrm>
            <a:off x="4701209" y="4075669"/>
            <a:ext cx="1606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h-TH" altLang="ko-KR" sz="1800" b="1" dirty="0">
                <a:solidFill>
                  <a:prstClr val="black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องค์การมหาชน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548032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2"/>
          <p:cNvSpPr>
            <a:spLocks noChangeArrowheads="1"/>
          </p:cNvSpPr>
          <p:nvPr/>
        </p:nvSpPr>
        <p:spPr bwMode="auto">
          <a:xfrm>
            <a:off x="611560" y="2427734"/>
            <a:ext cx="7812087" cy="1393503"/>
          </a:xfrm>
          <a:prstGeom prst="rect">
            <a:avLst/>
          </a:prstGeom>
          <a:solidFill>
            <a:schemeClr val="accent2">
              <a:alpha val="30196"/>
            </a:schemeClr>
          </a:solidFill>
          <a:ln w="12700" algn="ctr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4213"/>
            <a:endParaRPr lang="th-TH" sz="1400">
              <a:solidFill>
                <a:srgbClr val="FFFFFF"/>
              </a:solidFill>
            </a:endParaRPr>
          </a:p>
        </p:txBody>
      </p:sp>
      <p:grpSp>
        <p:nvGrpSpPr>
          <p:cNvPr id="46084" name="Group 27"/>
          <p:cNvGrpSpPr>
            <a:grpSpLocks/>
          </p:cNvGrpSpPr>
          <p:nvPr/>
        </p:nvGrpSpPr>
        <p:grpSpPr bwMode="auto">
          <a:xfrm>
            <a:off x="1137435" y="1504949"/>
            <a:ext cx="7229064" cy="2218645"/>
            <a:chOff x="1689537" y="3112625"/>
            <a:chExt cx="3664304" cy="2960100"/>
          </a:xfrm>
        </p:grpSpPr>
        <p:sp>
          <p:nvSpPr>
            <p:cNvPr id="46090" name="TextBox 28"/>
            <p:cNvSpPr txBox="1">
              <a:spLocks noChangeArrowheads="1"/>
            </p:cNvSpPr>
            <p:nvPr/>
          </p:nvSpPr>
          <p:spPr bwMode="auto">
            <a:xfrm>
              <a:off x="2098106" y="4502053"/>
              <a:ext cx="3255735" cy="1570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r>
                <a:rPr lang="th-TH" b="1" dirty="0">
                  <a:solidFill>
                    <a:srgbClr val="FF0000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กำหนดเพิ่มเติม </a:t>
              </a:r>
              <a:r>
                <a:rPr lang="th-TH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ให้ผู้มีอำนาจอนุมัติการจ่ายเงินมีหน้าที่ในการตรวจสอบ</a:t>
              </a:r>
            </a:p>
            <a:p>
              <a:pPr defTabSz="684213"/>
              <a:r>
                <a:rPr lang="th-TH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การใช้จ่ายเงินให้เป็นไปตามที่กำหนดไว้ในกฎหมาย หรือกฎ หรือตามที่</a:t>
              </a:r>
              <a:br>
                <a:rPr lang="th-TH" dirty="0">
                  <a:latin typeface="TH SarabunPSK" panose="020B0500040200020003" pitchFamily="34" charset="-34"/>
                  <a:cs typeface="TH SarabunPSK" panose="020B0500040200020003" pitchFamily="34" charset="-34"/>
                </a:rPr>
              </a:br>
              <a:r>
                <a:rPr lang="th-TH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ได้รับอนุญาตให้จ่าย</a:t>
              </a:r>
              <a:endParaRPr lang="en-US" altLang="ko-KR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  <p:sp>
          <p:nvSpPr>
            <p:cNvPr id="46091" name="TextBox 29"/>
            <p:cNvSpPr txBox="1">
              <a:spLocks noChangeArrowheads="1"/>
            </p:cNvSpPr>
            <p:nvPr/>
          </p:nvSpPr>
          <p:spPr bwMode="auto">
            <a:xfrm>
              <a:off x="1689537" y="3112625"/>
              <a:ext cx="3303211" cy="317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endParaRPr lang="ko-KR" altLang="en-US" sz="1100" b="1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</p:grpSp>
      <p:sp>
        <p:nvSpPr>
          <p:cNvPr id="59" name="Isosceles Triangle 8"/>
          <p:cNvSpPr>
            <a:spLocks noChangeArrowheads="1"/>
          </p:cNvSpPr>
          <p:nvPr/>
        </p:nvSpPr>
        <p:spPr bwMode="auto">
          <a:xfrm rot="-5400000">
            <a:off x="1107286" y="2613595"/>
            <a:ext cx="311150" cy="371475"/>
          </a:xfrm>
          <a:custGeom>
            <a:avLst/>
            <a:gdLst>
              <a:gd name="T0" fmla="*/ 0 w 2708011"/>
              <a:gd name="T1" fmla="*/ 0 h 3228660"/>
              <a:gd name="T2" fmla="*/ 2708011 w 2708011"/>
              <a:gd name="T3" fmla="*/ 3228660 h 3228660"/>
            </a:gdLst>
            <a:ahLst/>
            <a:cxnLst/>
            <a:rect l="T0" t="T1" r="T2" b="T3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rgbClr val="32AEB8"/>
          </a:solidFill>
          <a:ln w="25400" algn="ctr">
            <a:noFill/>
            <a:miter lim="800000"/>
            <a:headEnd/>
            <a:tailEnd/>
          </a:ln>
        </p:spPr>
        <p:txBody>
          <a:bodyPr rot="10800000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46095" name="Text Placeholder 1"/>
          <p:cNvSpPr>
            <a:spLocks/>
          </p:cNvSpPr>
          <p:nvPr/>
        </p:nvSpPr>
        <p:spPr bwMode="auto">
          <a:xfrm>
            <a:off x="0" y="123825"/>
            <a:ext cx="9144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altLang="ko-KR" sz="3600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4</a:t>
            </a:r>
            <a:endParaRPr lang="ko-KR" altLang="en-US" sz="3600" b="1" dirty="0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46096" name="Text Placeholder 2"/>
          <p:cNvSpPr>
            <a:spLocks/>
          </p:cNvSpPr>
          <p:nvPr/>
        </p:nvSpPr>
        <p:spPr bwMode="auto">
          <a:xfrm>
            <a:off x="0" y="842963"/>
            <a:ext cx="91440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altLang="ko-KR" b="1"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การจ่ายเงินของส่วนราชการ</a:t>
            </a:r>
          </a:p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b="1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ส่วนที่ </a:t>
            </a:r>
            <a:r>
              <a:rPr lang="en-US" b="1">
                <a:latin typeface="TH SarabunPSK" panose="020B0500040200020003" pitchFamily="34" charset="-34"/>
                <a:cs typeface="TH SarabunPSK" panose="020B0500040200020003" pitchFamily="34" charset="-34"/>
              </a:rPr>
              <a:t>1 </a:t>
            </a:r>
            <a:r>
              <a:rPr lang="th-TH" b="1"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หลักเกณฑ์การจ่ายเงิน</a:t>
            </a:r>
            <a:endParaRPr lang="en-US" altLang="ko-KR" b="1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กลุ่ม 4"/>
          <p:cNvGrpSpPr>
            <a:grpSpLocks/>
          </p:cNvGrpSpPr>
          <p:nvPr/>
        </p:nvGrpSpPr>
        <p:grpSpPr bwMode="auto">
          <a:xfrm>
            <a:off x="381000" y="917352"/>
            <a:ext cx="2362200" cy="1174750"/>
            <a:chOff x="-233466" y="501522"/>
            <a:chExt cx="2177841" cy="1174878"/>
          </a:xfrm>
        </p:grpSpPr>
        <p:sp>
          <p:nvSpPr>
            <p:cNvPr id="5" name="รูปห้าเหลี่ยม 4"/>
            <p:cNvSpPr/>
            <p:nvPr/>
          </p:nvSpPr>
          <p:spPr>
            <a:xfrm>
              <a:off x="-233466" y="501522"/>
              <a:ext cx="2177841" cy="1174878"/>
            </a:xfrm>
            <a:prstGeom prst="homePlat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sp>
        <p:sp>
          <p:nvSpPr>
            <p:cNvPr id="6" name="รูปห้าเหลี่ยม 4"/>
            <p:cNvSpPr/>
            <p:nvPr/>
          </p:nvSpPr>
          <p:spPr>
            <a:xfrm rot="16200000">
              <a:off x="115230" y="152827"/>
              <a:ext cx="1174878" cy="18722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" lIns="15240" tIns="15240" rIns="15240" bIns="15240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th-TH" sz="2400" b="1" dirty="0">
                  <a:solidFill>
                    <a:schemeClr val="tx2">
                      <a:lumMod val="7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ส่วนราชการในราชการบริหารส่วนกลาง</a:t>
              </a:r>
              <a:endParaRPr lang="th-TH" sz="2400" dirty="0">
                <a:solidFill>
                  <a:schemeClr val="tx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7" name="ตัดและมนมุมสี่เหลี่ยมผืนผ้าหนึ่งมุม 6"/>
          <p:cNvSpPr/>
          <p:nvPr/>
        </p:nvSpPr>
        <p:spPr>
          <a:xfrm>
            <a:off x="304800" y="339502"/>
            <a:ext cx="3227388" cy="457200"/>
          </a:xfrm>
          <a:prstGeom prst="snip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24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ผู้มีอำนาจอนุมัติการจ่ายเงิน</a:t>
            </a:r>
          </a:p>
        </p:txBody>
      </p:sp>
      <p:sp>
        <p:nvSpPr>
          <p:cNvPr id="8" name="มนมุมสี่เหลี่ยมผืนผ้าด้านทแยงมุม 7"/>
          <p:cNvSpPr/>
          <p:nvPr/>
        </p:nvSpPr>
        <p:spPr>
          <a:xfrm>
            <a:off x="2819400" y="841152"/>
            <a:ext cx="6217096" cy="1524000"/>
          </a:xfrm>
          <a:prstGeom prst="round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33400" indent="-533400" eaLnBrk="1" hangingPunct="1">
              <a:defRPr/>
            </a:pPr>
            <a:r>
              <a:rPr lang="th-TH" sz="22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หัวหน้าส่วนราชการระดับกรมหรือผู้ที่ได้รับมอบหมายซึ่งดำรงตำแหน่ง</a:t>
            </a:r>
          </a:p>
          <a:p>
            <a:pPr marL="533400" indent="-533400" eaLnBrk="1" hangingPunct="1">
              <a:defRPr/>
            </a:pPr>
            <a:r>
              <a:rPr lang="th-TH" sz="22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ประเภทบริหาร ประเภทอำนวยการ ประเภทวิชาการ ระดับชำนาญการ </a:t>
            </a:r>
          </a:p>
          <a:p>
            <a:pPr marL="533400" indent="-533400" eaLnBrk="1" hangingPunct="1">
              <a:defRPr/>
            </a:pPr>
            <a:r>
              <a:rPr lang="th-TH" sz="22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ประเภททั่วไประดับอาวุโสหรือเทียบเท่าขึ้นไป หรือผู้มียศตั้งแต่ พันโท นาวาโท </a:t>
            </a:r>
          </a:p>
          <a:p>
            <a:pPr marL="533400" indent="-533400" eaLnBrk="1" hangingPunct="1">
              <a:defRPr/>
            </a:pPr>
            <a:r>
              <a:rPr lang="th-TH" sz="22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นาวาอากาศโท</a:t>
            </a:r>
            <a:r>
              <a:rPr lang="en-US" sz="22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2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หรือพันตำรวจโท ขึ้นไป</a:t>
            </a:r>
            <a:endParaRPr lang="th-TH" sz="2200" dirty="0">
              <a:solidFill>
                <a:srgbClr val="00206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9" name="กลุ่ม 12"/>
          <p:cNvGrpSpPr>
            <a:grpSpLocks/>
          </p:cNvGrpSpPr>
          <p:nvPr/>
        </p:nvGrpSpPr>
        <p:grpSpPr bwMode="auto">
          <a:xfrm>
            <a:off x="381000" y="2441352"/>
            <a:ext cx="3810000" cy="1371600"/>
            <a:chOff x="-233466" y="501522"/>
            <a:chExt cx="2177841" cy="1174878"/>
          </a:xfrm>
        </p:grpSpPr>
        <p:sp>
          <p:nvSpPr>
            <p:cNvPr id="10" name="รูปห้าเหลี่ยม 9"/>
            <p:cNvSpPr/>
            <p:nvPr/>
          </p:nvSpPr>
          <p:spPr>
            <a:xfrm>
              <a:off x="-233466" y="501522"/>
              <a:ext cx="2177841" cy="1174878"/>
            </a:xfrm>
            <a:prstGeom prst="homePlat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11" name="รูปห้าเหลี่ยม 4"/>
            <p:cNvSpPr/>
            <p:nvPr/>
          </p:nvSpPr>
          <p:spPr>
            <a:xfrm rot="16200000">
              <a:off x="150525" y="117531"/>
              <a:ext cx="1174878" cy="19428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" lIns="15240" tIns="15240" rIns="15240" bIns="15240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th-TH" sz="2400" b="1" dirty="0">
                  <a:solidFill>
                    <a:schemeClr val="tx2">
                      <a:lumMod val="7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ส่วนราชการในราชการบริหารส่วนกลางที่มีสำนักงานอยู่ในภูมิภาคหรือแยกต่างหากจากกระทรวง ทบวง กรม</a:t>
              </a:r>
              <a:endParaRPr lang="th-TH" sz="2400" dirty="0">
                <a:solidFill>
                  <a:schemeClr val="tx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12" name="มนมุมสี่เหลี่ยมผืนผ้าด้านทแยงมุม 11"/>
          <p:cNvSpPr/>
          <p:nvPr/>
        </p:nvSpPr>
        <p:spPr>
          <a:xfrm>
            <a:off x="4419600" y="2441352"/>
            <a:ext cx="4549775" cy="1371600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533400" indent="-533400" eaLnBrk="1" hangingPunct="1">
              <a:defRPr/>
            </a:pPr>
            <a:r>
              <a:rPr lang="th-TH" sz="24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หัวหน้าส่วนราชการระดับกรมจะ</a:t>
            </a:r>
          </a:p>
          <a:p>
            <a:pPr marL="533400" indent="-533400" eaLnBrk="1" hangingPunct="1">
              <a:defRPr/>
            </a:pPr>
            <a:r>
              <a:rPr lang="th-TH" sz="24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มอบหมายให้หัวหน้าสำนักงานเป็น</a:t>
            </a:r>
          </a:p>
          <a:p>
            <a:pPr marL="533400" indent="-533400" eaLnBrk="1" hangingPunct="1">
              <a:defRPr/>
            </a:pPr>
            <a:r>
              <a:rPr lang="th-TH" sz="24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ผู้อนุมัติสำหรับหน่วยงานนั้นก็ได้</a:t>
            </a:r>
          </a:p>
        </p:txBody>
      </p:sp>
      <p:grpSp>
        <p:nvGrpSpPr>
          <p:cNvPr id="13" name="กลุ่ม 16"/>
          <p:cNvGrpSpPr>
            <a:grpSpLocks/>
          </p:cNvGrpSpPr>
          <p:nvPr/>
        </p:nvGrpSpPr>
        <p:grpSpPr bwMode="auto">
          <a:xfrm>
            <a:off x="381000" y="3965352"/>
            <a:ext cx="4118992" cy="717550"/>
            <a:chOff x="-233466" y="501522"/>
            <a:chExt cx="2177841" cy="1174878"/>
          </a:xfrm>
          <a:solidFill>
            <a:srgbClr val="92D050"/>
          </a:solidFill>
        </p:grpSpPr>
        <p:sp>
          <p:nvSpPr>
            <p:cNvPr id="14" name="รูปห้าเหลี่ยม 13"/>
            <p:cNvSpPr/>
            <p:nvPr/>
          </p:nvSpPr>
          <p:spPr>
            <a:xfrm>
              <a:off x="-233466" y="501522"/>
              <a:ext cx="2177841" cy="1174878"/>
            </a:xfrm>
            <a:prstGeom prst="homePlate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sp>
        <p:sp>
          <p:nvSpPr>
            <p:cNvPr id="15" name="รูปห้าเหลี่ยม 4"/>
            <p:cNvSpPr/>
            <p:nvPr/>
          </p:nvSpPr>
          <p:spPr>
            <a:xfrm rot="16200000">
              <a:off x="172833" y="95223"/>
              <a:ext cx="1174878" cy="1987476"/>
            </a:xfrm>
            <a:prstGeom prst="rect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vert" lIns="15240" tIns="15240" rIns="15240" bIns="15240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th-TH" sz="2400" b="1" dirty="0">
                  <a:solidFill>
                    <a:schemeClr val="tx1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ส่วนราชการในราชการบริหารส่วนภูมิภาค</a:t>
              </a:r>
              <a:endParaRPr lang="th-TH" sz="24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16" name="มนมุมสี่เหลี่ยมผืนผ้าด้านทแยงมุม 15"/>
          <p:cNvSpPr/>
          <p:nvPr/>
        </p:nvSpPr>
        <p:spPr>
          <a:xfrm>
            <a:off x="5004048" y="3965352"/>
            <a:ext cx="3965327" cy="717550"/>
          </a:xfrm>
          <a:prstGeom prst="round2DiagRect">
            <a:avLst/>
          </a:prstGeom>
          <a:noFill/>
          <a:ln>
            <a:solidFill>
              <a:srgbClr val="92D05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533400" indent="-533400" eaLnBrk="1" hangingPunct="1">
              <a:defRPr/>
            </a:pPr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หัวหน้าส่วนราชการในภูมิภาค</a:t>
            </a:r>
            <a:endParaRPr lang="th-TH" sz="24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740300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Placeholder 1"/>
          <p:cNvSpPr>
            <a:spLocks noGrp="1"/>
          </p:cNvSpPr>
          <p:nvPr>
            <p:ph type="body" sz="quarter" idx="4294967295"/>
          </p:nvPr>
        </p:nvSpPr>
        <p:spPr bwMode="auto">
          <a:xfrm>
            <a:off x="0" y="123825"/>
            <a:ext cx="9144000" cy="5762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endParaRPr lang="ko-KR" alt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3010" name="Text Placeholder 2"/>
          <p:cNvSpPr>
            <a:spLocks noGrp="1"/>
          </p:cNvSpPr>
          <p:nvPr>
            <p:ph type="body" sz="quarter" idx="4294967295"/>
          </p:nvPr>
        </p:nvSpPr>
        <p:spPr bwMode="auto">
          <a:xfrm>
            <a:off x="0" y="988269"/>
            <a:ext cx="9144000" cy="2873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th-TH" altLang="ko-KR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การจ่ายเงินของส่วนราชการ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ส่วนที่ 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 </a:t>
            </a: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หลักฐานการจ่ายเงิน</a:t>
            </a:r>
            <a:endParaRPr lang="en-US" altLang="ko-KR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3011" name="TextBox 4"/>
          <p:cNvSpPr txBox="1">
            <a:spLocks noChangeArrowheads="1"/>
          </p:cNvSpPr>
          <p:nvPr/>
        </p:nvSpPr>
        <p:spPr bwMode="auto">
          <a:xfrm>
            <a:off x="1403796" y="1923678"/>
            <a:ext cx="76327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กำหนดเพิ่มเติมให้รายงานการจ่ายเงินจากระบบอิเล็กทรอนิกส์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e-Payment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b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เป็นหลักฐานการจ่าย</a:t>
            </a: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</a:t>
            </a:r>
            <a:endParaRPr lang="en-US" altLang="ko-KR" sz="2200" dirty="0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43012" name="TextBox 5"/>
          <p:cNvSpPr txBox="1">
            <a:spLocks noChangeArrowheads="1"/>
          </p:cNvSpPr>
          <p:nvPr/>
        </p:nvSpPr>
        <p:spPr bwMode="auto">
          <a:xfrm>
            <a:off x="395288" y="1232024"/>
            <a:ext cx="744537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 dirty="0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 dirty="0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  <p:sp>
        <p:nvSpPr>
          <p:cNvPr id="43013" name="TextBox 6"/>
          <p:cNvSpPr txBox="1">
            <a:spLocks noChangeArrowheads="1"/>
          </p:cNvSpPr>
          <p:nvPr/>
        </p:nvSpPr>
        <p:spPr bwMode="auto">
          <a:xfrm rot="10800000">
            <a:off x="8172400" y="1707654"/>
            <a:ext cx="74612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 dirty="0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 dirty="0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สี่เหลี่ยมผืนผ้ามุมมน 9"/>
          <p:cNvSpPr/>
          <p:nvPr/>
        </p:nvSpPr>
        <p:spPr>
          <a:xfrm>
            <a:off x="96838" y="242888"/>
            <a:ext cx="8435975" cy="914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sz="2000" b="1" dirty="0">
                <a:solidFill>
                  <a:schemeClr val="tx2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ใบเสร็จรับเงินหรือใบสำคัญรับเงิน ซึ่งผู้รับเงินเป็นผู้ออกให้  หรือ รายงานการจ่ายเงินจากระบบอิเล็กทรอนิกส์ </a:t>
            </a:r>
          </a:p>
          <a:p>
            <a:pPr algn="ctr">
              <a:defRPr/>
            </a:pPr>
            <a:r>
              <a:rPr lang="th-TH" sz="2000" b="1" dirty="0">
                <a:solidFill>
                  <a:schemeClr val="tx2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2000" b="1" dirty="0">
                <a:solidFill>
                  <a:schemeClr val="tx2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e-Payment</a:t>
            </a:r>
            <a:r>
              <a:rPr lang="th-TH" sz="2000" b="1" dirty="0">
                <a:solidFill>
                  <a:schemeClr val="tx2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 หรือใบรับรองการจ่ายเงิน หรือเอกสารอื่นที่กระทรวงการคลังกำหนด</a:t>
            </a:r>
            <a:endParaRPr lang="th-TH" sz="2000" dirty="0">
              <a:solidFill>
                <a:schemeClr val="tx2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" name="สี่เหลี่ยมผืนผ้ามุมมน 10"/>
          <p:cNvSpPr/>
          <p:nvPr/>
        </p:nvSpPr>
        <p:spPr>
          <a:xfrm>
            <a:off x="3581400" y="1319014"/>
            <a:ext cx="4876800" cy="1828800"/>
          </a:xfrm>
          <a:prstGeom prst="roundRect">
            <a:avLst/>
          </a:prstGeom>
          <a:solidFill>
            <a:srgbClr val="FFCCFF"/>
          </a:solidFill>
          <a:ln>
            <a:solidFill>
              <a:srgbClr val="FFCCFF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th-TH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1. ชื่อ สถานที่อยู่ หรือที่ทำการของผู้รับเงิน</a:t>
            </a:r>
          </a:p>
          <a:p>
            <a:pPr>
              <a:defRPr/>
            </a:pPr>
            <a:r>
              <a:rPr lang="th-TH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2. วัน เดือน ปี ที่รับเงิน</a:t>
            </a:r>
          </a:p>
          <a:p>
            <a:pPr>
              <a:defRPr/>
            </a:pPr>
            <a:r>
              <a:rPr lang="th-TH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3. รายการแสดงการรับเงินระบุว่าเป็นค่าอะไร</a:t>
            </a:r>
          </a:p>
          <a:p>
            <a:pPr>
              <a:defRPr/>
            </a:pPr>
            <a:r>
              <a:rPr lang="th-TH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4. จำนวนเงินทั้งตัวเลขและอักษร</a:t>
            </a:r>
          </a:p>
          <a:p>
            <a:pPr>
              <a:defRPr/>
            </a:pPr>
            <a:r>
              <a:rPr lang="th-TH" sz="20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5. ลายมือชื่อของผู้รับเงิน</a:t>
            </a:r>
            <a:endParaRPr lang="th-TH" sz="20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สี่เหลี่ยมผืนผ้ามุมมน 11"/>
          <p:cNvSpPr/>
          <p:nvPr/>
        </p:nvSpPr>
        <p:spPr>
          <a:xfrm>
            <a:off x="395288" y="3291830"/>
            <a:ext cx="8435975" cy="613792"/>
          </a:xfrm>
          <a:prstGeom prst="round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ไม่อาจเรียกใบเสร็จรับเงินจากผู้รับเงิน ให้ผู้รับเงินลงชื่อรับเงินในใบสำคัญรับเงิน</a:t>
            </a:r>
          </a:p>
        </p:txBody>
      </p:sp>
      <p:sp>
        <p:nvSpPr>
          <p:cNvPr id="13" name="สี่เหลี่ยมผืนผ้ามุมมน 12"/>
          <p:cNvSpPr/>
          <p:nvPr/>
        </p:nvSpPr>
        <p:spPr>
          <a:xfrm>
            <a:off x="96839" y="4083918"/>
            <a:ext cx="8734424" cy="84239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sz="2200" b="1" dirty="0">
                <a:solidFill>
                  <a:schemeClr val="tx2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กรณีข้าราชการ พนักงานราชการ หรือลูกจ้างของส่วนราชการจ่ายเงินไปได้รับใบเสร็จมีรายการไม่ครบถ้วน </a:t>
            </a:r>
          </a:p>
          <a:p>
            <a:pPr algn="ctr">
              <a:defRPr/>
            </a:pPr>
            <a:r>
              <a:rPr lang="th-TH" sz="2200" b="1" dirty="0">
                <a:solidFill>
                  <a:schemeClr val="tx2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หรือไม่อาจเรียกใบเสร็จได้ ให้ทำใบรับรองการจ่ายเงิน</a:t>
            </a:r>
          </a:p>
        </p:txBody>
      </p:sp>
      <p:sp>
        <p:nvSpPr>
          <p:cNvPr id="14" name="คำบรรยายภาพแบบลูกศรขวา 13"/>
          <p:cNvSpPr/>
          <p:nvPr/>
        </p:nvSpPr>
        <p:spPr>
          <a:xfrm>
            <a:off x="522288" y="1432198"/>
            <a:ext cx="2906712" cy="1600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7371"/>
            </a:avLst>
          </a:prstGeom>
          <a:solidFill>
            <a:srgbClr val="FFCCFF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ใบเสร็จรับเงิน</a:t>
            </a:r>
          </a:p>
        </p:txBody>
      </p:sp>
    </p:spTree>
    <p:extLst>
      <p:ext uri="{BB962C8B-B14F-4D97-AF65-F5344CB8AC3E}">
        <p14:creationId xmlns:p14="http://schemas.microsoft.com/office/powerpoint/2010/main" val="10314572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12"/>
          <p:cNvSpPr>
            <a:spLocks noChangeArrowheads="1"/>
          </p:cNvSpPr>
          <p:nvPr/>
        </p:nvSpPr>
        <p:spPr bwMode="auto">
          <a:xfrm>
            <a:off x="683568" y="3140075"/>
            <a:ext cx="7812087" cy="1303338"/>
          </a:xfrm>
          <a:prstGeom prst="rect">
            <a:avLst/>
          </a:prstGeom>
          <a:solidFill>
            <a:schemeClr val="accent2">
              <a:alpha val="30196"/>
            </a:schemeClr>
          </a:solidFill>
          <a:ln w="12700" algn="ctr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4213"/>
            <a:endParaRPr lang="th-TH" sz="1400">
              <a:solidFill>
                <a:srgbClr val="FFFFFF"/>
              </a:solidFill>
            </a:endParaRPr>
          </a:p>
        </p:txBody>
      </p:sp>
      <p:sp>
        <p:nvSpPr>
          <p:cNvPr id="84995" name="Rectangle 13"/>
          <p:cNvSpPr>
            <a:spLocks noChangeArrowheads="1"/>
          </p:cNvSpPr>
          <p:nvPr/>
        </p:nvSpPr>
        <p:spPr bwMode="auto">
          <a:xfrm>
            <a:off x="683568" y="1635125"/>
            <a:ext cx="7812087" cy="1304925"/>
          </a:xfrm>
          <a:prstGeom prst="rect">
            <a:avLst/>
          </a:prstGeom>
          <a:solidFill>
            <a:srgbClr val="5A9BD5">
              <a:alpha val="30196"/>
            </a:srgbClr>
          </a:solidFill>
          <a:ln w="12700" algn="ctr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4213"/>
            <a:endParaRPr lang="th-TH" sz="1400">
              <a:solidFill>
                <a:srgbClr val="FFFFFF"/>
              </a:solidFill>
            </a:endParaRPr>
          </a:p>
        </p:txBody>
      </p:sp>
      <p:grpSp>
        <p:nvGrpSpPr>
          <p:cNvPr id="84996" name="Group 24"/>
          <p:cNvGrpSpPr>
            <a:grpSpLocks/>
          </p:cNvGrpSpPr>
          <p:nvPr/>
        </p:nvGrpSpPr>
        <p:grpSpPr bwMode="auto">
          <a:xfrm>
            <a:off x="1907530" y="1851025"/>
            <a:ext cx="5978525" cy="1027113"/>
            <a:chOff x="2079598" y="4199174"/>
            <a:chExt cx="3303211" cy="1370368"/>
          </a:xfrm>
        </p:grpSpPr>
        <p:sp>
          <p:nvSpPr>
            <p:cNvPr id="84997" name="TextBox 25"/>
            <p:cNvSpPr txBox="1">
              <a:spLocks noChangeArrowheads="1"/>
            </p:cNvSpPr>
            <p:nvPr/>
          </p:nvSpPr>
          <p:spPr bwMode="auto">
            <a:xfrm>
              <a:off x="2098017" y="4502053"/>
              <a:ext cx="3255847" cy="10674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r>
                <a:rPr lang="th-TH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หลัก </a:t>
              </a:r>
              <a:r>
                <a: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: </a:t>
              </a:r>
              <a:r>
                <a:rPr lang="th-TH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การจ่ายเงินให้จ่ายผ่านระบบอิเล็กทรอนิกส์ (</a:t>
              </a:r>
              <a:r>
                <a:rPr lang="en-US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e-Payment</a:t>
              </a:r>
              <a:r>
                <a:rPr lang="th-TH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)</a:t>
              </a:r>
            </a:p>
            <a:p>
              <a:pPr defTabSz="684213"/>
              <a:endParaRPr lang="th-TH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84998" name="TextBox 26"/>
            <p:cNvSpPr txBox="1">
              <a:spLocks noChangeArrowheads="1"/>
            </p:cNvSpPr>
            <p:nvPr/>
          </p:nvSpPr>
          <p:spPr bwMode="auto">
            <a:xfrm>
              <a:off x="2079598" y="4199174"/>
              <a:ext cx="3303211" cy="317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endParaRPr lang="ko-KR" altLang="en-US" sz="1100" b="1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</p:grpSp>
      <p:grpSp>
        <p:nvGrpSpPr>
          <p:cNvPr id="84999" name="Group 27"/>
          <p:cNvGrpSpPr>
            <a:grpSpLocks/>
          </p:cNvGrpSpPr>
          <p:nvPr/>
        </p:nvGrpSpPr>
        <p:grpSpPr bwMode="auto">
          <a:xfrm>
            <a:off x="2012305" y="3140074"/>
            <a:ext cx="5978525" cy="1240292"/>
            <a:chOff x="2098017" y="4093271"/>
            <a:chExt cx="3303211" cy="1654790"/>
          </a:xfrm>
        </p:grpSpPr>
        <p:sp>
          <p:nvSpPr>
            <p:cNvPr id="85000" name="TextBox 28"/>
            <p:cNvSpPr txBox="1">
              <a:spLocks noChangeArrowheads="1"/>
            </p:cNvSpPr>
            <p:nvPr/>
          </p:nvSpPr>
          <p:spPr bwMode="auto">
            <a:xfrm>
              <a:off x="2121699" y="4177387"/>
              <a:ext cx="3255847" cy="1570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r>
                <a:rPr lang="th-TH" altLang="ko-KR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การจ่ายเงินเป็นเช็คหรือเงินสด ให้กระทำได้เฉพาะกรณีที่มีเหตุขัดข้องหรือมีความจำเป็นเร่งด่วน ซึ่งไม่สามารถดำเนินการจ่าย</a:t>
              </a:r>
              <a:r>
                <a:rPr lang="th-TH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ผ่านระบบอิเล็กทรอนิกส์ (</a:t>
              </a:r>
              <a:r>
                <a:rPr lang="en-US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e-Payment</a:t>
              </a:r>
              <a:r>
                <a:rPr lang="th-TH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) ได้</a:t>
              </a:r>
              <a:endParaRPr lang="en-US" altLang="ko-KR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  <p:sp>
          <p:nvSpPr>
            <p:cNvPr id="85001" name="TextBox 29"/>
            <p:cNvSpPr txBox="1">
              <a:spLocks noChangeArrowheads="1"/>
            </p:cNvSpPr>
            <p:nvPr/>
          </p:nvSpPr>
          <p:spPr bwMode="auto">
            <a:xfrm>
              <a:off x="2098017" y="4093271"/>
              <a:ext cx="3303211" cy="317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endParaRPr lang="ko-KR" altLang="en-US" sz="1100" b="1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</p:grpSp>
      <p:sp>
        <p:nvSpPr>
          <p:cNvPr id="85002" name="Isosceles Triangle 8"/>
          <p:cNvSpPr>
            <a:spLocks noChangeArrowheads="1"/>
          </p:cNvSpPr>
          <p:nvPr/>
        </p:nvSpPr>
        <p:spPr bwMode="auto">
          <a:xfrm rot="-5400000">
            <a:off x="1195536" y="2083594"/>
            <a:ext cx="334963" cy="352425"/>
          </a:xfrm>
          <a:custGeom>
            <a:avLst/>
            <a:gdLst>
              <a:gd name="T0" fmla="*/ 0 w 2708011"/>
              <a:gd name="T1" fmla="*/ 0 h 3228660"/>
              <a:gd name="T2" fmla="*/ 2708011 w 2708011"/>
              <a:gd name="T3" fmla="*/ 3228660 h 3228660"/>
            </a:gdLst>
            <a:ahLst/>
            <a:cxnLst/>
            <a:rect l="T0" t="T1" r="T2" b="T3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bg1"/>
          </a:solidFill>
          <a:ln w="12700" algn="ctr">
            <a:noFill/>
            <a:miter lim="800000"/>
            <a:headEnd/>
            <a:tailEnd/>
          </a:ln>
        </p:spPr>
        <p:txBody>
          <a:bodyPr rot="10800000" lIns="68580" tIns="34290" rIns="68580" bIns="34290" anchor="ctr"/>
          <a:lstStyle/>
          <a:p>
            <a:pPr algn="ctr" defTabSz="685800" latinLnBrk="1"/>
            <a:endParaRPr lang="ko-KR" altLang="en-US" sz="1400">
              <a:solidFill>
                <a:srgbClr val="FFFFFF"/>
              </a:solidFill>
              <a:ea typeface="Gulim" pitchFamily="34" charset="-127"/>
            </a:endParaRPr>
          </a:p>
        </p:txBody>
      </p:sp>
      <p:sp>
        <p:nvSpPr>
          <p:cNvPr id="59" name="Isosceles Triangle 8"/>
          <p:cNvSpPr>
            <a:spLocks noChangeArrowheads="1"/>
          </p:cNvSpPr>
          <p:nvPr/>
        </p:nvSpPr>
        <p:spPr bwMode="auto">
          <a:xfrm rot="-5400000">
            <a:off x="1216968" y="3454400"/>
            <a:ext cx="311150" cy="371475"/>
          </a:xfrm>
          <a:custGeom>
            <a:avLst/>
            <a:gdLst>
              <a:gd name="T0" fmla="*/ 0 w 2708011"/>
              <a:gd name="T1" fmla="*/ 0 h 3228660"/>
              <a:gd name="T2" fmla="*/ 2708011 w 2708011"/>
              <a:gd name="T3" fmla="*/ 3228660 h 3228660"/>
            </a:gdLst>
            <a:ahLst/>
            <a:cxnLst/>
            <a:rect l="T0" t="T1" r="T2" b="T3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rgbClr val="32AEB8"/>
          </a:solidFill>
          <a:ln w="25400" algn="ctr">
            <a:noFill/>
            <a:miter lim="800000"/>
            <a:headEnd/>
            <a:tailEnd/>
          </a:ln>
        </p:spPr>
        <p:txBody>
          <a:bodyPr rot="10800000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85005" name="Text Placeholder 1"/>
          <p:cNvSpPr>
            <a:spLocks/>
          </p:cNvSpPr>
          <p:nvPr/>
        </p:nvSpPr>
        <p:spPr bwMode="auto">
          <a:xfrm>
            <a:off x="0" y="123825"/>
            <a:ext cx="9144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altLang="ko-KR" sz="3600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4</a:t>
            </a:r>
            <a:endParaRPr lang="ko-KR" altLang="en-US" sz="3600" b="1" dirty="0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85006" name="Text Placeholder 2"/>
          <p:cNvSpPr>
            <a:spLocks/>
          </p:cNvSpPr>
          <p:nvPr/>
        </p:nvSpPr>
        <p:spPr bwMode="auto">
          <a:xfrm>
            <a:off x="0" y="842963"/>
            <a:ext cx="91440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altLang="ko-KR" b="1"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การจ่ายเงินของส่วนราชการ</a:t>
            </a:r>
          </a:p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b="1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ส่วนที่ </a:t>
            </a:r>
            <a:r>
              <a:rPr lang="en-US" b="1">
                <a:latin typeface="TH SarabunPSK" panose="020B0500040200020003" pitchFamily="34" charset="-34"/>
                <a:cs typeface="TH SarabunPSK" panose="020B0500040200020003" pitchFamily="34" charset="-34"/>
              </a:rPr>
              <a:t>3 </a:t>
            </a:r>
            <a:r>
              <a:rPr lang="th-TH" b="1"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วิธีปฏิบัติในการจ่ายเงิน</a:t>
            </a:r>
            <a:endParaRPr lang="en-US" altLang="ko-KR" b="1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2"/>
          <p:cNvSpPr>
            <a:spLocks noChangeArrowheads="1"/>
          </p:cNvSpPr>
          <p:nvPr/>
        </p:nvSpPr>
        <p:spPr bwMode="auto">
          <a:xfrm>
            <a:off x="1331913" y="2931790"/>
            <a:ext cx="7812087" cy="1303337"/>
          </a:xfrm>
          <a:prstGeom prst="rect">
            <a:avLst/>
          </a:prstGeom>
          <a:solidFill>
            <a:schemeClr val="accent2">
              <a:alpha val="30196"/>
            </a:schemeClr>
          </a:solidFill>
          <a:ln w="12700" algn="ctr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4213"/>
            <a:endParaRPr lang="th-TH" sz="1400">
              <a:solidFill>
                <a:srgbClr val="FFFFFF"/>
              </a:solidFill>
            </a:endParaRPr>
          </a:p>
        </p:txBody>
      </p:sp>
      <p:sp>
        <p:nvSpPr>
          <p:cNvPr id="83971" name="Rectangle 13"/>
          <p:cNvSpPr>
            <a:spLocks noChangeArrowheads="1"/>
          </p:cNvSpPr>
          <p:nvPr/>
        </p:nvSpPr>
        <p:spPr bwMode="auto">
          <a:xfrm>
            <a:off x="1331913" y="1419225"/>
            <a:ext cx="7812087" cy="1304925"/>
          </a:xfrm>
          <a:prstGeom prst="rect">
            <a:avLst/>
          </a:prstGeom>
          <a:solidFill>
            <a:srgbClr val="5A9BD5">
              <a:alpha val="30196"/>
            </a:srgbClr>
          </a:solidFill>
          <a:ln w="12700" algn="ctr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4213"/>
            <a:endParaRPr lang="th-TH" sz="1400">
              <a:solidFill>
                <a:srgbClr val="FFFFFF"/>
              </a:solidFill>
            </a:endParaRPr>
          </a:p>
        </p:txBody>
      </p:sp>
      <p:grpSp>
        <p:nvGrpSpPr>
          <p:cNvPr id="83972" name="Group 24"/>
          <p:cNvGrpSpPr>
            <a:grpSpLocks/>
          </p:cNvGrpSpPr>
          <p:nvPr/>
        </p:nvGrpSpPr>
        <p:grpSpPr bwMode="auto">
          <a:xfrm>
            <a:off x="2555875" y="1492250"/>
            <a:ext cx="6264596" cy="1034926"/>
            <a:chOff x="2079598" y="4199174"/>
            <a:chExt cx="3461269" cy="1380791"/>
          </a:xfrm>
        </p:grpSpPr>
        <p:sp>
          <p:nvSpPr>
            <p:cNvPr id="83973" name="TextBox 25"/>
            <p:cNvSpPr txBox="1">
              <a:spLocks noChangeArrowheads="1"/>
            </p:cNvSpPr>
            <p:nvPr/>
          </p:nvSpPr>
          <p:spPr bwMode="auto">
            <a:xfrm>
              <a:off x="2098017" y="4502053"/>
              <a:ext cx="3442850" cy="1077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68580" tIns="34290" rIns="68580" bIns="34290">
              <a:spAutoFit/>
            </a:bodyPr>
            <a:lstStyle/>
            <a:p>
              <a:pPr defTabSz="684213"/>
              <a:r>
                <a:rPr lang="th-TH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กำหนดให้การจ่ายเงินยืมจ่ายผ่านระบบอิเล็กทรอนิกส์</a:t>
              </a:r>
              <a:r>
                <a:rPr lang="en-US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</a:t>
              </a:r>
              <a:r>
                <a:rPr lang="th-TH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(</a:t>
              </a:r>
              <a:r>
                <a:rPr lang="en-US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e-Payment</a:t>
              </a:r>
              <a:r>
                <a:rPr lang="th-TH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) </a:t>
              </a:r>
              <a:br>
                <a:rPr lang="th-TH" dirty="0">
                  <a:latin typeface="TH SarabunPSK" panose="020B0500040200020003" pitchFamily="34" charset="-34"/>
                  <a:cs typeface="TH SarabunPSK" panose="020B0500040200020003" pitchFamily="34" charset="-34"/>
                </a:rPr>
              </a:br>
              <a:r>
                <a:rPr lang="th-TH" altLang="ko-KR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โดยผู้ยืมไม่ต้องลงลายมือชื่อรับเงินตามสัญญายืม</a:t>
              </a:r>
              <a:endParaRPr lang="en-US" altLang="ko-KR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  <p:sp>
          <p:nvSpPr>
            <p:cNvPr id="83974" name="TextBox 26"/>
            <p:cNvSpPr txBox="1">
              <a:spLocks noChangeArrowheads="1"/>
            </p:cNvSpPr>
            <p:nvPr/>
          </p:nvSpPr>
          <p:spPr bwMode="auto">
            <a:xfrm>
              <a:off x="2079598" y="4199174"/>
              <a:ext cx="3303211" cy="317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endParaRPr lang="ko-KR" altLang="en-US" sz="1100" b="1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</p:grpSp>
      <p:grpSp>
        <p:nvGrpSpPr>
          <p:cNvPr id="83975" name="Group 27"/>
          <p:cNvGrpSpPr>
            <a:grpSpLocks/>
          </p:cNvGrpSpPr>
          <p:nvPr/>
        </p:nvGrpSpPr>
        <p:grpSpPr bwMode="auto">
          <a:xfrm>
            <a:off x="2627313" y="2776384"/>
            <a:ext cx="6337176" cy="1458743"/>
            <a:chOff x="2079598" y="4224157"/>
            <a:chExt cx="3501370" cy="1946247"/>
          </a:xfrm>
        </p:grpSpPr>
        <p:sp>
          <p:nvSpPr>
            <p:cNvPr id="83976" name="TextBox 28"/>
            <p:cNvSpPr txBox="1">
              <a:spLocks noChangeArrowheads="1"/>
            </p:cNvSpPr>
            <p:nvPr/>
          </p:nvSpPr>
          <p:spPr bwMode="auto">
            <a:xfrm>
              <a:off x="2098017" y="4599730"/>
              <a:ext cx="3482951" cy="1570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68580" tIns="34290" rIns="68580" bIns="34290">
              <a:spAutoFit/>
            </a:bodyPr>
            <a:lstStyle/>
            <a:p>
              <a:pPr defTabSz="684213"/>
              <a:r>
                <a:rPr lang="th-TH" altLang="ko-KR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การคืนเงินยืมเหลือจ่าย  ให้คืนผ่านระบบอิเล็กทรอนิกส์ </a:t>
              </a:r>
              <a:r>
                <a:rPr lang="th-TH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(</a:t>
              </a:r>
              <a:r>
                <a:rPr lang="en-US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e-Payment</a:t>
              </a:r>
              <a:r>
                <a:rPr lang="th-TH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)</a:t>
              </a:r>
            </a:p>
            <a:p>
              <a:pPr defTabSz="684213"/>
              <a:r>
                <a:rPr lang="th-TH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ให้พิมพ์หลักฐานการรับคืนเงินจากระบบ </a:t>
              </a:r>
              <a:r>
                <a:rPr lang="en-US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e-Payment</a:t>
              </a:r>
              <a:r>
                <a:rPr lang="th-TH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/ออกใบรับใบสำคัญและบันทึกการรับคืน</a:t>
              </a:r>
              <a:endParaRPr lang="th-TH" altLang="ko-KR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83977" name="TextBox 29"/>
            <p:cNvSpPr txBox="1">
              <a:spLocks noChangeArrowheads="1"/>
            </p:cNvSpPr>
            <p:nvPr/>
          </p:nvSpPr>
          <p:spPr bwMode="auto">
            <a:xfrm>
              <a:off x="2079598" y="4224157"/>
              <a:ext cx="3303211" cy="317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endParaRPr lang="ko-KR" altLang="en-US" sz="1100" b="1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</p:grpSp>
      <p:sp>
        <p:nvSpPr>
          <p:cNvPr id="83978" name="Isosceles Triangle 8"/>
          <p:cNvSpPr>
            <a:spLocks noChangeArrowheads="1"/>
          </p:cNvSpPr>
          <p:nvPr/>
        </p:nvSpPr>
        <p:spPr bwMode="auto">
          <a:xfrm rot="-5400000">
            <a:off x="1843881" y="1842294"/>
            <a:ext cx="334963" cy="352425"/>
          </a:xfrm>
          <a:custGeom>
            <a:avLst/>
            <a:gdLst>
              <a:gd name="T0" fmla="*/ 0 w 2708011"/>
              <a:gd name="T1" fmla="*/ 0 h 3228660"/>
              <a:gd name="T2" fmla="*/ 2708011 w 2708011"/>
              <a:gd name="T3" fmla="*/ 3228660 h 3228660"/>
            </a:gdLst>
            <a:ahLst/>
            <a:cxnLst/>
            <a:rect l="T0" t="T1" r="T2" b="T3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bg1"/>
          </a:solidFill>
          <a:ln w="12700" algn="ctr">
            <a:noFill/>
            <a:miter lim="800000"/>
            <a:headEnd/>
            <a:tailEnd/>
          </a:ln>
        </p:spPr>
        <p:txBody>
          <a:bodyPr vert="eaVert" lIns="68580" tIns="34290" rIns="68580" bIns="34290" anchor="ctr"/>
          <a:lstStyle/>
          <a:p>
            <a:pPr algn="ctr" defTabSz="685800" latinLnBrk="1"/>
            <a:endParaRPr lang="ko-KR" altLang="en-US" sz="1400">
              <a:solidFill>
                <a:srgbClr val="FFFFFF"/>
              </a:solidFill>
              <a:ea typeface="Gulim" pitchFamily="34" charset="-127"/>
            </a:endParaRPr>
          </a:p>
        </p:txBody>
      </p:sp>
      <p:sp>
        <p:nvSpPr>
          <p:cNvPr id="83979" name="Text Placeholder 1"/>
          <p:cNvSpPr>
            <a:spLocks/>
          </p:cNvSpPr>
          <p:nvPr/>
        </p:nvSpPr>
        <p:spPr bwMode="auto">
          <a:xfrm>
            <a:off x="0" y="195263"/>
            <a:ext cx="91440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altLang="ko-KR" sz="3600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5</a:t>
            </a:r>
            <a:endParaRPr lang="ko-KR" altLang="en-US" sz="3600" b="1" dirty="0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83980" name="Text Placeholder 2"/>
          <p:cNvSpPr>
            <a:spLocks/>
          </p:cNvSpPr>
          <p:nvPr/>
        </p:nvSpPr>
        <p:spPr bwMode="auto">
          <a:xfrm>
            <a:off x="0" y="842963"/>
            <a:ext cx="91440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altLang="ko-KR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การเบิกจ่ายเงินยืมของส่วนราชการ</a:t>
            </a:r>
            <a:endParaRPr lang="en-US" altLang="ko-KR" b="1" dirty="0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59" name="Isosceles Triangle 8"/>
          <p:cNvSpPr>
            <a:spLocks noChangeArrowheads="1"/>
          </p:cNvSpPr>
          <p:nvPr/>
        </p:nvSpPr>
        <p:spPr bwMode="auto">
          <a:xfrm rot="-5400000">
            <a:off x="1865313" y="3405187"/>
            <a:ext cx="311150" cy="371475"/>
          </a:xfrm>
          <a:custGeom>
            <a:avLst/>
            <a:gdLst>
              <a:gd name="T0" fmla="*/ 0 w 2708011"/>
              <a:gd name="T1" fmla="*/ 0 h 3228660"/>
              <a:gd name="T2" fmla="*/ 2708011 w 2708011"/>
              <a:gd name="T3" fmla="*/ 3228660 h 3228660"/>
            </a:gdLst>
            <a:ahLst/>
            <a:cxnLst/>
            <a:rect l="T0" t="T1" r="T2" b="T3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rgbClr val="32AEB8"/>
          </a:solidFill>
          <a:ln w="25400" algn="ctr">
            <a:noFill/>
            <a:miter lim="800000"/>
            <a:headEnd/>
            <a:tailEnd/>
          </a:ln>
        </p:spPr>
        <p:txBody>
          <a:bodyPr vert="eaVert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>
              <a:solidFill>
                <a:schemeClr val="lt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ข้อความ 1"/>
          <p:cNvSpPr>
            <a:spLocks noGrp="1"/>
          </p:cNvSpPr>
          <p:nvPr>
            <p:ph type="body" sz="quarter" idx="10"/>
          </p:nvPr>
        </p:nvSpPr>
        <p:spPr>
          <a:xfrm>
            <a:off x="107503" y="343909"/>
            <a:ext cx="8856985" cy="576064"/>
          </a:xfrm>
        </p:spPr>
        <p:txBody>
          <a:bodyPr/>
          <a:lstStyle/>
          <a:p>
            <a:r>
              <a:rPr lang="th-TH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เงื่อนไขการจ่ายเงินยืม</a:t>
            </a:r>
          </a:p>
        </p:txBody>
      </p:sp>
      <p:sp>
        <p:nvSpPr>
          <p:cNvPr id="5" name="รูปห้าเหลี่ยม 4"/>
          <p:cNvSpPr/>
          <p:nvPr/>
        </p:nvSpPr>
        <p:spPr>
          <a:xfrm>
            <a:off x="1222157" y="1089460"/>
            <a:ext cx="6048672" cy="720080"/>
          </a:xfrm>
          <a:prstGeom prst="homePlate">
            <a:avLst/>
          </a:prstGeom>
          <a:ln/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ให้ยืมเฉพาะเท่าที่จำเป็น</a:t>
            </a:r>
          </a:p>
        </p:txBody>
      </p:sp>
      <p:sp>
        <p:nvSpPr>
          <p:cNvPr id="6" name="รูปห้าเหลี่ยม 5"/>
          <p:cNvSpPr/>
          <p:nvPr/>
        </p:nvSpPr>
        <p:spPr>
          <a:xfrm>
            <a:off x="1619672" y="2046629"/>
            <a:ext cx="6336704" cy="720080"/>
          </a:xfrm>
          <a:prstGeom prst="homePlate">
            <a:avLst/>
          </a:prstGeom>
          <a:ln/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ห้ามให้ยืมครั้งใหม่ หากยังไม่คืนเงินเก่า</a:t>
            </a:r>
          </a:p>
        </p:txBody>
      </p:sp>
      <p:sp>
        <p:nvSpPr>
          <p:cNvPr id="7" name="รูปห้าเหลี่ยม 6"/>
          <p:cNvSpPr/>
          <p:nvPr/>
        </p:nvSpPr>
        <p:spPr>
          <a:xfrm>
            <a:off x="2051720" y="3003798"/>
            <a:ext cx="6912768" cy="1224136"/>
          </a:xfrm>
          <a:prstGeom prst="homePlate">
            <a:avLst/>
          </a:prstGeom>
          <a:ln/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การจ่ายเงินยืมเป็นค่าใช้จ่ายในการเดินทางไปราชการใน    </a:t>
            </a:r>
          </a:p>
          <a:p>
            <a:r>
              <a:rPr lang="th-TH" sz="28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ราชอาณาจักร ไม่เกิน 90 วัน เว้นแต่ขอตกลงกักระทรวงการคลัง</a:t>
            </a:r>
          </a:p>
        </p:txBody>
      </p:sp>
      <p:sp>
        <p:nvSpPr>
          <p:cNvPr id="9" name="วงรี 8"/>
          <p:cNvSpPr/>
          <p:nvPr/>
        </p:nvSpPr>
        <p:spPr>
          <a:xfrm>
            <a:off x="467544" y="1017452"/>
            <a:ext cx="864096" cy="792088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</a:p>
        </p:txBody>
      </p:sp>
      <p:sp>
        <p:nvSpPr>
          <p:cNvPr id="10" name="วงรี 9"/>
          <p:cNvSpPr/>
          <p:nvPr/>
        </p:nvSpPr>
        <p:spPr>
          <a:xfrm>
            <a:off x="827584" y="1995686"/>
            <a:ext cx="864096" cy="792088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</a:p>
        </p:txBody>
      </p:sp>
      <p:sp>
        <p:nvSpPr>
          <p:cNvPr id="11" name="วงรี 10"/>
          <p:cNvSpPr/>
          <p:nvPr/>
        </p:nvSpPr>
        <p:spPr>
          <a:xfrm>
            <a:off x="1233605" y="3198757"/>
            <a:ext cx="864096" cy="792088"/>
          </a:xfrm>
          <a:prstGeom prst="ellipse">
            <a:avLst/>
          </a:prstGeom>
          <a:solidFill>
            <a:srgbClr val="00B050"/>
          </a:solidFill>
          <a:ln w="571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3618391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ข้อความ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th-TH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รายจ่าย/รายการ ที่เบิกจ่ายเป็นเงินยืม</a:t>
            </a: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1475656" y="843558"/>
            <a:ext cx="7416824" cy="93727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th-TH" sz="2400" b="1" dirty="0">
                <a:solidFill>
                  <a:srgbClr val="0033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รายการค่าจ้างชั่วคราว สำหรับค่าจ้างซึ่งไม่มีกำหนดจ่ายเป็นงวดแน่นอนเป็นประจำ </a:t>
            </a:r>
          </a:p>
          <a:p>
            <a:pPr>
              <a:defRPr/>
            </a:pPr>
            <a:r>
              <a:rPr lang="th-TH" b="1" dirty="0">
                <a:solidFill>
                  <a:srgbClr val="0033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</a:t>
            </a:r>
            <a:r>
              <a:rPr lang="th-TH" sz="2400" b="1" dirty="0">
                <a:solidFill>
                  <a:srgbClr val="0033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แต่จำเป็นต้องจ่ายให้ลูกจ้างแต่ละวันหรือแต่ละคราวเมื่อเสร็จงานที่จ้าง</a:t>
            </a:r>
          </a:p>
        </p:txBody>
      </p:sp>
      <p:sp>
        <p:nvSpPr>
          <p:cNvPr id="6" name="สี่เหลี่ยมผืนผ้ามุมมน 5"/>
          <p:cNvSpPr/>
          <p:nvPr/>
        </p:nvSpPr>
        <p:spPr>
          <a:xfrm>
            <a:off x="1475656" y="1953766"/>
            <a:ext cx="7287344" cy="834008"/>
          </a:xfrm>
          <a:prstGeom prst="roundRect">
            <a:avLst/>
          </a:prstGeom>
          <a:noFill/>
          <a:ln>
            <a:solidFill>
              <a:srgbClr val="41C3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tabLst>
                <a:tab pos="533400" algn="l"/>
                <a:tab pos="900113" algn="l"/>
                <a:tab pos="1431925" algn="l"/>
                <a:tab pos="2422525" algn="l"/>
              </a:tabLst>
              <a:defRPr/>
            </a:pPr>
            <a:r>
              <a:rPr lang="th-TH" b="1" dirty="0">
                <a:solidFill>
                  <a:srgbClr val="0033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</a:t>
            </a:r>
            <a:r>
              <a:rPr lang="th-TH" sz="2400" b="1" dirty="0">
                <a:solidFill>
                  <a:srgbClr val="0033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รายการค่าตอบแทนใช้สอยและวัสดุ</a:t>
            </a:r>
          </a:p>
        </p:txBody>
      </p:sp>
      <p:sp>
        <p:nvSpPr>
          <p:cNvPr id="7" name="สี่เหลี่ยมผืนผ้ามุมมน 6"/>
          <p:cNvSpPr/>
          <p:nvPr/>
        </p:nvSpPr>
        <p:spPr>
          <a:xfrm>
            <a:off x="1475656" y="3003798"/>
            <a:ext cx="7287344" cy="864096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tabLst>
                <a:tab pos="533400" algn="l"/>
                <a:tab pos="900113" algn="l"/>
                <a:tab pos="1431925" algn="l"/>
                <a:tab pos="2422525" algn="l"/>
              </a:tabLst>
              <a:defRPr/>
            </a:pPr>
            <a:r>
              <a:rPr lang="th-TH" b="1" dirty="0">
                <a:solidFill>
                  <a:srgbClr val="0033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</a:t>
            </a:r>
            <a:r>
              <a:rPr lang="th-TH" sz="2400" b="1" dirty="0">
                <a:solidFill>
                  <a:srgbClr val="0033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งบกลาง เฉพาะที่จ่ายเป็นเงินสวัสดิการเกี่ยวกับการศึกษาบุตร 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tabLst>
                <a:tab pos="533400" algn="l"/>
                <a:tab pos="900113" algn="l"/>
                <a:tab pos="1431925" algn="l"/>
                <a:tab pos="2422525" algn="l"/>
              </a:tabLst>
              <a:defRPr/>
            </a:pPr>
            <a:r>
              <a:rPr lang="th-TH" b="1" dirty="0">
                <a:solidFill>
                  <a:srgbClr val="0033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</a:t>
            </a:r>
            <a:r>
              <a:rPr lang="th-TH" sz="2400" b="1" dirty="0">
                <a:solidFill>
                  <a:srgbClr val="0033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เงินเพิ่มค่าครองชีพชั่วคราวที่ไม่ได้กำหนดจ่ายเป็นงวดที่แน่นอน</a:t>
            </a:r>
          </a:p>
        </p:txBody>
      </p:sp>
      <p:sp>
        <p:nvSpPr>
          <p:cNvPr id="8" name="สี่เหลี่ยมผืนผ้ามุมมน 7"/>
          <p:cNvSpPr/>
          <p:nvPr/>
        </p:nvSpPr>
        <p:spPr>
          <a:xfrm>
            <a:off x="1475656" y="4037806"/>
            <a:ext cx="7287344" cy="838200"/>
          </a:xfrm>
          <a:prstGeom prst="roundRect">
            <a:avLst/>
          </a:prstGeom>
          <a:solidFill>
            <a:schemeClr val="bg1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tabLst>
                <a:tab pos="533400" algn="l"/>
                <a:tab pos="900113" algn="l"/>
                <a:tab pos="1431925" algn="l"/>
                <a:tab pos="2422525" algn="l"/>
              </a:tabLst>
              <a:defRPr/>
            </a:pPr>
            <a:r>
              <a:rPr lang="th-TH" b="1" dirty="0">
                <a:solidFill>
                  <a:srgbClr val="0033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</a:t>
            </a:r>
            <a:r>
              <a:rPr lang="th-TH" sz="2400" b="1" dirty="0">
                <a:solidFill>
                  <a:srgbClr val="0033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งบรายจ่ายอื่น ๆ ที่จ่าย</a:t>
            </a:r>
            <a:r>
              <a:rPr lang="th-TH" sz="2400" b="1">
                <a:solidFill>
                  <a:srgbClr val="0033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ในลักษณะเดียวกับ </a:t>
            </a:r>
            <a:r>
              <a:rPr lang="th-TH" sz="2400" b="1" dirty="0">
                <a:solidFill>
                  <a:srgbClr val="0033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(1) หรือ (2)</a:t>
            </a:r>
          </a:p>
        </p:txBody>
      </p:sp>
      <p:sp>
        <p:nvSpPr>
          <p:cNvPr id="9" name="ข้าวหลามตัด 8"/>
          <p:cNvSpPr/>
          <p:nvPr/>
        </p:nvSpPr>
        <p:spPr>
          <a:xfrm>
            <a:off x="683568" y="844724"/>
            <a:ext cx="1152128" cy="936104"/>
          </a:xfrm>
          <a:prstGeom prst="diamond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/>
              <a:t>1</a:t>
            </a:r>
          </a:p>
        </p:txBody>
      </p:sp>
      <p:sp>
        <p:nvSpPr>
          <p:cNvPr id="10" name="ข้าวหลามตัด 9"/>
          <p:cNvSpPr/>
          <p:nvPr/>
        </p:nvSpPr>
        <p:spPr>
          <a:xfrm>
            <a:off x="683568" y="1923678"/>
            <a:ext cx="1152128" cy="936104"/>
          </a:xfrm>
          <a:prstGeom prst="diamond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/>
              <a:t>2</a:t>
            </a:r>
          </a:p>
        </p:txBody>
      </p:sp>
      <p:sp>
        <p:nvSpPr>
          <p:cNvPr id="11" name="ข้าวหลามตัด 10"/>
          <p:cNvSpPr/>
          <p:nvPr/>
        </p:nvSpPr>
        <p:spPr>
          <a:xfrm>
            <a:off x="683568" y="2931790"/>
            <a:ext cx="1152128" cy="936104"/>
          </a:xfrm>
          <a:prstGeom prst="diamond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/>
              <a:t>3</a:t>
            </a:r>
          </a:p>
        </p:txBody>
      </p:sp>
      <p:sp>
        <p:nvSpPr>
          <p:cNvPr id="12" name="ข้าวหลามตัด 11"/>
          <p:cNvSpPr/>
          <p:nvPr/>
        </p:nvSpPr>
        <p:spPr>
          <a:xfrm>
            <a:off x="683568" y="3939902"/>
            <a:ext cx="1152128" cy="936104"/>
          </a:xfrm>
          <a:prstGeom prst="diamond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8074682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ข้อความ 1"/>
          <p:cNvSpPr>
            <a:spLocks noGrp="1"/>
          </p:cNvSpPr>
          <p:nvPr>
            <p:ph type="body" sz="quarter" idx="10"/>
          </p:nvPr>
        </p:nvSpPr>
        <p:spPr>
          <a:xfrm>
            <a:off x="0" y="339502"/>
            <a:ext cx="9144000" cy="576064"/>
          </a:xfrm>
        </p:spPr>
        <p:txBody>
          <a:bodyPr/>
          <a:lstStyle/>
          <a:p>
            <a:r>
              <a:rPr lang="th-TH" sz="2800" b="1" dirty="0">
                <a:ln w="10541" cmpd="sng">
                  <a:solidFill>
                    <a:srgbClr val="D60093"/>
                  </a:solidFill>
                  <a:prstDash val="solid"/>
                </a:ln>
                <a:solidFill>
                  <a:srgbClr val="D60093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การยืมเงินคาบเกี่ยวปีงบประมาณ</a:t>
            </a: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72008" y="1203598"/>
            <a:ext cx="9036496" cy="79208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tabLst>
                <a:tab pos="533400" algn="l"/>
                <a:tab pos="900113" algn="l"/>
                <a:tab pos="1431925" algn="l"/>
                <a:tab pos="2422525" algn="l"/>
              </a:tabLst>
              <a:defRPr/>
            </a:pPr>
            <a:r>
              <a:rPr lang="th-TH" sz="2300" b="1" i="1" dirty="0">
                <a:solidFill>
                  <a:srgbClr val="0033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เงินยืมสำหรับค่าใช้จ่ายในการเดินทางไปราชการ ให้ใช้จ่ายได้ไม่เกิน 90 วันนับแต่วันเริ่มต้นปีงบประมาณใหม่</a:t>
            </a:r>
          </a:p>
        </p:txBody>
      </p:sp>
      <p:cxnSp>
        <p:nvCxnSpPr>
          <p:cNvPr id="7" name="ลูกศรเชื่อมต่อแบบตรง 6"/>
          <p:cNvCxnSpPr/>
          <p:nvPr/>
        </p:nvCxnSpPr>
        <p:spPr>
          <a:xfrm>
            <a:off x="899592" y="3219822"/>
            <a:ext cx="727280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ข้าวหลามตัด 7"/>
          <p:cNvSpPr/>
          <p:nvPr/>
        </p:nvSpPr>
        <p:spPr>
          <a:xfrm>
            <a:off x="1187624" y="2787774"/>
            <a:ext cx="1152128" cy="864096"/>
          </a:xfrm>
          <a:prstGeom prst="diamond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ก.ย.</a:t>
            </a:r>
          </a:p>
        </p:txBody>
      </p:sp>
      <p:sp>
        <p:nvSpPr>
          <p:cNvPr id="9" name="ข้าวหลามตัด 8"/>
          <p:cNvSpPr/>
          <p:nvPr/>
        </p:nvSpPr>
        <p:spPr>
          <a:xfrm>
            <a:off x="6660232" y="2787774"/>
            <a:ext cx="1152128" cy="864096"/>
          </a:xfrm>
          <a:prstGeom prst="diamond">
            <a:avLst/>
          </a:prstGeom>
          <a:solidFill>
            <a:srgbClr val="0070C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ต.ค.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99792" y="2787774"/>
            <a:ext cx="374441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 กันยายน – 10 ตุลาคม 2562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31640" y="2326109"/>
            <a:ext cx="93610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2562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68244" y="2326109"/>
            <a:ext cx="93610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2563</a:t>
            </a:r>
          </a:p>
        </p:txBody>
      </p:sp>
    </p:spTree>
    <p:extLst>
      <p:ext uri="{BB962C8B-B14F-4D97-AF65-F5344CB8AC3E}">
        <p14:creationId xmlns:p14="http://schemas.microsoft.com/office/powerpoint/2010/main" val="7564179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ข้อความ 1"/>
          <p:cNvSpPr>
            <a:spLocks noGrp="1"/>
          </p:cNvSpPr>
          <p:nvPr>
            <p:ph type="body" sz="quarter" idx="10"/>
          </p:nvPr>
        </p:nvSpPr>
        <p:spPr>
          <a:xfrm>
            <a:off x="0" y="339502"/>
            <a:ext cx="9144000" cy="576064"/>
          </a:xfrm>
        </p:spPr>
        <p:txBody>
          <a:bodyPr/>
          <a:lstStyle/>
          <a:p>
            <a:r>
              <a:rPr lang="th-TH" sz="2800" b="1" dirty="0">
                <a:ln w="10541" cmpd="sng">
                  <a:solidFill>
                    <a:srgbClr val="D60093"/>
                  </a:solidFill>
                  <a:prstDash val="solid"/>
                </a:ln>
                <a:solidFill>
                  <a:srgbClr val="D60093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การยืมเงินคาบเกี่ยวปีงบประมาณ</a:t>
            </a: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179512" y="1203598"/>
            <a:ext cx="8784976" cy="815896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tabLst>
                <a:tab pos="533400" algn="l"/>
                <a:tab pos="900113" algn="l"/>
                <a:tab pos="1431925" algn="l"/>
                <a:tab pos="2422525" algn="l"/>
              </a:tabLst>
              <a:defRPr/>
            </a:pPr>
            <a:r>
              <a:rPr lang="th-TH" sz="2400" b="1" i="1" dirty="0">
                <a:solidFill>
                  <a:srgbClr val="0033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เงินยืมสำหรับค่าใช้จ่ายอื่นๆ ให้ใช้จ่ายได้ไม่เกิน 30 วันนับแต่วันเริ่มต้นปีงบประมาณใหม่</a:t>
            </a:r>
          </a:p>
        </p:txBody>
      </p:sp>
      <p:cxnSp>
        <p:nvCxnSpPr>
          <p:cNvPr id="7" name="ลูกศรเชื่อมต่อแบบตรง 6"/>
          <p:cNvCxnSpPr/>
          <p:nvPr/>
        </p:nvCxnSpPr>
        <p:spPr>
          <a:xfrm>
            <a:off x="899592" y="3219822"/>
            <a:ext cx="727280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ข้าวหลามตัด 7"/>
          <p:cNvSpPr/>
          <p:nvPr/>
        </p:nvSpPr>
        <p:spPr>
          <a:xfrm>
            <a:off x="1187624" y="2787774"/>
            <a:ext cx="1152128" cy="864096"/>
          </a:xfrm>
          <a:prstGeom prst="diamond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ก.ย.</a:t>
            </a:r>
          </a:p>
        </p:txBody>
      </p:sp>
      <p:sp>
        <p:nvSpPr>
          <p:cNvPr id="9" name="ข้าวหลามตัด 8"/>
          <p:cNvSpPr/>
          <p:nvPr/>
        </p:nvSpPr>
        <p:spPr>
          <a:xfrm>
            <a:off x="6660232" y="2787774"/>
            <a:ext cx="1152128" cy="864096"/>
          </a:xfrm>
          <a:prstGeom prst="diamond">
            <a:avLst/>
          </a:prstGeom>
          <a:solidFill>
            <a:srgbClr val="0070C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ต.ค.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27784" y="2427734"/>
            <a:ext cx="3744416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ได้รับเงินยืม 25 กันยายน 2562</a:t>
            </a:r>
          </a:p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จัดโครงการ 27 กันยายน – 3 ตุลาคม 2562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31640" y="2326109"/>
            <a:ext cx="93610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2562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68244" y="2326109"/>
            <a:ext cx="93610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2563</a:t>
            </a:r>
          </a:p>
        </p:txBody>
      </p:sp>
    </p:spTree>
    <p:extLst>
      <p:ext uri="{BB962C8B-B14F-4D97-AF65-F5344CB8AC3E}">
        <p14:creationId xmlns:p14="http://schemas.microsoft.com/office/powerpoint/2010/main" val="3135539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Placeholder 1"/>
          <p:cNvSpPr>
            <a:spLocks noGrp="1"/>
          </p:cNvSpPr>
          <p:nvPr>
            <p:ph type="body" sz="quarter" idx="4294967295"/>
          </p:nvPr>
        </p:nvSpPr>
        <p:spPr bwMode="auto">
          <a:xfrm>
            <a:off x="575556" y="356119"/>
            <a:ext cx="7992888" cy="100833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หน่วยงานของรัฐ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th-TH" altLang="ko-KR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</a:t>
            </a:r>
            <a:endParaRPr lang="ko-KR" alt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9699" name="TextBox 4"/>
          <p:cNvSpPr txBox="1">
            <a:spLocks noChangeArrowheads="1"/>
          </p:cNvSpPr>
          <p:nvPr/>
        </p:nvSpPr>
        <p:spPr bwMode="auto">
          <a:xfrm>
            <a:off x="1547813" y="1419622"/>
            <a:ext cx="626454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b="1" spc="-1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ส่วนราชการ รัฐวิสาหกิจ หน่วยงานของรัฐสภา ศาลยุติธรรม ศาลปกครอง </a:t>
            </a:r>
            <a:r>
              <a:rPr lang="th-TH" b="1" spc="-1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ศาลรัฐธรรมนูญ องค์กรอิสระตามรัฐธรรมนูญ องค์กรอัยการ องค์การมหาชน </a:t>
            </a:r>
            <a:br>
              <a:rPr lang="th-TH" b="1" spc="-1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ทุนหมุนเวียนที่มีฐานะเป็นนิติบุคคล องค์กรปกครองส่วนท้องถิ่น </a:t>
            </a:r>
            <a:b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และหน่วยงานอื่นของรัฐตามที่กฎหมายกำหนด</a:t>
            </a:r>
          </a:p>
          <a:p>
            <a:pPr algn="ctr" latinLnBrk="1"/>
            <a:endParaRPr lang="en-US" altLang="ko-KR" sz="1200" b="1" dirty="0">
              <a:solidFill>
                <a:srgbClr val="404040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29700" name="TextBox 5"/>
          <p:cNvSpPr txBox="1">
            <a:spLocks noChangeArrowheads="1"/>
          </p:cNvSpPr>
          <p:nvPr/>
        </p:nvSpPr>
        <p:spPr bwMode="auto">
          <a:xfrm>
            <a:off x="827088" y="1058863"/>
            <a:ext cx="744537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 dirty="0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  <p:sp>
        <p:nvSpPr>
          <p:cNvPr id="29701" name="TextBox 6"/>
          <p:cNvSpPr txBox="1">
            <a:spLocks noChangeArrowheads="1"/>
          </p:cNvSpPr>
          <p:nvPr/>
        </p:nvSpPr>
        <p:spPr bwMode="auto">
          <a:xfrm rot="10800000">
            <a:off x="7524750" y="1995488"/>
            <a:ext cx="74612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 dirty="0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ข้อความ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th-TH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การส่งหลักฐานการจ่ายและเงินเหลือจ่ายที่ยืมไป (ถ้ามี)</a:t>
            </a:r>
          </a:p>
        </p:txBody>
      </p:sp>
      <p:sp>
        <p:nvSpPr>
          <p:cNvPr id="5" name="รูปห้าเหลี่ยม 4"/>
          <p:cNvSpPr/>
          <p:nvPr/>
        </p:nvSpPr>
        <p:spPr>
          <a:xfrm>
            <a:off x="1187624" y="843558"/>
            <a:ext cx="4896544" cy="937270"/>
          </a:xfrm>
          <a:prstGeom prst="homePlat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th-TH" sz="2000" b="1" dirty="0">
                <a:solidFill>
                  <a:srgbClr val="0033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เดินทางไปประจำต่างสำนักงาน ประจำในต่างประเทศ </a:t>
            </a:r>
          </a:p>
          <a:p>
            <a:pPr>
              <a:defRPr/>
            </a:pPr>
            <a:r>
              <a:rPr lang="th-TH" sz="2000" b="1" dirty="0">
                <a:solidFill>
                  <a:srgbClr val="0033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กลับภูมิลำเนาเดิม</a:t>
            </a:r>
          </a:p>
        </p:txBody>
      </p:sp>
      <p:sp>
        <p:nvSpPr>
          <p:cNvPr id="6" name="รูปห้าเหลี่ยม 5"/>
          <p:cNvSpPr/>
          <p:nvPr/>
        </p:nvSpPr>
        <p:spPr>
          <a:xfrm>
            <a:off x="1187624" y="1953766"/>
            <a:ext cx="4896544" cy="834008"/>
          </a:xfrm>
          <a:prstGeom prst="homePlate">
            <a:avLst/>
          </a:prstGeom>
          <a:noFill/>
          <a:ln>
            <a:solidFill>
              <a:srgbClr val="41C3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tabLst>
                <a:tab pos="533400" algn="l"/>
                <a:tab pos="900113" algn="l"/>
                <a:tab pos="1431925" algn="l"/>
                <a:tab pos="2422525" algn="l"/>
              </a:tabLst>
              <a:defRPr/>
            </a:pPr>
            <a:r>
              <a:rPr lang="th-TH" sz="2000" b="1" dirty="0">
                <a:solidFill>
                  <a:srgbClr val="0033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เดินทางไปราชการอื่น ไปราชการต่างประเทศชั่วคราว</a:t>
            </a:r>
          </a:p>
        </p:txBody>
      </p:sp>
      <p:sp>
        <p:nvSpPr>
          <p:cNvPr id="7" name="รูปห้าเหลี่ยม 6"/>
          <p:cNvSpPr/>
          <p:nvPr/>
        </p:nvSpPr>
        <p:spPr>
          <a:xfrm>
            <a:off x="1187624" y="3003798"/>
            <a:ext cx="4896544" cy="864096"/>
          </a:xfrm>
          <a:prstGeom prst="homePlate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tabLst>
                <a:tab pos="533400" algn="l"/>
                <a:tab pos="900113" algn="l"/>
                <a:tab pos="1431925" algn="l"/>
                <a:tab pos="2422525" algn="l"/>
              </a:tabLst>
              <a:defRPr/>
            </a:pPr>
            <a:r>
              <a:rPr lang="th-TH" sz="2000" b="1" dirty="0">
                <a:solidFill>
                  <a:srgbClr val="0033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ปฏิบัติราชการนอกจาก 1 หรือ 2</a:t>
            </a:r>
          </a:p>
        </p:txBody>
      </p:sp>
      <p:sp>
        <p:nvSpPr>
          <p:cNvPr id="8" name="รูปห้าเหลี่ยม 7"/>
          <p:cNvSpPr/>
          <p:nvPr/>
        </p:nvSpPr>
        <p:spPr>
          <a:xfrm>
            <a:off x="1187624" y="4037806"/>
            <a:ext cx="4896544" cy="838200"/>
          </a:xfrm>
          <a:prstGeom prst="homePlate">
            <a:avLst/>
          </a:prstGeom>
          <a:solidFill>
            <a:schemeClr val="bg1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tabLst>
                <a:tab pos="533400" algn="l"/>
                <a:tab pos="900113" algn="l"/>
                <a:tab pos="1431925" algn="l"/>
                <a:tab pos="2422525" algn="l"/>
              </a:tabLst>
              <a:defRPr/>
            </a:pPr>
            <a:r>
              <a:rPr lang="th-TH" sz="2000" b="1" dirty="0">
                <a:solidFill>
                  <a:srgbClr val="0033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มีการคืนเงินยืมเหลือจ่าย แต่มีเหตุกระทรวงการคลังทักท้วง</a:t>
            </a:r>
          </a:p>
        </p:txBody>
      </p:sp>
      <p:sp>
        <p:nvSpPr>
          <p:cNvPr id="9" name="ข้าวหลามตัด 8"/>
          <p:cNvSpPr/>
          <p:nvPr/>
        </p:nvSpPr>
        <p:spPr>
          <a:xfrm>
            <a:off x="467544" y="844724"/>
            <a:ext cx="936104" cy="936104"/>
          </a:xfrm>
          <a:prstGeom prst="diamond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/>
              <a:t>1</a:t>
            </a:r>
          </a:p>
        </p:txBody>
      </p:sp>
      <p:sp>
        <p:nvSpPr>
          <p:cNvPr id="10" name="ข้าวหลามตัด 9"/>
          <p:cNvSpPr/>
          <p:nvPr/>
        </p:nvSpPr>
        <p:spPr>
          <a:xfrm>
            <a:off x="467544" y="1923678"/>
            <a:ext cx="936104" cy="936104"/>
          </a:xfrm>
          <a:prstGeom prst="diamond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/>
              <a:t>2</a:t>
            </a:r>
          </a:p>
        </p:txBody>
      </p:sp>
      <p:sp>
        <p:nvSpPr>
          <p:cNvPr id="11" name="ข้าวหลามตัด 10"/>
          <p:cNvSpPr/>
          <p:nvPr/>
        </p:nvSpPr>
        <p:spPr>
          <a:xfrm>
            <a:off x="467544" y="2931790"/>
            <a:ext cx="936104" cy="936104"/>
          </a:xfrm>
          <a:prstGeom prst="diamond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/>
              <a:t>3</a:t>
            </a:r>
          </a:p>
        </p:txBody>
      </p:sp>
      <p:sp>
        <p:nvSpPr>
          <p:cNvPr id="12" name="ข้าวหลามตัด 11"/>
          <p:cNvSpPr/>
          <p:nvPr/>
        </p:nvSpPr>
        <p:spPr>
          <a:xfrm>
            <a:off x="467544" y="3939902"/>
            <a:ext cx="936104" cy="936104"/>
          </a:xfrm>
          <a:prstGeom prst="diamond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/>
              <a:t>4</a:t>
            </a:r>
          </a:p>
        </p:txBody>
      </p:sp>
      <p:sp>
        <p:nvSpPr>
          <p:cNvPr id="3" name="วงรี 2"/>
          <p:cNvSpPr/>
          <p:nvPr/>
        </p:nvSpPr>
        <p:spPr>
          <a:xfrm>
            <a:off x="6084168" y="843558"/>
            <a:ext cx="2880320" cy="93610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30 วัน</a:t>
            </a:r>
          </a:p>
          <a:p>
            <a:pPr algn="ctr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นับแต่วันที่ได้รับเงิน</a:t>
            </a:r>
          </a:p>
        </p:txBody>
      </p:sp>
      <p:sp>
        <p:nvSpPr>
          <p:cNvPr id="13" name="วงรี 12"/>
          <p:cNvSpPr/>
          <p:nvPr/>
        </p:nvSpPr>
        <p:spPr>
          <a:xfrm>
            <a:off x="6084168" y="1923678"/>
            <a:ext cx="2880320" cy="93610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15 วัน</a:t>
            </a:r>
          </a:p>
          <a:p>
            <a:pPr algn="ctr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นับแต่วันกลับมาถึง</a:t>
            </a:r>
          </a:p>
        </p:txBody>
      </p:sp>
      <p:sp>
        <p:nvSpPr>
          <p:cNvPr id="14" name="วงรี 13"/>
          <p:cNvSpPr/>
          <p:nvPr/>
        </p:nvSpPr>
        <p:spPr>
          <a:xfrm>
            <a:off x="6084168" y="2931790"/>
            <a:ext cx="2880320" cy="936104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30 วัน</a:t>
            </a:r>
          </a:p>
          <a:p>
            <a:pPr algn="ctr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นับแต่วันที่ได้รับเงิน</a:t>
            </a:r>
          </a:p>
        </p:txBody>
      </p:sp>
      <p:sp>
        <p:nvSpPr>
          <p:cNvPr id="15" name="วงรี 14"/>
          <p:cNvSpPr/>
          <p:nvPr/>
        </p:nvSpPr>
        <p:spPr>
          <a:xfrm>
            <a:off x="6084168" y="3939902"/>
            <a:ext cx="2880320" cy="936104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15 วัน</a:t>
            </a:r>
          </a:p>
          <a:p>
            <a:pPr algn="ctr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นับแต่วันที่ได้รับคำทักท้วง</a:t>
            </a:r>
          </a:p>
        </p:txBody>
      </p:sp>
    </p:spTree>
    <p:extLst>
      <p:ext uri="{BB962C8B-B14F-4D97-AF65-F5344CB8AC3E}">
        <p14:creationId xmlns:p14="http://schemas.microsoft.com/office/powerpoint/2010/main" val="32820220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Placeholder 1"/>
          <p:cNvSpPr>
            <a:spLocks noGrp="1"/>
          </p:cNvSpPr>
          <p:nvPr>
            <p:ph type="body" sz="quarter" idx="4294967295"/>
          </p:nvPr>
        </p:nvSpPr>
        <p:spPr bwMode="auto">
          <a:xfrm>
            <a:off x="0" y="268288"/>
            <a:ext cx="9144000" cy="5762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th-TH" altLang="ko-KR" sz="3600" b="1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altLang="ko-KR" sz="3600" b="1">
                <a:latin typeface="TH SarabunPSK" panose="020B0500040200020003" pitchFamily="34" charset="-34"/>
                <a:cs typeface="TH SarabunPSK" panose="020B0500040200020003" pitchFamily="34" charset="-34"/>
              </a:rPr>
              <a:t>6</a:t>
            </a:r>
            <a:endParaRPr lang="ko-KR" altLang="en-US" sz="3600" b="1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5058" name="Text Placeholder 2"/>
          <p:cNvSpPr>
            <a:spLocks noGrp="1"/>
          </p:cNvSpPr>
          <p:nvPr>
            <p:ph type="body" sz="quarter" idx="4294967295"/>
          </p:nvPr>
        </p:nvSpPr>
        <p:spPr bwMode="auto">
          <a:xfrm>
            <a:off x="0" y="915988"/>
            <a:ext cx="9144000" cy="2873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r>
              <a:rPr lang="th-TH" altLang="ko-KR" sz="2400" b="1">
                <a:latin typeface="TH SarabunPSK" panose="020B0500040200020003" pitchFamily="34" charset="-34"/>
                <a:cs typeface="TH SarabunPSK" panose="020B0500040200020003" pitchFamily="34" charset="-34"/>
              </a:rPr>
              <a:t>การรับเงินของส่วนราชการ</a:t>
            </a:r>
            <a:endParaRPr lang="en-US" altLang="ko-KR" sz="2400" b="1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45059" name="Group 13318"/>
          <p:cNvGrpSpPr>
            <a:grpSpLocks/>
          </p:cNvGrpSpPr>
          <p:nvPr/>
        </p:nvGrpSpPr>
        <p:grpSpPr bwMode="auto">
          <a:xfrm rot="-1682053">
            <a:off x="1476375" y="1347788"/>
            <a:ext cx="1665288" cy="3557587"/>
            <a:chOff x="1359132" y="345882"/>
            <a:chExt cx="1966239" cy="4200564"/>
          </a:xfrm>
        </p:grpSpPr>
        <p:grpSp>
          <p:nvGrpSpPr>
            <p:cNvPr id="45073" name="Group 23"/>
            <p:cNvGrpSpPr>
              <a:grpSpLocks/>
            </p:cNvGrpSpPr>
            <p:nvPr/>
          </p:nvGrpSpPr>
          <p:grpSpPr bwMode="auto">
            <a:xfrm>
              <a:off x="2073901" y="2186669"/>
              <a:ext cx="501313" cy="2359777"/>
              <a:chOff x="2810055" y="1677194"/>
              <a:chExt cx="535258" cy="2519562"/>
            </a:xfrm>
          </p:grpSpPr>
          <p:sp>
            <p:nvSpPr>
              <p:cNvPr id="7" name="Rectangle 8"/>
              <p:cNvSpPr/>
              <p:nvPr/>
            </p:nvSpPr>
            <p:spPr>
              <a:xfrm>
                <a:off x="2781522" y="3380477"/>
                <a:ext cx="542357" cy="778520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70000"/>
                      <a:lumOff val="30000"/>
                    </a:schemeClr>
                  </a:gs>
                  <a:gs pos="100000">
                    <a:schemeClr val="accent2">
                      <a:lumMod val="70000"/>
                      <a:lumOff val="3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/>
              </a:p>
            </p:txBody>
          </p:sp>
          <p:sp>
            <p:nvSpPr>
              <p:cNvPr id="8" name="Rectangle 8"/>
              <p:cNvSpPr/>
              <p:nvPr/>
            </p:nvSpPr>
            <p:spPr>
              <a:xfrm>
                <a:off x="2952333" y="3363647"/>
                <a:ext cx="186122" cy="788526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50000"/>
                      <a:lumOff val="50000"/>
                    </a:schemeClr>
                  </a:gs>
                  <a:gs pos="100000">
                    <a:schemeClr val="accent2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775394" y="3379041"/>
                <a:ext cx="272179" cy="762508"/>
              </a:xfrm>
              <a:custGeom>
                <a:avLst/>
                <a:gdLst>
                  <a:gd name="connsiteX0" fmla="*/ 0 w 1345558"/>
                  <a:gd name="connsiteY0" fmla="*/ 0 h 1783227"/>
                  <a:gd name="connsiteX1" fmla="*/ 897414 w 1345558"/>
                  <a:gd name="connsiteY1" fmla="*/ 0 h 1783227"/>
                  <a:gd name="connsiteX2" fmla="*/ 901843 w 1345558"/>
                  <a:gd name="connsiteY2" fmla="*/ 212596 h 1783227"/>
                  <a:gd name="connsiteX3" fmla="*/ 1345558 w 1345558"/>
                  <a:gd name="connsiteY3" fmla="*/ 1783227 h 1783227"/>
                  <a:gd name="connsiteX4" fmla="*/ 1012 w 1345558"/>
                  <a:gd name="connsiteY4" fmla="*/ 289727 h 1783227"/>
                  <a:gd name="connsiteX5" fmla="*/ 0 w 1345558"/>
                  <a:gd name="connsiteY5" fmla="*/ 289727 h 1783227"/>
                  <a:gd name="connsiteX6" fmla="*/ 0 w 1345558"/>
                  <a:gd name="connsiteY6" fmla="*/ 288030 h 1783227"/>
                  <a:gd name="connsiteX7" fmla="*/ 0 w 1345558"/>
                  <a:gd name="connsiteY7" fmla="*/ 0 h 1783227"/>
                  <a:gd name="connsiteX0" fmla="*/ 0 w 1331023"/>
                  <a:gd name="connsiteY0" fmla="*/ 0 h 1763232"/>
                  <a:gd name="connsiteX1" fmla="*/ 897414 w 1331023"/>
                  <a:gd name="connsiteY1" fmla="*/ 0 h 1763232"/>
                  <a:gd name="connsiteX2" fmla="*/ 901843 w 1331023"/>
                  <a:gd name="connsiteY2" fmla="*/ 212596 h 1763232"/>
                  <a:gd name="connsiteX3" fmla="*/ 1331023 w 1331023"/>
                  <a:gd name="connsiteY3" fmla="*/ 1763232 h 1763232"/>
                  <a:gd name="connsiteX4" fmla="*/ 1012 w 1331023"/>
                  <a:gd name="connsiteY4" fmla="*/ 289727 h 1763232"/>
                  <a:gd name="connsiteX5" fmla="*/ 0 w 1331023"/>
                  <a:gd name="connsiteY5" fmla="*/ 289727 h 1763232"/>
                  <a:gd name="connsiteX6" fmla="*/ 0 w 1331023"/>
                  <a:gd name="connsiteY6" fmla="*/ 288030 h 1763232"/>
                  <a:gd name="connsiteX7" fmla="*/ 0 w 1331023"/>
                  <a:gd name="connsiteY7" fmla="*/ 0 h 1763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1023" h="1763232">
                    <a:moveTo>
                      <a:pt x="0" y="0"/>
                    </a:moveTo>
                    <a:lnTo>
                      <a:pt x="897414" y="0"/>
                    </a:lnTo>
                    <a:cubicBezTo>
                      <a:pt x="898890" y="70865"/>
                      <a:pt x="900367" y="141731"/>
                      <a:pt x="901843" y="212596"/>
                    </a:cubicBezTo>
                    <a:lnTo>
                      <a:pt x="1331023" y="1763232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30000"/>
                      <a:lumOff val="70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/>
              </a:p>
            </p:txBody>
          </p:sp>
          <p:sp>
            <p:nvSpPr>
              <p:cNvPr id="11" name="Rectangle 2"/>
              <p:cNvSpPr/>
              <p:nvPr/>
            </p:nvSpPr>
            <p:spPr>
              <a:xfrm>
                <a:off x="2778950" y="1654505"/>
                <a:ext cx="184121" cy="1817212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30000"/>
                      <a:lumOff val="7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/>
              </a:p>
            </p:txBody>
          </p:sp>
          <p:sp>
            <p:nvSpPr>
              <p:cNvPr id="12" name="Rectangle 2"/>
              <p:cNvSpPr/>
              <p:nvPr/>
            </p:nvSpPr>
            <p:spPr>
              <a:xfrm>
                <a:off x="2957066" y="1652384"/>
                <a:ext cx="186123" cy="1817212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50000"/>
                      <a:lumOff val="50000"/>
                    </a:schemeClr>
                  </a:gs>
                  <a:gs pos="100000">
                    <a:schemeClr val="accent1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/>
              </a:p>
            </p:txBody>
          </p:sp>
          <p:sp>
            <p:nvSpPr>
              <p:cNvPr id="13" name="Rectangle 2"/>
              <p:cNvSpPr/>
              <p:nvPr/>
            </p:nvSpPr>
            <p:spPr>
              <a:xfrm>
                <a:off x="3143185" y="1648259"/>
                <a:ext cx="182119" cy="181521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/>
              </a:p>
            </p:txBody>
          </p:sp>
          <p:sp>
            <p:nvSpPr>
              <p:cNvPr id="5" name="Isosceles Triangle 4"/>
              <p:cNvSpPr>
                <a:spLocks noChangeArrowheads="1"/>
              </p:cNvSpPr>
              <p:nvPr/>
            </p:nvSpPr>
            <p:spPr bwMode="auto">
              <a:xfrm rot="10800000">
                <a:off x="2958303" y="3942973"/>
                <a:ext cx="180118" cy="236158"/>
              </a:xfrm>
              <a:prstGeom prst="triangle">
                <a:avLst>
                  <a:gd name="adj" fmla="val 50000"/>
                </a:avLst>
              </a:prstGeom>
              <a:solidFill>
                <a:srgbClr val="404040"/>
              </a:solidFill>
              <a:ln w="25400" algn="ctr">
                <a:noFill/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lt1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45074" name="Group 26"/>
            <p:cNvGrpSpPr>
              <a:grpSpLocks/>
            </p:cNvGrpSpPr>
            <p:nvPr/>
          </p:nvGrpSpPr>
          <p:grpSpPr bwMode="auto">
            <a:xfrm>
              <a:off x="1359132" y="345882"/>
              <a:ext cx="1966239" cy="1811155"/>
              <a:chOff x="1888981" y="1110787"/>
              <a:chExt cx="2254374" cy="2076562"/>
            </a:xfrm>
          </p:grpSpPr>
          <p:sp>
            <p:nvSpPr>
              <p:cNvPr id="18" name="Teardrop 30"/>
              <p:cNvSpPr>
                <a:spLocks noChangeArrowheads="1"/>
              </p:cNvSpPr>
              <p:nvPr/>
            </p:nvSpPr>
            <p:spPr bwMode="auto">
              <a:xfrm rot="8100000">
                <a:off x="2308246" y="1537409"/>
                <a:ext cx="1332423" cy="1330289"/>
              </a:xfrm>
              <a:custGeom>
                <a:avLst/>
                <a:gdLst>
                  <a:gd name="T0" fmla="*/ 178405 w 2192670"/>
                  <a:gd name="T1" fmla="*/ 1155052 h 2192671"/>
                  <a:gd name="T2" fmla="*/ 0 w 2192670"/>
                  <a:gd name="T3" fmla="*/ 724343 h 2192671"/>
                  <a:gd name="T4" fmla="*/ 609113 w 2192670"/>
                  <a:gd name="T5" fmla="*/ 115229 h 2192671"/>
                  <a:gd name="T6" fmla="*/ 815727 w 2192670"/>
                  <a:gd name="T7" fmla="*/ 115229 h 2192671"/>
                  <a:gd name="T8" fmla="*/ 930955 w 2192670"/>
                  <a:gd name="T9" fmla="*/ 0 h 2192671"/>
                  <a:gd name="T10" fmla="*/ 1098661 w 2192670"/>
                  <a:gd name="T11" fmla="*/ 0 h 2192671"/>
                  <a:gd name="T12" fmla="*/ 1213889 w 2192670"/>
                  <a:gd name="T13" fmla="*/ 115229 h 2192671"/>
                  <a:gd name="T14" fmla="*/ 1218226 w 2192670"/>
                  <a:gd name="T15" fmla="*/ 115229 h 2192671"/>
                  <a:gd name="T16" fmla="*/ 1218226 w 2192670"/>
                  <a:gd name="T17" fmla="*/ 119566 h 2192671"/>
                  <a:gd name="T18" fmla="*/ 1333455 w 2192670"/>
                  <a:gd name="T19" fmla="*/ 234795 h 2192671"/>
                  <a:gd name="T20" fmla="*/ 1333455 w 2192670"/>
                  <a:gd name="T21" fmla="*/ 402501 h 2192671"/>
                  <a:gd name="T22" fmla="*/ 1218226 w 2192670"/>
                  <a:gd name="T23" fmla="*/ 517730 h 2192671"/>
                  <a:gd name="T24" fmla="*/ 1218226 w 2192670"/>
                  <a:gd name="T25" fmla="*/ 724343 h 2192671"/>
                  <a:gd name="T26" fmla="*/ 609113 w 2192670"/>
                  <a:gd name="T27" fmla="*/ 1333457 h 2192671"/>
                  <a:gd name="T28" fmla="*/ 178405 w 2192670"/>
                  <a:gd name="T29" fmla="*/ 1155052 h 219267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192670"/>
                  <a:gd name="T46" fmla="*/ 0 h 2192671"/>
                  <a:gd name="T47" fmla="*/ 2192670 w 2192670"/>
                  <a:gd name="T48" fmla="*/ 2192671 h 219267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50800" algn="ctr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rot="10800000" vert="eaVert"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lt1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5" name="Trapezoid 24"/>
              <p:cNvSpPr>
                <a:spLocks noChangeArrowheads="1"/>
              </p:cNvSpPr>
              <p:nvPr/>
            </p:nvSpPr>
            <p:spPr bwMode="auto">
              <a:xfrm rot="10800000">
                <a:off x="2746847" y="2194210"/>
                <a:ext cx="457751" cy="780120"/>
              </a:xfrm>
              <a:custGeom>
                <a:avLst/>
                <a:gdLst>
                  <a:gd name="T0" fmla="*/ 228600 w 457200"/>
                  <a:gd name="T1" fmla="*/ 0 h 783671"/>
                  <a:gd name="T2" fmla="*/ 57150 w 457200"/>
                  <a:gd name="T3" fmla="*/ 391836 h 783671"/>
                  <a:gd name="T4" fmla="*/ 228600 w 457200"/>
                  <a:gd name="T5" fmla="*/ 783671 h 783671"/>
                  <a:gd name="T6" fmla="*/ 400050 w 457200"/>
                  <a:gd name="T7" fmla="*/ 391836 h 783671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76200 w 457200"/>
                  <a:gd name="T13" fmla="*/ 130612 h 783671"/>
                  <a:gd name="T14" fmla="*/ 381000 w 457200"/>
                  <a:gd name="T15" fmla="*/ 783671 h 7836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57200" h="783671">
                    <a:moveTo>
                      <a:pt x="0" y="783671"/>
                    </a:moveTo>
                    <a:lnTo>
                      <a:pt x="114300" y="0"/>
                    </a:lnTo>
                    <a:lnTo>
                      <a:pt x="342900" y="0"/>
                    </a:lnTo>
                    <a:lnTo>
                      <a:pt x="457200" y="783671"/>
                    </a:lnTo>
                    <a:close/>
                  </a:path>
                </a:pathLst>
              </a:custGeom>
              <a:solidFill>
                <a:schemeClr val="bg1"/>
              </a:solidFill>
              <a:ln w="38100" algn="ctr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lt1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 rot="2700000">
                <a:off x="3712079" y="1370829"/>
                <a:ext cx="118201" cy="298721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ounded Rectangle 19"/>
              <p:cNvSpPr>
                <a:spLocks noChangeArrowheads="1"/>
              </p:cNvSpPr>
              <p:nvPr/>
            </p:nvSpPr>
            <p:spPr bwMode="auto">
              <a:xfrm rot="18900000" flipH="1">
                <a:off x="2153056" y="1370289"/>
                <a:ext cx="120349" cy="298721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25400" algn="ctr">
                <a:noFill/>
                <a:round/>
                <a:headEnd/>
                <a:tailEnd/>
              </a:ln>
            </p:spPr>
            <p:txBody>
              <a:bodyPr vert="eaVert"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latin typeface="+mn-lt"/>
                  <a:cs typeface="+mn-cs"/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935820" y="1082230"/>
                <a:ext cx="120348" cy="29872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ounded Rectangle 21"/>
              <p:cNvSpPr>
                <a:spLocks noChangeArrowheads="1"/>
              </p:cNvSpPr>
              <p:nvPr/>
            </p:nvSpPr>
            <p:spPr bwMode="auto">
              <a:xfrm rot="5400000">
                <a:off x="3936356" y="1960164"/>
                <a:ext cx="118199" cy="29872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25400" algn="ctr">
                <a:noFill/>
                <a:round/>
                <a:headEnd/>
                <a:tailEnd/>
              </a:ln>
            </p:spPr>
            <p:txBody>
              <a:bodyPr rot="10800000" vert="eaVert"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latin typeface="+mn-lt"/>
                  <a:cs typeface="+mn-cs"/>
                </a:endParaRPr>
              </a:p>
            </p:txBody>
          </p:sp>
          <p:sp>
            <p:nvSpPr>
              <p:cNvPr id="23" name="Rounded Rectangle 22"/>
              <p:cNvSpPr>
                <a:spLocks noChangeArrowheads="1"/>
              </p:cNvSpPr>
              <p:nvPr/>
            </p:nvSpPr>
            <p:spPr bwMode="auto">
              <a:xfrm rot="16200000" flipH="1">
                <a:off x="1972624" y="1882905"/>
                <a:ext cx="120349" cy="298721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25400" algn="ctr">
                <a:noFill/>
                <a:round/>
                <a:headEnd/>
                <a:tailEnd/>
              </a:ln>
            </p:spPr>
            <p:txBody>
              <a:bodyPr vert="eaVert"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latin typeface="+mn-lt"/>
                  <a:cs typeface="+mn-cs"/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682965" y="3033484"/>
                <a:ext cx="612484" cy="1117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 dirty="0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2830907" y="2108444"/>
                <a:ext cx="73068" cy="174077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954921" y="2106591"/>
                <a:ext cx="73068" cy="178375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3081082" y="2102589"/>
                <a:ext cx="70919" cy="178374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3313" name="Freeform 13312"/>
          <p:cNvSpPr/>
          <p:nvPr/>
        </p:nvSpPr>
        <p:spPr>
          <a:xfrm>
            <a:off x="0" y="2500313"/>
            <a:ext cx="3092450" cy="1938337"/>
          </a:xfrm>
          <a:custGeom>
            <a:avLst/>
            <a:gdLst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70591 w 2896332"/>
              <a:gd name="connsiteY13" fmla="*/ 23329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62971 w 2896332"/>
              <a:gd name="connsiteY13" fmla="*/ 26758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06617 w 2896332"/>
              <a:gd name="connsiteY10" fmla="*/ 176960 h 1871397"/>
              <a:gd name="connsiteX11" fmla="*/ 1962971 w 2896332"/>
              <a:gd name="connsiteY11" fmla="*/ 267583 h 1871397"/>
              <a:gd name="connsiteX12" fmla="*/ 1973469 w 2896332"/>
              <a:gd name="connsiteY12" fmla="*/ 784519 h 1871397"/>
              <a:gd name="connsiteX13" fmla="*/ 1866010 w 2896332"/>
              <a:gd name="connsiteY13" fmla="*/ 878218 h 1871397"/>
              <a:gd name="connsiteX14" fmla="*/ 2733769 w 2896332"/>
              <a:gd name="connsiteY14" fmla="*/ 1387129 h 1871397"/>
              <a:gd name="connsiteX15" fmla="*/ 2694623 w 2896332"/>
              <a:gd name="connsiteY15" fmla="*/ 1674208 h 1871397"/>
              <a:gd name="connsiteX16" fmla="*/ 2394496 w 2896332"/>
              <a:gd name="connsiteY16" fmla="*/ 1654634 h 1871397"/>
              <a:gd name="connsiteX17" fmla="*/ 2023060 w 2896332"/>
              <a:gd name="connsiteY17" fmla="*/ 1634793 h 1871397"/>
              <a:gd name="connsiteX18" fmla="*/ 1739085 w 2896332"/>
              <a:gd name="connsiteY18" fmla="*/ 1871397 h 1871397"/>
              <a:gd name="connsiteX19" fmla="*/ 1648664 w 2896332"/>
              <a:gd name="connsiteY19" fmla="*/ 1582137 h 1871397"/>
              <a:gd name="connsiteX20" fmla="*/ 1376671 w 2896332"/>
              <a:gd name="connsiteY20" fmla="*/ 1700306 h 1871397"/>
              <a:gd name="connsiteX21" fmla="*/ 1415819 w 2896332"/>
              <a:gd name="connsiteY21" fmla="*/ 1334933 h 1871397"/>
              <a:gd name="connsiteX22" fmla="*/ 665501 w 2896332"/>
              <a:gd name="connsiteY22" fmla="*/ 1276212 h 1871397"/>
              <a:gd name="connsiteX23" fmla="*/ 0 w 2896332"/>
              <a:gd name="connsiteY23" fmla="*/ 1126148 h 1871397"/>
              <a:gd name="connsiteX24" fmla="*/ 13050 w 2896332"/>
              <a:gd name="connsiteY24" fmla="*/ 284488 h 1871397"/>
              <a:gd name="connsiteX25" fmla="*/ 1898646 w 2896332"/>
              <a:gd name="connsiteY25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74819 w 2896332"/>
              <a:gd name="connsiteY16" fmla="*/ 1565782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8202 h 1872827"/>
              <a:gd name="connsiteX1" fmla="*/ 2655476 w 2896332"/>
              <a:gd name="connsiteY1" fmla="*/ 586045 h 1872827"/>
              <a:gd name="connsiteX2" fmla="*/ 2828170 w 2896332"/>
              <a:gd name="connsiteY2" fmla="*/ 1011931 h 1872827"/>
              <a:gd name="connsiteX3" fmla="*/ 2883834 w 2896332"/>
              <a:gd name="connsiteY3" fmla="*/ 1310265 h 1872827"/>
              <a:gd name="connsiteX4" fmla="*/ 2799743 w 2896332"/>
              <a:gd name="connsiteY4" fmla="*/ 1673528 h 1872827"/>
              <a:gd name="connsiteX5" fmla="*/ 2521033 w 2896332"/>
              <a:gd name="connsiteY5" fmla="*/ 1161851 h 1872827"/>
              <a:gd name="connsiteX6" fmla="*/ 2514265 w 2896332"/>
              <a:gd name="connsiteY6" fmla="*/ 468202 h 1872827"/>
              <a:gd name="connsiteX7" fmla="*/ 1898646 w 2896332"/>
              <a:gd name="connsiteY7" fmla="*/ 1476 h 1872827"/>
              <a:gd name="connsiteX8" fmla="*/ 1906617 w 2896332"/>
              <a:gd name="connsiteY8" fmla="*/ 178390 h 1872827"/>
              <a:gd name="connsiteX9" fmla="*/ 1962971 w 2896332"/>
              <a:gd name="connsiteY9" fmla="*/ 269013 h 1872827"/>
              <a:gd name="connsiteX10" fmla="*/ 1973469 w 2896332"/>
              <a:gd name="connsiteY10" fmla="*/ 785949 h 1872827"/>
              <a:gd name="connsiteX11" fmla="*/ 1866010 w 2896332"/>
              <a:gd name="connsiteY11" fmla="*/ 879648 h 1872827"/>
              <a:gd name="connsiteX12" fmla="*/ 2733769 w 2896332"/>
              <a:gd name="connsiteY12" fmla="*/ 1388559 h 1872827"/>
              <a:gd name="connsiteX13" fmla="*/ 2694623 w 2896332"/>
              <a:gd name="connsiteY13" fmla="*/ 1641133 h 1872827"/>
              <a:gd name="connsiteX14" fmla="*/ 2385869 w 2896332"/>
              <a:gd name="connsiteY14" fmla="*/ 1587053 h 1872827"/>
              <a:gd name="connsiteX15" fmla="*/ 2074819 w 2896332"/>
              <a:gd name="connsiteY15" fmla="*/ 1567212 h 1872827"/>
              <a:gd name="connsiteX16" fmla="*/ 1739085 w 2896332"/>
              <a:gd name="connsiteY16" fmla="*/ 1872827 h 1872827"/>
              <a:gd name="connsiteX17" fmla="*/ 1648664 w 2896332"/>
              <a:gd name="connsiteY17" fmla="*/ 1583567 h 1872827"/>
              <a:gd name="connsiteX18" fmla="*/ 1376671 w 2896332"/>
              <a:gd name="connsiteY18" fmla="*/ 1701736 h 1872827"/>
              <a:gd name="connsiteX19" fmla="*/ 1415819 w 2896332"/>
              <a:gd name="connsiteY19" fmla="*/ 1336363 h 1872827"/>
              <a:gd name="connsiteX20" fmla="*/ 665501 w 2896332"/>
              <a:gd name="connsiteY20" fmla="*/ 1277642 h 1872827"/>
              <a:gd name="connsiteX21" fmla="*/ 0 w 2896332"/>
              <a:gd name="connsiteY21" fmla="*/ 1127578 h 1872827"/>
              <a:gd name="connsiteX22" fmla="*/ 13050 w 2896332"/>
              <a:gd name="connsiteY22" fmla="*/ 285918 h 1872827"/>
              <a:gd name="connsiteX23" fmla="*/ 1898646 w 2896332"/>
              <a:gd name="connsiteY23" fmla="*/ 1476 h 187282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87909 w 2896332"/>
              <a:gd name="connsiteY5" fmla="*/ 1152990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6332"/>
              <a:gd name="connsiteY0" fmla="*/ 251285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09609 w 2896332"/>
              <a:gd name="connsiteY6" fmla="*/ 251285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4163"/>
              <a:gd name="connsiteY0" fmla="*/ 251285 h 1871397"/>
              <a:gd name="connsiteX1" fmla="*/ 2655476 w 2894163"/>
              <a:gd name="connsiteY1" fmla="*/ 584615 h 1871397"/>
              <a:gd name="connsiteX2" fmla="*/ 2828170 w 2894163"/>
              <a:gd name="connsiteY2" fmla="*/ 1010501 h 1871397"/>
              <a:gd name="connsiteX3" fmla="*/ 2883834 w 2894163"/>
              <a:gd name="connsiteY3" fmla="*/ 1308835 h 1871397"/>
              <a:gd name="connsiteX4" fmla="*/ 2792313 w 2894163"/>
              <a:gd name="connsiteY4" fmla="*/ 1690675 h 1871397"/>
              <a:gd name="connsiteX5" fmla="*/ 2651069 w 2894163"/>
              <a:gd name="connsiteY5" fmla="*/ 1156706 h 1871397"/>
              <a:gd name="connsiteX6" fmla="*/ 2209609 w 2894163"/>
              <a:gd name="connsiteY6" fmla="*/ 251285 h 1871397"/>
              <a:gd name="connsiteX7" fmla="*/ 1898646 w 2894163"/>
              <a:gd name="connsiteY7" fmla="*/ 46 h 1871397"/>
              <a:gd name="connsiteX8" fmla="*/ 1941303 w 2894163"/>
              <a:gd name="connsiteY8" fmla="*/ 293585 h 1871397"/>
              <a:gd name="connsiteX9" fmla="*/ 1974640 w 2894163"/>
              <a:gd name="connsiteY9" fmla="*/ 533402 h 1871397"/>
              <a:gd name="connsiteX10" fmla="*/ 1973469 w 2894163"/>
              <a:gd name="connsiteY10" fmla="*/ 784519 h 1871397"/>
              <a:gd name="connsiteX11" fmla="*/ 1866010 w 2894163"/>
              <a:gd name="connsiteY11" fmla="*/ 878218 h 1871397"/>
              <a:gd name="connsiteX12" fmla="*/ 2733769 w 2894163"/>
              <a:gd name="connsiteY12" fmla="*/ 1387129 h 1871397"/>
              <a:gd name="connsiteX13" fmla="*/ 2694623 w 2894163"/>
              <a:gd name="connsiteY13" fmla="*/ 1639703 h 1871397"/>
              <a:gd name="connsiteX14" fmla="*/ 2385869 w 2894163"/>
              <a:gd name="connsiteY14" fmla="*/ 1585623 h 1871397"/>
              <a:gd name="connsiteX15" fmla="*/ 2074819 w 2894163"/>
              <a:gd name="connsiteY15" fmla="*/ 1565782 h 1871397"/>
              <a:gd name="connsiteX16" fmla="*/ 1739085 w 2894163"/>
              <a:gd name="connsiteY16" fmla="*/ 1871397 h 1871397"/>
              <a:gd name="connsiteX17" fmla="*/ 1648664 w 2894163"/>
              <a:gd name="connsiteY17" fmla="*/ 1582137 h 1871397"/>
              <a:gd name="connsiteX18" fmla="*/ 1376671 w 2894163"/>
              <a:gd name="connsiteY18" fmla="*/ 1700306 h 1871397"/>
              <a:gd name="connsiteX19" fmla="*/ 1415819 w 2894163"/>
              <a:gd name="connsiteY19" fmla="*/ 1334933 h 1871397"/>
              <a:gd name="connsiteX20" fmla="*/ 665501 w 2894163"/>
              <a:gd name="connsiteY20" fmla="*/ 1276212 h 1871397"/>
              <a:gd name="connsiteX21" fmla="*/ 0 w 2894163"/>
              <a:gd name="connsiteY21" fmla="*/ 1126148 h 1871397"/>
              <a:gd name="connsiteX22" fmla="*/ 13050 w 2894163"/>
              <a:gd name="connsiteY22" fmla="*/ 284488 h 1871397"/>
              <a:gd name="connsiteX23" fmla="*/ 1898646 w 2894163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51069 w 2889213"/>
              <a:gd name="connsiteY5" fmla="*/ 1156706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228993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150164 w 2889213"/>
              <a:gd name="connsiteY6" fmla="*/ 228993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941303 w 2889213"/>
              <a:gd name="connsiteY8" fmla="*/ 178433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92904 w 2889213"/>
              <a:gd name="connsiteY9" fmla="*/ 459050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48320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56"/>
              <a:gd name="connsiteX1" fmla="*/ 2655476 w 2889213"/>
              <a:gd name="connsiteY1" fmla="*/ 469395 h 1800456"/>
              <a:gd name="connsiteX2" fmla="*/ 2828170 w 2889213"/>
              <a:gd name="connsiteY2" fmla="*/ 895281 h 1800456"/>
              <a:gd name="connsiteX3" fmla="*/ 2883834 w 2889213"/>
              <a:gd name="connsiteY3" fmla="*/ 1193615 h 1800456"/>
              <a:gd name="connsiteX4" fmla="*/ 2840612 w 2889213"/>
              <a:gd name="connsiteY4" fmla="*/ 1449135 h 1800456"/>
              <a:gd name="connsiteX5" fmla="*/ 2632493 w 2889213"/>
              <a:gd name="connsiteY5" fmla="*/ 1060062 h 1800456"/>
              <a:gd name="connsiteX6" fmla="*/ 2150164 w 2889213"/>
              <a:gd name="connsiteY6" fmla="*/ 113773 h 1800456"/>
              <a:gd name="connsiteX7" fmla="*/ 1348782 w 2889213"/>
              <a:gd name="connsiteY7" fmla="*/ 0 h 1800456"/>
              <a:gd name="connsiteX8" fmla="*/ 1714668 w 2889213"/>
              <a:gd name="connsiteY8" fmla="*/ 204372 h 1800456"/>
              <a:gd name="connsiteX9" fmla="*/ 1866896 w 2889213"/>
              <a:gd name="connsiteY9" fmla="*/ 462766 h 1800456"/>
              <a:gd name="connsiteX10" fmla="*/ 1973469 w 2889213"/>
              <a:gd name="connsiteY10" fmla="*/ 669299 h 1800456"/>
              <a:gd name="connsiteX11" fmla="*/ 1866010 w 2889213"/>
              <a:gd name="connsiteY11" fmla="*/ 762998 h 1800456"/>
              <a:gd name="connsiteX12" fmla="*/ 2733769 w 2889213"/>
              <a:gd name="connsiteY12" fmla="*/ 1271909 h 1800456"/>
              <a:gd name="connsiteX13" fmla="*/ 2694623 w 2889213"/>
              <a:gd name="connsiteY13" fmla="*/ 1524483 h 1800456"/>
              <a:gd name="connsiteX14" fmla="*/ 2385869 w 2889213"/>
              <a:gd name="connsiteY14" fmla="*/ 1470403 h 1800456"/>
              <a:gd name="connsiteX15" fmla="*/ 2191986 w 2889213"/>
              <a:gd name="connsiteY15" fmla="*/ 1800407 h 1800456"/>
              <a:gd name="connsiteX16" fmla="*/ 2074819 w 2889213"/>
              <a:gd name="connsiteY16" fmla="*/ 1450562 h 1800456"/>
              <a:gd name="connsiteX17" fmla="*/ 1739085 w 2889213"/>
              <a:gd name="connsiteY17" fmla="*/ 1756177 h 1800456"/>
              <a:gd name="connsiteX18" fmla="*/ 1648664 w 2889213"/>
              <a:gd name="connsiteY18" fmla="*/ 1466917 h 1800456"/>
              <a:gd name="connsiteX19" fmla="*/ 1376671 w 2889213"/>
              <a:gd name="connsiteY19" fmla="*/ 1585086 h 1800456"/>
              <a:gd name="connsiteX20" fmla="*/ 1415819 w 2889213"/>
              <a:gd name="connsiteY20" fmla="*/ 1219713 h 1800456"/>
              <a:gd name="connsiteX21" fmla="*/ 665501 w 2889213"/>
              <a:gd name="connsiteY21" fmla="*/ 1160992 h 1800456"/>
              <a:gd name="connsiteX22" fmla="*/ 0 w 2889213"/>
              <a:gd name="connsiteY22" fmla="*/ 1010928 h 1800456"/>
              <a:gd name="connsiteX23" fmla="*/ 13050 w 2889213"/>
              <a:gd name="connsiteY23" fmla="*/ 169268 h 1800456"/>
              <a:gd name="connsiteX24" fmla="*/ 1348782 w 2889213"/>
              <a:gd name="connsiteY24" fmla="*/ 0 h 1800456"/>
              <a:gd name="connsiteX0" fmla="*/ 2150164 w 2889213"/>
              <a:gd name="connsiteY0" fmla="*/ 113773 h 1811599"/>
              <a:gd name="connsiteX1" fmla="*/ 2655476 w 2889213"/>
              <a:gd name="connsiteY1" fmla="*/ 469395 h 1811599"/>
              <a:gd name="connsiteX2" fmla="*/ 2828170 w 2889213"/>
              <a:gd name="connsiteY2" fmla="*/ 895281 h 1811599"/>
              <a:gd name="connsiteX3" fmla="*/ 2883834 w 2889213"/>
              <a:gd name="connsiteY3" fmla="*/ 1193615 h 1811599"/>
              <a:gd name="connsiteX4" fmla="*/ 2840612 w 2889213"/>
              <a:gd name="connsiteY4" fmla="*/ 1449135 h 1811599"/>
              <a:gd name="connsiteX5" fmla="*/ 2632493 w 2889213"/>
              <a:gd name="connsiteY5" fmla="*/ 1060062 h 1811599"/>
              <a:gd name="connsiteX6" fmla="*/ 2150164 w 2889213"/>
              <a:gd name="connsiteY6" fmla="*/ 113773 h 1811599"/>
              <a:gd name="connsiteX7" fmla="*/ 1348782 w 2889213"/>
              <a:gd name="connsiteY7" fmla="*/ 0 h 1811599"/>
              <a:gd name="connsiteX8" fmla="*/ 1714668 w 2889213"/>
              <a:gd name="connsiteY8" fmla="*/ 204372 h 1811599"/>
              <a:gd name="connsiteX9" fmla="*/ 1866896 w 2889213"/>
              <a:gd name="connsiteY9" fmla="*/ 462766 h 1811599"/>
              <a:gd name="connsiteX10" fmla="*/ 1973469 w 2889213"/>
              <a:gd name="connsiteY10" fmla="*/ 669299 h 1811599"/>
              <a:gd name="connsiteX11" fmla="*/ 1866010 w 2889213"/>
              <a:gd name="connsiteY11" fmla="*/ 762998 h 1811599"/>
              <a:gd name="connsiteX12" fmla="*/ 2733769 w 2889213"/>
              <a:gd name="connsiteY12" fmla="*/ 1271909 h 1811599"/>
              <a:gd name="connsiteX13" fmla="*/ 2694623 w 2889213"/>
              <a:gd name="connsiteY13" fmla="*/ 1524483 h 1811599"/>
              <a:gd name="connsiteX14" fmla="*/ 2385869 w 2889213"/>
              <a:gd name="connsiteY14" fmla="*/ 1470403 h 1811599"/>
              <a:gd name="connsiteX15" fmla="*/ 2214278 w 2889213"/>
              <a:gd name="connsiteY15" fmla="*/ 1811553 h 1811599"/>
              <a:gd name="connsiteX16" fmla="*/ 2074819 w 2889213"/>
              <a:gd name="connsiteY16" fmla="*/ 1450562 h 1811599"/>
              <a:gd name="connsiteX17" fmla="*/ 1739085 w 2889213"/>
              <a:gd name="connsiteY17" fmla="*/ 1756177 h 1811599"/>
              <a:gd name="connsiteX18" fmla="*/ 1648664 w 2889213"/>
              <a:gd name="connsiteY18" fmla="*/ 1466917 h 1811599"/>
              <a:gd name="connsiteX19" fmla="*/ 1376671 w 2889213"/>
              <a:gd name="connsiteY19" fmla="*/ 1585086 h 1811599"/>
              <a:gd name="connsiteX20" fmla="*/ 1415819 w 2889213"/>
              <a:gd name="connsiteY20" fmla="*/ 1219713 h 1811599"/>
              <a:gd name="connsiteX21" fmla="*/ 665501 w 2889213"/>
              <a:gd name="connsiteY21" fmla="*/ 1160992 h 1811599"/>
              <a:gd name="connsiteX22" fmla="*/ 0 w 2889213"/>
              <a:gd name="connsiteY22" fmla="*/ 1010928 h 1811599"/>
              <a:gd name="connsiteX23" fmla="*/ 13050 w 2889213"/>
              <a:gd name="connsiteY23" fmla="*/ 169268 h 1811599"/>
              <a:gd name="connsiteX24" fmla="*/ 1348782 w 2889213"/>
              <a:gd name="connsiteY24" fmla="*/ 0 h 1811599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889213" h="1811553">
                <a:moveTo>
                  <a:pt x="2150164" y="113773"/>
                </a:moveTo>
                <a:lnTo>
                  <a:pt x="2655476" y="469395"/>
                </a:lnTo>
                <a:cubicBezTo>
                  <a:pt x="2724937" y="612627"/>
                  <a:pt x="2790110" y="774578"/>
                  <a:pt x="2828170" y="895281"/>
                </a:cubicBezTo>
                <a:cubicBezTo>
                  <a:pt x="2845006" y="1009922"/>
                  <a:pt x="2872906" y="1094971"/>
                  <a:pt x="2883834" y="1193615"/>
                </a:cubicBezTo>
                <a:cubicBezTo>
                  <a:pt x="2898597" y="1276508"/>
                  <a:pt x="2882583" y="1383685"/>
                  <a:pt x="2840612" y="1449135"/>
                </a:cubicBezTo>
                <a:cubicBezTo>
                  <a:pt x="2801112" y="1388173"/>
                  <a:pt x="2764708" y="1276910"/>
                  <a:pt x="2632493" y="1060062"/>
                </a:cubicBezTo>
                <a:cubicBezTo>
                  <a:pt x="2521003" y="837054"/>
                  <a:pt x="2268591" y="370791"/>
                  <a:pt x="2150164" y="113773"/>
                </a:cubicBezTo>
                <a:close/>
                <a:moveTo>
                  <a:pt x="1348782" y="0"/>
                </a:moveTo>
                <a:cubicBezTo>
                  <a:pt x="1445338" y="154432"/>
                  <a:pt x="1639668" y="165874"/>
                  <a:pt x="1714668" y="204372"/>
                </a:cubicBezTo>
                <a:cubicBezTo>
                  <a:pt x="1723722" y="285320"/>
                  <a:pt x="1831199" y="402612"/>
                  <a:pt x="1866896" y="462766"/>
                </a:cubicBezTo>
                <a:cubicBezTo>
                  <a:pt x="1913125" y="544588"/>
                  <a:pt x="1935949" y="596454"/>
                  <a:pt x="1973469" y="669299"/>
                </a:cubicBezTo>
                <a:cubicBezTo>
                  <a:pt x="1909251" y="682689"/>
                  <a:pt x="1863715" y="712895"/>
                  <a:pt x="1866010" y="762998"/>
                </a:cubicBezTo>
                <a:cubicBezTo>
                  <a:pt x="1884495" y="971782"/>
                  <a:pt x="2517373" y="1008755"/>
                  <a:pt x="2733769" y="1271909"/>
                </a:cubicBezTo>
                <a:cubicBezTo>
                  <a:pt x="2839248" y="1365427"/>
                  <a:pt x="2779441" y="1512521"/>
                  <a:pt x="2694623" y="1524483"/>
                </a:cubicBezTo>
                <a:cubicBezTo>
                  <a:pt x="2575007" y="1522308"/>
                  <a:pt x="2538107" y="1485627"/>
                  <a:pt x="2385869" y="1470403"/>
                </a:cubicBezTo>
                <a:cubicBezTo>
                  <a:pt x="2333676" y="1639614"/>
                  <a:pt x="2280982" y="1755416"/>
                  <a:pt x="2214278" y="1811553"/>
                </a:cubicBezTo>
                <a:cubicBezTo>
                  <a:pt x="2147576" y="1804531"/>
                  <a:pt x="2033271" y="1685187"/>
                  <a:pt x="2074819" y="1450562"/>
                </a:cubicBezTo>
                <a:cubicBezTo>
                  <a:pt x="1992109" y="1541380"/>
                  <a:pt x="1856720" y="1716561"/>
                  <a:pt x="1739085" y="1756177"/>
                </a:cubicBezTo>
                <a:cubicBezTo>
                  <a:pt x="1647742" y="1688758"/>
                  <a:pt x="1625791" y="1561162"/>
                  <a:pt x="1648664" y="1466917"/>
                </a:cubicBezTo>
                <a:cubicBezTo>
                  <a:pt x="1575908" y="1517602"/>
                  <a:pt x="1475987" y="1575732"/>
                  <a:pt x="1376671" y="1585086"/>
                </a:cubicBezTo>
                <a:cubicBezTo>
                  <a:pt x="1265755" y="1421973"/>
                  <a:pt x="1344050" y="1304532"/>
                  <a:pt x="1415819" y="1219713"/>
                </a:cubicBezTo>
                <a:cubicBezTo>
                  <a:pt x="1106992" y="1284958"/>
                  <a:pt x="922130" y="1226237"/>
                  <a:pt x="665501" y="1160992"/>
                </a:cubicBezTo>
                <a:cubicBezTo>
                  <a:pt x="467591" y="1128369"/>
                  <a:pt x="282729" y="1004403"/>
                  <a:pt x="0" y="1010928"/>
                </a:cubicBezTo>
                <a:lnTo>
                  <a:pt x="13050" y="169268"/>
                </a:lnTo>
                <a:cubicBezTo>
                  <a:pt x="722590" y="234513"/>
                  <a:pt x="1132701" y="28762"/>
                  <a:pt x="1348782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lumMod val="50000"/>
                  <a:lumOff val="50000"/>
                </a:schemeClr>
              </a:gs>
              <a:gs pos="100000">
                <a:schemeClr val="accent2">
                  <a:lumMod val="50000"/>
                  <a:lumOff val="50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/>
          </a:p>
        </p:txBody>
      </p:sp>
      <p:sp>
        <p:nvSpPr>
          <p:cNvPr id="50" name="Oval 49"/>
          <p:cNvSpPr/>
          <p:nvPr/>
        </p:nvSpPr>
        <p:spPr>
          <a:xfrm>
            <a:off x="4211638" y="1708150"/>
            <a:ext cx="576262" cy="57626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>
              <a:solidFill>
                <a:srgbClr val="32AEB8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4211638" y="2643188"/>
            <a:ext cx="576262" cy="5762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>
              <a:solidFill>
                <a:srgbClr val="32AEB8"/>
              </a:solidFill>
            </a:endParaRPr>
          </a:p>
        </p:txBody>
      </p:sp>
      <p:grpSp>
        <p:nvGrpSpPr>
          <p:cNvPr id="45063" name="Group 52"/>
          <p:cNvGrpSpPr>
            <a:grpSpLocks/>
          </p:cNvGrpSpPr>
          <p:nvPr/>
        </p:nvGrpSpPr>
        <p:grpSpPr bwMode="auto">
          <a:xfrm>
            <a:off x="4859338" y="1788737"/>
            <a:ext cx="3684122" cy="619504"/>
            <a:chOff x="803640" y="3300509"/>
            <a:chExt cx="2066520" cy="619856"/>
          </a:xfrm>
        </p:grpSpPr>
        <p:sp>
          <p:nvSpPr>
            <p:cNvPr id="45071" name="TextBox 53"/>
            <p:cNvSpPr txBox="1">
              <a:spLocks noChangeArrowheads="1"/>
            </p:cNvSpPr>
            <p:nvPr/>
          </p:nvSpPr>
          <p:spPr bwMode="auto">
            <a:xfrm>
              <a:off x="803640" y="3645571"/>
              <a:ext cx="2059657" cy="274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latinLnBrk="1"/>
              <a:endParaRPr lang="ko-KR" altLang="en-US" sz="1200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  <p:sp>
          <p:nvSpPr>
            <p:cNvPr id="45072" name="TextBox 54"/>
            <p:cNvSpPr txBox="1">
              <a:spLocks noChangeArrowheads="1"/>
            </p:cNvSpPr>
            <p:nvPr/>
          </p:nvSpPr>
          <p:spPr bwMode="auto">
            <a:xfrm>
              <a:off x="810503" y="3300509"/>
              <a:ext cx="2059657" cy="457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latinLnBrk="1"/>
              <a:r>
                <a:rPr lang="th-TH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ใบเสร็จรับเงิน</a:t>
              </a:r>
              <a:endParaRPr lang="ko-KR" altLang="en-US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</p:grpSp>
      <p:grpSp>
        <p:nvGrpSpPr>
          <p:cNvPr id="45064" name="Group 55"/>
          <p:cNvGrpSpPr>
            <a:grpSpLocks/>
          </p:cNvGrpSpPr>
          <p:nvPr/>
        </p:nvGrpSpPr>
        <p:grpSpPr bwMode="auto">
          <a:xfrm>
            <a:off x="4859338" y="2713160"/>
            <a:ext cx="3671887" cy="631705"/>
            <a:chOff x="803640" y="3288301"/>
            <a:chExt cx="2059657" cy="632064"/>
          </a:xfrm>
        </p:grpSpPr>
        <p:sp>
          <p:nvSpPr>
            <p:cNvPr id="45069" name="TextBox 56"/>
            <p:cNvSpPr txBox="1">
              <a:spLocks noChangeArrowheads="1"/>
            </p:cNvSpPr>
            <p:nvPr/>
          </p:nvSpPr>
          <p:spPr bwMode="auto">
            <a:xfrm>
              <a:off x="803640" y="3645571"/>
              <a:ext cx="2059657" cy="274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latinLnBrk="1"/>
              <a:endParaRPr lang="ko-KR" altLang="en-US" sz="1200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  <p:sp>
          <p:nvSpPr>
            <p:cNvPr id="45070" name="TextBox 57"/>
            <p:cNvSpPr txBox="1">
              <a:spLocks noChangeArrowheads="1"/>
            </p:cNvSpPr>
            <p:nvPr/>
          </p:nvSpPr>
          <p:spPr bwMode="auto">
            <a:xfrm>
              <a:off x="803640" y="3288301"/>
              <a:ext cx="2059657" cy="457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latinLnBrk="1"/>
              <a:r>
                <a:rPr lang="th-TH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การรับเงิน</a:t>
              </a:r>
              <a:endParaRPr lang="ko-KR" altLang="en-US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</p:grpSp>
      <p:sp>
        <p:nvSpPr>
          <p:cNvPr id="45065" name="TextBox 61"/>
          <p:cNvSpPr txBox="1">
            <a:spLocks noChangeArrowheads="1"/>
          </p:cNvSpPr>
          <p:nvPr/>
        </p:nvSpPr>
        <p:spPr bwMode="auto">
          <a:xfrm>
            <a:off x="4164916" y="1771254"/>
            <a:ext cx="64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1</a:t>
            </a:r>
            <a:endParaRPr lang="ko-KR" altLang="en-US" b="1" dirty="0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45066" name="TextBox 62"/>
          <p:cNvSpPr txBox="1">
            <a:spLocks noChangeArrowheads="1"/>
          </p:cNvSpPr>
          <p:nvPr/>
        </p:nvSpPr>
        <p:spPr bwMode="auto">
          <a:xfrm>
            <a:off x="4140200" y="2716213"/>
            <a:ext cx="64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b="1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2</a:t>
            </a:r>
            <a:endParaRPr lang="ko-KR" altLang="en-US" b="1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45067" name="TextBox 32"/>
          <p:cNvSpPr txBox="1">
            <a:spLocks noChangeArrowheads="1"/>
          </p:cNvSpPr>
          <p:nvPr/>
        </p:nvSpPr>
        <p:spPr bwMode="auto">
          <a:xfrm>
            <a:off x="3241008" y="1813719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th-TH" altLang="ko-KR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ส่วนที่</a:t>
            </a:r>
            <a:r>
              <a:rPr lang="en-US" altLang="ko-KR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   </a:t>
            </a:r>
            <a:endParaRPr lang="ko-KR" altLang="en-US" b="1" dirty="0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45068" name="TextBox 32"/>
          <p:cNvSpPr txBox="1">
            <a:spLocks noChangeArrowheads="1"/>
          </p:cNvSpPr>
          <p:nvPr/>
        </p:nvSpPr>
        <p:spPr bwMode="auto">
          <a:xfrm>
            <a:off x="3267990" y="2720591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th-TH" altLang="ko-KR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ส่วนที่</a:t>
            </a:r>
            <a:r>
              <a:rPr lang="en-US" altLang="ko-KR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   </a:t>
            </a:r>
            <a:endParaRPr lang="ko-KR" altLang="en-US" b="1" dirty="0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แผนผังลำดับงาน: เทปเจาะรู 13"/>
          <p:cNvSpPr>
            <a:spLocks noChangeArrowheads="1"/>
          </p:cNvSpPr>
          <p:nvPr/>
        </p:nvSpPr>
        <p:spPr bwMode="auto">
          <a:xfrm>
            <a:off x="3563938" y="2153741"/>
            <a:ext cx="2047875" cy="1157288"/>
          </a:xfrm>
          <a:prstGeom prst="flowChartPunchedTape">
            <a:avLst/>
          </a:prstGeom>
          <a:solidFill>
            <a:srgbClr val="1F4E79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5800"/>
            <a:r>
              <a:rPr lang="th-TH" b="1">
                <a:solidFill>
                  <a:srgbClr val="FFFF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ใบเสร็จรับเงิน</a:t>
            </a:r>
          </a:p>
        </p:txBody>
      </p:sp>
      <p:sp>
        <p:nvSpPr>
          <p:cNvPr id="47107" name="สี่เหลี่ยมผืนผ้ามุมมน 15"/>
          <p:cNvSpPr>
            <a:spLocks noChangeArrowheads="1"/>
          </p:cNvSpPr>
          <p:nvPr/>
        </p:nvSpPr>
        <p:spPr bwMode="auto">
          <a:xfrm>
            <a:off x="433388" y="1707654"/>
            <a:ext cx="2482850" cy="81121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5800"/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ใช้ตามแบบที่กระทรวงการคลังกำหนด</a:t>
            </a:r>
          </a:p>
        </p:txBody>
      </p:sp>
      <p:sp>
        <p:nvSpPr>
          <p:cNvPr id="47108" name="สี่เหลี่ยมผืนผ้ามุมมน 18"/>
          <p:cNvSpPr>
            <a:spLocks noChangeArrowheads="1"/>
          </p:cNvSpPr>
          <p:nvPr/>
        </p:nvSpPr>
        <p:spPr bwMode="auto">
          <a:xfrm>
            <a:off x="468313" y="2734766"/>
            <a:ext cx="2482850" cy="811213"/>
          </a:xfrm>
          <a:prstGeom prst="roundRect">
            <a:avLst>
              <a:gd name="adj" fmla="val 16667"/>
            </a:avLst>
          </a:prstGeom>
          <a:solidFill>
            <a:srgbClr val="9DC3E6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5800"/>
            <a:r>
              <a:rPr lang="th-TH" sz="200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จัดทำทะเบียนคุมใบเสร็จรับเงินไว้เพื่อการตรวจสอบ</a:t>
            </a:r>
          </a:p>
        </p:txBody>
      </p:sp>
      <p:sp>
        <p:nvSpPr>
          <p:cNvPr id="47109" name="สี่เหลี่ยมผืนผ้ามุมมน 19"/>
          <p:cNvSpPr>
            <a:spLocks noChangeArrowheads="1"/>
          </p:cNvSpPr>
          <p:nvPr/>
        </p:nvSpPr>
        <p:spPr bwMode="auto">
          <a:xfrm>
            <a:off x="1692275" y="3671391"/>
            <a:ext cx="2808288" cy="965200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5800"/>
            <a:r>
              <a:rPr lang="th-TH" sz="1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สิ้นปีงบประมาณให้รายงานการใช้ใบเสร็จรับเงินอย่างช้าไม่เกิน</a:t>
            </a:r>
          </a:p>
          <a:p>
            <a:pPr algn="ctr" defTabSz="685800"/>
            <a:r>
              <a:rPr lang="th-TH" sz="1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วันที่ 31 ตุลาคมของปีงบประมาณถัดไป</a:t>
            </a:r>
          </a:p>
        </p:txBody>
      </p:sp>
      <p:sp>
        <p:nvSpPr>
          <p:cNvPr id="47110" name="สี่เหลี่ยมผืนผ้ามุมมน 20"/>
          <p:cNvSpPr>
            <a:spLocks noChangeArrowheads="1"/>
          </p:cNvSpPr>
          <p:nvPr/>
        </p:nvSpPr>
        <p:spPr bwMode="auto">
          <a:xfrm>
            <a:off x="4754563" y="3742829"/>
            <a:ext cx="2481262" cy="809625"/>
          </a:xfrm>
          <a:prstGeom prst="roundRect">
            <a:avLst>
              <a:gd name="adj" fmla="val 16667"/>
            </a:avLst>
          </a:prstGeom>
          <a:solidFill>
            <a:srgbClr val="D0CECE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5800"/>
            <a:r>
              <a:rPr lang="th-TH" sz="2000"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เมื่อขึ้นปีงบประมาณใหม่</a:t>
            </a:r>
          </a:p>
          <a:p>
            <a:pPr algn="ctr" defTabSz="685800"/>
            <a:r>
              <a:rPr lang="th-TH" sz="2000">
                <a:latin typeface="TH SarabunPSK" panose="020B0500040200020003" pitchFamily="34" charset="-34"/>
                <a:cs typeface="TH SarabunPSK" panose="020B0500040200020003" pitchFamily="34" charset="-34"/>
              </a:rPr>
              <a:t>ให้ใช้ใบเสร็จรับเงินเล่มใหม่</a:t>
            </a:r>
          </a:p>
        </p:txBody>
      </p:sp>
      <p:sp>
        <p:nvSpPr>
          <p:cNvPr id="47111" name="สี่เหลี่ยมผืนผ้ามุมมน 21"/>
          <p:cNvSpPr>
            <a:spLocks noChangeArrowheads="1"/>
          </p:cNvSpPr>
          <p:nvPr/>
        </p:nvSpPr>
        <p:spPr bwMode="auto">
          <a:xfrm>
            <a:off x="6300788" y="2734767"/>
            <a:ext cx="2481262" cy="882650"/>
          </a:xfrm>
          <a:prstGeom prst="roundRect">
            <a:avLst>
              <a:gd name="adj" fmla="val 16667"/>
            </a:avLst>
          </a:prstGeom>
          <a:solidFill>
            <a:srgbClr val="A9D18E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5800"/>
            <a:r>
              <a:rPr lang="th-TH" sz="2000">
                <a:latin typeface="TH SarabunPSK" panose="020B0500040200020003" pitchFamily="34" charset="-34"/>
                <a:cs typeface="TH SarabunPSK" panose="020B0500040200020003" pitchFamily="34" charset="-34"/>
              </a:rPr>
              <a:t>ห้ามขูดลบเพื่อแก้ไขเพิ่มเติมจำนวนเงินหรือชื่อผู้ชำระเงิน</a:t>
            </a:r>
          </a:p>
          <a:p>
            <a:pPr algn="ctr" defTabSz="685800"/>
            <a:r>
              <a:rPr lang="th-TH" sz="2000">
                <a:latin typeface="TH SarabunPSK" panose="020B0500040200020003" pitchFamily="34" charset="-34"/>
                <a:cs typeface="TH SarabunPSK" panose="020B0500040200020003" pitchFamily="34" charset="-34"/>
              </a:rPr>
              <a:t>ในใบเสร็จรับเงิน</a:t>
            </a:r>
          </a:p>
        </p:txBody>
      </p:sp>
      <p:sp>
        <p:nvSpPr>
          <p:cNvPr id="47112" name="สี่เหลี่ยมผืนผ้ามุมมน 22"/>
          <p:cNvSpPr>
            <a:spLocks noChangeArrowheads="1"/>
          </p:cNvSpPr>
          <p:nvPr/>
        </p:nvSpPr>
        <p:spPr bwMode="auto">
          <a:xfrm>
            <a:off x="6300788" y="1798141"/>
            <a:ext cx="2482850" cy="809625"/>
          </a:xfrm>
          <a:prstGeom prst="roundRect">
            <a:avLst>
              <a:gd name="adj" fmla="val 16667"/>
            </a:avLst>
          </a:prstGeom>
          <a:solidFill>
            <a:srgbClr val="B4C7E7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5800"/>
            <a:r>
              <a:rPr lang="th-TH" sz="2000">
                <a:latin typeface="TH SarabunPSK" panose="020B0500040200020003" pitchFamily="34" charset="-34"/>
                <a:cs typeface="TH SarabunPSK" panose="020B0500040200020003" pitchFamily="34" charset="-34"/>
              </a:rPr>
              <a:t>เก็บใบเสร็จรับเงินไว้ให้ สตง. ตรวจสอบไว้ในที่ปลอดภัย</a:t>
            </a:r>
          </a:p>
        </p:txBody>
      </p:sp>
      <p:sp>
        <p:nvSpPr>
          <p:cNvPr id="47113" name="ลูกศรลง 24"/>
          <p:cNvSpPr>
            <a:spLocks noChangeArrowheads="1"/>
          </p:cNvSpPr>
          <p:nvPr/>
        </p:nvSpPr>
        <p:spPr bwMode="auto">
          <a:xfrm rot="-5400000">
            <a:off x="5813425" y="2148979"/>
            <a:ext cx="234950" cy="412750"/>
          </a:xfrm>
          <a:prstGeom prst="downArrow">
            <a:avLst>
              <a:gd name="adj1" fmla="val 50000"/>
              <a:gd name="adj2" fmla="val 50011"/>
            </a:avLst>
          </a:prstGeom>
          <a:solidFill>
            <a:srgbClr val="C00000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vert="eaVert" lIns="68580" tIns="34290" rIns="68580" bIns="34290" anchor="ctr"/>
          <a:lstStyle/>
          <a:p>
            <a:pPr algn="ctr" defTabSz="685800"/>
            <a:endParaRPr lang="th-TH" sz="2100">
              <a:solidFill>
                <a:srgbClr val="FFFFFF"/>
              </a:solidFill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47114" name="ลูกศรลง 25"/>
          <p:cNvSpPr>
            <a:spLocks noChangeArrowheads="1"/>
          </p:cNvSpPr>
          <p:nvPr/>
        </p:nvSpPr>
        <p:spPr bwMode="auto">
          <a:xfrm rot="-5230548">
            <a:off x="5884863" y="2699841"/>
            <a:ext cx="234950" cy="412750"/>
          </a:xfrm>
          <a:prstGeom prst="downArrow">
            <a:avLst>
              <a:gd name="adj1" fmla="val 50000"/>
              <a:gd name="adj2" fmla="val 50011"/>
            </a:avLst>
          </a:prstGeom>
          <a:solidFill>
            <a:srgbClr val="C00000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vert="eaVert" lIns="68580" tIns="34290" rIns="68580" bIns="34290" anchor="ctr"/>
          <a:lstStyle/>
          <a:p>
            <a:pPr algn="ctr" defTabSz="685800"/>
            <a:endParaRPr lang="th-TH" sz="2100">
              <a:solidFill>
                <a:srgbClr val="FFFFFF"/>
              </a:solidFill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47117" name="ลูกศรลง 32"/>
          <p:cNvSpPr>
            <a:spLocks noChangeArrowheads="1"/>
          </p:cNvSpPr>
          <p:nvPr/>
        </p:nvSpPr>
        <p:spPr bwMode="auto">
          <a:xfrm rot="5400000">
            <a:off x="3090069" y="2687935"/>
            <a:ext cx="233362" cy="438150"/>
          </a:xfrm>
          <a:prstGeom prst="downArrow">
            <a:avLst>
              <a:gd name="adj1" fmla="val 50000"/>
              <a:gd name="adj2" fmla="val 49868"/>
            </a:avLst>
          </a:prstGeom>
          <a:solidFill>
            <a:srgbClr val="C00000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rot="10800000" vert="eaVert" lIns="68580" tIns="34290" rIns="68580" bIns="34290" anchor="ctr"/>
          <a:lstStyle/>
          <a:p>
            <a:pPr algn="ctr" defTabSz="685800"/>
            <a:endParaRPr lang="th-TH" sz="2100">
              <a:solidFill>
                <a:srgbClr val="FFFFFF"/>
              </a:solidFill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47118" name="ลูกศรลง 33"/>
          <p:cNvSpPr>
            <a:spLocks noChangeArrowheads="1"/>
          </p:cNvSpPr>
          <p:nvPr/>
        </p:nvSpPr>
        <p:spPr bwMode="auto">
          <a:xfrm rot="3859740">
            <a:off x="3436938" y="3293566"/>
            <a:ext cx="234950" cy="412750"/>
          </a:xfrm>
          <a:prstGeom prst="downArrow">
            <a:avLst>
              <a:gd name="adj1" fmla="val 50000"/>
              <a:gd name="adj2" fmla="val 50011"/>
            </a:avLst>
          </a:prstGeom>
          <a:solidFill>
            <a:srgbClr val="C00000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rot="10800000" vert="eaVert" lIns="68580" tIns="34290" rIns="68580" bIns="34290" anchor="ctr"/>
          <a:lstStyle/>
          <a:p>
            <a:pPr algn="ctr" defTabSz="685800"/>
            <a:endParaRPr lang="th-TH" sz="2100">
              <a:solidFill>
                <a:srgbClr val="FFFFFF"/>
              </a:solidFill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47119" name="ลูกศรลง 34"/>
          <p:cNvSpPr>
            <a:spLocks noChangeArrowheads="1"/>
          </p:cNvSpPr>
          <p:nvPr/>
        </p:nvSpPr>
        <p:spPr bwMode="auto">
          <a:xfrm rot="-2758121">
            <a:off x="5382419" y="3221335"/>
            <a:ext cx="233362" cy="412750"/>
          </a:xfrm>
          <a:prstGeom prst="downArrow">
            <a:avLst>
              <a:gd name="adj1" fmla="val 50000"/>
              <a:gd name="adj2" fmla="val 50097"/>
            </a:avLst>
          </a:prstGeom>
          <a:solidFill>
            <a:srgbClr val="C00000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vert="eaVert" lIns="68580" tIns="34290" rIns="68580" bIns="34290" anchor="ctr"/>
          <a:lstStyle/>
          <a:p>
            <a:pPr algn="ctr" defTabSz="685800"/>
            <a:endParaRPr lang="th-TH" sz="2100">
              <a:solidFill>
                <a:srgbClr val="FFFFFF"/>
              </a:solidFill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47120" name="Text Placeholder 1"/>
          <p:cNvSpPr>
            <a:spLocks/>
          </p:cNvSpPr>
          <p:nvPr/>
        </p:nvSpPr>
        <p:spPr bwMode="auto">
          <a:xfrm>
            <a:off x="0" y="0"/>
            <a:ext cx="9144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altLang="ko-KR" sz="3600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6</a:t>
            </a:r>
            <a:endParaRPr lang="ko-KR" altLang="en-US" sz="3600" b="1" dirty="0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47121" name="Text Placeholder 2"/>
          <p:cNvSpPr>
            <a:spLocks/>
          </p:cNvSpPr>
          <p:nvPr/>
        </p:nvSpPr>
        <p:spPr bwMode="auto">
          <a:xfrm>
            <a:off x="0" y="555625"/>
            <a:ext cx="91440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altLang="ko-KR" b="1">
                <a:latin typeface="TH SarabunPSK" panose="020B0500040200020003" pitchFamily="34" charset="-34"/>
                <a:cs typeface="TH SarabunPSK" panose="020B0500040200020003" pitchFamily="34" charset="-34"/>
              </a:rPr>
              <a:t>การรับเงินของส่วนราชการ</a:t>
            </a:r>
            <a:endParaRPr lang="en-US" altLang="ko-KR" b="1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47122" name="TextBox 4"/>
          <p:cNvSpPr txBox="1">
            <a:spLocks noChangeArrowheads="1"/>
          </p:cNvSpPr>
          <p:nvPr/>
        </p:nvSpPr>
        <p:spPr bwMode="auto">
          <a:xfrm>
            <a:off x="1476375" y="842963"/>
            <a:ext cx="6191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ส่วนที่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ใบเสร็จรับเงิน</a:t>
            </a:r>
          </a:p>
          <a:p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endParaRPr lang="en-US" altLang="ko-KR" sz="1200" dirty="0">
              <a:solidFill>
                <a:srgbClr val="404040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47129" name="ลูกศรลง 32"/>
          <p:cNvSpPr>
            <a:spLocks noChangeArrowheads="1"/>
          </p:cNvSpPr>
          <p:nvPr/>
        </p:nvSpPr>
        <p:spPr bwMode="auto">
          <a:xfrm rot="5400000">
            <a:off x="3090069" y="1967210"/>
            <a:ext cx="233362" cy="438150"/>
          </a:xfrm>
          <a:prstGeom prst="downArrow">
            <a:avLst>
              <a:gd name="adj1" fmla="val 50000"/>
              <a:gd name="adj2" fmla="val 49868"/>
            </a:avLst>
          </a:prstGeom>
          <a:solidFill>
            <a:srgbClr val="C00000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rot="10800000" vert="eaVert" lIns="68580" tIns="34290" rIns="68580" bIns="34290" anchor="ctr"/>
          <a:lstStyle/>
          <a:p>
            <a:pPr algn="ctr" defTabSz="685800"/>
            <a:endParaRPr lang="th-TH" sz="2100">
              <a:solidFill>
                <a:srgbClr val="FFFFFF"/>
              </a:solidFill>
              <a:latin typeface="Calibri" pitchFamily="34" charset="0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วงรี 6"/>
          <p:cNvSpPr>
            <a:spLocks noChangeArrowheads="1"/>
          </p:cNvSpPr>
          <p:nvPr/>
        </p:nvSpPr>
        <p:spPr bwMode="auto">
          <a:xfrm>
            <a:off x="1547813" y="1924571"/>
            <a:ext cx="2124075" cy="1152525"/>
          </a:xfrm>
          <a:prstGeom prst="ellipse">
            <a:avLst/>
          </a:prstGeom>
          <a:solidFill>
            <a:srgbClr val="FF6D6D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5800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การรับเงิน</a:t>
            </a:r>
          </a:p>
          <a:p>
            <a:pPr algn="ctr" defTabSz="685800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ของส่วนราชการ</a:t>
            </a:r>
          </a:p>
        </p:txBody>
      </p:sp>
      <p:pic>
        <p:nvPicPr>
          <p:cNvPr id="48137" name="รูปภาพ 50" descr="กราฟฟิกเวคเตอร์ฟรี: &lt;strong&gt;เงิน&lt;/strong&gt;, เหรียญ, &lt;strong&gt;เงิน&lt;/strong&gt;สด, การเงิน - ภาพฟรี ...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4084638"/>
            <a:ext cx="13684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8" name="Text Placeholder 1"/>
          <p:cNvSpPr>
            <a:spLocks/>
          </p:cNvSpPr>
          <p:nvPr/>
        </p:nvSpPr>
        <p:spPr bwMode="auto">
          <a:xfrm>
            <a:off x="0" y="123825"/>
            <a:ext cx="9144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altLang="ko-KR" sz="3600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6</a:t>
            </a:r>
            <a:endParaRPr lang="ko-KR" altLang="en-US" sz="3600" b="1" dirty="0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48139" name="Text Placeholder 2"/>
          <p:cNvSpPr>
            <a:spLocks/>
          </p:cNvSpPr>
          <p:nvPr/>
        </p:nvSpPr>
        <p:spPr bwMode="auto">
          <a:xfrm>
            <a:off x="0" y="700088"/>
            <a:ext cx="91440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altLang="ko-KR" b="1">
                <a:latin typeface="TH SarabunPSK" panose="020B0500040200020003" pitchFamily="34" charset="-34"/>
                <a:cs typeface="TH SarabunPSK" panose="020B0500040200020003" pitchFamily="34" charset="-34"/>
              </a:rPr>
              <a:t>การรับเงินของส่วนราชการ</a:t>
            </a:r>
            <a:endParaRPr lang="en-US" altLang="ko-KR" b="1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48141" name="TextBox 4"/>
          <p:cNvSpPr txBox="1">
            <a:spLocks noChangeArrowheads="1"/>
          </p:cNvSpPr>
          <p:nvPr/>
        </p:nvSpPr>
        <p:spPr bwMode="auto">
          <a:xfrm>
            <a:off x="1547813" y="1058863"/>
            <a:ext cx="6191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b="1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ส่วนที่ </a:t>
            </a:r>
            <a:r>
              <a:rPr lang="en-US" b="1">
                <a:latin typeface="TH SarabunPSK" panose="020B0500040200020003" pitchFamily="34" charset="-34"/>
                <a:cs typeface="TH SarabunPSK" panose="020B0500040200020003" pitchFamily="34" charset="-34"/>
              </a:rPr>
              <a:t>2 </a:t>
            </a:r>
            <a:r>
              <a:rPr lang="th-TH" b="1">
                <a:latin typeface="TH SarabunPSK" panose="020B0500040200020003" pitchFamily="34" charset="-34"/>
                <a:cs typeface="TH SarabunPSK" panose="020B0500040200020003" pitchFamily="34" charset="-34"/>
              </a:rPr>
              <a:t>การรับเงิน</a:t>
            </a:r>
          </a:p>
          <a:p>
            <a:pPr algn="ctr"/>
            <a:endParaRPr lang="en-US" altLang="ko-KR" sz="2000">
              <a:solidFill>
                <a:srgbClr val="404040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48143" name="สี่เหลี่ยมผืนผ้ามุมมน 22"/>
          <p:cNvSpPr>
            <a:spLocks noChangeArrowheads="1"/>
          </p:cNvSpPr>
          <p:nvPr/>
        </p:nvSpPr>
        <p:spPr bwMode="auto">
          <a:xfrm>
            <a:off x="4716463" y="1635646"/>
            <a:ext cx="2303462" cy="649288"/>
          </a:xfrm>
          <a:prstGeom prst="roundRect">
            <a:avLst>
              <a:gd name="adj" fmla="val 16667"/>
            </a:avLst>
          </a:prstGeom>
          <a:solidFill>
            <a:srgbClr val="B4C7E7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5800"/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ให้รับเงินผ่านระบบอิเล็กทรอนิกส์ (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e-Payment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</a:p>
        </p:txBody>
      </p:sp>
      <p:sp>
        <p:nvSpPr>
          <p:cNvPr id="48144" name="สี่เหลี่ยมผืนผ้ามุมมน 22"/>
          <p:cNvSpPr>
            <a:spLocks noChangeArrowheads="1"/>
          </p:cNvSpPr>
          <p:nvPr/>
        </p:nvSpPr>
        <p:spPr bwMode="auto">
          <a:xfrm>
            <a:off x="4645025" y="2572271"/>
            <a:ext cx="4031431" cy="1223615"/>
          </a:xfrm>
          <a:prstGeom prst="roundRect">
            <a:avLst>
              <a:gd name="adj" fmla="val 16667"/>
            </a:avLst>
          </a:prstGeom>
          <a:solidFill>
            <a:srgbClr val="B4C7E7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5800"/>
            <a:r>
              <a:rPr lang="th-TH" sz="2000" dirty="0">
                <a:solidFill>
                  <a:srgbClr val="0D0D0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เว้นแต่มี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เหตุขัดข้องหรือมีความ</a:t>
            </a:r>
            <a:r>
              <a:rPr lang="th-TH" sz="2000" dirty="0">
                <a:solidFill>
                  <a:srgbClr val="0D0D0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จำเป็นเร่งด่วนซึ่งไม่สามารถรับผ่านระบบอิเล็กทรอนิกส์ 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e-Payment</a:t>
            </a:r>
            <a:r>
              <a:rPr lang="th-TH" sz="2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sz="2000" dirty="0">
                <a:solidFill>
                  <a:srgbClr val="0D0D0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ได้ </a:t>
            </a:r>
          </a:p>
          <a:p>
            <a:pPr algn="ctr" defTabSz="685800"/>
            <a:r>
              <a:rPr lang="th-TH" sz="2000" dirty="0">
                <a:solidFill>
                  <a:srgbClr val="0D0D0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ให้รับเป็นเงินสดหรือเช็ค หรือเอกสารแทนตัวเงินอื่น</a:t>
            </a:r>
            <a:endParaRPr lang="th-TH" sz="2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8145" name="ลูกศรลง 24"/>
          <p:cNvSpPr>
            <a:spLocks noChangeArrowheads="1"/>
          </p:cNvSpPr>
          <p:nvPr/>
        </p:nvSpPr>
        <p:spPr bwMode="auto">
          <a:xfrm rot="-5400000">
            <a:off x="3960813" y="2699271"/>
            <a:ext cx="234950" cy="412750"/>
          </a:xfrm>
          <a:prstGeom prst="downArrow">
            <a:avLst>
              <a:gd name="adj1" fmla="val 50000"/>
              <a:gd name="adj2" fmla="val 50011"/>
            </a:avLst>
          </a:prstGeom>
          <a:solidFill>
            <a:srgbClr val="C00000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vert="eaVert" lIns="68580" tIns="34290" rIns="68580" bIns="34290" anchor="ctr"/>
          <a:lstStyle/>
          <a:p>
            <a:pPr algn="ctr" defTabSz="685800"/>
            <a:endParaRPr lang="th-TH" sz="2100">
              <a:solidFill>
                <a:srgbClr val="FFFFFF"/>
              </a:solidFill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48146" name="ลูกศรลง 24"/>
          <p:cNvSpPr>
            <a:spLocks noChangeArrowheads="1"/>
          </p:cNvSpPr>
          <p:nvPr/>
        </p:nvSpPr>
        <p:spPr bwMode="auto">
          <a:xfrm rot="-5400000">
            <a:off x="3960813" y="1835671"/>
            <a:ext cx="234950" cy="412750"/>
          </a:xfrm>
          <a:prstGeom prst="downArrow">
            <a:avLst>
              <a:gd name="adj1" fmla="val 50000"/>
              <a:gd name="adj2" fmla="val 50011"/>
            </a:avLst>
          </a:prstGeom>
          <a:solidFill>
            <a:srgbClr val="C00000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vert="eaVert" lIns="68580" tIns="34290" rIns="68580" bIns="34290" anchor="ctr"/>
          <a:lstStyle/>
          <a:p>
            <a:pPr algn="ctr" defTabSz="685800"/>
            <a:endParaRPr lang="th-TH" sz="2100">
              <a:solidFill>
                <a:srgbClr val="FFFFFF"/>
              </a:solidFill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48148" name="สี่เหลี่ยมผืนผ้ามุมมน 21"/>
          <p:cNvSpPr>
            <a:spLocks noChangeArrowheads="1"/>
          </p:cNvSpPr>
          <p:nvPr/>
        </p:nvSpPr>
        <p:spPr bwMode="auto">
          <a:xfrm>
            <a:off x="1763713" y="4011613"/>
            <a:ext cx="5329237" cy="865187"/>
          </a:xfrm>
          <a:prstGeom prst="roundRect">
            <a:avLst>
              <a:gd name="adj" fmla="val 16667"/>
            </a:avLst>
          </a:prstGeom>
          <a:solidFill>
            <a:srgbClr val="A9D18E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5800"/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กำหนดเพิ่มเติมให้ใช้รายงานจากระบบอิเล็กทรอนิกส์</a:t>
            </a:r>
          </a:p>
          <a:p>
            <a:pPr algn="ctr" defTabSz="685800"/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e-Payment</a:t>
            </a:r>
            <a:r>
              <a:rPr lang="th-TH" sz="2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เป็นหลักฐานการรับชำระเงิน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Placeholder 1"/>
          <p:cNvSpPr>
            <a:spLocks noGrp="1"/>
          </p:cNvSpPr>
          <p:nvPr>
            <p:ph type="body" sz="quarter" idx="4294967295"/>
          </p:nvPr>
        </p:nvSpPr>
        <p:spPr bwMode="auto">
          <a:xfrm>
            <a:off x="0" y="195263"/>
            <a:ext cx="9144000" cy="5762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7</a:t>
            </a:r>
            <a:endParaRPr lang="ko-KR" alt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9154" name="Text Placeholder 2"/>
          <p:cNvSpPr>
            <a:spLocks noGrp="1"/>
          </p:cNvSpPr>
          <p:nvPr>
            <p:ph type="body" sz="quarter" idx="4294967295"/>
          </p:nvPr>
        </p:nvSpPr>
        <p:spPr bwMode="auto">
          <a:xfrm>
            <a:off x="0" y="842963"/>
            <a:ext cx="9144000" cy="2873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r>
              <a:rPr lang="th-TH" altLang="ko-KR" sz="2400" b="1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การเก็บรักษาเงินของส่วนราชการ</a:t>
            </a:r>
            <a:endParaRPr lang="en-US" altLang="ko-KR" sz="2400" b="1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49155" name="Group 13318"/>
          <p:cNvGrpSpPr>
            <a:grpSpLocks/>
          </p:cNvGrpSpPr>
          <p:nvPr/>
        </p:nvGrpSpPr>
        <p:grpSpPr bwMode="auto">
          <a:xfrm rot="-1682053">
            <a:off x="1476375" y="1347788"/>
            <a:ext cx="1665288" cy="3557587"/>
            <a:chOff x="1359132" y="345882"/>
            <a:chExt cx="1966239" cy="4200564"/>
          </a:xfrm>
        </p:grpSpPr>
        <p:grpSp>
          <p:nvGrpSpPr>
            <p:cNvPr id="49176" name="Group 23"/>
            <p:cNvGrpSpPr>
              <a:grpSpLocks/>
            </p:cNvGrpSpPr>
            <p:nvPr/>
          </p:nvGrpSpPr>
          <p:grpSpPr bwMode="auto">
            <a:xfrm>
              <a:off x="2073901" y="2186669"/>
              <a:ext cx="501313" cy="2359777"/>
              <a:chOff x="2810055" y="1677194"/>
              <a:chExt cx="535258" cy="2519562"/>
            </a:xfrm>
          </p:grpSpPr>
          <p:sp>
            <p:nvSpPr>
              <p:cNvPr id="7" name="Rectangle 8"/>
              <p:cNvSpPr/>
              <p:nvPr/>
            </p:nvSpPr>
            <p:spPr>
              <a:xfrm>
                <a:off x="2781522" y="3380477"/>
                <a:ext cx="542357" cy="778520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70000"/>
                      <a:lumOff val="30000"/>
                    </a:schemeClr>
                  </a:gs>
                  <a:gs pos="100000">
                    <a:schemeClr val="accent2">
                      <a:lumMod val="70000"/>
                      <a:lumOff val="3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/>
              </a:p>
            </p:txBody>
          </p:sp>
          <p:sp>
            <p:nvSpPr>
              <p:cNvPr id="8" name="Rectangle 8"/>
              <p:cNvSpPr/>
              <p:nvPr/>
            </p:nvSpPr>
            <p:spPr>
              <a:xfrm>
                <a:off x="2952333" y="3363647"/>
                <a:ext cx="186122" cy="788526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50000"/>
                      <a:lumOff val="50000"/>
                    </a:schemeClr>
                  </a:gs>
                  <a:gs pos="100000">
                    <a:schemeClr val="accent2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775394" y="3379041"/>
                <a:ext cx="272179" cy="762508"/>
              </a:xfrm>
              <a:custGeom>
                <a:avLst/>
                <a:gdLst>
                  <a:gd name="connsiteX0" fmla="*/ 0 w 1345558"/>
                  <a:gd name="connsiteY0" fmla="*/ 0 h 1783227"/>
                  <a:gd name="connsiteX1" fmla="*/ 897414 w 1345558"/>
                  <a:gd name="connsiteY1" fmla="*/ 0 h 1783227"/>
                  <a:gd name="connsiteX2" fmla="*/ 901843 w 1345558"/>
                  <a:gd name="connsiteY2" fmla="*/ 212596 h 1783227"/>
                  <a:gd name="connsiteX3" fmla="*/ 1345558 w 1345558"/>
                  <a:gd name="connsiteY3" fmla="*/ 1783227 h 1783227"/>
                  <a:gd name="connsiteX4" fmla="*/ 1012 w 1345558"/>
                  <a:gd name="connsiteY4" fmla="*/ 289727 h 1783227"/>
                  <a:gd name="connsiteX5" fmla="*/ 0 w 1345558"/>
                  <a:gd name="connsiteY5" fmla="*/ 289727 h 1783227"/>
                  <a:gd name="connsiteX6" fmla="*/ 0 w 1345558"/>
                  <a:gd name="connsiteY6" fmla="*/ 288030 h 1783227"/>
                  <a:gd name="connsiteX7" fmla="*/ 0 w 1345558"/>
                  <a:gd name="connsiteY7" fmla="*/ 0 h 1783227"/>
                  <a:gd name="connsiteX0" fmla="*/ 0 w 1331023"/>
                  <a:gd name="connsiteY0" fmla="*/ 0 h 1763232"/>
                  <a:gd name="connsiteX1" fmla="*/ 897414 w 1331023"/>
                  <a:gd name="connsiteY1" fmla="*/ 0 h 1763232"/>
                  <a:gd name="connsiteX2" fmla="*/ 901843 w 1331023"/>
                  <a:gd name="connsiteY2" fmla="*/ 212596 h 1763232"/>
                  <a:gd name="connsiteX3" fmla="*/ 1331023 w 1331023"/>
                  <a:gd name="connsiteY3" fmla="*/ 1763232 h 1763232"/>
                  <a:gd name="connsiteX4" fmla="*/ 1012 w 1331023"/>
                  <a:gd name="connsiteY4" fmla="*/ 289727 h 1763232"/>
                  <a:gd name="connsiteX5" fmla="*/ 0 w 1331023"/>
                  <a:gd name="connsiteY5" fmla="*/ 289727 h 1763232"/>
                  <a:gd name="connsiteX6" fmla="*/ 0 w 1331023"/>
                  <a:gd name="connsiteY6" fmla="*/ 288030 h 1763232"/>
                  <a:gd name="connsiteX7" fmla="*/ 0 w 1331023"/>
                  <a:gd name="connsiteY7" fmla="*/ 0 h 1763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1023" h="1763232">
                    <a:moveTo>
                      <a:pt x="0" y="0"/>
                    </a:moveTo>
                    <a:lnTo>
                      <a:pt x="897414" y="0"/>
                    </a:lnTo>
                    <a:cubicBezTo>
                      <a:pt x="898890" y="70865"/>
                      <a:pt x="900367" y="141731"/>
                      <a:pt x="901843" y="212596"/>
                    </a:cubicBezTo>
                    <a:lnTo>
                      <a:pt x="1331023" y="1763232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30000"/>
                      <a:lumOff val="70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/>
              </a:p>
            </p:txBody>
          </p:sp>
          <p:sp>
            <p:nvSpPr>
              <p:cNvPr id="11" name="Rectangle 2"/>
              <p:cNvSpPr/>
              <p:nvPr/>
            </p:nvSpPr>
            <p:spPr>
              <a:xfrm>
                <a:off x="2778950" y="1654505"/>
                <a:ext cx="184121" cy="1817212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30000"/>
                      <a:lumOff val="7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/>
              </a:p>
            </p:txBody>
          </p:sp>
          <p:sp>
            <p:nvSpPr>
              <p:cNvPr id="12" name="Rectangle 2"/>
              <p:cNvSpPr/>
              <p:nvPr/>
            </p:nvSpPr>
            <p:spPr>
              <a:xfrm>
                <a:off x="2957066" y="1652384"/>
                <a:ext cx="186123" cy="1817212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50000"/>
                      <a:lumOff val="50000"/>
                    </a:schemeClr>
                  </a:gs>
                  <a:gs pos="100000">
                    <a:schemeClr val="accent1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/>
              </a:p>
            </p:txBody>
          </p:sp>
          <p:sp>
            <p:nvSpPr>
              <p:cNvPr id="13" name="Rectangle 2"/>
              <p:cNvSpPr/>
              <p:nvPr/>
            </p:nvSpPr>
            <p:spPr>
              <a:xfrm>
                <a:off x="3143185" y="1648259"/>
                <a:ext cx="182119" cy="181521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/>
              </a:p>
            </p:txBody>
          </p:sp>
          <p:sp>
            <p:nvSpPr>
              <p:cNvPr id="5" name="Isosceles Triangle 4"/>
              <p:cNvSpPr>
                <a:spLocks noChangeArrowheads="1"/>
              </p:cNvSpPr>
              <p:nvPr/>
            </p:nvSpPr>
            <p:spPr bwMode="auto">
              <a:xfrm rot="10800000">
                <a:off x="2958303" y="3942973"/>
                <a:ext cx="180118" cy="236158"/>
              </a:xfrm>
              <a:prstGeom prst="triangle">
                <a:avLst>
                  <a:gd name="adj" fmla="val 50000"/>
                </a:avLst>
              </a:prstGeom>
              <a:solidFill>
                <a:srgbClr val="404040"/>
              </a:solidFill>
              <a:ln w="25400" algn="ctr">
                <a:noFill/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lt1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49177" name="Group 26"/>
            <p:cNvGrpSpPr>
              <a:grpSpLocks/>
            </p:cNvGrpSpPr>
            <p:nvPr/>
          </p:nvGrpSpPr>
          <p:grpSpPr bwMode="auto">
            <a:xfrm>
              <a:off x="1359132" y="345882"/>
              <a:ext cx="1966239" cy="1811155"/>
              <a:chOff x="1888981" y="1110787"/>
              <a:chExt cx="2254374" cy="2076562"/>
            </a:xfrm>
          </p:grpSpPr>
          <p:sp>
            <p:nvSpPr>
              <p:cNvPr id="18" name="Teardrop 30"/>
              <p:cNvSpPr>
                <a:spLocks noChangeArrowheads="1"/>
              </p:cNvSpPr>
              <p:nvPr/>
            </p:nvSpPr>
            <p:spPr bwMode="auto">
              <a:xfrm rot="8100000">
                <a:off x="2308246" y="1537409"/>
                <a:ext cx="1332423" cy="1330289"/>
              </a:xfrm>
              <a:custGeom>
                <a:avLst/>
                <a:gdLst>
                  <a:gd name="T0" fmla="*/ 178405 w 2192670"/>
                  <a:gd name="T1" fmla="*/ 1155052 h 2192671"/>
                  <a:gd name="T2" fmla="*/ 0 w 2192670"/>
                  <a:gd name="T3" fmla="*/ 724343 h 2192671"/>
                  <a:gd name="T4" fmla="*/ 609113 w 2192670"/>
                  <a:gd name="T5" fmla="*/ 115229 h 2192671"/>
                  <a:gd name="T6" fmla="*/ 815727 w 2192670"/>
                  <a:gd name="T7" fmla="*/ 115229 h 2192671"/>
                  <a:gd name="T8" fmla="*/ 930955 w 2192670"/>
                  <a:gd name="T9" fmla="*/ 0 h 2192671"/>
                  <a:gd name="T10" fmla="*/ 1098661 w 2192670"/>
                  <a:gd name="T11" fmla="*/ 0 h 2192671"/>
                  <a:gd name="T12" fmla="*/ 1213889 w 2192670"/>
                  <a:gd name="T13" fmla="*/ 115229 h 2192671"/>
                  <a:gd name="T14" fmla="*/ 1218226 w 2192670"/>
                  <a:gd name="T15" fmla="*/ 115229 h 2192671"/>
                  <a:gd name="T16" fmla="*/ 1218226 w 2192670"/>
                  <a:gd name="T17" fmla="*/ 119566 h 2192671"/>
                  <a:gd name="T18" fmla="*/ 1333455 w 2192670"/>
                  <a:gd name="T19" fmla="*/ 234795 h 2192671"/>
                  <a:gd name="T20" fmla="*/ 1333455 w 2192670"/>
                  <a:gd name="T21" fmla="*/ 402501 h 2192671"/>
                  <a:gd name="T22" fmla="*/ 1218226 w 2192670"/>
                  <a:gd name="T23" fmla="*/ 517730 h 2192671"/>
                  <a:gd name="T24" fmla="*/ 1218226 w 2192670"/>
                  <a:gd name="T25" fmla="*/ 724343 h 2192671"/>
                  <a:gd name="T26" fmla="*/ 609113 w 2192670"/>
                  <a:gd name="T27" fmla="*/ 1333457 h 2192671"/>
                  <a:gd name="T28" fmla="*/ 178405 w 2192670"/>
                  <a:gd name="T29" fmla="*/ 1155052 h 219267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192670"/>
                  <a:gd name="T46" fmla="*/ 0 h 2192671"/>
                  <a:gd name="T47" fmla="*/ 2192670 w 2192670"/>
                  <a:gd name="T48" fmla="*/ 2192671 h 219267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50800" algn="ctr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rot="10800000" vert="eaVert"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lt1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5" name="Trapezoid 24"/>
              <p:cNvSpPr>
                <a:spLocks noChangeArrowheads="1"/>
              </p:cNvSpPr>
              <p:nvPr/>
            </p:nvSpPr>
            <p:spPr bwMode="auto">
              <a:xfrm rot="10800000">
                <a:off x="2746847" y="2194210"/>
                <a:ext cx="457751" cy="780120"/>
              </a:xfrm>
              <a:custGeom>
                <a:avLst/>
                <a:gdLst>
                  <a:gd name="T0" fmla="*/ 228600 w 457200"/>
                  <a:gd name="T1" fmla="*/ 0 h 783671"/>
                  <a:gd name="T2" fmla="*/ 57150 w 457200"/>
                  <a:gd name="T3" fmla="*/ 391836 h 783671"/>
                  <a:gd name="T4" fmla="*/ 228600 w 457200"/>
                  <a:gd name="T5" fmla="*/ 783671 h 783671"/>
                  <a:gd name="T6" fmla="*/ 400050 w 457200"/>
                  <a:gd name="T7" fmla="*/ 391836 h 783671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76200 w 457200"/>
                  <a:gd name="T13" fmla="*/ 130612 h 783671"/>
                  <a:gd name="T14" fmla="*/ 381000 w 457200"/>
                  <a:gd name="T15" fmla="*/ 783671 h 7836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57200" h="783671">
                    <a:moveTo>
                      <a:pt x="0" y="783671"/>
                    </a:moveTo>
                    <a:lnTo>
                      <a:pt x="114300" y="0"/>
                    </a:lnTo>
                    <a:lnTo>
                      <a:pt x="342900" y="0"/>
                    </a:lnTo>
                    <a:lnTo>
                      <a:pt x="457200" y="783671"/>
                    </a:lnTo>
                    <a:close/>
                  </a:path>
                </a:pathLst>
              </a:custGeom>
              <a:solidFill>
                <a:schemeClr val="bg1"/>
              </a:solidFill>
              <a:ln w="38100" algn="ctr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lt1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 rot="2700000">
                <a:off x="3712079" y="1370829"/>
                <a:ext cx="118201" cy="298721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ounded Rectangle 19"/>
              <p:cNvSpPr>
                <a:spLocks noChangeArrowheads="1"/>
              </p:cNvSpPr>
              <p:nvPr/>
            </p:nvSpPr>
            <p:spPr bwMode="auto">
              <a:xfrm rot="18900000" flipH="1">
                <a:off x="2153056" y="1370289"/>
                <a:ext cx="120349" cy="298721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25400" algn="ctr">
                <a:noFill/>
                <a:round/>
                <a:headEnd/>
                <a:tailEnd/>
              </a:ln>
            </p:spPr>
            <p:txBody>
              <a:bodyPr vert="eaVert"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latin typeface="+mn-lt"/>
                  <a:cs typeface="+mn-cs"/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935820" y="1082230"/>
                <a:ext cx="120348" cy="29872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ounded Rectangle 21"/>
              <p:cNvSpPr>
                <a:spLocks noChangeArrowheads="1"/>
              </p:cNvSpPr>
              <p:nvPr/>
            </p:nvSpPr>
            <p:spPr bwMode="auto">
              <a:xfrm rot="5400000">
                <a:off x="3936356" y="1960164"/>
                <a:ext cx="118199" cy="29872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25400" algn="ctr">
                <a:noFill/>
                <a:round/>
                <a:headEnd/>
                <a:tailEnd/>
              </a:ln>
            </p:spPr>
            <p:txBody>
              <a:bodyPr rot="10800000" vert="eaVert"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latin typeface="+mn-lt"/>
                  <a:cs typeface="+mn-cs"/>
                </a:endParaRPr>
              </a:p>
            </p:txBody>
          </p:sp>
          <p:sp>
            <p:nvSpPr>
              <p:cNvPr id="23" name="Rounded Rectangle 22"/>
              <p:cNvSpPr>
                <a:spLocks noChangeArrowheads="1"/>
              </p:cNvSpPr>
              <p:nvPr/>
            </p:nvSpPr>
            <p:spPr bwMode="auto">
              <a:xfrm rot="16200000" flipH="1">
                <a:off x="1972624" y="1882905"/>
                <a:ext cx="120349" cy="298721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25400" algn="ctr">
                <a:noFill/>
                <a:round/>
                <a:headEnd/>
                <a:tailEnd/>
              </a:ln>
            </p:spPr>
            <p:txBody>
              <a:bodyPr vert="eaVert"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latin typeface="+mn-lt"/>
                  <a:cs typeface="+mn-cs"/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682965" y="3033484"/>
                <a:ext cx="612484" cy="1117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 dirty="0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2830907" y="2108444"/>
                <a:ext cx="73068" cy="174077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954921" y="2106591"/>
                <a:ext cx="73068" cy="178375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3081082" y="2102589"/>
                <a:ext cx="70919" cy="178374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3313" name="Freeform 13312"/>
          <p:cNvSpPr/>
          <p:nvPr/>
        </p:nvSpPr>
        <p:spPr>
          <a:xfrm>
            <a:off x="0" y="2500313"/>
            <a:ext cx="3092450" cy="1938337"/>
          </a:xfrm>
          <a:custGeom>
            <a:avLst/>
            <a:gdLst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70591 w 2896332"/>
              <a:gd name="connsiteY13" fmla="*/ 23329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62971 w 2896332"/>
              <a:gd name="connsiteY13" fmla="*/ 26758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06617 w 2896332"/>
              <a:gd name="connsiteY10" fmla="*/ 176960 h 1871397"/>
              <a:gd name="connsiteX11" fmla="*/ 1962971 w 2896332"/>
              <a:gd name="connsiteY11" fmla="*/ 267583 h 1871397"/>
              <a:gd name="connsiteX12" fmla="*/ 1973469 w 2896332"/>
              <a:gd name="connsiteY12" fmla="*/ 784519 h 1871397"/>
              <a:gd name="connsiteX13" fmla="*/ 1866010 w 2896332"/>
              <a:gd name="connsiteY13" fmla="*/ 878218 h 1871397"/>
              <a:gd name="connsiteX14" fmla="*/ 2733769 w 2896332"/>
              <a:gd name="connsiteY14" fmla="*/ 1387129 h 1871397"/>
              <a:gd name="connsiteX15" fmla="*/ 2694623 w 2896332"/>
              <a:gd name="connsiteY15" fmla="*/ 1674208 h 1871397"/>
              <a:gd name="connsiteX16" fmla="*/ 2394496 w 2896332"/>
              <a:gd name="connsiteY16" fmla="*/ 1654634 h 1871397"/>
              <a:gd name="connsiteX17" fmla="*/ 2023060 w 2896332"/>
              <a:gd name="connsiteY17" fmla="*/ 1634793 h 1871397"/>
              <a:gd name="connsiteX18" fmla="*/ 1739085 w 2896332"/>
              <a:gd name="connsiteY18" fmla="*/ 1871397 h 1871397"/>
              <a:gd name="connsiteX19" fmla="*/ 1648664 w 2896332"/>
              <a:gd name="connsiteY19" fmla="*/ 1582137 h 1871397"/>
              <a:gd name="connsiteX20" fmla="*/ 1376671 w 2896332"/>
              <a:gd name="connsiteY20" fmla="*/ 1700306 h 1871397"/>
              <a:gd name="connsiteX21" fmla="*/ 1415819 w 2896332"/>
              <a:gd name="connsiteY21" fmla="*/ 1334933 h 1871397"/>
              <a:gd name="connsiteX22" fmla="*/ 665501 w 2896332"/>
              <a:gd name="connsiteY22" fmla="*/ 1276212 h 1871397"/>
              <a:gd name="connsiteX23" fmla="*/ 0 w 2896332"/>
              <a:gd name="connsiteY23" fmla="*/ 1126148 h 1871397"/>
              <a:gd name="connsiteX24" fmla="*/ 13050 w 2896332"/>
              <a:gd name="connsiteY24" fmla="*/ 284488 h 1871397"/>
              <a:gd name="connsiteX25" fmla="*/ 1898646 w 2896332"/>
              <a:gd name="connsiteY25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74819 w 2896332"/>
              <a:gd name="connsiteY16" fmla="*/ 1565782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8202 h 1872827"/>
              <a:gd name="connsiteX1" fmla="*/ 2655476 w 2896332"/>
              <a:gd name="connsiteY1" fmla="*/ 586045 h 1872827"/>
              <a:gd name="connsiteX2" fmla="*/ 2828170 w 2896332"/>
              <a:gd name="connsiteY2" fmla="*/ 1011931 h 1872827"/>
              <a:gd name="connsiteX3" fmla="*/ 2883834 w 2896332"/>
              <a:gd name="connsiteY3" fmla="*/ 1310265 h 1872827"/>
              <a:gd name="connsiteX4" fmla="*/ 2799743 w 2896332"/>
              <a:gd name="connsiteY4" fmla="*/ 1673528 h 1872827"/>
              <a:gd name="connsiteX5" fmla="*/ 2521033 w 2896332"/>
              <a:gd name="connsiteY5" fmla="*/ 1161851 h 1872827"/>
              <a:gd name="connsiteX6" fmla="*/ 2514265 w 2896332"/>
              <a:gd name="connsiteY6" fmla="*/ 468202 h 1872827"/>
              <a:gd name="connsiteX7" fmla="*/ 1898646 w 2896332"/>
              <a:gd name="connsiteY7" fmla="*/ 1476 h 1872827"/>
              <a:gd name="connsiteX8" fmla="*/ 1906617 w 2896332"/>
              <a:gd name="connsiteY8" fmla="*/ 178390 h 1872827"/>
              <a:gd name="connsiteX9" fmla="*/ 1962971 w 2896332"/>
              <a:gd name="connsiteY9" fmla="*/ 269013 h 1872827"/>
              <a:gd name="connsiteX10" fmla="*/ 1973469 w 2896332"/>
              <a:gd name="connsiteY10" fmla="*/ 785949 h 1872827"/>
              <a:gd name="connsiteX11" fmla="*/ 1866010 w 2896332"/>
              <a:gd name="connsiteY11" fmla="*/ 879648 h 1872827"/>
              <a:gd name="connsiteX12" fmla="*/ 2733769 w 2896332"/>
              <a:gd name="connsiteY12" fmla="*/ 1388559 h 1872827"/>
              <a:gd name="connsiteX13" fmla="*/ 2694623 w 2896332"/>
              <a:gd name="connsiteY13" fmla="*/ 1641133 h 1872827"/>
              <a:gd name="connsiteX14" fmla="*/ 2385869 w 2896332"/>
              <a:gd name="connsiteY14" fmla="*/ 1587053 h 1872827"/>
              <a:gd name="connsiteX15" fmla="*/ 2074819 w 2896332"/>
              <a:gd name="connsiteY15" fmla="*/ 1567212 h 1872827"/>
              <a:gd name="connsiteX16" fmla="*/ 1739085 w 2896332"/>
              <a:gd name="connsiteY16" fmla="*/ 1872827 h 1872827"/>
              <a:gd name="connsiteX17" fmla="*/ 1648664 w 2896332"/>
              <a:gd name="connsiteY17" fmla="*/ 1583567 h 1872827"/>
              <a:gd name="connsiteX18" fmla="*/ 1376671 w 2896332"/>
              <a:gd name="connsiteY18" fmla="*/ 1701736 h 1872827"/>
              <a:gd name="connsiteX19" fmla="*/ 1415819 w 2896332"/>
              <a:gd name="connsiteY19" fmla="*/ 1336363 h 1872827"/>
              <a:gd name="connsiteX20" fmla="*/ 665501 w 2896332"/>
              <a:gd name="connsiteY20" fmla="*/ 1277642 h 1872827"/>
              <a:gd name="connsiteX21" fmla="*/ 0 w 2896332"/>
              <a:gd name="connsiteY21" fmla="*/ 1127578 h 1872827"/>
              <a:gd name="connsiteX22" fmla="*/ 13050 w 2896332"/>
              <a:gd name="connsiteY22" fmla="*/ 285918 h 1872827"/>
              <a:gd name="connsiteX23" fmla="*/ 1898646 w 2896332"/>
              <a:gd name="connsiteY23" fmla="*/ 1476 h 187282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87909 w 2896332"/>
              <a:gd name="connsiteY5" fmla="*/ 1152990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6332"/>
              <a:gd name="connsiteY0" fmla="*/ 251285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09609 w 2896332"/>
              <a:gd name="connsiteY6" fmla="*/ 251285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4163"/>
              <a:gd name="connsiteY0" fmla="*/ 251285 h 1871397"/>
              <a:gd name="connsiteX1" fmla="*/ 2655476 w 2894163"/>
              <a:gd name="connsiteY1" fmla="*/ 584615 h 1871397"/>
              <a:gd name="connsiteX2" fmla="*/ 2828170 w 2894163"/>
              <a:gd name="connsiteY2" fmla="*/ 1010501 h 1871397"/>
              <a:gd name="connsiteX3" fmla="*/ 2883834 w 2894163"/>
              <a:gd name="connsiteY3" fmla="*/ 1308835 h 1871397"/>
              <a:gd name="connsiteX4" fmla="*/ 2792313 w 2894163"/>
              <a:gd name="connsiteY4" fmla="*/ 1690675 h 1871397"/>
              <a:gd name="connsiteX5" fmla="*/ 2651069 w 2894163"/>
              <a:gd name="connsiteY5" fmla="*/ 1156706 h 1871397"/>
              <a:gd name="connsiteX6" fmla="*/ 2209609 w 2894163"/>
              <a:gd name="connsiteY6" fmla="*/ 251285 h 1871397"/>
              <a:gd name="connsiteX7" fmla="*/ 1898646 w 2894163"/>
              <a:gd name="connsiteY7" fmla="*/ 46 h 1871397"/>
              <a:gd name="connsiteX8" fmla="*/ 1941303 w 2894163"/>
              <a:gd name="connsiteY8" fmla="*/ 293585 h 1871397"/>
              <a:gd name="connsiteX9" fmla="*/ 1974640 w 2894163"/>
              <a:gd name="connsiteY9" fmla="*/ 533402 h 1871397"/>
              <a:gd name="connsiteX10" fmla="*/ 1973469 w 2894163"/>
              <a:gd name="connsiteY10" fmla="*/ 784519 h 1871397"/>
              <a:gd name="connsiteX11" fmla="*/ 1866010 w 2894163"/>
              <a:gd name="connsiteY11" fmla="*/ 878218 h 1871397"/>
              <a:gd name="connsiteX12" fmla="*/ 2733769 w 2894163"/>
              <a:gd name="connsiteY12" fmla="*/ 1387129 h 1871397"/>
              <a:gd name="connsiteX13" fmla="*/ 2694623 w 2894163"/>
              <a:gd name="connsiteY13" fmla="*/ 1639703 h 1871397"/>
              <a:gd name="connsiteX14" fmla="*/ 2385869 w 2894163"/>
              <a:gd name="connsiteY14" fmla="*/ 1585623 h 1871397"/>
              <a:gd name="connsiteX15" fmla="*/ 2074819 w 2894163"/>
              <a:gd name="connsiteY15" fmla="*/ 1565782 h 1871397"/>
              <a:gd name="connsiteX16" fmla="*/ 1739085 w 2894163"/>
              <a:gd name="connsiteY16" fmla="*/ 1871397 h 1871397"/>
              <a:gd name="connsiteX17" fmla="*/ 1648664 w 2894163"/>
              <a:gd name="connsiteY17" fmla="*/ 1582137 h 1871397"/>
              <a:gd name="connsiteX18" fmla="*/ 1376671 w 2894163"/>
              <a:gd name="connsiteY18" fmla="*/ 1700306 h 1871397"/>
              <a:gd name="connsiteX19" fmla="*/ 1415819 w 2894163"/>
              <a:gd name="connsiteY19" fmla="*/ 1334933 h 1871397"/>
              <a:gd name="connsiteX20" fmla="*/ 665501 w 2894163"/>
              <a:gd name="connsiteY20" fmla="*/ 1276212 h 1871397"/>
              <a:gd name="connsiteX21" fmla="*/ 0 w 2894163"/>
              <a:gd name="connsiteY21" fmla="*/ 1126148 h 1871397"/>
              <a:gd name="connsiteX22" fmla="*/ 13050 w 2894163"/>
              <a:gd name="connsiteY22" fmla="*/ 284488 h 1871397"/>
              <a:gd name="connsiteX23" fmla="*/ 1898646 w 2894163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51069 w 2889213"/>
              <a:gd name="connsiteY5" fmla="*/ 1156706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228993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150164 w 2889213"/>
              <a:gd name="connsiteY6" fmla="*/ 228993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941303 w 2889213"/>
              <a:gd name="connsiteY8" fmla="*/ 178433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92904 w 2889213"/>
              <a:gd name="connsiteY9" fmla="*/ 459050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48320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56"/>
              <a:gd name="connsiteX1" fmla="*/ 2655476 w 2889213"/>
              <a:gd name="connsiteY1" fmla="*/ 469395 h 1800456"/>
              <a:gd name="connsiteX2" fmla="*/ 2828170 w 2889213"/>
              <a:gd name="connsiteY2" fmla="*/ 895281 h 1800456"/>
              <a:gd name="connsiteX3" fmla="*/ 2883834 w 2889213"/>
              <a:gd name="connsiteY3" fmla="*/ 1193615 h 1800456"/>
              <a:gd name="connsiteX4" fmla="*/ 2840612 w 2889213"/>
              <a:gd name="connsiteY4" fmla="*/ 1449135 h 1800456"/>
              <a:gd name="connsiteX5" fmla="*/ 2632493 w 2889213"/>
              <a:gd name="connsiteY5" fmla="*/ 1060062 h 1800456"/>
              <a:gd name="connsiteX6" fmla="*/ 2150164 w 2889213"/>
              <a:gd name="connsiteY6" fmla="*/ 113773 h 1800456"/>
              <a:gd name="connsiteX7" fmla="*/ 1348782 w 2889213"/>
              <a:gd name="connsiteY7" fmla="*/ 0 h 1800456"/>
              <a:gd name="connsiteX8" fmla="*/ 1714668 w 2889213"/>
              <a:gd name="connsiteY8" fmla="*/ 204372 h 1800456"/>
              <a:gd name="connsiteX9" fmla="*/ 1866896 w 2889213"/>
              <a:gd name="connsiteY9" fmla="*/ 462766 h 1800456"/>
              <a:gd name="connsiteX10" fmla="*/ 1973469 w 2889213"/>
              <a:gd name="connsiteY10" fmla="*/ 669299 h 1800456"/>
              <a:gd name="connsiteX11" fmla="*/ 1866010 w 2889213"/>
              <a:gd name="connsiteY11" fmla="*/ 762998 h 1800456"/>
              <a:gd name="connsiteX12" fmla="*/ 2733769 w 2889213"/>
              <a:gd name="connsiteY12" fmla="*/ 1271909 h 1800456"/>
              <a:gd name="connsiteX13" fmla="*/ 2694623 w 2889213"/>
              <a:gd name="connsiteY13" fmla="*/ 1524483 h 1800456"/>
              <a:gd name="connsiteX14" fmla="*/ 2385869 w 2889213"/>
              <a:gd name="connsiteY14" fmla="*/ 1470403 h 1800456"/>
              <a:gd name="connsiteX15" fmla="*/ 2191986 w 2889213"/>
              <a:gd name="connsiteY15" fmla="*/ 1800407 h 1800456"/>
              <a:gd name="connsiteX16" fmla="*/ 2074819 w 2889213"/>
              <a:gd name="connsiteY16" fmla="*/ 1450562 h 1800456"/>
              <a:gd name="connsiteX17" fmla="*/ 1739085 w 2889213"/>
              <a:gd name="connsiteY17" fmla="*/ 1756177 h 1800456"/>
              <a:gd name="connsiteX18" fmla="*/ 1648664 w 2889213"/>
              <a:gd name="connsiteY18" fmla="*/ 1466917 h 1800456"/>
              <a:gd name="connsiteX19" fmla="*/ 1376671 w 2889213"/>
              <a:gd name="connsiteY19" fmla="*/ 1585086 h 1800456"/>
              <a:gd name="connsiteX20" fmla="*/ 1415819 w 2889213"/>
              <a:gd name="connsiteY20" fmla="*/ 1219713 h 1800456"/>
              <a:gd name="connsiteX21" fmla="*/ 665501 w 2889213"/>
              <a:gd name="connsiteY21" fmla="*/ 1160992 h 1800456"/>
              <a:gd name="connsiteX22" fmla="*/ 0 w 2889213"/>
              <a:gd name="connsiteY22" fmla="*/ 1010928 h 1800456"/>
              <a:gd name="connsiteX23" fmla="*/ 13050 w 2889213"/>
              <a:gd name="connsiteY23" fmla="*/ 169268 h 1800456"/>
              <a:gd name="connsiteX24" fmla="*/ 1348782 w 2889213"/>
              <a:gd name="connsiteY24" fmla="*/ 0 h 1800456"/>
              <a:gd name="connsiteX0" fmla="*/ 2150164 w 2889213"/>
              <a:gd name="connsiteY0" fmla="*/ 113773 h 1811599"/>
              <a:gd name="connsiteX1" fmla="*/ 2655476 w 2889213"/>
              <a:gd name="connsiteY1" fmla="*/ 469395 h 1811599"/>
              <a:gd name="connsiteX2" fmla="*/ 2828170 w 2889213"/>
              <a:gd name="connsiteY2" fmla="*/ 895281 h 1811599"/>
              <a:gd name="connsiteX3" fmla="*/ 2883834 w 2889213"/>
              <a:gd name="connsiteY3" fmla="*/ 1193615 h 1811599"/>
              <a:gd name="connsiteX4" fmla="*/ 2840612 w 2889213"/>
              <a:gd name="connsiteY4" fmla="*/ 1449135 h 1811599"/>
              <a:gd name="connsiteX5" fmla="*/ 2632493 w 2889213"/>
              <a:gd name="connsiteY5" fmla="*/ 1060062 h 1811599"/>
              <a:gd name="connsiteX6" fmla="*/ 2150164 w 2889213"/>
              <a:gd name="connsiteY6" fmla="*/ 113773 h 1811599"/>
              <a:gd name="connsiteX7" fmla="*/ 1348782 w 2889213"/>
              <a:gd name="connsiteY7" fmla="*/ 0 h 1811599"/>
              <a:gd name="connsiteX8" fmla="*/ 1714668 w 2889213"/>
              <a:gd name="connsiteY8" fmla="*/ 204372 h 1811599"/>
              <a:gd name="connsiteX9" fmla="*/ 1866896 w 2889213"/>
              <a:gd name="connsiteY9" fmla="*/ 462766 h 1811599"/>
              <a:gd name="connsiteX10" fmla="*/ 1973469 w 2889213"/>
              <a:gd name="connsiteY10" fmla="*/ 669299 h 1811599"/>
              <a:gd name="connsiteX11" fmla="*/ 1866010 w 2889213"/>
              <a:gd name="connsiteY11" fmla="*/ 762998 h 1811599"/>
              <a:gd name="connsiteX12" fmla="*/ 2733769 w 2889213"/>
              <a:gd name="connsiteY12" fmla="*/ 1271909 h 1811599"/>
              <a:gd name="connsiteX13" fmla="*/ 2694623 w 2889213"/>
              <a:gd name="connsiteY13" fmla="*/ 1524483 h 1811599"/>
              <a:gd name="connsiteX14" fmla="*/ 2385869 w 2889213"/>
              <a:gd name="connsiteY14" fmla="*/ 1470403 h 1811599"/>
              <a:gd name="connsiteX15" fmla="*/ 2214278 w 2889213"/>
              <a:gd name="connsiteY15" fmla="*/ 1811553 h 1811599"/>
              <a:gd name="connsiteX16" fmla="*/ 2074819 w 2889213"/>
              <a:gd name="connsiteY16" fmla="*/ 1450562 h 1811599"/>
              <a:gd name="connsiteX17" fmla="*/ 1739085 w 2889213"/>
              <a:gd name="connsiteY17" fmla="*/ 1756177 h 1811599"/>
              <a:gd name="connsiteX18" fmla="*/ 1648664 w 2889213"/>
              <a:gd name="connsiteY18" fmla="*/ 1466917 h 1811599"/>
              <a:gd name="connsiteX19" fmla="*/ 1376671 w 2889213"/>
              <a:gd name="connsiteY19" fmla="*/ 1585086 h 1811599"/>
              <a:gd name="connsiteX20" fmla="*/ 1415819 w 2889213"/>
              <a:gd name="connsiteY20" fmla="*/ 1219713 h 1811599"/>
              <a:gd name="connsiteX21" fmla="*/ 665501 w 2889213"/>
              <a:gd name="connsiteY21" fmla="*/ 1160992 h 1811599"/>
              <a:gd name="connsiteX22" fmla="*/ 0 w 2889213"/>
              <a:gd name="connsiteY22" fmla="*/ 1010928 h 1811599"/>
              <a:gd name="connsiteX23" fmla="*/ 13050 w 2889213"/>
              <a:gd name="connsiteY23" fmla="*/ 169268 h 1811599"/>
              <a:gd name="connsiteX24" fmla="*/ 1348782 w 2889213"/>
              <a:gd name="connsiteY24" fmla="*/ 0 h 1811599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889213" h="1811553">
                <a:moveTo>
                  <a:pt x="2150164" y="113773"/>
                </a:moveTo>
                <a:lnTo>
                  <a:pt x="2655476" y="469395"/>
                </a:lnTo>
                <a:cubicBezTo>
                  <a:pt x="2724937" y="612627"/>
                  <a:pt x="2790110" y="774578"/>
                  <a:pt x="2828170" y="895281"/>
                </a:cubicBezTo>
                <a:cubicBezTo>
                  <a:pt x="2845006" y="1009922"/>
                  <a:pt x="2872906" y="1094971"/>
                  <a:pt x="2883834" y="1193615"/>
                </a:cubicBezTo>
                <a:cubicBezTo>
                  <a:pt x="2898597" y="1276508"/>
                  <a:pt x="2882583" y="1383685"/>
                  <a:pt x="2840612" y="1449135"/>
                </a:cubicBezTo>
                <a:cubicBezTo>
                  <a:pt x="2801112" y="1388173"/>
                  <a:pt x="2764708" y="1276910"/>
                  <a:pt x="2632493" y="1060062"/>
                </a:cubicBezTo>
                <a:cubicBezTo>
                  <a:pt x="2521003" y="837054"/>
                  <a:pt x="2268591" y="370791"/>
                  <a:pt x="2150164" y="113773"/>
                </a:cubicBezTo>
                <a:close/>
                <a:moveTo>
                  <a:pt x="1348782" y="0"/>
                </a:moveTo>
                <a:cubicBezTo>
                  <a:pt x="1445338" y="154432"/>
                  <a:pt x="1639668" y="165874"/>
                  <a:pt x="1714668" y="204372"/>
                </a:cubicBezTo>
                <a:cubicBezTo>
                  <a:pt x="1723722" y="285320"/>
                  <a:pt x="1831199" y="402612"/>
                  <a:pt x="1866896" y="462766"/>
                </a:cubicBezTo>
                <a:cubicBezTo>
                  <a:pt x="1913125" y="544588"/>
                  <a:pt x="1935949" y="596454"/>
                  <a:pt x="1973469" y="669299"/>
                </a:cubicBezTo>
                <a:cubicBezTo>
                  <a:pt x="1909251" y="682689"/>
                  <a:pt x="1863715" y="712895"/>
                  <a:pt x="1866010" y="762998"/>
                </a:cubicBezTo>
                <a:cubicBezTo>
                  <a:pt x="1884495" y="971782"/>
                  <a:pt x="2517373" y="1008755"/>
                  <a:pt x="2733769" y="1271909"/>
                </a:cubicBezTo>
                <a:cubicBezTo>
                  <a:pt x="2839248" y="1365427"/>
                  <a:pt x="2779441" y="1512521"/>
                  <a:pt x="2694623" y="1524483"/>
                </a:cubicBezTo>
                <a:cubicBezTo>
                  <a:pt x="2575007" y="1522308"/>
                  <a:pt x="2538107" y="1485627"/>
                  <a:pt x="2385869" y="1470403"/>
                </a:cubicBezTo>
                <a:cubicBezTo>
                  <a:pt x="2333676" y="1639614"/>
                  <a:pt x="2280982" y="1755416"/>
                  <a:pt x="2214278" y="1811553"/>
                </a:cubicBezTo>
                <a:cubicBezTo>
                  <a:pt x="2147576" y="1804531"/>
                  <a:pt x="2033271" y="1685187"/>
                  <a:pt x="2074819" y="1450562"/>
                </a:cubicBezTo>
                <a:cubicBezTo>
                  <a:pt x="1992109" y="1541380"/>
                  <a:pt x="1856720" y="1716561"/>
                  <a:pt x="1739085" y="1756177"/>
                </a:cubicBezTo>
                <a:cubicBezTo>
                  <a:pt x="1647742" y="1688758"/>
                  <a:pt x="1625791" y="1561162"/>
                  <a:pt x="1648664" y="1466917"/>
                </a:cubicBezTo>
                <a:cubicBezTo>
                  <a:pt x="1575908" y="1517602"/>
                  <a:pt x="1475987" y="1575732"/>
                  <a:pt x="1376671" y="1585086"/>
                </a:cubicBezTo>
                <a:cubicBezTo>
                  <a:pt x="1265755" y="1421973"/>
                  <a:pt x="1344050" y="1304532"/>
                  <a:pt x="1415819" y="1219713"/>
                </a:cubicBezTo>
                <a:cubicBezTo>
                  <a:pt x="1106992" y="1284958"/>
                  <a:pt x="922130" y="1226237"/>
                  <a:pt x="665501" y="1160992"/>
                </a:cubicBezTo>
                <a:cubicBezTo>
                  <a:pt x="467591" y="1128369"/>
                  <a:pt x="282729" y="1004403"/>
                  <a:pt x="0" y="1010928"/>
                </a:cubicBezTo>
                <a:lnTo>
                  <a:pt x="13050" y="169268"/>
                </a:lnTo>
                <a:cubicBezTo>
                  <a:pt x="722590" y="234513"/>
                  <a:pt x="1132701" y="28762"/>
                  <a:pt x="1348782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lumMod val="50000"/>
                  <a:lumOff val="50000"/>
                </a:schemeClr>
              </a:gs>
              <a:gs pos="100000">
                <a:schemeClr val="accent2">
                  <a:lumMod val="50000"/>
                  <a:lumOff val="50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/>
          </a:p>
        </p:txBody>
      </p:sp>
      <p:sp>
        <p:nvSpPr>
          <p:cNvPr id="50" name="Oval 49"/>
          <p:cNvSpPr/>
          <p:nvPr/>
        </p:nvSpPr>
        <p:spPr>
          <a:xfrm>
            <a:off x="4164013" y="1403350"/>
            <a:ext cx="576262" cy="57626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>
              <a:solidFill>
                <a:srgbClr val="32AEB8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4164013" y="2262188"/>
            <a:ext cx="576262" cy="5762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>
              <a:solidFill>
                <a:srgbClr val="32AEB8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4164013" y="3103563"/>
            <a:ext cx="576262" cy="57626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>
              <a:solidFill>
                <a:srgbClr val="32AEB8"/>
              </a:solidFill>
            </a:endParaRPr>
          </a:p>
        </p:txBody>
      </p:sp>
      <p:grpSp>
        <p:nvGrpSpPr>
          <p:cNvPr id="49160" name="Group 52"/>
          <p:cNvGrpSpPr>
            <a:grpSpLocks/>
          </p:cNvGrpSpPr>
          <p:nvPr/>
        </p:nvGrpSpPr>
        <p:grpSpPr bwMode="auto">
          <a:xfrm>
            <a:off x="4859338" y="1492250"/>
            <a:ext cx="3671887" cy="557213"/>
            <a:chOff x="803640" y="3362835"/>
            <a:chExt cx="2059657" cy="557530"/>
          </a:xfrm>
        </p:grpSpPr>
        <p:sp>
          <p:nvSpPr>
            <p:cNvPr id="49174" name="TextBox 53"/>
            <p:cNvSpPr txBox="1">
              <a:spLocks noChangeArrowheads="1"/>
            </p:cNvSpPr>
            <p:nvPr/>
          </p:nvSpPr>
          <p:spPr bwMode="auto">
            <a:xfrm>
              <a:off x="803640" y="3645571"/>
              <a:ext cx="2059657" cy="274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latinLnBrk="1"/>
              <a:endParaRPr lang="ko-KR" altLang="en-US" sz="1200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  <p:sp>
          <p:nvSpPr>
            <p:cNvPr id="49175" name="TextBox 54"/>
            <p:cNvSpPr txBox="1">
              <a:spLocks noChangeArrowheads="1"/>
            </p:cNvSpPr>
            <p:nvPr/>
          </p:nvSpPr>
          <p:spPr bwMode="auto">
            <a:xfrm>
              <a:off x="803640" y="3362835"/>
              <a:ext cx="2059657" cy="457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latinLnBrk="1">
                <a:spcBef>
                  <a:spcPct val="20000"/>
                </a:spcBef>
                <a:buFont typeface="Arial" charset="0"/>
                <a:buNone/>
              </a:pPr>
              <a:r>
                <a:rPr lang="th-TH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สถานที่เก็บรักษาเงิน</a:t>
              </a:r>
              <a:endParaRPr lang="ko-KR" altLang="en-US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</p:grpSp>
      <p:grpSp>
        <p:nvGrpSpPr>
          <p:cNvPr id="49161" name="Group 55"/>
          <p:cNvGrpSpPr>
            <a:grpSpLocks/>
          </p:cNvGrpSpPr>
          <p:nvPr/>
        </p:nvGrpSpPr>
        <p:grpSpPr bwMode="auto">
          <a:xfrm>
            <a:off x="4859338" y="2355850"/>
            <a:ext cx="3671887" cy="557213"/>
            <a:chOff x="803640" y="3362835"/>
            <a:chExt cx="2059657" cy="557530"/>
          </a:xfrm>
        </p:grpSpPr>
        <p:sp>
          <p:nvSpPr>
            <p:cNvPr id="49172" name="TextBox 56"/>
            <p:cNvSpPr txBox="1">
              <a:spLocks noChangeArrowheads="1"/>
            </p:cNvSpPr>
            <p:nvPr/>
          </p:nvSpPr>
          <p:spPr bwMode="auto">
            <a:xfrm>
              <a:off x="803640" y="3645571"/>
              <a:ext cx="2059657" cy="274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latinLnBrk="1"/>
              <a:endParaRPr lang="ko-KR" altLang="en-US" sz="1200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  <p:sp>
          <p:nvSpPr>
            <p:cNvPr id="49173" name="TextBox 57"/>
            <p:cNvSpPr txBox="1">
              <a:spLocks noChangeArrowheads="1"/>
            </p:cNvSpPr>
            <p:nvPr/>
          </p:nvSpPr>
          <p:spPr bwMode="auto">
            <a:xfrm>
              <a:off x="803640" y="3362835"/>
              <a:ext cx="2059657" cy="457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latinLnBrk="1"/>
              <a:r>
                <a:rPr lang="th-TH" b="1"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กรรมการเก็บรักษาเงิน</a:t>
              </a:r>
              <a:endParaRPr lang="ko-KR" altLang="en-US" b="1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</p:grpSp>
      <p:grpSp>
        <p:nvGrpSpPr>
          <p:cNvPr id="49162" name="Group 58"/>
          <p:cNvGrpSpPr>
            <a:grpSpLocks/>
          </p:cNvGrpSpPr>
          <p:nvPr/>
        </p:nvGrpSpPr>
        <p:grpSpPr bwMode="auto">
          <a:xfrm>
            <a:off x="4859338" y="3219450"/>
            <a:ext cx="3671887" cy="558800"/>
            <a:chOff x="803640" y="3362835"/>
            <a:chExt cx="2059657" cy="557929"/>
          </a:xfrm>
        </p:grpSpPr>
        <p:sp>
          <p:nvSpPr>
            <p:cNvPr id="49170" name="TextBox 59"/>
            <p:cNvSpPr txBox="1">
              <a:spLocks noChangeArrowheads="1"/>
            </p:cNvSpPr>
            <p:nvPr/>
          </p:nvSpPr>
          <p:spPr bwMode="auto">
            <a:xfrm>
              <a:off x="803640" y="3646555"/>
              <a:ext cx="2059657" cy="274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latinLnBrk="1"/>
              <a:endParaRPr lang="ko-KR" altLang="en-US" sz="1200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  <p:sp>
          <p:nvSpPr>
            <p:cNvPr id="49171" name="TextBox 60"/>
            <p:cNvSpPr txBox="1">
              <a:spLocks noChangeArrowheads="1"/>
            </p:cNvSpPr>
            <p:nvPr/>
          </p:nvSpPr>
          <p:spPr bwMode="auto">
            <a:xfrm>
              <a:off x="803640" y="3362835"/>
              <a:ext cx="2059657" cy="456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latinLnBrk="1"/>
              <a:r>
                <a:rPr lang="th-TH" b="1"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การเก็บรักษาเงิน</a:t>
              </a:r>
              <a:endParaRPr lang="ko-KR" altLang="en-US" b="1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</p:grpSp>
      <p:sp>
        <p:nvSpPr>
          <p:cNvPr id="49163" name="TextBox 61"/>
          <p:cNvSpPr txBox="1">
            <a:spLocks noChangeArrowheads="1"/>
          </p:cNvSpPr>
          <p:nvPr/>
        </p:nvSpPr>
        <p:spPr bwMode="auto">
          <a:xfrm>
            <a:off x="4130675" y="1460500"/>
            <a:ext cx="64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b="1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1</a:t>
            </a:r>
            <a:endParaRPr lang="ko-KR" altLang="en-US" b="1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49164" name="TextBox 62"/>
          <p:cNvSpPr txBox="1">
            <a:spLocks noChangeArrowheads="1"/>
          </p:cNvSpPr>
          <p:nvPr/>
        </p:nvSpPr>
        <p:spPr bwMode="auto">
          <a:xfrm>
            <a:off x="4130675" y="2319338"/>
            <a:ext cx="64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b="1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2</a:t>
            </a:r>
            <a:endParaRPr lang="ko-KR" altLang="en-US" b="1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49165" name="TextBox 63"/>
          <p:cNvSpPr txBox="1">
            <a:spLocks noChangeArrowheads="1"/>
          </p:cNvSpPr>
          <p:nvPr/>
        </p:nvSpPr>
        <p:spPr bwMode="auto">
          <a:xfrm>
            <a:off x="4130675" y="3162300"/>
            <a:ext cx="64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b="1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3</a:t>
            </a:r>
            <a:endParaRPr lang="ko-KR" altLang="en-US" b="1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49167" name="TextBox 32"/>
          <p:cNvSpPr txBox="1">
            <a:spLocks noChangeArrowheads="1"/>
          </p:cNvSpPr>
          <p:nvPr/>
        </p:nvSpPr>
        <p:spPr bwMode="auto">
          <a:xfrm>
            <a:off x="3276600" y="3219450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th-TH" altLang="ko-KR" b="1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ส่วนที่</a:t>
            </a:r>
            <a:r>
              <a:rPr lang="en-US" altLang="ko-KR" b="1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 </a:t>
            </a:r>
            <a:endParaRPr lang="ko-KR" altLang="en-US" b="1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49168" name="TextBox 32"/>
          <p:cNvSpPr txBox="1">
            <a:spLocks noChangeArrowheads="1"/>
          </p:cNvSpPr>
          <p:nvPr/>
        </p:nvSpPr>
        <p:spPr bwMode="auto">
          <a:xfrm>
            <a:off x="3276600" y="1492250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th-TH" altLang="ko-KR" b="1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ส่วนที่</a:t>
            </a:r>
            <a:r>
              <a:rPr lang="en-US" altLang="ko-KR" b="1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 </a:t>
            </a:r>
            <a:endParaRPr lang="ko-KR" altLang="en-US" b="1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49169" name="TextBox 32"/>
          <p:cNvSpPr txBox="1">
            <a:spLocks noChangeArrowheads="1"/>
          </p:cNvSpPr>
          <p:nvPr/>
        </p:nvSpPr>
        <p:spPr bwMode="auto">
          <a:xfrm>
            <a:off x="3276600" y="2355850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th-TH" altLang="ko-KR" b="1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ส่วนที่</a:t>
            </a:r>
            <a:r>
              <a:rPr lang="en-US" altLang="ko-KR" b="1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 </a:t>
            </a:r>
            <a:endParaRPr lang="ko-KR" altLang="en-US" b="1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2"/>
          <p:cNvSpPr>
            <a:spLocks noChangeArrowheads="1"/>
          </p:cNvSpPr>
          <p:nvPr/>
        </p:nvSpPr>
        <p:spPr bwMode="auto">
          <a:xfrm>
            <a:off x="539552" y="2879851"/>
            <a:ext cx="7812087" cy="1080244"/>
          </a:xfrm>
          <a:prstGeom prst="rect">
            <a:avLst/>
          </a:prstGeom>
          <a:solidFill>
            <a:schemeClr val="accent2">
              <a:alpha val="30196"/>
            </a:schemeClr>
          </a:solidFill>
          <a:ln w="12700" algn="ctr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4213"/>
            <a:endParaRPr lang="th-TH" sz="1400">
              <a:solidFill>
                <a:srgbClr val="FFFFFF"/>
              </a:solidFill>
            </a:endParaRPr>
          </a:p>
        </p:txBody>
      </p:sp>
      <p:sp>
        <p:nvSpPr>
          <p:cNvPr id="86019" name="Rectangle 13"/>
          <p:cNvSpPr>
            <a:spLocks noChangeArrowheads="1"/>
          </p:cNvSpPr>
          <p:nvPr/>
        </p:nvSpPr>
        <p:spPr bwMode="auto">
          <a:xfrm>
            <a:off x="255226" y="1548228"/>
            <a:ext cx="7812087" cy="1081088"/>
          </a:xfrm>
          <a:prstGeom prst="rect">
            <a:avLst/>
          </a:prstGeom>
          <a:solidFill>
            <a:srgbClr val="5A9BD5">
              <a:alpha val="30196"/>
            </a:srgbClr>
          </a:solidFill>
          <a:ln w="12700" algn="ctr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4213"/>
            <a:endParaRPr lang="th-TH" sz="1400">
              <a:solidFill>
                <a:srgbClr val="FFFFFF"/>
              </a:solidFill>
            </a:endParaRPr>
          </a:p>
        </p:txBody>
      </p:sp>
      <p:grpSp>
        <p:nvGrpSpPr>
          <p:cNvPr id="86020" name="Group 24"/>
          <p:cNvGrpSpPr>
            <a:grpSpLocks/>
          </p:cNvGrpSpPr>
          <p:nvPr/>
        </p:nvGrpSpPr>
        <p:grpSpPr bwMode="auto">
          <a:xfrm>
            <a:off x="1475656" y="1635646"/>
            <a:ext cx="6591657" cy="890829"/>
            <a:chOff x="2079598" y="4199174"/>
            <a:chExt cx="3303211" cy="1546649"/>
          </a:xfrm>
        </p:grpSpPr>
        <p:sp>
          <p:nvSpPr>
            <p:cNvPr id="86021" name="TextBox 25"/>
            <p:cNvSpPr txBox="1">
              <a:spLocks noChangeArrowheads="1"/>
            </p:cNvSpPr>
            <p:nvPr/>
          </p:nvSpPr>
          <p:spPr bwMode="auto">
            <a:xfrm>
              <a:off x="2087149" y="4450003"/>
              <a:ext cx="3255754" cy="12958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r>
                <a:rPr lang="th-TH" sz="22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ปรับปรุงให้มีความชัดเจนว่าการเก็บรักษาเงินเป็นเฉพาะกรณีเงินสดหรือเช็ค</a:t>
              </a:r>
              <a:br>
                <a:rPr lang="th-TH" sz="22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</a:br>
              <a:r>
                <a:rPr lang="th-TH" sz="22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หรือเอกสารแทนตัวเงินอื่น</a:t>
              </a:r>
              <a:endParaRPr lang="th-TH" sz="22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86022" name="TextBox 26"/>
            <p:cNvSpPr txBox="1">
              <a:spLocks noChangeArrowheads="1"/>
            </p:cNvSpPr>
            <p:nvPr/>
          </p:nvSpPr>
          <p:spPr bwMode="auto">
            <a:xfrm>
              <a:off x="2079598" y="4199174"/>
              <a:ext cx="3303211" cy="317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endParaRPr lang="ko-KR" altLang="en-US" sz="1100" b="1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</p:grpSp>
      <p:sp>
        <p:nvSpPr>
          <p:cNvPr id="86026" name="Isosceles Triangle 8"/>
          <p:cNvSpPr>
            <a:spLocks noChangeArrowheads="1"/>
          </p:cNvSpPr>
          <p:nvPr/>
        </p:nvSpPr>
        <p:spPr bwMode="auto">
          <a:xfrm rot="-5400000">
            <a:off x="620291" y="1914947"/>
            <a:ext cx="334963" cy="352425"/>
          </a:xfrm>
          <a:custGeom>
            <a:avLst/>
            <a:gdLst>
              <a:gd name="T0" fmla="*/ 0 w 2708011"/>
              <a:gd name="T1" fmla="*/ 0 h 3228660"/>
              <a:gd name="T2" fmla="*/ 2708011 w 2708011"/>
              <a:gd name="T3" fmla="*/ 3228660 h 3228660"/>
            </a:gdLst>
            <a:ahLst/>
            <a:cxnLst/>
            <a:rect l="T0" t="T1" r="T2" b="T3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bg1"/>
          </a:solidFill>
          <a:ln w="12700" algn="ctr">
            <a:noFill/>
            <a:miter lim="800000"/>
            <a:headEnd/>
            <a:tailEnd/>
          </a:ln>
        </p:spPr>
        <p:txBody>
          <a:bodyPr rot="10800000" lIns="68580" tIns="34290" rIns="68580" bIns="34290" anchor="ctr"/>
          <a:lstStyle/>
          <a:p>
            <a:pPr algn="ctr" defTabSz="685800" latinLnBrk="1"/>
            <a:endParaRPr lang="ko-KR" altLang="en-US" sz="1400">
              <a:solidFill>
                <a:srgbClr val="FFFFFF"/>
              </a:solidFill>
              <a:ea typeface="Gulim" pitchFamily="34" charset="-127"/>
            </a:endParaRPr>
          </a:p>
        </p:txBody>
      </p:sp>
      <p:sp>
        <p:nvSpPr>
          <p:cNvPr id="59" name="Isosceles Triangle 8"/>
          <p:cNvSpPr>
            <a:spLocks noChangeArrowheads="1"/>
          </p:cNvSpPr>
          <p:nvPr/>
        </p:nvSpPr>
        <p:spPr bwMode="auto">
          <a:xfrm rot="-5400000">
            <a:off x="1001763" y="3166541"/>
            <a:ext cx="311150" cy="371475"/>
          </a:xfrm>
          <a:custGeom>
            <a:avLst/>
            <a:gdLst>
              <a:gd name="T0" fmla="*/ 0 w 2708011"/>
              <a:gd name="T1" fmla="*/ 0 h 3228660"/>
              <a:gd name="T2" fmla="*/ 2708011 w 2708011"/>
              <a:gd name="T3" fmla="*/ 3228660 h 3228660"/>
            </a:gdLst>
            <a:ahLst/>
            <a:cxnLst/>
            <a:rect l="T0" t="T1" r="T2" b="T3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rgbClr val="32AEB8"/>
          </a:solidFill>
          <a:ln w="25400" algn="ctr">
            <a:noFill/>
            <a:miter lim="800000"/>
            <a:headEnd/>
            <a:tailEnd/>
          </a:ln>
        </p:spPr>
        <p:txBody>
          <a:bodyPr rot="10800000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86029" name="Text Placeholder 1"/>
          <p:cNvSpPr>
            <a:spLocks/>
          </p:cNvSpPr>
          <p:nvPr/>
        </p:nvSpPr>
        <p:spPr bwMode="auto">
          <a:xfrm>
            <a:off x="0" y="123825"/>
            <a:ext cx="9144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altLang="ko-KR" sz="3600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7</a:t>
            </a:r>
            <a:endParaRPr lang="ko-KR" altLang="en-US" sz="3600" b="1" dirty="0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86030" name="Text Placeholder 2"/>
          <p:cNvSpPr>
            <a:spLocks/>
          </p:cNvSpPr>
          <p:nvPr/>
        </p:nvSpPr>
        <p:spPr bwMode="auto">
          <a:xfrm>
            <a:off x="0" y="842963"/>
            <a:ext cx="91440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altLang="ko-KR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การเก็บรักษาเงินของส่วนราชการ</a:t>
            </a:r>
          </a:p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ส่วนที่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สถานที่เก็บรักษาเงิน</a:t>
            </a:r>
            <a:endParaRPr lang="en-US" altLang="ko-KR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86039" name="Group 24"/>
          <p:cNvGrpSpPr>
            <a:grpSpLocks/>
          </p:cNvGrpSpPr>
          <p:nvPr/>
        </p:nvGrpSpPr>
        <p:grpSpPr bwMode="auto">
          <a:xfrm>
            <a:off x="2555875" y="3795711"/>
            <a:ext cx="6408738" cy="634817"/>
            <a:chOff x="2079598" y="4199174"/>
            <a:chExt cx="3303211" cy="846970"/>
          </a:xfrm>
        </p:grpSpPr>
        <p:sp>
          <p:nvSpPr>
            <p:cNvPr id="86040" name="TextBox 25"/>
            <p:cNvSpPr txBox="1">
              <a:spLocks noChangeArrowheads="1"/>
            </p:cNvSpPr>
            <p:nvPr/>
          </p:nvSpPr>
          <p:spPr bwMode="auto">
            <a:xfrm>
              <a:off x="2098227" y="4502054"/>
              <a:ext cx="3255792" cy="544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endParaRPr lang="ko-KR" altLang="en-US" sz="2200" dirty="0">
                <a:latin typeface="Angsana New" charset="-34"/>
                <a:ea typeface="Gulim" pitchFamily="34" charset="-127"/>
              </a:endParaRPr>
            </a:p>
          </p:txBody>
        </p:sp>
        <p:sp>
          <p:nvSpPr>
            <p:cNvPr id="86041" name="TextBox 26"/>
            <p:cNvSpPr txBox="1">
              <a:spLocks noChangeArrowheads="1"/>
            </p:cNvSpPr>
            <p:nvPr/>
          </p:nvSpPr>
          <p:spPr bwMode="auto">
            <a:xfrm>
              <a:off x="2079598" y="4199174"/>
              <a:ext cx="3303211" cy="317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endParaRPr lang="ko-KR" altLang="en-US" sz="1100" b="1">
                <a:solidFill>
                  <a:srgbClr val="404040"/>
                </a:solidFill>
                <a:ea typeface="Gulim" pitchFamily="34" charset="-127"/>
                <a:cs typeface="Arial" charset="0"/>
              </a:endParaRPr>
            </a:p>
          </p:txBody>
        </p:sp>
      </p:grpSp>
      <p:grpSp>
        <p:nvGrpSpPr>
          <p:cNvPr id="86046" name="Group 24"/>
          <p:cNvGrpSpPr>
            <a:grpSpLocks/>
          </p:cNvGrpSpPr>
          <p:nvPr/>
        </p:nvGrpSpPr>
        <p:grpSpPr bwMode="auto">
          <a:xfrm>
            <a:off x="1750938" y="2806110"/>
            <a:ext cx="6192838" cy="973371"/>
            <a:chOff x="2079598" y="4199174"/>
            <a:chExt cx="3303211" cy="1298665"/>
          </a:xfrm>
        </p:grpSpPr>
        <p:sp>
          <p:nvSpPr>
            <p:cNvPr id="86047" name="TextBox 25"/>
            <p:cNvSpPr txBox="1">
              <a:spLocks noChangeArrowheads="1"/>
            </p:cNvSpPr>
            <p:nvPr/>
          </p:nvSpPr>
          <p:spPr bwMode="auto">
            <a:xfrm>
              <a:off x="2098017" y="4502053"/>
              <a:ext cx="3255847" cy="9957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r>
                <a:rPr lang="th-TH" sz="22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ปรับปรุงแก้ไขการเก็บรักษาลูกกุญแจของส่วนราชการในภูมิภาค </a:t>
              </a:r>
            </a:p>
            <a:p>
              <a:pPr defTabSz="684213"/>
              <a:r>
                <a:rPr lang="th-TH" sz="22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ให้เก็บรักษาในสถานที่ที่ปลอดภัย</a:t>
              </a:r>
            </a:p>
          </p:txBody>
        </p:sp>
        <p:sp>
          <p:nvSpPr>
            <p:cNvPr id="86048" name="TextBox 26"/>
            <p:cNvSpPr txBox="1">
              <a:spLocks noChangeArrowheads="1"/>
            </p:cNvSpPr>
            <p:nvPr/>
          </p:nvSpPr>
          <p:spPr bwMode="auto">
            <a:xfrm>
              <a:off x="2079598" y="4199174"/>
              <a:ext cx="3303211" cy="317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endParaRPr lang="ko-KR" altLang="en-US" sz="1100" b="1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</p:grp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2"/>
          <p:cNvSpPr>
            <a:spLocks noChangeArrowheads="1"/>
          </p:cNvSpPr>
          <p:nvPr/>
        </p:nvSpPr>
        <p:spPr bwMode="auto">
          <a:xfrm>
            <a:off x="827584" y="3317192"/>
            <a:ext cx="8065392" cy="1303338"/>
          </a:xfrm>
          <a:prstGeom prst="rect">
            <a:avLst/>
          </a:prstGeom>
          <a:solidFill>
            <a:schemeClr val="accent2">
              <a:alpha val="30196"/>
            </a:schemeClr>
          </a:solidFill>
          <a:ln w="12700" algn="ctr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4213"/>
            <a:endParaRPr lang="th-TH" sz="1400">
              <a:solidFill>
                <a:srgbClr val="FFFFFF"/>
              </a:solidFill>
            </a:endParaRPr>
          </a:p>
        </p:txBody>
      </p:sp>
      <p:sp>
        <p:nvSpPr>
          <p:cNvPr id="87043" name="Rectangle 13"/>
          <p:cNvSpPr>
            <a:spLocks noChangeArrowheads="1"/>
          </p:cNvSpPr>
          <p:nvPr/>
        </p:nvSpPr>
        <p:spPr bwMode="auto">
          <a:xfrm>
            <a:off x="395536" y="1715746"/>
            <a:ext cx="8243639" cy="1304925"/>
          </a:xfrm>
          <a:prstGeom prst="rect">
            <a:avLst/>
          </a:prstGeom>
          <a:solidFill>
            <a:srgbClr val="5A9BD5">
              <a:alpha val="30196"/>
            </a:srgbClr>
          </a:solidFill>
          <a:ln w="12700" algn="ctr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4213"/>
            <a:endParaRPr lang="th-TH" sz="1400">
              <a:solidFill>
                <a:srgbClr val="FFFFFF"/>
              </a:solidFill>
            </a:endParaRPr>
          </a:p>
        </p:txBody>
      </p:sp>
      <p:grpSp>
        <p:nvGrpSpPr>
          <p:cNvPr id="87044" name="Group 24"/>
          <p:cNvGrpSpPr>
            <a:grpSpLocks/>
          </p:cNvGrpSpPr>
          <p:nvPr/>
        </p:nvGrpSpPr>
        <p:grpSpPr bwMode="auto">
          <a:xfrm>
            <a:off x="1403648" y="1660524"/>
            <a:ext cx="7130753" cy="1360147"/>
            <a:chOff x="2079598" y="4075996"/>
            <a:chExt cx="3303211" cy="1814699"/>
          </a:xfrm>
        </p:grpSpPr>
        <p:sp>
          <p:nvSpPr>
            <p:cNvPr id="87045" name="TextBox 25"/>
            <p:cNvSpPr txBox="1">
              <a:spLocks noChangeArrowheads="1"/>
            </p:cNvSpPr>
            <p:nvPr/>
          </p:nvSpPr>
          <p:spPr bwMode="auto">
            <a:xfrm>
              <a:off x="2103280" y="4320023"/>
              <a:ext cx="3255847" cy="1570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r>
                <a:rPr lang="th-TH" altLang="ko-KR" b="1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แต่งตั้งจากข้าราชการตำแหน่งประเภทวิชาการ ระดับปฏิบัติการ ประเภททั่วไป ระดับปฏิบัติงาน หรือเทียบเท่าขึ้นไป อย่างน้อย 2 คน กรณีกรรมการไม่สามารถปฏิบัติหน้าที่ได้ให้แต่งตั้งผู้ปฏิบัติหน้าที่แทน</a:t>
              </a:r>
            </a:p>
          </p:txBody>
        </p:sp>
        <p:sp>
          <p:nvSpPr>
            <p:cNvPr id="87046" name="TextBox 26"/>
            <p:cNvSpPr txBox="1">
              <a:spLocks noChangeArrowheads="1"/>
            </p:cNvSpPr>
            <p:nvPr/>
          </p:nvSpPr>
          <p:spPr bwMode="auto">
            <a:xfrm>
              <a:off x="2079598" y="4075996"/>
              <a:ext cx="3303211" cy="317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endParaRPr lang="ko-KR" altLang="en-US" sz="1100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</p:grpSp>
      <p:grpSp>
        <p:nvGrpSpPr>
          <p:cNvPr id="87047" name="Group 27"/>
          <p:cNvGrpSpPr>
            <a:grpSpLocks/>
          </p:cNvGrpSpPr>
          <p:nvPr/>
        </p:nvGrpSpPr>
        <p:grpSpPr bwMode="auto">
          <a:xfrm>
            <a:off x="1810676" y="3526861"/>
            <a:ext cx="7009795" cy="859851"/>
            <a:chOff x="2028229" y="4199174"/>
            <a:chExt cx="3354580" cy="1147207"/>
          </a:xfrm>
        </p:grpSpPr>
        <p:sp>
          <p:nvSpPr>
            <p:cNvPr id="87048" name="TextBox 28"/>
            <p:cNvSpPr txBox="1">
              <a:spLocks noChangeArrowheads="1"/>
            </p:cNvSpPr>
            <p:nvPr/>
          </p:nvSpPr>
          <p:spPr bwMode="auto">
            <a:xfrm>
              <a:off x="2028229" y="4268469"/>
              <a:ext cx="3354580" cy="1077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68580" tIns="34290" rIns="68580" bIns="34290">
              <a:spAutoFit/>
            </a:bodyPr>
            <a:lstStyle/>
            <a:p>
              <a:pPr defTabSz="684213"/>
              <a:r>
                <a:rPr lang="th-TH" altLang="ko-KR" b="1" dirty="0">
                  <a:solidFill>
                    <a:prstClr val="black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เมื่อกุญแจหาย หรือสงสัยว่าจะมีการปลอมแปลงให้รีบรายงานหัวหน้าส่วนราชการเพื่อสั่งการโดยด่วน</a:t>
              </a:r>
            </a:p>
          </p:txBody>
        </p:sp>
        <p:sp>
          <p:nvSpPr>
            <p:cNvPr id="87049" name="TextBox 29"/>
            <p:cNvSpPr txBox="1">
              <a:spLocks noChangeArrowheads="1"/>
            </p:cNvSpPr>
            <p:nvPr/>
          </p:nvSpPr>
          <p:spPr bwMode="auto">
            <a:xfrm>
              <a:off x="2079598" y="4199174"/>
              <a:ext cx="3303211" cy="317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endParaRPr lang="ko-KR" altLang="en-US" sz="1100" b="1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</p:grpSp>
      <p:sp>
        <p:nvSpPr>
          <p:cNvPr id="87050" name="Isosceles Triangle 8"/>
          <p:cNvSpPr>
            <a:spLocks noChangeArrowheads="1"/>
          </p:cNvSpPr>
          <p:nvPr/>
        </p:nvSpPr>
        <p:spPr bwMode="auto">
          <a:xfrm rot="-5400000">
            <a:off x="836316" y="2228056"/>
            <a:ext cx="334962" cy="352425"/>
          </a:xfrm>
          <a:custGeom>
            <a:avLst/>
            <a:gdLst>
              <a:gd name="T0" fmla="*/ 0 w 2708011"/>
              <a:gd name="T1" fmla="*/ 0 h 3228660"/>
              <a:gd name="T2" fmla="*/ 2708011 w 2708011"/>
              <a:gd name="T3" fmla="*/ 3228660 h 3228660"/>
            </a:gdLst>
            <a:ahLst/>
            <a:cxnLst/>
            <a:rect l="T0" t="T1" r="T2" b="T3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bg1"/>
          </a:solidFill>
          <a:ln w="12700" algn="ctr">
            <a:noFill/>
            <a:miter lim="800000"/>
            <a:headEnd/>
            <a:tailEnd/>
          </a:ln>
        </p:spPr>
        <p:txBody>
          <a:bodyPr rot="10800000" lIns="68580" tIns="34290" rIns="68580" bIns="34290" anchor="ctr"/>
          <a:lstStyle/>
          <a:p>
            <a:pPr algn="ctr" defTabSz="685800" latinLnBrk="1"/>
            <a:endParaRPr lang="ko-KR" altLang="en-US" sz="1400">
              <a:solidFill>
                <a:srgbClr val="FFFFFF"/>
              </a:solidFill>
              <a:ea typeface="Gulim" pitchFamily="34" charset="-127"/>
            </a:endParaRPr>
          </a:p>
        </p:txBody>
      </p:sp>
      <p:sp>
        <p:nvSpPr>
          <p:cNvPr id="59" name="Isosceles Triangle 8"/>
          <p:cNvSpPr>
            <a:spLocks noChangeArrowheads="1"/>
          </p:cNvSpPr>
          <p:nvPr/>
        </p:nvSpPr>
        <p:spPr bwMode="auto">
          <a:xfrm rot="-5400000">
            <a:off x="1145788" y="3778482"/>
            <a:ext cx="311150" cy="371475"/>
          </a:xfrm>
          <a:custGeom>
            <a:avLst/>
            <a:gdLst>
              <a:gd name="T0" fmla="*/ 0 w 2708011"/>
              <a:gd name="T1" fmla="*/ 0 h 3228660"/>
              <a:gd name="T2" fmla="*/ 2708011 w 2708011"/>
              <a:gd name="T3" fmla="*/ 3228660 h 3228660"/>
            </a:gdLst>
            <a:ahLst/>
            <a:cxnLst/>
            <a:rect l="T0" t="T1" r="T2" b="T3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rgbClr val="32AEB8"/>
          </a:solidFill>
          <a:ln w="25400" algn="ctr">
            <a:noFill/>
            <a:miter lim="800000"/>
            <a:headEnd/>
            <a:tailEnd/>
          </a:ln>
        </p:spPr>
        <p:txBody>
          <a:bodyPr rot="10800000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>
              <a:solidFill>
                <a:prstClr val="white"/>
              </a:solidFill>
              <a:latin typeface="Arial"/>
              <a:cs typeface="+mn-cs"/>
            </a:endParaRPr>
          </a:p>
        </p:txBody>
      </p:sp>
      <p:sp>
        <p:nvSpPr>
          <p:cNvPr id="87055" name="Text Placeholder 1"/>
          <p:cNvSpPr>
            <a:spLocks/>
          </p:cNvSpPr>
          <p:nvPr/>
        </p:nvSpPr>
        <p:spPr bwMode="auto">
          <a:xfrm>
            <a:off x="0" y="123825"/>
            <a:ext cx="9144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altLang="ko-KR" sz="3600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altLang="ko-KR" sz="3600" b="1" dirty="0">
                <a:solidFill>
                  <a:prstClr val="black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7</a:t>
            </a:r>
            <a:endParaRPr lang="ko-KR" altLang="en-US" sz="3600" b="1" dirty="0">
              <a:solidFill>
                <a:prstClr val="black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87056" name="Text Placeholder 2"/>
          <p:cNvSpPr>
            <a:spLocks/>
          </p:cNvSpPr>
          <p:nvPr/>
        </p:nvSpPr>
        <p:spPr bwMode="auto">
          <a:xfrm>
            <a:off x="0" y="842963"/>
            <a:ext cx="91440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altLang="ko-KR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การเก็บรักษาเงินของส่วนราชการ</a:t>
            </a:r>
          </a:p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ส่วนที่ </a:t>
            </a:r>
            <a:r>
              <a:rPr lang="en-US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b="1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กรรมการเก็บรักษาเงิน</a:t>
            </a:r>
            <a:endParaRPr lang="en-US" altLang="ko-KR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2239217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2"/>
          <p:cNvSpPr>
            <a:spLocks noChangeArrowheads="1"/>
          </p:cNvSpPr>
          <p:nvPr/>
        </p:nvSpPr>
        <p:spPr bwMode="auto">
          <a:xfrm>
            <a:off x="899592" y="3152528"/>
            <a:ext cx="7812087" cy="1303338"/>
          </a:xfrm>
          <a:prstGeom prst="rect">
            <a:avLst/>
          </a:prstGeom>
          <a:solidFill>
            <a:schemeClr val="accent2">
              <a:alpha val="30196"/>
            </a:schemeClr>
          </a:solidFill>
          <a:ln w="12700" algn="ctr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4213"/>
            <a:endParaRPr lang="th-TH" sz="1400">
              <a:solidFill>
                <a:srgbClr val="FFFFFF"/>
              </a:solidFill>
            </a:endParaRPr>
          </a:p>
        </p:txBody>
      </p:sp>
      <p:sp>
        <p:nvSpPr>
          <p:cNvPr id="87043" name="Rectangle 13"/>
          <p:cNvSpPr>
            <a:spLocks noChangeArrowheads="1"/>
          </p:cNvSpPr>
          <p:nvPr/>
        </p:nvSpPr>
        <p:spPr bwMode="auto">
          <a:xfrm>
            <a:off x="395536" y="1600266"/>
            <a:ext cx="7812087" cy="1304925"/>
          </a:xfrm>
          <a:prstGeom prst="rect">
            <a:avLst/>
          </a:prstGeom>
          <a:solidFill>
            <a:srgbClr val="5A9BD5">
              <a:alpha val="30196"/>
            </a:srgbClr>
          </a:solidFill>
          <a:ln w="12700" algn="ctr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4213"/>
            <a:endParaRPr lang="th-TH" sz="1400">
              <a:solidFill>
                <a:srgbClr val="FFFFFF"/>
              </a:solidFill>
            </a:endParaRPr>
          </a:p>
        </p:txBody>
      </p:sp>
      <p:grpSp>
        <p:nvGrpSpPr>
          <p:cNvPr id="87044" name="Group 24"/>
          <p:cNvGrpSpPr>
            <a:grpSpLocks/>
          </p:cNvGrpSpPr>
          <p:nvPr/>
        </p:nvGrpSpPr>
        <p:grpSpPr bwMode="auto">
          <a:xfrm>
            <a:off x="1781122" y="1758269"/>
            <a:ext cx="6319270" cy="1034926"/>
            <a:chOff x="2079598" y="4199174"/>
            <a:chExt cx="3303211" cy="1380791"/>
          </a:xfrm>
        </p:grpSpPr>
        <p:sp>
          <p:nvSpPr>
            <p:cNvPr id="87045" name="TextBox 25"/>
            <p:cNvSpPr txBox="1">
              <a:spLocks noChangeArrowheads="1"/>
            </p:cNvSpPr>
            <p:nvPr/>
          </p:nvSpPr>
          <p:spPr bwMode="auto">
            <a:xfrm>
              <a:off x="2098017" y="4502053"/>
              <a:ext cx="3255847" cy="1077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r>
                <a:rPr lang="th-TH" altLang="ko-KR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กำหนดให้มีการจัดทำรายงานเงินคงเหลือประจำวัน เฉพาะกรณีที่รับเงินสดหรือเช็คหรือเอกสารแทนตัวเงินอื่นเท่านั้น</a:t>
              </a:r>
              <a:r>
                <a:rPr lang="th-TH" altLang="ko-KR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</a:t>
              </a:r>
            </a:p>
          </p:txBody>
        </p:sp>
        <p:sp>
          <p:nvSpPr>
            <p:cNvPr id="87046" name="TextBox 26"/>
            <p:cNvSpPr txBox="1">
              <a:spLocks noChangeArrowheads="1"/>
            </p:cNvSpPr>
            <p:nvPr/>
          </p:nvSpPr>
          <p:spPr bwMode="auto">
            <a:xfrm>
              <a:off x="2079598" y="4199174"/>
              <a:ext cx="3303211" cy="317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endParaRPr lang="ko-KR" altLang="en-US" sz="1100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</p:grpSp>
      <p:grpSp>
        <p:nvGrpSpPr>
          <p:cNvPr id="87047" name="Group 27"/>
          <p:cNvGrpSpPr>
            <a:grpSpLocks/>
          </p:cNvGrpSpPr>
          <p:nvPr/>
        </p:nvGrpSpPr>
        <p:grpSpPr bwMode="auto">
          <a:xfrm>
            <a:off x="2567633" y="3421930"/>
            <a:ext cx="6071541" cy="661988"/>
            <a:chOff x="2028205" y="4199174"/>
            <a:chExt cx="3354604" cy="883220"/>
          </a:xfrm>
        </p:grpSpPr>
        <p:sp>
          <p:nvSpPr>
            <p:cNvPr id="87048" name="TextBox 28"/>
            <p:cNvSpPr txBox="1">
              <a:spLocks noChangeArrowheads="1"/>
            </p:cNvSpPr>
            <p:nvPr/>
          </p:nvSpPr>
          <p:spPr bwMode="auto">
            <a:xfrm>
              <a:off x="2028205" y="4502053"/>
              <a:ext cx="3255847" cy="580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r>
                <a:rPr lang="th-TH" altLang="ko-KR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ยกเลิกการใช้ประจำตราครั่ง</a:t>
              </a:r>
              <a:endParaRPr lang="en-US" altLang="ko-KR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  <p:sp>
          <p:nvSpPr>
            <p:cNvPr id="87049" name="TextBox 29"/>
            <p:cNvSpPr txBox="1">
              <a:spLocks noChangeArrowheads="1"/>
            </p:cNvSpPr>
            <p:nvPr/>
          </p:nvSpPr>
          <p:spPr bwMode="auto">
            <a:xfrm>
              <a:off x="2079598" y="4199174"/>
              <a:ext cx="3303211" cy="317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endParaRPr lang="ko-KR" altLang="en-US" sz="1100" b="1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</p:grpSp>
      <p:sp>
        <p:nvSpPr>
          <p:cNvPr id="87050" name="Isosceles Triangle 8"/>
          <p:cNvSpPr>
            <a:spLocks noChangeArrowheads="1"/>
          </p:cNvSpPr>
          <p:nvPr/>
        </p:nvSpPr>
        <p:spPr bwMode="auto">
          <a:xfrm rot="-5400000">
            <a:off x="989452" y="2115631"/>
            <a:ext cx="334962" cy="352425"/>
          </a:xfrm>
          <a:custGeom>
            <a:avLst/>
            <a:gdLst>
              <a:gd name="T0" fmla="*/ 0 w 2708011"/>
              <a:gd name="T1" fmla="*/ 0 h 3228660"/>
              <a:gd name="T2" fmla="*/ 2708011 w 2708011"/>
              <a:gd name="T3" fmla="*/ 3228660 h 3228660"/>
            </a:gdLst>
            <a:ahLst/>
            <a:cxnLst/>
            <a:rect l="T0" t="T1" r="T2" b="T3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bg1"/>
          </a:solidFill>
          <a:ln w="12700" algn="ctr">
            <a:noFill/>
            <a:miter lim="800000"/>
            <a:headEnd/>
            <a:tailEnd/>
          </a:ln>
        </p:spPr>
        <p:txBody>
          <a:bodyPr rot="10800000" lIns="68580" tIns="34290" rIns="68580" bIns="34290" anchor="ctr"/>
          <a:lstStyle/>
          <a:p>
            <a:pPr algn="ctr" defTabSz="685800" latinLnBrk="1"/>
            <a:endParaRPr lang="ko-KR" altLang="en-US" sz="1400">
              <a:solidFill>
                <a:srgbClr val="FFFFFF"/>
              </a:solidFill>
              <a:ea typeface="Gulim" pitchFamily="34" charset="-127"/>
            </a:endParaRPr>
          </a:p>
        </p:txBody>
      </p:sp>
      <p:sp>
        <p:nvSpPr>
          <p:cNvPr id="59" name="Isosceles Triangle 8"/>
          <p:cNvSpPr>
            <a:spLocks noChangeArrowheads="1"/>
          </p:cNvSpPr>
          <p:nvPr/>
        </p:nvSpPr>
        <p:spPr bwMode="auto">
          <a:xfrm rot="-5400000">
            <a:off x="1595493" y="3621087"/>
            <a:ext cx="311150" cy="371475"/>
          </a:xfrm>
          <a:custGeom>
            <a:avLst/>
            <a:gdLst>
              <a:gd name="T0" fmla="*/ 0 w 2708011"/>
              <a:gd name="T1" fmla="*/ 0 h 3228660"/>
              <a:gd name="T2" fmla="*/ 2708011 w 2708011"/>
              <a:gd name="T3" fmla="*/ 3228660 h 3228660"/>
            </a:gdLst>
            <a:ahLst/>
            <a:cxnLst/>
            <a:rect l="T0" t="T1" r="T2" b="T3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rgbClr val="32AEB8"/>
          </a:solidFill>
          <a:ln w="25400" algn="ctr">
            <a:noFill/>
            <a:miter lim="800000"/>
            <a:headEnd/>
            <a:tailEnd/>
          </a:ln>
        </p:spPr>
        <p:txBody>
          <a:bodyPr rot="10800000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87055" name="Text Placeholder 1"/>
          <p:cNvSpPr>
            <a:spLocks/>
          </p:cNvSpPr>
          <p:nvPr/>
        </p:nvSpPr>
        <p:spPr bwMode="auto">
          <a:xfrm>
            <a:off x="0" y="123825"/>
            <a:ext cx="9144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altLang="ko-KR" sz="3600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7</a:t>
            </a:r>
            <a:endParaRPr lang="ko-KR" altLang="en-US" sz="3600" b="1" dirty="0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87056" name="Text Placeholder 2"/>
          <p:cNvSpPr>
            <a:spLocks/>
          </p:cNvSpPr>
          <p:nvPr/>
        </p:nvSpPr>
        <p:spPr bwMode="auto">
          <a:xfrm>
            <a:off x="0" y="842963"/>
            <a:ext cx="91440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altLang="ko-KR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การเก็บรักษาเงินของส่วนราชการ</a:t>
            </a:r>
          </a:p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ส่วนที่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การเก็บรักษาเงิน</a:t>
            </a:r>
            <a:endParaRPr lang="en-US" altLang="ko-KR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Placeholder 1"/>
          <p:cNvSpPr>
            <a:spLocks noGrp="1"/>
          </p:cNvSpPr>
          <p:nvPr>
            <p:ph type="body" sz="quarter" idx="4294967295"/>
          </p:nvPr>
        </p:nvSpPr>
        <p:spPr bwMode="auto">
          <a:xfrm>
            <a:off x="0" y="195263"/>
            <a:ext cx="9144000" cy="5762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8</a:t>
            </a:r>
            <a:endParaRPr lang="ko-KR" alt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3250" name="Text Placeholder 2"/>
          <p:cNvSpPr>
            <a:spLocks noGrp="1"/>
          </p:cNvSpPr>
          <p:nvPr>
            <p:ph type="body" sz="quarter" idx="4294967295"/>
          </p:nvPr>
        </p:nvSpPr>
        <p:spPr bwMode="auto">
          <a:xfrm>
            <a:off x="0" y="842963"/>
            <a:ext cx="9144000" cy="2873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r>
              <a:rPr lang="th-TH" altLang="ko-KR" sz="2400" b="1">
                <a:latin typeface="TH SarabunPSK" panose="020B0500040200020003" pitchFamily="34" charset="-34"/>
                <a:cs typeface="TH SarabunPSK" panose="020B0500040200020003" pitchFamily="34" charset="-34"/>
              </a:rPr>
              <a:t>การนำเงินส่งคลังและฝากคลัง</a:t>
            </a:r>
            <a:endParaRPr lang="en-US" altLang="ko-KR" sz="2400" b="1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pSp>
        <p:nvGrpSpPr>
          <p:cNvPr id="53251" name="Group 13318"/>
          <p:cNvGrpSpPr>
            <a:grpSpLocks/>
          </p:cNvGrpSpPr>
          <p:nvPr/>
        </p:nvGrpSpPr>
        <p:grpSpPr bwMode="auto">
          <a:xfrm rot="-1682053">
            <a:off x="1476375" y="1347788"/>
            <a:ext cx="1665288" cy="3557587"/>
            <a:chOff x="1359132" y="345882"/>
            <a:chExt cx="1966239" cy="4200564"/>
          </a:xfrm>
        </p:grpSpPr>
        <p:grpSp>
          <p:nvGrpSpPr>
            <p:cNvPr id="53266" name="Group 23"/>
            <p:cNvGrpSpPr>
              <a:grpSpLocks/>
            </p:cNvGrpSpPr>
            <p:nvPr/>
          </p:nvGrpSpPr>
          <p:grpSpPr bwMode="auto">
            <a:xfrm>
              <a:off x="2073901" y="2186669"/>
              <a:ext cx="501313" cy="2359777"/>
              <a:chOff x="2810055" y="1677194"/>
              <a:chExt cx="535258" cy="2519562"/>
            </a:xfrm>
          </p:grpSpPr>
          <p:sp>
            <p:nvSpPr>
              <p:cNvPr id="7" name="Rectangle 8"/>
              <p:cNvSpPr/>
              <p:nvPr/>
            </p:nvSpPr>
            <p:spPr>
              <a:xfrm>
                <a:off x="2781522" y="3380477"/>
                <a:ext cx="542357" cy="778520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70000"/>
                      <a:lumOff val="30000"/>
                    </a:schemeClr>
                  </a:gs>
                  <a:gs pos="100000">
                    <a:schemeClr val="accent2">
                      <a:lumMod val="70000"/>
                      <a:lumOff val="3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/>
              </a:p>
            </p:txBody>
          </p:sp>
          <p:sp>
            <p:nvSpPr>
              <p:cNvPr id="8" name="Rectangle 8"/>
              <p:cNvSpPr/>
              <p:nvPr/>
            </p:nvSpPr>
            <p:spPr>
              <a:xfrm>
                <a:off x="2952333" y="3363647"/>
                <a:ext cx="186122" cy="788526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50000"/>
                      <a:lumOff val="50000"/>
                    </a:schemeClr>
                  </a:gs>
                  <a:gs pos="100000">
                    <a:schemeClr val="accent2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775394" y="3379041"/>
                <a:ext cx="272179" cy="762508"/>
              </a:xfrm>
              <a:custGeom>
                <a:avLst/>
                <a:gdLst>
                  <a:gd name="connsiteX0" fmla="*/ 0 w 1345558"/>
                  <a:gd name="connsiteY0" fmla="*/ 0 h 1783227"/>
                  <a:gd name="connsiteX1" fmla="*/ 897414 w 1345558"/>
                  <a:gd name="connsiteY1" fmla="*/ 0 h 1783227"/>
                  <a:gd name="connsiteX2" fmla="*/ 901843 w 1345558"/>
                  <a:gd name="connsiteY2" fmla="*/ 212596 h 1783227"/>
                  <a:gd name="connsiteX3" fmla="*/ 1345558 w 1345558"/>
                  <a:gd name="connsiteY3" fmla="*/ 1783227 h 1783227"/>
                  <a:gd name="connsiteX4" fmla="*/ 1012 w 1345558"/>
                  <a:gd name="connsiteY4" fmla="*/ 289727 h 1783227"/>
                  <a:gd name="connsiteX5" fmla="*/ 0 w 1345558"/>
                  <a:gd name="connsiteY5" fmla="*/ 289727 h 1783227"/>
                  <a:gd name="connsiteX6" fmla="*/ 0 w 1345558"/>
                  <a:gd name="connsiteY6" fmla="*/ 288030 h 1783227"/>
                  <a:gd name="connsiteX7" fmla="*/ 0 w 1345558"/>
                  <a:gd name="connsiteY7" fmla="*/ 0 h 1783227"/>
                  <a:gd name="connsiteX0" fmla="*/ 0 w 1331023"/>
                  <a:gd name="connsiteY0" fmla="*/ 0 h 1763232"/>
                  <a:gd name="connsiteX1" fmla="*/ 897414 w 1331023"/>
                  <a:gd name="connsiteY1" fmla="*/ 0 h 1763232"/>
                  <a:gd name="connsiteX2" fmla="*/ 901843 w 1331023"/>
                  <a:gd name="connsiteY2" fmla="*/ 212596 h 1763232"/>
                  <a:gd name="connsiteX3" fmla="*/ 1331023 w 1331023"/>
                  <a:gd name="connsiteY3" fmla="*/ 1763232 h 1763232"/>
                  <a:gd name="connsiteX4" fmla="*/ 1012 w 1331023"/>
                  <a:gd name="connsiteY4" fmla="*/ 289727 h 1763232"/>
                  <a:gd name="connsiteX5" fmla="*/ 0 w 1331023"/>
                  <a:gd name="connsiteY5" fmla="*/ 289727 h 1763232"/>
                  <a:gd name="connsiteX6" fmla="*/ 0 w 1331023"/>
                  <a:gd name="connsiteY6" fmla="*/ 288030 h 1763232"/>
                  <a:gd name="connsiteX7" fmla="*/ 0 w 1331023"/>
                  <a:gd name="connsiteY7" fmla="*/ 0 h 1763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1023" h="1763232">
                    <a:moveTo>
                      <a:pt x="0" y="0"/>
                    </a:moveTo>
                    <a:lnTo>
                      <a:pt x="897414" y="0"/>
                    </a:lnTo>
                    <a:cubicBezTo>
                      <a:pt x="898890" y="70865"/>
                      <a:pt x="900367" y="141731"/>
                      <a:pt x="901843" y="212596"/>
                    </a:cubicBezTo>
                    <a:lnTo>
                      <a:pt x="1331023" y="1763232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30000"/>
                      <a:lumOff val="70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/>
              </a:p>
            </p:txBody>
          </p:sp>
          <p:sp>
            <p:nvSpPr>
              <p:cNvPr id="11" name="Rectangle 2"/>
              <p:cNvSpPr/>
              <p:nvPr/>
            </p:nvSpPr>
            <p:spPr>
              <a:xfrm>
                <a:off x="2778950" y="1654505"/>
                <a:ext cx="184121" cy="1817212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30000"/>
                      <a:lumOff val="7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/>
              </a:p>
            </p:txBody>
          </p:sp>
          <p:sp>
            <p:nvSpPr>
              <p:cNvPr id="12" name="Rectangle 2"/>
              <p:cNvSpPr/>
              <p:nvPr/>
            </p:nvSpPr>
            <p:spPr>
              <a:xfrm>
                <a:off x="2957066" y="1652384"/>
                <a:ext cx="186123" cy="1817212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50000"/>
                      <a:lumOff val="50000"/>
                    </a:schemeClr>
                  </a:gs>
                  <a:gs pos="100000">
                    <a:schemeClr val="accent1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/>
              </a:p>
            </p:txBody>
          </p:sp>
          <p:sp>
            <p:nvSpPr>
              <p:cNvPr id="13" name="Rectangle 2"/>
              <p:cNvSpPr/>
              <p:nvPr/>
            </p:nvSpPr>
            <p:spPr>
              <a:xfrm>
                <a:off x="3143185" y="1648259"/>
                <a:ext cx="182119" cy="181521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/>
              </a:p>
            </p:txBody>
          </p:sp>
          <p:sp>
            <p:nvSpPr>
              <p:cNvPr id="5" name="Isosceles Triangle 4"/>
              <p:cNvSpPr>
                <a:spLocks noChangeArrowheads="1"/>
              </p:cNvSpPr>
              <p:nvPr/>
            </p:nvSpPr>
            <p:spPr bwMode="auto">
              <a:xfrm rot="10800000">
                <a:off x="2958303" y="3942973"/>
                <a:ext cx="180118" cy="236158"/>
              </a:xfrm>
              <a:prstGeom prst="triangle">
                <a:avLst>
                  <a:gd name="adj" fmla="val 50000"/>
                </a:avLst>
              </a:prstGeom>
              <a:solidFill>
                <a:srgbClr val="404040"/>
              </a:solidFill>
              <a:ln w="25400" algn="ctr">
                <a:noFill/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lt1"/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53267" name="Group 26"/>
            <p:cNvGrpSpPr>
              <a:grpSpLocks/>
            </p:cNvGrpSpPr>
            <p:nvPr/>
          </p:nvGrpSpPr>
          <p:grpSpPr bwMode="auto">
            <a:xfrm>
              <a:off x="1359132" y="345882"/>
              <a:ext cx="1966239" cy="1811155"/>
              <a:chOff x="1888981" y="1110787"/>
              <a:chExt cx="2254374" cy="2076562"/>
            </a:xfrm>
          </p:grpSpPr>
          <p:sp>
            <p:nvSpPr>
              <p:cNvPr id="18" name="Teardrop 30"/>
              <p:cNvSpPr>
                <a:spLocks noChangeArrowheads="1"/>
              </p:cNvSpPr>
              <p:nvPr/>
            </p:nvSpPr>
            <p:spPr bwMode="auto">
              <a:xfrm rot="8100000">
                <a:off x="2308246" y="1537409"/>
                <a:ext cx="1332423" cy="1330289"/>
              </a:xfrm>
              <a:custGeom>
                <a:avLst/>
                <a:gdLst>
                  <a:gd name="T0" fmla="*/ 178405 w 2192670"/>
                  <a:gd name="T1" fmla="*/ 1155052 h 2192671"/>
                  <a:gd name="T2" fmla="*/ 0 w 2192670"/>
                  <a:gd name="T3" fmla="*/ 724343 h 2192671"/>
                  <a:gd name="T4" fmla="*/ 609113 w 2192670"/>
                  <a:gd name="T5" fmla="*/ 115229 h 2192671"/>
                  <a:gd name="T6" fmla="*/ 815727 w 2192670"/>
                  <a:gd name="T7" fmla="*/ 115229 h 2192671"/>
                  <a:gd name="T8" fmla="*/ 930955 w 2192670"/>
                  <a:gd name="T9" fmla="*/ 0 h 2192671"/>
                  <a:gd name="T10" fmla="*/ 1098661 w 2192670"/>
                  <a:gd name="T11" fmla="*/ 0 h 2192671"/>
                  <a:gd name="T12" fmla="*/ 1213889 w 2192670"/>
                  <a:gd name="T13" fmla="*/ 115229 h 2192671"/>
                  <a:gd name="T14" fmla="*/ 1218226 w 2192670"/>
                  <a:gd name="T15" fmla="*/ 115229 h 2192671"/>
                  <a:gd name="T16" fmla="*/ 1218226 w 2192670"/>
                  <a:gd name="T17" fmla="*/ 119566 h 2192671"/>
                  <a:gd name="T18" fmla="*/ 1333455 w 2192670"/>
                  <a:gd name="T19" fmla="*/ 234795 h 2192671"/>
                  <a:gd name="T20" fmla="*/ 1333455 w 2192670"/>
                  <a:gd name="T21" fmla="*/ 402501 h 2192671"/>
                  <a:gd name="T22" fmla="*/ 1218226 w 2192670"/>
                  <a:gd name="T23" fmla="*/ 517730 h 2192671"/>
                  <a:gd name="T24" fmla="*/ 1218226 w 2192670"/>
                  <a:gd name="T25" fmla="*/ 724343 h 2192671"/>
                  <a:gd name="T26" fmla="*/ 609113 w 2192670"/>
                  <a:gd name="T27" fmla="*/ 1333457 h 2192671"/>
                  <a:gd name="T28" fmla="*/ 178405 w 2192670"/>
                  <a:gd name="T29" fmla="*/ 1155052 h 219267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192670"/>
                  <a:gd name="T46" fmla="*/ 0 h 2192671"/>
                  <a:gd name="T47" fmla="*/ 2192670 w 2192670"/>
                  <a:gd name="T48" fmla="*/ 2192671 h 219267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50800" algn="ctr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rot="10800000" vert="eaVert"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lt1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25" name="Trapezoid 24"/>
              <p:cNvSpPr>
                <a:spLocks noChangeArrowheads="1"/>
              </p:cNvSpPr>
              <p:nvPr/>
            </p:nvSpPr>
            <p:spPr bwMode="auto">
              <a:xfrm rot="10800000">
                <a:off x="2746847" y="2194210"/>
                <a:ext cx="457751" cy="780120"/>
              </a:xfrm>
              <a:custGeom>
                <a:avLst/>
                <a:gdLst>
                  <a:gd name="T0" fmla="*/ 228600 w 457200"/>
                  <a:gd name="T1" fmla="*/ 0 h 783671"/>
                  <a:gd name="T2" fmla="*/ 57150 w 457200"/>
                  <a:gd name="T3" fmla="*/ 391836 h 783671"/>
                  <a:gd name="T4" fmla="*/ 228600 w 457200"/>
                  <a:gd name="T5" fmla="*/ 783671 h 783671"/>
                  <a:gd name="T6" fmla="*/ 400050 w 457200"/>
                  <a:gd name="T7" fmla="*/ 391836 h 783671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76200 w 457200"/>
                  <a:gd name="T13" fmla="*/ 130612 h 783671"/>
                  <a:gd name="T14" fmla="*/ 381000 w 457200"/>
                  <a:gd name="T15" fmla="*/ 783671 h 78367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57200" h="783671">
                    <a:moveTo>
                      <a:pt x="0" y="783671"/>
                    </a:moveTo>
                    <a:lnTo>
                      <a:pt x="114300" y="0"/>
                    </a:lnTo>
                    <a:lnTo>
                      <a:pt x="342900" y="0"/>
                    </a:lnTo>
                    <a:lnTo>
                      <a:pt x="457200" y="783671"/>
                    </a:lnTo>
                    <a:close/>
                  </a:path>
                </a:pathLst>
              </a:custGeom>
              <a:solidFill>
                <a:schemeClr val="bg1"/>
              </a:solidFill>
              <a:ln w="38100" algn="ctr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lt1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 rot="2700000">
                <a:off x="3712079" y="1370829"/>
                <a:ext cx="118201" cy="298721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ounded Rectangle 19"/>
              <p:cNvSpPr>
                <a:spLocks noChangeArrowheads="1"/>
              </p:cNvSpPr>
              <p:nvPr/>
            </p:nvSpPr>
            <p:spPr bwMode="auto">
              <a:xfrm rot="18900000" flipH="1">
                <a:off x="2153056" y="1370289"/>
                <a:ext cx="120349" cy="298721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25400" algn="ctr">
                <a:noFill/>
                <a:round/>
                <a:headEnd/>
                <a:tailEnd/>
              </a:ln>
            </p:spPr>
            <p:txBody>
              <a:bodyPr vert="eaVert"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latin typeface="+mn-lt"/>
                  <a:cs typeface="+mn-cs"/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935820" y="1082230"/>
                <a:ext cx="120348" cy="29872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ounded Rectangle 21"/>
              <p:cNvSpPr>
                <a:spLocks noChangeArrowheads="1"/>
              </p:cNvSpPr>
              <p:nvPr/>
            </p:nvSpPr>
            <p:spPr bwMode="auto">
              <a:xfrm rot="5400000">
                <a:off x="3936356" y="1960164"/>
                <a:ext cx="118199" cy="29872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25400" algn="ctr">
                <a:noFill/>
                <a:round/>
                <a:headEnd/>
                <a:tailEnd/>
              </a:ln>
            </p:spPr>
            <p:txBody>
              <a:bodyPr rot="10800000" vert="eaVert"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latin typeface="+mn-lt"/>
                  <a:cs typeface="+mn-cs"/>
                </a:endParaRPr>
              </a:p>
            </p:txBody>
          </p:sp>
          <p:sp>
            <p:nvSpPr>
              <p:cNvPr id="23" name="Rounded Rectangle 22"/>
              <p:cNvSpPr>
                <a:spLocks noChangeArrowheads="1"/>
              </p:cNvSpPr>
              <p:nvPr/>
            </p:nvSpPr>
            <p:spPr bwMode="auto">
              <a:xfrm rot="16200000" flipH="1">
                <a:off x="1972624" y="1882905"/>
                <a:ext cx="120349" cy="298721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25400" algn="ctr">
                <a:noFill/>
                <a:round/>
                <a:headEnd/>
                <a:tailEnd/>
              </a:ln>
            </p:spPr>
            <p:txBody>
              <a:bodyPr vert="eaVert"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latin typeface="+mn-lt"/>
                  <a:cs typeface="+mn-cs"/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682965" y="3033484"/>
                <a:ext cx="612484" cy="1117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 dirty="0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2830907" y="2108444"/>
                <a:ext cx="73068" cy="174077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954921" y="2106591"/>
                <a:ext cx="73068" cy="178375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3081082" y="2102589"/>
                <a:ext cx="70919" cy="178374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sz="180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3313" name="Freeform 13312"/>
          <p:cNvSpPr/>
          <p:nvPr/>
        </p:nvSpPr>
        <p:spPr>
          <a:xfrm>
            <a:off x="0" y="2500313"/>
            <a:ext cx="3092450" cy="1938337"/>
          </a:xfrm>
          <a:custGeom>
            <a:avLst/>
            <a:gdLst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70591 w 2896332"/>
              <a:gd name="connsiteY13" fmla="*/ 23329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62971 w 2896332"/>
              <a:gd name="connsiteY13" fmla="*/ 26758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06617 w 2896332"/>
              <a:gd name="connsiteY10" fmla="*/ 176960 h 1871397"/>
              <a:gd name="connsiteX11" fmla="*/ 1962971 w 2896332"/>
              <a:gd name="connsiteY11" fmla="*/ 267583 h 1871397"/>
              <a:gd name="connsiteX12" fmla="*/ 1973469 w 2896332"/>
              <a:gd name="connsiteY12" fmla="*/ 784519 h 1871397"/>
              <a:gd name="connsiteX13" fmla="*/ 1866010 w 2896332"/>
              <a:gd name="connsiteY13" fmla="*/ 878218 h 1871397"/>
              <a:gd name="connsiteX14" fmla="*/ 2733769 w 2896332"/>
              <a:gd name="connsiteY14" fmla="*/ 1387129 h 1871397"/>
              <a:gd name="connsiteX15" fmla="*/ 2694623 w 2896332"/>
              <a:gd name="connsiteY15" fmla="*/ 1674208 h 1871397"/>
              <a:gd name="connsiteX16" fmla="*/ 2394496 w 2896332"/>
              <a:gd name="connsiteY16" fmla="*/ 1654634 h 1871397"/>
              <a:gd name="connsiteX17" fmla="*/ 2023060 w 2896332"/>
              <a:gd name="connsiteY17" fmla="*/ 1634793 h 1871397"/>
              <a:gd name="connsiteX18" fmla="*/ 1739085 w 2896332"/>
              <a:gd name="connsiteY18" fmla="*/ 1871397 h 1871397"/>
              <a:gd name="connsiteX19" fmla="*/ 1648664 w 2896332"/>
              <a:gd name="connsiteY19" fmla="*/ 1582137 h 1871397"/>
              <a:gd name="connsiteX20" fmla="*/ 1376671 w 2896332"/>
              <a:gd name="connsiteY20" fmla="*/ 1700306 h 1871397"/>
              <a:gd name="connsiteX21" fmla="*/ 1415819 w 2896332"/>
              <a:gd name="connsiteY21" fmla="*/ 1334933 h 1871397"/>
              <a:gd name="connsiteX22" fmla="*/ 665501 w 2896332"/>
              <a:gd name="connsiteY22" fmla="*/ 1276212 h 1871397"/>
              <a:gd name="connsiteX23" fmla="*/ 0 w 2896332"/>
              <a:gd name="connsiteY23" fmla="*/ 1126148 h 1871397"/>
              <a:gd name="connsiteX24" fmla="*/ 13050 w 2896332"/>
              <a:gd name="connsiteY24" fmla="*/ 284488 h 1871397"/>
              <a:gd name="connsiteX25" fmla="*/ 1898646 w 2896332"/>
              <a:gd name="connsiteY25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74819 w 2896332"/>
              <a:gd name="connsiteY16" fmla="*/ 1565782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8202 h 1872827"/>
              <a:gd name="connsiteX1" fmla="*/ 2655476 w 2896332"/>
              <a:gd name="connsiteY1" fmla="*/ 586045 h 1872827"/>
              <a:gd name="connsiteX2" fmla="*/ 2828170 w 2896332"/>
              <a:gd name="connsiteY2" fmla="*/ 1011931 h 1872827"/>
              <a:gd name="connsiteX3" fmla="*/ 2883834 w 2896332"/>
              <a:gd name="connsiteY3" fmla="*/ 1310265 h 1872827"/>
              <a:gd name="connsiteX4" fmla="*/ 2799743 w 2896332"/>
              <a:gd name="connsiteY4" fmla="*/ 1673528 h 1872827"/>
              <a:gd name="connsiteX5" fmla="*/ 2521033 w 2896332"/>
              <a:gd name="connsiteY5" fmla="*/ 1161851 h 1872827"/>
              <a:gd name="connsiteX6" fmla="*/ 2514265 w 2896332"/>
              <a:gd name="connsiteY6" fmla="*/ 468202 h 1872827"/>
              <a:gd name="connsiteX7" fmla="*/ 1898646 w 2896332"/>
              <a:gd name="connsiteY7" fmla="*/ 1476 h 1872827"/>
              <a:gd name="connsiteX8" fmla="*/ 1906617 w 2896332"/>
              <a:gd name="connsiteY8" fmla="*/ 178390 h 1872827"/>
              <a:gd name="connsiteX9" fmla="*/ 1962971 w 2896332"/>
              <a:gd name="connsiteY9" fmla="*/ 269013 h 1872827"/>
              <a:gd name="connsiteX10" fmla="*/ 1973469 w 2896332"/>
              <a:gd name="connsiteY10" fmla="*/ 785949 h 1872827"/>
              <a:gd name="connsiteX11" fmla="*/ 1866010 w 2896332"/>
              <a:gd name="connsiteY11" fmla="*/ 879648 h 1872827"/>
              <a:gd name="connsiteX12" fmla="*/ 2733769 w 2896332"/>
              <a:gd name="connsiteY12" fmla="*/ 1388559 h 1872827"/>
              <a:gd name="connsiteX13" fmla="*/ 2694623 w 2896332"/>
              <a:gd name="connsiteY13" fmla="*/ 1641133 h 1872827"/>
              <a:gd name="connsiteX14" fmla="*/ 2385869 w 2896332"/>
              <a:gd name="connsiteY14" fmla="*/ 1587053 h 1872827"/>
              <a:gd name="connsiteX15" fmla="*/ 2074819 w 2896332"/>
              <a:gd name="connsiteY15" fmla="*/ 1567212 h 1872827"/>
              <a:gd name="connsiteX16" fmla="*/ 1739085 w 2896332"/>
              <a:gd name="connsiteY16" fmla="*/ 1872827 h 1872827"/>
              <a:gd name="connsiteX17" fmla="*/ 1648664 w 2896332"/>
              <a:gd name="connsiteY17" fmla="*/ 1583567 h 1872827"/>
              <a:gd name="connsiteX18" fmla="*/ 1376671 w 2896332"/>
              <a:gd name="connsiteY18" fmla="*/ 1701736 h 1872827"/>
              <a:gd name="connsiteX19" fmla="*/ 1415819 w 2896332"/>
              <a:gd name="connsiteY19" fmla="*/ 1336363 h 1872827"/>
              <a:gd name="connsiteX20" fmla="*/ 665501 w 2896332"/>
              <a:gd name="connsiteY20" fmla="*/ 1277642 h 1872827"/>
              <a:gd name="connsiteX21" fmla="*/ 0 w 2896332"/>
              <a:gd name="connsiteY21" fmla="*/ 1127578 h 1872827"/>
              <a:gd name="connsiteX22" fmla="*/ 13050 w 2896332"/>
              <a:gd name="connsiteY22" fmla="*/ 285918 h 1872827"/>
              <a:gd name="connsiteX23" fmla="*/ 1898646 w 2896332"/>
              <a:gd name="connsiteY23" fmla="*/ 1476 h 187282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87909 w 2896332"/>
              <a:gd name="connsiteY5" fmla="*/ 1152990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6332"/>
              <a:gd name="connsiteY0" fmla="*/ 251285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09609 w 2896332"/>
              <a:gd name="connsiteY6" fmla="*/ 251285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4163"/>
              <a:gd name="connsiteY0" fmla="*/ 251285 h 1871397"/>
              <a:gd name="connsiteX1" fmla="*/ 2655476 w 2894163"/>
              <a:gd name="connsiteY1" fmla="*/ 584615 h 1871397"/>
              <a:gd name="connsiteX2" fmla="*/ 2828170 w 2894163"/>
              <a:gd name="connsiteY2" fmla="*/ 1010501 h 1871397"/>
              <a:gd name="connsiteX3" fmla="*/ 2883834 w 2894163"/>
              <a:gd name="connsiteY3" fmla="*/ 1308835 h 1871397"/>
              <a:gd name="connsiteX4" fmla="*/ 2792313 w 2894163"/>
              <a:gd name="connsiteY4" fmla="*/ 1690675 h 1871397"/>
              <a:gd name="connsiteX5" fmla="*/ 2651069 w 2894163"/>
              <a:gd name="connsiteY5" fmla="*/ 1156706 h 1871397"/>
              <a:gd name="connsiteX6" fmla="*/ 2209609 w 2894163"/>
              <a:gd name="connsiteY6" fmla="*/ 251285 h 1871397"/>
              <a:gd name="connsiteX7" fmla="*/ 1898646 w 2894163"/>
              <a:gd name="connsiteY7" fmla="*/ 46 h 1871397"/>
              <a:gd name="connsiteX8" fmla="*/ 1941303 w 2894163"/>
              <a:gd name="connsiteY8" fmla="*/ 293585 h 1871397"/>
              <a:gd name="connsiteX9" fmla="*/ 1974640 w 2894163"/>
              <a:gd name="connsiteY9" fmla="*/ 533402 h 1871397"/>
              <a:gd name="connsiteX10" fmla="*/ 1973469 w 2894163"/>
              <a:gd name="connsiteY10" fmla="*/ 784519 h 1871397"/>
              <a:gd name="connsiteX11" fmla="*/ 1866010 w 2894163"/>
              <a:gd name="connsiteY11" fmla="*/ 878218 h 1871397"/>
              <a:gd name="connsiteX12" fmla="*/ 2733769 w 2894163"/>
              <a:gd name="connsiteY12" fmla="*/ 1387129 h 1871397"/>
              <a:gd name="connsiteX13" fmla="*/ 2694623 w 2894163"/>
              <a:gd name="connsiteY13" fmla="*/ 1639703 h 1871397"/>
              <a:gd name="connsiteX14" fmla="*/ 2385869 w 2894163"/>
              <a:gd name="connsiteY14" fmla="*/ 1585623 h 1871397"/>
              <a:gd name="connsiteX15" fmla="*/ 2074819 w 2894163"/>
              <a:gd name="connsiteY15" fmla="*/ 1565782 h 1871397"/>
              <a:gd name="connsiteX16" fmla="*/ 1739085 w 2894163"/>
              <a:gd name="connsiteY16" fmla="*/ 1871397 h 1871397"/>
              <a:gd name="connsiteX17" fmla="*/ 1648664 w 2894163"/>
              <a:gd name="connsiteY17" fmla="*/ 1582137 h 1871397"/>
              <a:gd name="connsiteX18" fmla="*/ 1376671 w 2894163"/>
              <a:gd name="connsiteY18" fmla="*/ 1700306 h 1871397"/>
              <a:gd name="connsiteX19" fmla="*/ 1415819 w 2894163"/>
              <a:gd name="connsiteY19" fmla="*/ 1334933 h 1871397"/>
              <a:gd name="connsiteX20" fmla="*/ 665501 w 2894163"/>
              <a:gd name="connsiteY20" fmla="*/ 1276212 h 1871397"/>
              <a:gd name="connsiteX21" fmla="*/ 0 w 2894163"/>
              <a:gd name="connsiteY21" fmla="*/ 1126148 h 1871397"/>
              <a:gd name="connsiteX22" fmla="*/ 13050 w 2894163"/>
              <a:gd name="connsiteY22" fmla="*/ 284488 h 1871397"/>
              <a:gd name="connsiteX23" fmla="*/ 1898646 w 2894163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51069 w 2889213"/>
              <a:gd name="connsiteY5" fmla="*/ 1156706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228993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150164 w 2889213"/>
              <a:gd name="connsiteY6" fmla="*/ 228993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941303 w 2889213"/>
              <a:gd name="connsiteY8" fmla="*/ 178433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92904 w 2889213"/>
              <a:gd name="connsiteY9" fmla="*/ 459050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48320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56"/>
              <a:gd name="connsiteX1" fmla="*/ 2655476 w 2889213"/>
              <a:gd name="connsiteY1" fmla="*/ 469395 h 1800456"/>
              <a:gd name="connsiteX2" fmla="*/ 2828170 w 2889213"/>
              <a:gd name="connsiteY2" fmla="*/ 895281 h 1800456"/>
              <a:gd name="connsiteX3" fmla="*/ 2883834 w 2889213"/>
              <a:gd name="connsiteY3" fmla="*/ 1193615 h 1800456"/>
              <a:gd name="connsiteX4" fmla="*/ 2840612 w 2889213"/>
              <a:gd name="connsiteY4" fmla="*/ 1449135 h 1800456"/>
              <a:gd name="connsiteX5" fmla="*/ 2632493 w 2889213"/>
              <a:gd name="connsiteY5" fmla="*/ 1060062 h 1800456"/>
              <a:gd name="connsiteX6" fmla="*/ 2150164 w 2889213"/>
              <a:gd name="connsiteY6" fmla="*/ 113773 h 1800456"/>
              <a:gd name="connsiteX7" fmla="*/ 1348782 w 2889213"/>
              <a:gd name="connsiteY7" fmla="*/ 0 h 1800456"/>
              <a:gd name="connsiteX8" fmla="*/ 1714668 w 2889213"/>
              <a:gd name="connsiteY8" fmla="*/ 204372 h 1800456"/>
              <a:gd name="connsiteX9" fmla="*/ 1866896 w 2889213"/>
              <a:gd name="connsiteY9" fmla="*/ 462766 h 1800456"/>
              <a:gd name="connsiteX10" fmla="*/ 1973469 w 2889213"/>
              <a:gd name="connsiteY10" fmla="*/ 669299 h 1800456"/>
              <a:gd name="connsiteX11" fmla="*/ 1866010 w 2889213"/>
              <a:gd name="connsiteY11" fmla="*/ 762998 h 1800456"/>
              <a:gd name="connsiteX12" fmla="*/ 2733769 w 2889213"/>
              <a:gd name="connsiteY12" fmla="*/ 1271909 h 1800456"/>
              <a:gd name="connsiteX13" fmla="*/ 2694623 w 2889213"/>
              <a:gd name="connsiteY13" fmla="*/ 1524483 h 1800456"/>
              <a:gd name="connsiteX14" fmla="*/ 2385869 w 2889213"/>
              <a:gd name="connsiteY14" fmla="*/ 1470403 h 1800456"/>
              <a:gd name="connsiteX15" fmla="*/ 2191986 w 2889213"/>
              <a:gd name="connsiteY15" fmla="*/ 1800407 h 1800456"/>
              <a:gd name="connsiteX16" fmla="*/ 2074819 w 2889213"/>
              <a:gd name="connsiteY16" fmla="*/ 1450562 h 1800456"/>
              <a:gd name="connsiteX17" fmla="*/ 1739085 w 2889213"/>
              <a:gd name="connsiteY17" fmla="*/ 1756177 h 1800456"/>
              <a:gd name="connsiteX18" fmla="*/ 1648664 w 2889213"/>
              <a:gd name="connsiteY18" fmla="*/ 1466917 h 1800456"/>
              <a:gd name="connsiteX19" fmla="*/ 1376671 w 2889213"/>
              <a:gd name="connsiteY19" fmla="*/ 1585086 h 1800456"/>
              <a:gd name="connsiteX20" fmla="*/ 1415819 w 2889213"/>
              <a:gd name="connsiteY20" fmla="*/ 1219713 h 1800456"/>
              <a:gd name="connsiteX21" fmla="*/ 665501 w 2889213"/>
              <a:gd name="connsiteY21" fmla="*/ 1160992 h 1800456"/>
              <a:gd name="connsiteX22" fmla="*/ 0 w 2889213"/>
              <a:gd name="connsiteY22" fmla="*/ 1010928 h 1800456"/>
              <a:gd name="connsiteX23" fmla="*/ 13050 w 2889213"/>
              <a:gd name="connsiteY23" fmla="*/ 169268 h 1800456"/>
              <a:gd name="connsiteX24" fmla="*/ 1348782 w 2889213"/>
              <a:gd name="connsiteY24" fmla="*/ 0 h 1800456"/>
              <a:gd name="connsiteX0" fmla="*/ 2150164 w 2889213"/>
              <a:gd name="connsiteY0" fmla="*/ 113773 h 1811599"/>
              <a:gd name="connsiteX1" fmla="*/ 2655476 w 2889213"/>
              <a:gd name="connsiteY1" fmla="*/ 469395 h 1811599"/>
              <a:gd name="connsiteX2" fmla="*/ 2828170 w 2889213"/>
              <a:gd name="connsiteY2" fmla="*/ 895281 h 1811599"/>
              <a:gd name="connsiteX3" fmla="*/ 2883834 w 2889213"/>
              <a:gd name="connsiteY3" fmla="*/ 1193615 h 1811599"/>
              <a:gd name="connsiteX4" fmla="*/ 2840612 w 2889213"/>
              <a:gd name="connsiteY4" fmla="*/ 1449135 h 1811599"/>
              <a:gd name="connsiteX5" fmla="*/ 2632493 w 2889213"/>
              <a:gd name="connsiteY5" fmla="*/ 1060062 h 1811599"/>
              <a:gd name="connsiteX6" fmla="*/ 2150164 w 2889213"/>
              <a:gd name="connsiteY6" fmla="*/ 113773 h 1811599"/>
              <a:gd name="connsiteX7" fmla="*/ 1348782 w 2889213"/>
              <a:gd name="connsiteY7" fmla="*/ 0 h 1811599"/>
              <a:gd name="connsiteX8" fmla="*/ 1714668 w 2889213"/>
              <a:gd name="connsiteY8" fmla="*/ 204372 h 1811599"/>
              <a:gd name="connsiteX9" fmla="*/ 1866896 w 2889213"/>
              <a:gd name="connsiteY9" fmla="*/ 462766 h 1811599"/>
              <a:gd name="connsiteX10" fmla="*/ 1973469 w 2889213"/>
              <a:gd name="connsiteY10" fmla="*/ 669299 h 1811599"/>
              <a:gd name="connsiteX11" fmla="*/ 1866010 w 2889213"/>
              <a:gd name="connsiteY11" fmla="*/ 762998 h 1811599"/>
              <a:gd name="connsiteX12" fmla="*/ 2733769 w 2889213"/>
              <a:gd name="connsiteY12" fmla="*/ 1271909 h 1811599"/>
              <a:gd name="connsiteX13" fmla="*/ 2694623 w 2889213"/>
              <a:gd name="connsiteY13" fmla="*/ 1524483 h 1811599"/>
              <a:gd name="connsiteX14" fmla="*/ 2385869 w 2889213"/>
              <a:gd name="connsiteY14" fmla="*/ 1470403 h 1811599"/>
              <a:gd name="connsiteX15" fmla="*/ 2214278 w 2889213"/>
              <a:gd name="connsiteY15" fmla="*/ 1811553 h 1811599"/>
              <a:gd name="connsiteX16" fmla="*/ 2074819 w 2889213"/>
              <a:gd name="connsiteY16" fmla="*/ 1450562 h 1811599"/>
              <a:gd name="connsiteX17" fmla="*/ 1739085 w 2889213"/>
              <a:gd name="connsiteY17" fmla="*/ 1756177 h 1811599"/>
              <a:gd name="connsiteX18" fmla="*/ 1648664 w 2889213"/>
              <a:gd name="connsiteY18" fmla="*/ 1466917 h 1811599"/>
              <a:gd name="connsiteX19" fmla="*/ 1376671 w 2889213"/>
              <a:gd name="connsiteY19" fmla="*/ 1585086 h 1811599"/>
              <a:gd name="connsiteX20" fmla="*/ 1415819 w 2889213"/>
              <a:gd name="connsiteY20" fmla="*/ 1219713 h 1811599"/>
              <a:gd name="connsiteX21" fmla="*/ 665501 w 2889213"/>
              <a:gd name="connsiteY21" fmla="*/ 1160992 h 1811599"/>
              <a:gd name="connsiteX22" fmla="*/ 0 w 2889213"/>
              <a:gd name="connsiteY22" fmla="*/ 1010928 h 1811599"/>
              <a:gd name="connsiteX23" fmla="*/ 13050 w 2889213"/>
              <a:gd name="connsiteY23" fmla="*/ 169268 h 1811599"/>
              <a:gd name="connsiteX24" fmla="*/ 1348782 w 2889213"/>
              <a:gd name="connsiteY24" fmla="*/ 0 h 1811599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889213" h="1811553">
                <a:moveTo>
                  <a:pt x="2150164" y="113773"/>
                </a:moveTo>
                <a:lnTo>
                  <a:pt x="2655476" y="469395"/>
                </a:lnTo>
                <a:cubicBezTo>
                  <a:pt x="2724937" y="612627"/>
                  <a:pt x="2790110" y="774578"/>
                  <a:pt x="2828170" y="895281"/>
                </a:cubicBezTo>
                <a:cubicBezTo>
                  <a:pt x="2845006" y="1009922"/>
                  <a:pt x="2872906" y="1094971"/>
                  <a:pt x="2883834" y="1193615"/>
                </a:cubicBezTo>
                <a:cubicBezTo>
                  <a:pt x="2898597" y="1276508"/>
                  <a:pt x="2882583" y="1383685"/>
                  <a:pt x="2840612" y="1449135"/>
                </a:cubicBezTo>
                <a:cubicBezTo>
                  <a:pt x="2801112" y="1388173"/>
                  <a:pt x="2764708" y="1276910"/>
                  <a:pt x="2632493" y="1060062"/>
                </a:cubicBezTo>
                <a:cubicBezTo>
                  <a:pt x="2521003" y="837054"/>
                  <a:pt x="2268591" y="370791"/>
                  <a:pt x="2150164" y="113773"/>
                </a:cubicBezTo>
                <a:close/>
                <a:moveTo>
                  <a:pt x="1348782" y="0"/>
                </a:moveTo>
                <a:cubicBezTo>
                  <a:pt x="1445338" y="154432"/>
                  <a:pt x="1639668" y="165874"/>
                  <a:pt x="1714668" y="204372"/>
                </a:cubicBezTo>
                <a:cubicBezTo>
                  <a:pt x="1723722" y="285320"/>
                  <a:pt x="1831199" y="402612"/>
                  <a:pt x="1866896" y="462766"/>
                </a:cubicBezTo>
                <a:cubicBezTo>
                  <a:pt x="1913125" y="544588"/>
                  <a:pt x="1935949" y="596454"/>
                  <a:pt x="1973469" y="669299"/>
                </a:cubicBezTo>
                <a:cubicBezTo>
                  <a:pt x="1909251" y="682689"/>
                  <a:pt x="1863715" y="712895"/>
                  <a:pt x="1866010" y="762998"/>
                </a:cubicBezTo>
                <a:cubicBezTo>
                  <a:pt x="1884495" y="971782"/>
                  <a:pt x="2517373" y="1008755"/>
                  <a:pt x="2733769" y="1271909"/>
                </a:cubicBezTo>
                <a:cubicBezTo>
                  <a:pt x="2839248" y="1365427"/>
                  <a:pt x="2779441" y="1512521"/>
                  <a:pt x="2694623" y="1524483"/>
                </a:cubicBezTo>
                <a:cubicBezTo>
                  <a:pt x="2575007" y="1522308"/>
                  <a:pt x="2538107" y="1485627"/>
                  <a:pt x="2385869" y="1470403"/>
                </a:cubicBezTo>
                <a:cubicBezTo>
                  <a:pt x="2333676" y="1639614"/>
                  <a:pt x="2280982" y="1755416"/>
                  <a:pt x="2214278" y="1811553"/>
                </a:cubicBezTo>
                <a:cubicBezTo>
                  <a:pt x="2147576" y="1804531"/>
                  <a:pt x="2033271" y="1685187"/>
                  <a:pt x="2074819" y="1450562"/>
                </a:cubicBezTo>
                <a:cubicBezTo>
                  <a:pt x="1992109" y="1541380"/>
                  <a:pt x="1856720" y="1716561"/>
                  <a:pt x="1739085" y="1756177"/>
                </a:cubicBezTo>
                <a:cubicBezTo>
                  <a:pt x="1647742" y="1688758"/>
                  <a:pt x="1625791" y="1561162"/>
                  <a:pt x="1648664" y="1466917"/>
                </a:cubicBezTo>
                <a:cubicBezTo>
                  <a:pt x="1575908" y="1517602"/>
                  <a:pt x="1475987" y="1575732"/>
                  <a:pt x="1376671" y="1585086"/>
                </a:cubicBezTo>
                <a:cubicBezTo>
                  <a:pt x="1265755" y="1421973"/>
                  <a:pt x="1344050" y="1304532"/>
                  <a:pt x="1415819" y="1219713"/>
                </a:cubicBezTo>
                <a:cubicBezTo>
                  <a:pt x="1106992" y="1284958"/>
                  <a:pt x="922130" y="1226237"/>
                  <a:pt x="665501" y="1160992"/>
                </a:cubicBezTo>
                <a:cubicBezTo>
                  <a:pt x="467591" y="1128369"/>
                  <a:pt x="282729" y="1004403"/>
                  <a:pt x="0" y="1010928"/>
                </a:cubicBezTo>
                <a:lnTo>
                  <a:pt x="13050" y="169268"/>
                </a:lnTo>
                <a:cubicBezTo>
                  <a:pt x="722590" y="234513"/>
                  <a:pt x="1132701" y="28762"/>
                  <a:pt x="1348782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lumMod val="50000"/>
                  <a:lumOff val="50000"/>
                </a:schemeClr>
              </a:gs>
              <a:gs pos="100000">
                <a:schemeClr val="accent2">
                  <a:lumMod val="50000"/>
                  <a:lumOff val="50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/>
          </a:p>
        </p:txBody>
      </p:sp>
      <p:sp>
        <p:nvSpPr>
          <p:cNvPr id="50" name="Oval 49"/>
          <p:cNvSpPr/>
          <p:nvPr/>
        </p:nvSpPr>
        <p:spPr>
          <a:xfrm>
            <a:off x="4140200" y="1708150"/>
            <a:ext cx="576263" cy="57626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>
              <a:solidFill>
                <a:srgbClr val="32AEB8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4140200" y="2643188"/>
            <a:ext cx="576263" cy="5762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>
              <a:solidFill>
                <a:srgbClr val="32AEB8"/>
              </a:solidFill>
            </a:endParaRPr>
          </a:p>
        </p:txBody>
      </p:sp>
      <p:grpSp>
        <p:nvGrpSpPr>
          <p:cNvPr id="53255" name="Group 52"/>
          <p:cNvGrpSpPr>
            <a:grpSpLocks/>
          </p:cNvGrpSpPr>
          <p:nvPr/>
        </p:nvGrpSpPr>
        <p:grpSpPr bwMode="auto">
          <a:xfrm>
            <a:off x="4811280" y="1788163"/>
            <a:ext cx="4153208" cy="556610"/>
            <a:chOff x="779528" y="3227196"/>
            <a:chExt cx="2083769" cy="1201014"/>
          </a:xfrm>
        </p:grpSpPr>
        <p:sp>
          <p:nvSpPr>
            <p:cNvPr id="53264" name="TextBox 53"/>
            <p:cNvSpPr txBox="1">
              <a:spLocks noChangeArrowheads="1"/>
            </p:cNvSpPr>
            <p:nvPr/>
          </p:nvSpPr>
          <p:spPr bwMode="auto">
            <a:xfrm>
              <a:off x="803640" y="3645571"/>
              <a:ext cx="2059657" cy="274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latinLnBrk="1"/>
              <a:endParaRPr lang="ko-KR" altLang="en-US" sz="1200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  <p:sp>
          <p:nvSpPr>
            <p:cNvPr id="53265" name="TextBox 54"/>
            <p:cNvSpPr txBox="1">
              <a:spLocks noChangeArrowheads="1"/>
            </p:cNvSpPr>
            <p:nvPr/>
          </p:nvSpPr>
          <p:spPr bwMode="auto">
            <a:xfrm>
              <a:off x="779528" y="3227196"/>
              <a:ext cx="2059657" cy="1201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h-TH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การนำเงินส่งคลังและฝากคลังของส่วนราชการ</a:t>
              </a:r>
            </a:p>
            <a:p>
              <a:endParaRPr lang="ko-KR" altLang="en-US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</p:grpSp>
      <p:grpSp>
        <p:nvGrpSpPr>
          <p:cNvPr id="53256" name="Group 55"/>
          <p:cNvGrpSpPr>
            <a:grpSpLocks/>
          </p:cNvGrpSpPr>
          <p:nvPr/>
        </p:nvGrpSpPr>
        <p:grpSpPr bwMode="auto">
          <a:xfrm>
            <a:off x="4859338" y="2720061"/>
            <a:ext cx="3671887" cy="557213"/>
            <a:chOff x="803640" y="3362835"/>
            <a:chExt cx="2059657" cy="557530"/>
          </a:xfrm>
        </p:grpSpPr>
        <p:sp>
          <p:nvSpPr>
            <p:cNvPr id="53262" name="TextBox 56"/>
            <p:cNvSpPr txBox="1">
              <a:spLocks noChangeArrowheads="1"/>
            </p:cNvSpPr>
            <p:nvPr/>
          </p:nvSpPr>
          <p:spPr bwMode="auto">
            <a:xfrm>
              <a:off x="803640" y="3645571"/>
              <a:ext cx="2059657" cy="274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latinLnBrk="1"/>
              <a:endParaRPr lang="ko-KR" altLang="en-US" sz="1200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  <p:sp>
          <p:nvSpPr>
            <p:cNvPr id="53263" name="TextBox 57"/>
            <p:cNvSpPr txBox="1">
              <a:spLocks noChangeArrowheads="1"/>
            </p:cNvSpPr>
            <p:nvPr/>
          </p:nvSpPr>
          <p:spPr bwMode="auto">
            <a:xfrm>
              <a:off x="803640" y="3362835"/>
              <a:ext cx="2059657" cy="457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latinLnBrk="1"/>
              <a:r>
                <a:rPr lang="th-TH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วิธีการนำเงินส่งคลังและฝากคลัง</a:t>
              </a:r>
              <a:endParaRPr lang="ko-KR" altLang="en-US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</p:grpSp>
      <p:sp>
        <p:nvSpPr>
          <p:cNvPr id="53257" name="TextBox 61"/>
          <p:cNvSpPr txBox="1">
            <a:spLocks noChangeArrowheads="1"/>
          </p:cNvSpPr>
          <p:nvPr/>
        </p:nvSpPr>
        <p:spPr bwMode="auto">
          <a:xfrm>
            <a:off x="4067175" y="1779588"/>
            <a:ext cx="64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b="1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1</a:t>
            </a:r>
            <a:endParaRPr lang="ko-KR" altLang="en-US" b="1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53258" name="TextBox 62"/>
          <p:cNvSpPr txBox="1">
            <a:spLocks noChangeArrowheads="1"/>
          </p:cNvSpPr>
          <p:nvPr/>
        </p:nvSpPr>
        <p:spPr bwMode="auto">
          <a:xfrm>
            <a:off x="4067175" y="2716213"/>
            <a:ext cx="64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b="1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2</a:t>
            </a:r>
            <a:endParaRPr lang="ko-KR" altLang="en-US" b="1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53259" name="TextBox 32"/>
          <p:cNvSpPr txBox="1">
            <a:spLocks noChangeArrowheads="1"/>
          </p:cNvSpPr>
          <p:nvPr/>
        </p:nvSpPr>
        <p:spPr bwMode="auto">
          <a:xfrm>
            <a:off x="3203575" y="1851025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th-TH" altLang="ko-KR" b="1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ส่วนที่</a:t>
            </a:r>
            <a:r>
              <a:rPr lang="en-US" altLang="ko-KR" b="1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   </a:t>
            </a:r>
            <a:endParaRPr lang="ko-KR" altLang="en-US" b="1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53260" name="TextBox 32"/>
          <p:cNvSpPr txBox="1">
            <a:spLocks noChangeArrowheads="1"/>
          </p:cNvSpPr>
          <p:nvPr/>
        </p:nvSpPr>
        <p:spPr bwMode="auto">
          <a:xfrm>
            <a:off x="3203575" y="2787650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th-TH" altLang="ko-KR" b="1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ส่วนที่</a:t>
            </a:r>
            <a:r>
              <a:rPr lang="en-US" altLang="ko-KR" b="1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   </a:t>
            </a:r>
            <a:endParaRPr lang="ko-KR" altLang="en-US" b="1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สี่เหลี่ยมผืนผ้า 12"/>
          <p:cNvSpPr>
            <a:spLocks noChangeArrowheads="1"/>
          </p:cNvSpPr>
          <p:nvPr/>
        </p:nvSpPr>
        <p:spPr bwMode="auto">
          <a:xfrm>
            <a:off x="4716463" y="3435350"/>
            <a:ext cx="41275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685800"/>
            <a:r>
              <a:rPr lang="th-TH" sz="2100">
                <a:latin typeface="Calibri" pitchFamily="34" charset="0"/>
              </a:rPr>
              <a:t> </a:t>
            </a:r>
            <a:endParaRPr lang="th-TH" sz="2100"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54278" name="Text Placeholder 1"/>
          <p:cNvSpPr>
            <a:spLocks/>
          </p:cNvSpPr>
          <p:nvPr/>
        </p:nvSpPr>
        <p:spPr bwMode="auto">
          <a:xfrm>
            <a:off x="0" y="195263"/>
            <a:ext cx="91440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altLang="ko-KR" sz="3600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8</a:t>
            </a:r>
            <a:endParaRPr lang="ko-KR" altLang="en-US" sz="3600" b="1" dirty="0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54279" name="Text Placeholder 2"/>
          <p:cNvSpPr>
            <a:spLocks/>
          </p:cNvSpPr>
          <p:nvPr/>
        </p:nvSpPr>
        <p:spPr bwMode="auto">
          <a:xfrm>
            <a:off x="0" y="771525"/>
            <a:ext cx="91440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altLang="ko-KR" b="1">
                <a:latin typeface="TH SarabunPSK" panose="020B0500040200020003" pitchFamily="34" charset="-34"/>
                <a:cs typeface="TH SarabunPSK" panose="020B0500040200020003" pitchFamily="34" charset="-34"/>
              </a:rPr>
              <a:t>การนำเงินส่งคลังและฝากคลัง</a:t>
            </a:r>
            <a:endParaRPr lang="en-US" altLang="ko-KR" b="1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54280" name="TextBox 4"/>
          <p:cNvSpPr txBox="1">
            <a:spLocks noChangeArrowheads="1"/>
          </p:cNvSpPr>
          <p:nvPr/>
        </p:nvSpPr>
        <p:spPr bwMode="auto">
          <a:xfrm>
            <a:off x="971550" y="1131888"/>
            <a:ext cx="7199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ส่วนที่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การนำเงินส่งคลังและฝากคลังของส่วนราชการ</a:t>
            </a:r>
            <a:endParaRPr lang="en-US" altLang="ko-KR" sz="2000" dirty="0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15" name="TextBox 12"/>
          <p:cNvSpPr txBox="1">
            <a:spLocks noChangeArrowheads="1"/>
          </p:cNvSpPr>
          <p:nvPr/>
        </p:nvSpPr>
        <p:spPr bwMode="auto">
          <a:xfrm>
            <a:off x="899592" y="2107863"/>
            <a:ext cx="7776864" cy="14465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h-TH" sz="2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เงินเบิกเกินส่งคืนหรือเงินเหลือจ่ายปีเก่าส่งคืน</a:t>
            </a:r>
          </a:p>
          <a:p>
            <a:pPr marL="284163" indent="-284163"/>
            <a:r>
              <a:rPr lang="en-US" sz="2200" b="1" dirty="0">
                <a:solidFill>
                  <a:srgbClr val="0D0D0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&gt;</a:t>
            </a:r>
            <a:r>
              <a:rPr lang="th-TH" sz="2200" b="1" dirty="0">
                <a:solidFill>
                  <a:srgbClr val="0D0D0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200" dirty="0">
                <a:solidFill>
                  <a:srgbClr val="0D0D0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2200" b="1" dirty="0">
                <a:solidFill>
                  <a:srgbClr val="0D0D0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กรณีรับคืนเป็นเงินสดหรือเช็ค ให้ส่งคืนคลังภายใน </a:t>
            </a:r>
            <a:r>
              <a:rPr lang="en-US" sz="2200" b="1" dirty="0">
                <a:solidFill>
                  <a:srgbClr val="0D0D0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15</a:t>
            </a:r>
            <a:r>
              <a:rPr lang="th-TH" sz="2200" b="1" dirty="0">
                <a:solidFill>
                  <a:srgbClr val="0D0D0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วันทำการ นับ</a:t>
            </a:r>
            <a:r>
              <a:rPr lang="th-TH" sz="2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แต่วันที่เบิกหรือได้รับคืน</a:t>
            </a:r>
          </a:p>
          <a:p>
            <a:pPr marL="284163" indent="-284163"/>
            <a:r>
              <a:rPr lang="en-US" sz="2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&gt;</a:t>
            </a:r>
            <a:r>
              <a:rPr lang="th-TH" sz="2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กรณีรับคืนเงินด้วยระบบ</a:t>
            </a:r>
            <a:r>
              <a:rPr lang="th-TH" sz="2200" b="1" dirty="0">
                <a:solidFill>
                  <a:srgbClr val="0D0D0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อิเล็กทรอนิกส์ </a:t>
            </a:r>
            <a:r>
              <a:rPr lang="th-TH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e-Payment</a:t>
            </a:r>
            <a:r>
              <a:rPr lang="th-TH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th-TH" sz="2200" b="1" dirty="0">
                <a:solidFill>
                  <a:srgbClr val="0D0D0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ให้ส่งคืนคลัง ตามระยะเวลาที่กระทรวงการคลังกำหนด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Placeholder 1"/>
          <p:cNvSpPr>
            <a:spLocks noGrp="1"/>
          </p:cNvSpPr>
          <p:nvPr>
            <p:ph type="body" sz="quarter" idx="4294967295"/>
          </p:nvPr>
        </p:nvSpPr>
        <p:spPr bwMode="auto">
          <a:xfrm>
            <a:off x="251520" y="339502"/>
            <a:ext cx="8640960" cy="108034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หน่วยงานผู้เบิก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th-TH" altLang="ko-KR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</a:t>
            </a:r>
            <a:endParaRPr lang="ko-KR" alt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9699" name="TextBox 4"/>
          <p:cNvSpPr txBox="1">
            <a:spLocks noChangeArrowheads="1"/>
          </p:cNvSpPr>
          <p:nvPr/>
        </p:nvSpPr>
        <p:spPr bwMode="auto">
          <a:xfrm>
            <a:off x="1691680" y="1788710"/>
            <a:ext cx="597693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thaiDist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หน่วยงานของรัฐที่ได้รับจัดสรรงบประมาณรายจ่ายและเบิกเงิน</a:t>
            </a:r>
            <a:b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จากกรมบัญชีกลางหรือสำนักงานคลังจังหวัด แล้วแต่กรณี</a:t>
            </a:r>
          </a:p>
          <a:p>
            <a:pPr algn="ctr" latinLnBrk="1"/>
            <a:endParaRPr lang="en-US" altLang="ko-KR" sz="1200" b="1" dirty="0">
              <a:solidFill>
                <a:srgbClr val="404040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29700" name="TextBox 5"/>
          <p:cNvSpPr txBox="1">
            <a:spLocks noChangeArrowheads="1"/>
          </p:cNvSpPr>
          <p:nvPr/>
        </p:nvSpPr>
        <p:spPr bwMode="auto">
          <a:xfrm>
            <a:off x="827088" y="1058863"/>
            <a:ext cx="744537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 dirty="0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 dirty="0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  <p:sp>
        <p:nvSpPr>
          <p:cNvPr id="29701" name="TextBox 6"/>
          <p:cNvSpPr txBox="1">
            <a:spLocks noChangeArrowheads="1"/>
          </p:cNvSpPr>
          <p:nvPr/>
        </p:nvSpPr>
        <p:spPr bwMode="auto">
          <a:xfrm rot="10800000">
            <a:off x="7524750" y="1995488"/>
            <a:ext cx="74612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 dirty="0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 dirty="0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36510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สี่เหลี่ยมผืนผ้า 12"/>
          <p:cNvSpPr>
            <a:spLocks noChangeArrowheads="1"/>
          </p:cNvSpPr>
          <p:nvPr/>
        </p:nvSpPr>
        <p:spPr bwMode="auto">
          <a:xfrm>
            <a:off x="4716463" y="3435350"/>
            <a:ext cx="41275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685800"/>
            <a:r>
              <a:rPr lang="th-TH" sz="2100">
                <a:latin typeface="Calibri" pitchFamily="34" charset="0"/>
              </a:rPr>
              <a:t> </a:t>
            </a:r>
            <a:endParaRPr lang="th-TH" sz="2100"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54278" name="Text Placeholder 1"/>
          <p:cNvSpPr>
            <a:spLocks/>
          </p:cNvSpPr>
          <p:nvPr/>
        </p:nvSpPr>
        <p:spPr bwMode="auto">
          <a:xfrm>
            <a:off x="0" y="195263"/>
            <a:ext cx="91440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altLang="ko-KR" sz="3600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8</a:t>
            </a:r>
            <a:endParaRPr lang="ko-KR" altLang="en-US" sz="3600" b="1" dirty="0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54279" name="Text Placeholder 2"/>
          <p:cNvSpPr>
            <a:spLocks/>
          </p:cNvSpPr>
          <p:nvPr/>
        </p:nvSpPr>
        <p:spPr bwMode="auto">
          <a:xfrm>
            <a:off x="0" y="771525"/>
            <a:ext cx="91440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altLang="ko-KR" b="1">
                <a:latin typeface="TH SarabunPSK" panose="020B0500040200020003" pitchFamily="34" charset="-34"/>
                <a:cs typeface="TH SarabunPSK" panose="020B0500040200020003" pitchFamily="34" charset="-34"/>
              </a:rPr>
              <a:t>การนำเงินส่งคลังและฝากคลัง</a:t>
            </a:r>
            <a:endParaRPr lang="en-US" altLang="ko-KR" b="1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54280" name="TextBox 4"/>
          <p:cNvSpPr txBox="1">
            <a:spLocks noChangeArrowheads="1"/>
          </p:cNvSpPr>
          <p:nvPr/>
        </p:nvSpPr>
        <p:spPr bwMode="auto">
          <a:xfrm>
            <a:off x="971550" y="1131888"/>
            <a:ext cx="7199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ส่วนที่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การนำเงินส่งคลังและฝากคลังของส่วนราชการ (ต่อ) </a:t>
            </a:r>
            <a:endParaRPr lang="en-US" altLang="ko-KR" sz="2000" dirty="0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15" name="TextBox 12"/>
          <p:cNvSpPr txBox="1">
            <a:spLocks noChangeArrowheads="1"/>
          </p:cNvSpPr>
          <p:nvPr/>
        </p:nvSpPr>
        <p:spPr bwMode="auto">
          <a:xfrm>
            <a:off x="1043608" y="2349336"/>
            <a:ext cx="6984776" cy="14465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thaiDist"/>
            <a:endParaRPr lang="th-TH" sz="2200" dirty="0">
              <a:solidFill>
                <a:srgbClr val="0D0D0D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200" dirty="0">
                <a:solidFill>
                  <a:srgbClr val="0D0D0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r>
              <a:rPr lang="th-TH" sz="22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กำหนดเพิ่มเติม </a:t>
            </a:r>
            <a:r>
              <a:rPr lang="th-TH" sz="2200" b="1" dirty="0">
                <a:solidFill>
                  <a:srgbClr val="0D0D0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ให้นำเงินรายได้แผ่นดินที่รับ</a:t>
            </a:r>
            <a:r>
              <a:rPr lang="th-TH" sz="2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ด้วยระบบอิเล็กทรอนิกส์ </a:t>
            </a:r>
            <a:r>
              <a:rPr lang="th-TH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e-Payment</a:t>
            </a:r>
            <a:r>
              <a:rPr lang="th-TH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br>
              <a:rPr lang="th-TH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  <a:r>
              <a:rPr lang="th-TH" sz="22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นำส่ง</a:t>
            </a:r>
            <a:r>
              <a:rPr lang="th-TH" sz="2200" b="1" dirty="0">
                <a:solidFill>
                  <a:srgbClr val="0D0D0D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คลังภายในระยะเวลาที่กระทรวงการคลังกำหนด </a:t>
            </a:r>
          </a:p>
          <a:p>
            <a:endParaRPr lang="th-TH" sz="2200" dirty="0">
              <a:solidFill>
                <a:srgbClr val="0D0D0D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7916151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2"/>
          <p:cNvSpPr>
            <a:spLocks noChangeArrowheads="1"/>
          </p:cNvSpPr>
          <p:nvPr/>
        </p:nvSpPr>
        <p:spPr bwMode="auto">
          <a:xfrm>
            <a:off x="665956" y="3247054"/>
            <a:ext cx="7812087" cy="1303338"/>
          </a:xfrm>
          <a:prstGeom prst="rect">
            <a:avLst/>
          </a:prstGeom>
          <a:solidFill>
            <a:schemeClr val="accent2">
              <a:alpha val="30196"/>
            </a:schemeClr>
          </a:solidFill>
          <a:ln w="12700" algn="ctr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4213"/>
            <a:endParaRPr lang="th-TH" sz="1400" dirty="0">
              <a:solidFill>
                <a:srgbClr val="FFFFFF"/>
              </a:solidFill>
            </a:endParaRPr>
          </a:p>
        </p:txBody>
      </p:sp>
      <p:sp>
        <p:nvSpPr>
          <p:cNvPr id="87043" name="Rectangle 13"/>
          <p:cNvSpPr>
            <a:spLocks noChangeArrowheads="1"/>
          </p:cNvSpPr>
          <p:nvPr/>
        </p:nvSpPr>
        <p:spPr bwMode="auto">
          <a:xfrm>
            <a:off x="467544" y="1633200"/>
            <a:ext cx="7812087" cy="1304925"/>
          </a:xfrm>
          <a:prstGeom prst="rect">
            <a:avLst/>
          </a:prstGeom>
          <a:solidFill>
            <a:srgbClr val="5A9BD5">
              <a:alpha val="30196"/>
            </a:srgbClr>
          </a:solidFill>
          <a:ln w="12700" algn="ctr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4213"/>
            <a:endParaRPr lang="th-TH" sz="1400" dirty="0">
              <a:solidFill>
                <a:srgbClr val="FFFFFF"/>
              </a:solidFill>
            </a:endParaRPr>
          </a:p>
        </p:txBody>
      </p:sp>
      <p:grpSp>
        <p:nvGrpSpPr>
          <p:cNvPr id="87044" name="Group 24"/>
          <p:cNvGrpSpPr>
            <a:grpSpLocks/>
          </p:cNvGrpSpPr>
          <p:nvPr/>
        </p:nvGrpSpPr>
        <p:grpSpPr bwMode="auto">
          <a:xfrm>
            <a:off x="1263612" y="1942129"/>
            <a:ext cx="6912767" cy="737605"/>
            <a:chOff x="2079598" y="4199174"/>
            <a:chExt cx="3360707" cy="1873554"/>
          </a:xfrm>
        </p:grpSpPr>
        <p:sp>
          <p:nvSpPr>
            <p:cNvPr id="87045" name="TextBox 25"/>
            <p:cNvSpPr txBox="1">
              <a:spLocks noChangeArrowheads="1"/>
            </p:cNvSpPr>
            <p:nvPr/>
          </p:nvSpPr>
          <p:spPr bwMode="auto">
            <a:xfrm>
              <a:off x="2098017" y="4502054"/>
              <a:ext cx="3342288" cy="1570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68580" tIns="34290" rIns="68580" bIns="34290">
              <a:spAutoFit/>
            </a:bodyPr>
            <a:lstStyle/>
            <a:p>
              <a:pPr defTabSz="684213"/>
              <a:r>
                <a:rPr lang="th-TH" b="1" dirty="0">
                  <a:solidFill>
                    <a:srgbClr val="0D0D0D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วิธีการนำเงินส่งคลังหรือฝากคลังให้นำส่งผ่านระบบอิเล็กทรอนิกส์ </a:t>
              </a:r>
              <a:r>
                <a:rPr lang="th-TH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(</a:t>
              </a:r>
              <a:r>
                <a:rPr lang="en-US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e-Payment</a:t>
              </a:r>
              <a:r>
                <a:rPr lang="th-TH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)</a:t>
              </a:r>
            </a:p>
            <a:p>
              <a:pPr defTabSz="684213"/>
              <a:endParaRPr lang="th-TH" b="1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87046" name="TextBox 26"/>
            <p:cNvSpPr txBox="1">
              <a:spLocks noChangeArrowheads="1"/>
            </p:cNvSpPr>
            <p:nvPr/>
          </p:nvSpPr>
          <p:spPr bwMode="auto">
            <a:xfrm>
              <a:off x="2079598" y="4199174"/>
              <a:ext cx="3303211" cy="317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endParaRPr lang="ko-KR" altLang="en-US" sz="1100" b="1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</p:grpSp>
      <p:grpSp>
        <p:nvGrpSpPr>
          <p:cNvPr id="87047" name="Group 27"/>
          <p:cNvGrpSpPr>
            <a:grpSpLocks/>
          </p:cNvGrpSpPr>
          <p:nvPr/>
        </p:nvGrpSpPr>
        <p:grpSpPr bwMode="auto">
          <a:xfrm>
            <a:off x="1311385" y="3234571"/>
            <a:ext cx="6912767" cy="1034926"/>
            <a:chOff x="2028205" y="4199174"/>
            <a:chExt cx="3666428" cy="1380791"/>
          </a:xfrm>
        </p:grpSpPr>
        <p:sp>
          <p:nvSpPr>
            <p:cNvPr id="87048" name="TextBox 28"/>
            <p:cNvSpPr txBox="1">
              <a:spLocks noChangeArrowheads="1"/>
            </p:cNvSpPr>
            <p:nvPr/>
          </p:nvSpPr>
          <p:spPr bwMode="auto">
            <a:xfrm>
              <a:off x="2028205" y="4502053"/>
              <a:ext cx="3666428" cy="1077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68580" tIns="34290" rIns="68580" bIns="34290">
              <a:spAutoFit/>
            </a:bodyPr>
            <a:lstStyle/>
            <a:p>
              <a:pPr defTabSz="685800"/>
              <a:r>
                <a:rPr lang="th-TH" b="1" dirty="0">
                  <a:solidFill>
                    <a:srgbClr val="0D0D0D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กรณีรับเป็นเงินสด หรือเช็ค หรือเอกสารแทนตัวเงินอื่น ให้จัดทำใบนำฝากเงิน </a:t>
              </a:r>
              <a:br>
                <a:rPr lang="th-TH" b="1" dirty="0">
                  <a:solidFill>
                    <a:srgbClr val="0D0D0D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</a:br>
              <a:r>
                <a:rPr lang="th-TH" b="1" dirty="0">
                  <a:solidFill>
                    <a:srgbClr val="0D0D0D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พร้อมทั้งนำเงินสด หรือเช็ค หรือเอกสารแทนตัวเงิน ฝากเข้าบัญชีเงินฝากธนาคาร</a:t>
              </a:r>
            </a:p>
          </p:txBody>
        </p:sp>
        <p:sp>
          <p:nvSpPr>
            <p:cNvPr id="87049" name="TextBox 29"/>
            <p:cNvSpPr txBox="1">
              <a:spLocks noChangeArrowheads="1"/>
            </p:cNvSpPr>
            <p:nvPr/>
          </p:nvSpPr>
          <p:spPr bwMode="auto">
            <a:xfrm>
              <a:off x="2079598" y="4199174"/>
              <a:ext cx="3303211" cy="317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endParaRPr lang="ko-KR" altLang="en-US" sz="1100" b="1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</p:grpSp>
      <p:sp>
        <p:nvSpPr>
          <p:cNvPr id="87050" name="Isosceles Triangle 8"/>
          <p:cNvSpPr>
            <a:spLocks noChangeArrowheads="1"/>
          </p:cNvSpPr>
          <p:nvPr/>
        </p:nvSpPr>
        <p:spPr bwMode="auto">
          <a:xfrm rot="-5400000">
            <a:off x="816667" y="2050629"/>
            <a:ext cx="334962" cy="352425"/>
          </a:xfrm>
          <a:custGeom>
            <a:avLst/>
            <a:gdLst>
              <a:gd name="T0" fmla="*/ 0 w 2708011"/>
              <a:gd name="T1" fmla="*/ 0 h 3228660"/>
              <a:gd name="T2" fmla="*/ 2708011 w 2708011"/>
              <a:gd name="T3" fmla="*/ 3228660 h 3228660"/>
            </a:gdLst>
            <a:ahLst/>
            <a:cxnLst/>
            <a:rect l="T0" t="T1" r="T2" b="T3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bg1"/>
          </a:solidFill>
          <a:ln w="12700" algn="ctr">
            <a:noFill/>
            <a:miter lim="800000"/>
            <a:headEnd/>
            <a:tailEnd/>
          </a:ln>
        </p:spPr>
        <p:txBody>
          <a:bodyPr rot="10800000" lIns="68580" tIns="34290" rIns="68580" bIns="34290" anchor="ctr"/>
          <a:lstStyle/>
          <a:p>
            <a:pPr algn="ctr" defTabSz="685800" latinLnBrk="1"/>
            <a:endParaRPr lang="ko-KR" altLang="en-US" sz="1400">
              <a:solidFill>
                <a:srgbClr val="FFFFFF"/>
              </a:solidFill>
              <a:ea typeface="Gulim" pitchFamily="34" charset="-127"/>
            </a:endParaRPr>
          </a:p>
        </p:txBody>
      </p:sp>
      <p:sp>
        <p:nvSpPr>
          <p:cNvPr id="59" name="Isosceles Triangle 8"/>
          <p:cNvSpPr>
            <a:spLocks noChangeArrowheads="1"/>
          </p:cNvSpPr>
          <p:nvPr/>
        </p:nvSpPr>
        <p:spPr bwMode="auto">
          <a:xfrm rot="-5400000">
            <a:off x="794293" y="3566297"/>
            <a:ext cx="360661" cy="371475"/>
          </a:xfrm>
          <a:custGeom>
            <a:avLst/>
            <a:gdLst>
              <a:gd name="T0" fmla="*/ 0 w 2708011"/>
              <a:gd name="T1" fmla="*/ 0 h 3228660"/>
              <a:gd name="T2" fmla="*/ 2708011 w 2708011"/>
              <a:gd name="T3" fmla="*/ 3228660 h 3228660"/>
            </a:gdLst>
            <a:ahLst/>
            <a:cxnLst/>
            <a:rect l="T0" t="T1" r="T2" b="T3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rgbClr val="32AEB8"/>
          </a:solidFill>
          <a:ln w="25400" algn="ctr">
            <a:noFill/>
            <a:miter lim="800000"/>
            <a:headEnd/>
            <a:tailEnd/>
          </a:ln>
        </p:spPr>
        <p:txBody>
          <a:bodyPr rot="10800000"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87055" name="Text Placeholder 1"/>
          <p:cNvSpPr>
            <a:spLocks/>
          </p:cNvSpPr>
          <p:nvPr/>
        </p:nvSpPr>
        <p:spPr bwMode="auto">
          <a:xfrm>
            <a:off x="0" y="195287"/>
            <a:ext cx="9144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th-TH" altLang="ko-KR" sz="3600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8</a:t>
            </a:r>
            <a:endParaRPr lang="ko-KR" altLang="en-US" sz="3600" b="1" dirty="0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15" name="Text Placeholder 2"/>
          <p:cNvSpPr>
            <a:spLocks/>
          </p:cNvSpPr>
          <p:nvPr/>
        </p:nvSpPr>
        <p:spPr bwMode="auto">
          <a:xfrm>
            <a:off x="0" y="772245"/>
            <a:ext cx="91440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altLang="ko-KR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การนำเงินส่งคลังและฝากคลัง</a:t>
            </a:r>
            <a:endParaRPr lang="en-US" altLang="ko-KR" b="1" dirty="0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1547813" y="1106438"/>
            <a:ext cx="6191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ส่วนที่ </a:t>
            </a:r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วิธีการนำเงินส่งคลังและฝากคลัง</a:t>
            </a:r>
            <a:endParaRPr lang="en-US" altLang="ko-KR" dirty="0">
              <a:solidFill>
                <a:srgbClr val="404040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6954729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Placeholder 1"/>
          <p:cNvSpPr>
            <a:spLocks noGrp="1"/>
          </p:cNvSpPr>
          <p:nvPr>
            <p:ph type="body" sz="quarter" idx="4294967295"/>
          </p:nvPr>
        </p:nvSpPr>
        <p:spPr bwMode="auto">
          <a:xfrm>
            <a:off x="0" y="339725"/>
            <a:ext cx="9144000" cy="5762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9</a:t>
            </a:r>
            <a:endParaRPr lang="ko-KR" altLang="en-US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8067" name="Text Placeholder 2"/>
          <p:cNvSpPr>
            <a:spLocks noGrp="1"/>
          </p:cNvSpPr>
          <p:nvPr>
            <p:ph type="body" sz="quarter" idx="4294967295"/>
          </p:nvPr>
        </p:nvSpPr>
        <p:spPr bwMode="auto">
          <a:xfrm>
            <a:off x="0" y="987425"/>
            <a:ext cx="9144000" cy="2873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th-TH" altLang="ko-KR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การกันเงินไว้เบิกเหลื่อมปี</a:t>
            </a:r>
            <a:endParaRPr lang="en-US" altLang="ko-KR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" name="TextBox 54"/>
          <p:cNvSpPr txBox="1"/>
          <p:nvPr/>
        </p:nvSpPr>
        <p:spPr bwMode="auto">
          <a:xfrm>
            <a:off x="2607469" y="2653671"/>
            <a:ext cx="3929062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latinLnBrk="1">
              <a:spcBef>
                <a:spcPct val="20000"/>
              </a:spcBef>
              <a:buFont typeface="Arial" charset="0"/>
              <a:buNone/>
              <a:defRPr/>
            </a:pPr>
            <a:r>
              <a:rPr lang="th-TH" altLang="ko-KR" sz="2200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เบิกเงินชำระหนี้ไม่ทันภายในสิ้นปีงบประมาณ</a:t>
            </a:r>
            <a:endParaRPr lang="ko-KR" altLang="en-US" sz="2200" b="1" dirty="0"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10" name="TextBox 54"/>
          <p:cNvSpPr txBox="1"/>
          <p:nvPr/>
        </p:nvSpPr>
        <p:spPr bwMode="auto">
          <a:xfrm>
            <a:off x="611560" y="3655223"/>
            <a:ext cx="7920880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latinLnBrk="1">
              <a:spcBef>
                <a:spcPct val="20000"/>
              </a:spcBef>
            </a:pPr>
            <a:r>
              <a:rPr lang="th-TH" sz="2000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ให้ขอกันเงินไว้เบิกเหลื่อมปีได้ไม่เกินหกเดือนของปีงบประมาณถัดไป</a:t>
            </a:r>
            <a:r>
              <a:rPr lang="en-US" sz="2000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br>
              <a:rPr lang="th-TH" sz="2000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000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กรณีมีความจำเป็นต้องขอเบิกเงินจากคลังภายหลังเวลาขอกันเงิน ให้ขอทำความตกลงกับกระทรวงการคลัง     เพื่อขอขยายระยะเวลาได้อีกไม่เกินหกเดือน โดยปฏิบัติตามวิธีการที่กระทรวงการคลังกำหนด</a:t>
            </a:r>
            <a:endParaRPr lang="en-US" sz="2000" b="1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extBox 54"/>
          <p:cNvSpPr txBox="1"/>
          <p:nvPr/>
        </p:nvSpPr>
        <p:spPr bwMode="auto">
          <a:xfrm>
            <a:off x="1331119" y="1517355"/>
            <a:ext cx="691356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หน่วยงานของรัฐก่อหนี้ผูกพัน            วงเงินตั้งแต่ </a:t>
            </a:r>
            <a:r>
              <a:rPr lang="en-US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100,000 </a:t>
            </a:r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บาทขึ้นไป</a:t>
            </a:r>
            <a:endParaRPr lang="ko-KR" altLang="en-US" b="1" dirty="0">
              <a:solidFill>
                <a:schemeClr val="tx1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2" name="บวก 1"/>
          <p:cNvSpPr/>
          <p:nvPr/>
        </p:nvSpPr>
        <p:spPr>
          <a:xfrm>
            <a:off x="4503738" y="1563068"/>
            <a:ext cx="355600" cy="327025"/>
          </a:xfrm>
          <a:prstGeom prst="mathPlus">
            <a:avLst/>
          </a:prstGeom>
          <a:solidFill>
            <a:srgbClr val="32A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8077" name="ลูกศรลง 33"/>
          <p:cNvSpPr>
            <a:spLocks noChangeArrowheads="1"/>
          </p:cNvSpPr>
          <p:nvPr/>
        </p:nvSpPr>
        <p:spPr bwMode="auto">
          <a:xfrm>
            <a:off x="4572000" y="3190246"/>
            <a:ext cx="215900" cy="288925"/>
          </a:xfrm>
          <a:prstGeom prst="downArrow">
            <a:avLst>
              <a:gd name="adj1" fmla="val 50000"/>
              <a:gd name="adj2" fmla="val 38096"/>
            </a:avLst>
          </a:prstGeom>
          <a:solidFill>
            <a:srgbClr val="C00000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5800"/>
            <a:endParaRPr lang="th-TH" sz="2100" dirty="0">
              <a:solidFill>
                <a:srgbClr val="FFFFFF"/>
              </a:solidFill>
              <a:latin typeface="Calibri" pitchFamily="34" charset="0"/>
              <a:cs typeface="Cordia New" pitchFamily="34" charset="-34"/>
            </a:endParaRPr>
          </a:p>
        </p:txBody>
      </p:sp>
      <p:sp>
        <p:nvSpPr>
          <p:cNvPr id="88078" name="ลูกศรลง 33"/>
          <p:cNvSpPr>
            <a:spLocks noChangeArrowheads="1"/>
          </p:cNvSpPr>
          <p:nvPr/>
        </p:nvSpPr>
        <p:spPr bwMode="auto">
          <a:xfrm>
            <a:off x="4572000" y="2208476"/>
            <a:ext cx="215900" cy="287338"/>
          </a:xfrm>
          <a:prstGeom prst="downArrow">
            <a:avLst>
              <a:gd name="adj1" fmla="val 50000"/>
              <a:gd name="adj2" fmla="val 37887"/>
            </a:avLst>
          </a:prstGeom>
          <a:solidFill>
            <a:srgbClr val="C00000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5800"/>
            <a:endParaRPr lang="th-TH" sz="2100" dirty="0">
              <a:solidFill>
                <a:srgbClr val="FFFFFF"/>
              </a:solidFill>
              <a:latin typeface="Calibri" pitchFamily="34" charset="0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Placeholder 1"/>
          <p:cNvSpPr>
            <a:spLocks noGrp="1"/>
          </p:cNvSpPr>
          <p:nvPr>
            <p:ph type="body" sz="quarter" idx="4294967295"/>
          </p:nvPr>
        </p:nvSpPr>
        <p:spPr bwMode="auto">
          <a:xfrm>
            <a:off x="514350" y="268287"/>
            <a:ext cx="8115300" cy="107547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10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th-TH" altLang="ko-KR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หน่วยงานย่อย</a:t>
            </a:r>
            <a:endParaRPr lang="ko-KR" alt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7347" name="TextBox 4"/>
          <p:cNvSpPr txBox="1">
            <a:spLocks noChangeArrowheads="1"/>
          </p:cNvSpPr>
          <p:nvPr/>
        </p:nvSpPr>
        <p:spPr bwMode="auto">
          <a:xfrm>
            <a:off x="1258887" y="1635125"/>
            <a:ext cx="69976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กำหนดเพิ่มเติมหมวดของหน่วยงานย่อย ในการกำหนดหลักเกณฑ์วิธีปฏิบัติ</a:t>
            </a:r>
            <a:b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ในการการเบิกเงิน การรับเงิน การจ่ายเงิน การเก็บรักษาเงิน และการนำเงินส่งคลัง</a:t>
            </a:r>
            <a:endParaRPr lang="en-US" altLang="ko-KR" b="1" dirty="0">
              <a:solidFill>
                <a:srgbClr val="404040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57348" name="TextBox 5"/>
          <p:cNvSpPr txBox="1">
            <a:spLocks noChangeArrowheads="1"/>
          </p:cNvSpPr>
          <p:nvPr/>
        </p:nvSpPr>
        <p:spPr bwMode="auto">
          <a:xfrm>
            <a:off x="323528" y="1059582"/>
            <a:ext cx="744538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 dirty="0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 dirty="0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  <p:sp>
        <p:nvSpPr>
          <p:cNvPr id="57349" name="TextBox 6"/>
          <p:cNvSpPr txBox="1">
            <a:spLocks noChangeArrowheads="1"/>
          </p:cNvSpPr>
          <p:nvPr/>
        </p:nvSpPr>
        <p:spPr bwMode="auto">
          <a:xfrm rot="10800000">
            <a:off x="8256587" y="1343758"/>
            <a:ext cx="74612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 dirty="0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 dirty="0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3"/>
          <p:cNvSpPr>
            <a:spLocks noChangeArrowheads="1"/>
          </p:cNvSpPr>
          <p:nvPr/>
        </p:nvSpPr>
        <p:spPr bwMode="auto">
          <a:xfrm>
            <a:off x="468313" y="1923108"/>
            <a:ext cx="8675687" cy="2520850"/>
          </a:xfrm>
          <a:prstGeom prst="rect">
            <a:avLst/>
          </a:prstGeom>
          <a:solidFill>
            <a:srgbClr val="5A9BD5">
              <a:alpha val="30196"/>
            </a:srgbClr>
          </a:solidFill>
          <a:ln w="12700" algn="ctr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4213"/>
            <a:endParaRPr lang="th-TH" sz="1400" dirty="0">
              <a:solidFill>
                <a:srgbClr val="FFFFFF"/>
              </a:solidFill>
            </a:endParaRPr>
          </a:p>
        </p:txBody>
      </p:sp>
      <p:grpSp>
        <p:nvGrpSpPr>
          <p:cNvPr id="58373" name="Group 24"/>
          <p:cNvGrpSpPr>
            <a:grpSpLocks/>
          </p:cNvGrpSpPr>
          <p:nvPr/>
        </p:nvGrpSpPr>
        <p:grpSpPr bwMode="auto">
          <a:xfrm>
            <a:off x="1763713" y="1851669"/>
            <a:ext cx="6911975" cy="2281422"/>
            <a:chOff x="2079598" y="4199174"/>
            <a:chExt cx="3303211" cy="3043863"/>
          </a:xfrm>
        </p:grpSpPr>
        <p:sp>
          <p:nvSpPr>
            <p:cNvPr id="58387" name="TextBox 25"/>
            <p:cNvSpPr txBox="1">
              <a:spLocks noChangeArrowheads="1"/>
            </p:cNvSpPr>
            <p:nvPr/>
          </p:nvSpPr>
          <p:spPr bwMode="auto">
            <a:xfrm>
              <a:off x="2097806" y="4502054"/>
              <a:ext cx="3256933" cy="2740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endParaRPr lang="en-US" altLang="ko-KR" sz="900" dirty="0">
                <a:solidFill>
                  <a:srgbClr val="404040"/>
                </a:solidFill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  <a:p>
              <a:pPr defTabSz="684213"/>
              <a:r>
                <a:rPr lang="th-TH" b="1" dirty="0">
                  <a:solidFill>
                    <a:srgbClr val="FF0000"/>
                  </a:solidFill>
                  <a:latin typeface="TH SarabunPSK" panose="020B0500040200020003" pitchFamily="34" charset="-34"/>
                  <a:ea typeface="Gulim" pitchFamily="34" charset="-127"/>
                  <a:cs typeface="TH SarabunPSK" panose="020B0500040200020003" pitchFamily="34" charset="-34"/>
                </a:rPr>
                <a:t>กำหนดเพิ่มเติม </a:t>
              </a:r>
              <a:r>
                <a:rPr lang="th-TH" dirty="0">
                  <a:latin typeface="TH SarabunPSK" panose="020B0500040200020003" pitchFamily="34" charset="-34"/>
                  <a:ea typeface="Gulim" pitchFamily="34" charset="-127"/>
                  <a:cs typeface="TH SarabunPSK" panose="020B0500040200020003" pitchFamily="34" charset="-34"/>
                </a:rPr>
                <a:t>กรณีทุกสิ้นวันทำการให้มีการตรวจสอบการรับ – จ่ายเงินผ่านระบบอิเล็กทรอนิกส์ </a:t>
              </a:r>
              <a:r>
                <a:rPr lang="th-TH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(</a:t>
              </a:r>
              <a:r>
                <a:rPr lang="en-US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e-Payment</a:t>
              </a:r>
              <a:r>
                <a:rPr lang="th-TH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) </a:t>
              </a:r>
              <a:r>
                <a:rPr lang="th-TH" dirty="0">
                  <a:latin typeface="TH SarabunPSK" panose="020B0500040200020003" pitchFamily="34" charset="-34"/>
                  <a:ea typeface="Gulim" pitchFamily="34" charset="-127"/>
                  <a:cs typeface="TH SarabunPSK" panose="020B0500040200020003" pitchFamily="34" charset="-34"/>
                </a:rPr>
                <a:t>และยกเลิกการกำหนดในส่วนของวิธีปฏิบัติทางบัญชี และวิธีปฏิบัติในการตรวจสอบภายในของส่วนราชการ เนื่องจากได้มีการกำหนดฐานอำนาจไว้ใน</a:t>
              </a:r>
              <a:r>
                <a:rPr lang="th-TH" spc="-100" dirty="0">
                  <a:latin typeface="TH SarabunPSK" panose="020B0500040200020003" pitchFamily="34" charset="-34"/>
                  <a:ea typeface="Gulim" pitchFamily="34" charset="-127"/>
                  <a:cs typeface="TH SarabunPSK" panose="020B0500040200020003" pitchFamily="34" charset="-34"/>
                </a:rPr>
                <a:t>พระราชบัญญัติวินัยการเงินการคลังของรัฐ พ.ศ. </a:t>
              </a:r>
              <a:r>
                <a:rPr lang="en-US" spc="-100" dirty="0">
                  <a:latin typeface="TH SarabunPSK" panose="020B0500040200020003" pitchFamily="34" charset="-34"/>
                  <a:ea typeface="Gulim" pitchFamily="34" charset="-127"/>
                  <a:cs typeface="TH SarabunPSK" panose="020B0500040200020003" pitchFamily="34" charset="-34"/>
                </a:rPr>
                <a:t>2561</a:t>
              </a:r>
              <a:r>
                <a:rPr lang="th-TH" spc="-100" dirty="0">
                  <a:latin typeface="TH SarabunPSK" panose="020B0500040200020003" pitchFamily="34" charset="-34"/>
                  <a:ea typeface="Gulim" pitchFamily="34" charset="-127"/>
                  <a:cs typeface="TH SarabunPSK" panose="020B0500040200020003" pitchFamily="34" charset="-34"/>
                </a:rPr>
                <a:t>  ตามมาตรา </a:t>
              </a:r>
              <a:r>
                <a:rPr lang="en-US" spc="-100" dirty="0">
                  <a:latin typeface="TH SarabunPSK" panose="020B0500040200020003" pitchFamily="34" charset="-34"/>
                  <a:ea typeface="Gulim" pitchFamily="34" charset="-127"/>
                  <a:cs typeface="TH SarabunPSK" panose="020B0500040200020003" pitchFamily="34" charset="-34"/>
                </a:rPr>
                <a:t>68</a:t>
              </a:r>
              <a:r>
                <a:rPr lang="th-TH" spc="-100" dirty="0">
                  <a:latin typeface="TH SarabunPSK" panose="020B0500040200020003" pitchFamily="34" charset="-34"/>
                  <a:ea typeface="Gulim" pitchFamily="34" charset="-127"/>
                  <a:cs typeface="TH SarabunPSK" panose="020B0500040200020003" pitchFamily="34" charset="-34"/>
                </a:rPr>
                <a:t> </a:t>
              </a:r>
              <a:r>
                <a:rPr lang="th-TH" dirty="0">
                  <a:latin typeface="TH SarabunPSK" panose="020B0500040200020003" pitchFamily="34" charset="-34"/>
                  <a:ea typeface="Gulim" pitchFamily="34" charset="-127"/>
                  <a:cs typeface="TH SarabunPSK" panose="020B0500040200020003" pitchFamily="34" charset="-34"/>
                </a:rPr>
                <a:t>และมาตรา </a:t>
              </a:r>
              <a:r>
                <a:rPr lang="en-US" dirty="0">
                  <a:latin typeface="TH SarabunPSK" panose="020B0500040200020003" pitchFamily="34" charset="-34"/>
                  <a:ea typeface="Gulim" pitchFamily="34" charset="-127"/>
                  <a:cs typeface="TH SarabunPSK" panose="020B0500040200020003" pitchFamily="34" charset="-34"/>
                </a:rPr>
                <a:t>79</a:t>
              </a:r>
              <a:r>
                <a:rPr lang="th-TH" dirty="0">
                  <a:latin typeface="TH SarabunPSK" panose="020B0500040200020003" pitchFamily="34" charset="-34"/>
                  <a:ea typeface="Gulim" pitchFamily="34" charset="-127"/>
                  <a:cs typeface="TH SarabunPSK" panose="020B0500040200020003" pitchFamily="34" charset="-34"/>
                </a:rPr>
                <a:t> แล้ว จึงตัดในส่วนนี้ออก </a:t>
              </a:r>
            </a:p>
          </p:txBody>
        </p:sp>
        <p:sp>
          <p:nvSpPr>
            <p:cNvPr id="58388" name="TextBox 26"/>
            <p:cNvSpPr txBox="1">
              <a:spLocks noChangeArrowheads="1"/>
            </p:cNvSpPr>
            <p:nvPr/>
          </p:nvSpPr>
          <p:spPr bwMode="auto">
            <a:xfrm>
              <a:off x="2079598" y="4199174"/>
              <a:ext cx="3303211" cy="580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68580" tIns="34290" rIns="68580" bIns="34290">
              <a:spAutoFit/>
            </a:bodyPr>
            <a:lstStyle/>
            <a:p>
              <a:pPr defTabSz="684213"/>
              <a:endParaRPr lang="ko-KR" altLang="en-US" b="1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endParaRPr>
            </a:p>
          </p:txBody>
        </p:sp>
      </p:grpSp>
      <p:sp>
        <p:nvSpPr>
          <p:cNvPr id="58377" name="Oval 32"/>
          <p:cNvSpPr>
            <a:spLocks noChangeArrowheads="1"/>
          </p:cNvSpPr>
          <p:nvPr/>
        </p:nvSpPr>
        <p:spPr bwMode="auto">
          <a:xfrm>
            <a:off x="827088" y="2559050"/>
            <a:ext cx="469900" cy="469900"/>
          </a:xfrm>
          <a:prstGeom prst="ellipse">
            <a:avLst/>
          </a:prstGeom>
          <a:solidFill>
            <a:schemeClr val="accent2"/>
          </a:solidFill>
          <a:ln w="12700" algn="ctr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684213"/>
            <a:endParaRPr lang="ko-KR" altLang="en-US" sz="2000">
              <a:solidFill>
                <a:srgbClr val="FFFFFF"/>
              </a:solidFill>
              <a:ea typeface="Gulim" pitchFamily="34" charset="-127"/>
            </a:endParaRPr>
          </a:p>
        </p:txBody>
      </p:sp>
      <p:sp>
        <p:nvSpPr>
          <p:cNvPr id="58378" name="Isosceles Triangle 8"/>
          <p:cNvSpPr>
            <a:spLocks noChangeArrowheads="1"/>
          </p:cNvSpPr>
          <p:nvPr/>
        </p:nvSpPr>
        <p:spPr bwMode="auto">
          <a:xfrm rot="-5400000">
            <a:off x="966788" y="2679700"/>
            <a:ext cx="190500" cy="228600"/>
          </a:xfrm>
          <a:custGeom>
            <a:avLst/>
            <a:gdLst>
              <a:gd name="T0" fmla="*/ 0 w 2708011"/>
              <a:gd name="T1" fmla="*/ 0 h 3228660"/>
              <a:gd name="T2" fmla="*/ 2708011 w 2708011"/>
              <a:gd name="T3" fmla="*/ 3228660 h 3228660"/>
            </a:gdLst>
            <a:ahLst/>
            <a:cxnLst/>
            <a:rect l="T0" t="T1" r="T2" b="T3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bg1"/>
          </a:solidFill>
          <a:ln w="12700" algn="ctr">
            <a:noFill/>
            <a:miter lim="800000"/>
            <a:headEnd/>
            <a:tailEnd/>
          </a:ln>
        </p:spPr>
        <p:txBody>
          <a:bodyPr rot="10800000" lIns="68580" tIns="34290" rIns="68580" bIns="34290" anchor="ctr"/>
          <a:lstStyle/>
          <a:p>
            <a:pPr algn="ctr" defTabSz="685800" latinLnBrk="1"/>
            <a:endParaRPr lang="ko-KR" altLang="en-US" sz="1400">
              <a:solidFill>
                <a:srgbClr val="FFFFFF"/>
              </a:solidFill>
              <a:ea typeface="Gulim" pitchFamily="34" charset="-127"/>
            </a:endParaRPr>
          </a:p>
        </p:txBody>
      </p:sp>
      <p:sp>
        <p:nvSpPr>
          <p:cNvPr id="58379" name="Text Placeholder 1"/>
          <p:cNvSpPr>
            <a:spLocks/>
          </p:cNvSpPr>
          <p:nvPr/>
        </p:nvSpPr>
        <p:spPr bwMode="auto">
          <a:xfrm>
            <a:off x="395536" y="482600"/>
            <a:ext cx="8496944" cy="1058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latinLnBrk="1">
              <a:spcBef>
                <a:spcPct val="20000"/>
              </a:spcBef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หมวด </a:t>
            </a:r>
            <a:r>
              <a:rPr lang="en-US" altLang="ko-KR" sz="3600" b="1" dirty="0">
                <a:latin typeface="TH SarabunPSK" panose="020B0500040200020003" pitchFamily="34" charset="-34"/>
                <a:ea typeface="Gulim" pitchFamily="34" charset="-127"/>
                <a:cs typeface="TH SarabunPSK" panose="020B0500040200020003" pitchFamily="34" charset="-34"/>
              </a:rPr>
              <a:t>11</a:t>
            </a:r>
          </a:p>
          <a:p>
            <a:pPr algn="ctr" latinLnBrk="1">
              <a:spcBef>
                <a:spcPct val="20000"/>
              </a:spcBef>
            </a:pPr>
            <a:r>
              <a:rPr lang="th-TH" altLang="ko-KR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การควบคุมและตรวจสอบของหน่วยงานผู้เบิกที่เป็นส่วนราชการ</a:t>
            </a:r>
            <a:endParaRPr lang="ko-KR" altLang="en-US" b="1" dirty="0">
              <a:latin typeface="Angsana New" charset="-34"/>
              <a:ea typeface="Gulim" pitchFamily="34" charset="-127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สี่เหลี่ยมผืนผ้ามุมมน 27"/>
          <p:cNvSpPr/>
          <p:nvPr/>
        </p:nvSpPr>
        <p:spPr>
          <a:xfrm>
            <a:off x="5257800" y="3049166"/>
            <a:ext cx="3048000" cy="71437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sz="20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ภายใน 10 วันนับแต่วันที่ได้รับแจ้ง</a:t>
            </a:r>
          </a:p>
          <a:p>
            <a:pPr algn="ctr">
              <a:defRPr/>
            </a:pPr>
            <a:r>
              <a:rPr lang="th-TH" sz="20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จากหน่วยงานผู้เบิก</a:t>
            </a:r>
          </a:p>
        </p:txBody>
      </p:sp>
      <p:pic>
        <p:nvPicPr>
          <p:cNvPr id="29" name="รูปภาพ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3478"/>
            <a:ext cx="99695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สี่เหลี่ยมผืนผ้ามุมมน 29"/>
          <p:cNvSpPr/>
          <p:nvPr/>
        </p:nvSpPr>
        <p:spPr>
          <a:xfrm>
            <a:off x="2438400" y="51470"/>
            <a:ext cx="5965825" cy="72008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b="1" dirty="0">
                <a:solidFill>
                  <a:srgbClr val="3333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มีหน้าที่ให้คำชี้แจงและอำนวยความสะดวกแก่เจ้าหน้าที่ </a:t>
            </a:r>
            <a:r>
              <a:rPr lang="th-TH" b="1" dirty="0" err="1">
                <a:solidFill>
                  <a:srgbClr val="3333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สตง</a:t>
            </a:r>
            <a:r>
              <a:rPr lang="th-TH" b="1" dirty="0">
                <a:solidFill>
                  <a:srgbClr val="3333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</a:p>
          <a:p>
            <a:pPr algn="ctr">
              <a:defRPr/>
            </a:pPr>
            <a:r>
              <a:rPr lang="th-TH" b="1" dirty="0">
                <a:solidFill>
                  <a:srgbClr val="3333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ในการตรวจสอบรายงานการเงินและหลักฐานการจ่าย</a:t>
            </a:r>
            <a:endParaRPr lang="en-US" b="1" dirty="0">
              <a:solidFill>
                <a:srgbClr val="3333FF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1" name="Rectangle 11"/>
          <p:cNvSpPr>
            <a:spLocks noChangeArrowheads="1"/>
          </p:cNvSpPr>
          <p:nvPr/>
        </p:nvSpPr>
        <p:spPr bwMode="auto">
          <a:xfrm>
            <a:off x="5943600" y="1601366"/>
            <a:ext cx="1066800" cy="40798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th-TH" sz="2000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เห็นด้วย</a:t>
            </a:r>
          </a:p>
        </p:txBody>
      </p:sp>
      <p:sp>
        <p:nvSpPr>
          <p:cNvPr id="32" name="Rectangle 12"/>
          <p:cNvSpPr>
            <a:spLocks noChangeArrowheads="1"/>
          </p:cNvSpPr>
          <p:nvPr/>
        </p:nvSpPr>
        <p:spPr bwMode="auto">
          <a:xfrm>
            <a:off x="2452688" y="1601366"/>
            <a:ext cx="1281112" cy="45085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th-TH" sz="20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ไม่เห็นด้วย</a:t>
            </a:r>
          </a:p>
        </p:txBody>
      </p:sp>
      <p:sp>
        <p:nvSpPr>
          <p:cNvPr id="33" name="สี่เหลี่ยมผืนผ้ามุมมน 32"/>
          <p:cNvSpPr/>
          <p:nvPr/>
        </p:nvSpPr>
        <p:spPr>
          <a:xfrm>
            <a:off x="3594100" y="915566"/>
            <a:ext cx="2366963" cy="4032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ข้อทักท้วงจาก </a:t>
            </a:r>
            <a:r>
              <a:rPr lang="th-TH" b="1" dirty="0" err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สตง</a:t>
            </a:r>
            <a:r>
              <a:rPr lang="th-TH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endParaRPr lang="en-US" b="1" dirty="0">
              <a:solidFill>
                <a:srgbClr val="00206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4" name="สี่เหลี่ยมผืนผ้ามุมมน 33"/>
          <p:cNvSpPr/>
          <p:nvPr/>
        </p:nvSpPr>
        <p:spPr>
          <a:xfrm>
            <a:off x="1177925" y="2210966"/>
            <a:ext cx="3411538" cy="6651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sz="2000" b="1" dirty="0">
                <a:solidFill>
                  <a:srgbClr val="3333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ชี้แจงเหตุผลและรายงาน</a:t>
            </a:r>
          </a:p>
          <a:p>
            <a:pPr algn="ctr">
              <a:defRPr/>
            </a:pPr>
            <a:r>
              <a:rPr lang="th-TH" sz="2000" b="1" dirty="0">
                <a:solidFill>
                  <a:srgbClr val="3333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กระทรวง ทบวง กรม เจ้าของงบประมาณ</a:t>
            </a:r>
            <a:endParaRPr lang="en-US" sz="2000" b="1" dirty="0">
              <a:solidFill>
                <a:srgbClr val="3333FF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35" name="ตัวเชื่อมต่อตรง 34"/>
          <p:cNvCxnSpPr/>
          <p:nvPr/>
        </p:nvCxnSpPr>
        <p:spPr>
          <a:xfrm>
            <a:off x="3124200" y="1455316"/>
            <a:ext cx="3352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ลูกศรเชื่อมต่อแบบตรง 35"/>
          <p:cNvCxnSpPr/>
          <p:nvPr/>
        </p:nvCxnSpPr>
        <p:spPr>
          <a:xfrm>
            <a:off x="3124200" y="1455316"/>
            <a:ext cx="0" cy="1412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ลูกศรเชื่อมต่อแบบตรง 36"/>
          <p:cNvCxnSpPr/>
          <p:nvPr/>
        </p:nvCxnSpPr>
        <p:spPr>
          <a:xfrm>
            <a:off x="6477000" y="1460079"/>
            <a:ext cx="0" cy="14128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สี่เหลี่ยมผืนผ้ามุมมน 37"/>
          <p:cNvSpPr/>
          <p:nvPr/>
        </p:nvSpPr>
        <p:spPr>
          <a:xfrm>
            <a:off x="1447800" y="3049166"/>
            <a:ext cx="2906713" cy="66516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sz="2000" b="1" dirty="0">
                <a:solidFill>
                  <a:srgbClr val="3333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ภายใน 10 วันนับแต่วันที่ได้รับแจ้ง</a:t>
            </a:r>
          </a:p>
          <a:p>
            <a:pPr algn="ctr">
              <a:defRPr/>
            </a:pPr>
            <a:r>
              <a:rPr lang="th-TH" sz="2000" b="1" dirty="0">
                <a:solidFill>
                  <a:srgbClr val="3333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 </a:t>
            </a:r>
            <a:r>
              <a:rPr lang="th-TH" sz="2000" b="1" dirty="0" err="1">
                <a:solidFill>
                  <a:srgbClr val="3333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สตง</a:t>
            </a:r>
            <a:r>
              <a:rPr lang="th-TH" sz="2000" b="1" dirty="0">
                <a:solidFill>
                  <a:srgbClr val="3333FF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endParaRPr lang="en-US" sz="2000" b="1" dirty="0">
              <a:solidFill>
                <a:srgbClr val="3333FF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9" name="สี่เหลี่ยมผืนผ้ามุมมน 38"/>
          <p:cNvSpPr/>
          <p:nvPr/>
        </p:nvSpPr>
        <p:spPr>
          <a:xfrm>
            <a:off x="5181600" y="2210966"/>
            <a:ext cx="3294063" cy="66516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sz="20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คำชี้แจงมีเหตุผลสมควร </a:t>
            </a:r>
          </a:p>
          <a:p>
            <a:pPr algn="ctr">
              <a:defRPr/>
            </a:pPr>
            <a:r>
              <a:rPr lang="th-TH" sz="20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เจ้าของงบประมาณ ส่งให้ </a:t>
            </a:r>
            <a:r>
              <a:rPr lang="th-TH" sz="2000" b="1" dirty="0" err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กค</a:t>
            </a:r>
            <a:r>
              <a:rPr lang="th-TH" sz="20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วินิจฉัย</a:t>
            </a:r>
            <a:endParaRPr lang="en-US" sz="2000" b="1" dirty="0">
              <a:solidFill>
                <a:srgbClr val="00206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0" name="ลูกศรขวา 39"/>
          <p:cNvSpPr/>
          <p:nvPr/>
        </p:nvSpPr>
        <p:spPr>
          <a:xfrm>
            <a:off x="1905000" y="388591"/>
            <a:ext cx="457200" cy="161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1" name="สี่เหลี่ยมผืนผ้ามุมมน 40"/>
          <p:cNvSpPr/>
          <p:nvPr/>
        </p:nvSpPr>
        <p:spPr>
          <a:xfrm>
            <a:off x="107504" y="4098504"/>
            <a:ext cx="2764284" cy="8454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sz="20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ภายใน 30 วันนับแต่วันที่ได้รับคำขอ</a:t>
            </a:r>
          </a:p>
          <a:p>
            <a:pPr algn="ctr">
              <a:defRPr/>
            </a:pPr>
            <a:r>
              <a:rPr lang="th-TH" sz="20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จากเจ้าของงบประมาณ</a:t>
            </a:r>
            <a:endParaRPr lang="en-US" sz="2000" b="1" dirty="0">
              <a:solidFill>
                <a:srgbClr val="00206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2" name="สี่เหลี่ยมผืนผ้ามุมมน 41"/>
          <p:cNvSpPr/>
          <p:nvPr/>
        </p:nvSpPr>
        <p:spPr>
          <a:xfrm>
            <a:off x="3505200" y="4011712"/>
            <a:ext cx="1143000" cy="57626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เจ้าของงบประมาณ</a:t>
            </a:r>
            <a:endParaRPr lang="en-US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3" name="สี่เหลี่ยมผืนผ้ามุมมน 42"/>
          <p:cNvSpPr/>
          <p:nvPr/>
        </p:nvSpPr>
        <p:spPr>
          <a:xfrm>
            <a:off x="3563938" y="4697456"/>
            <a:ext cx="931862" cy="32256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b="1" dirty="0" err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สตง</a:t>
            </a:r>
            <a:r>
              <a:rPr lang="th-TH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endParaRPr lang="en-US" b="1" dirty="0">
              <a:solidFill>
                <a:srgbClr val="00206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4" name="สี่เหลี่ยมผืนผ้ามุมมน 43"/>
          <p:cNvSpPr/>
          <p:nvPr/>
        </p:nvSpPr>
        <p:spPr>
          <a:xfrm>
            <a:off x="5105400" y="3963567"/>
            <a:ext cx="3771204" cy="90933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sz="20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ให้ปฏิบัติตามคำวินิจฉัย ให้เสร็จสิ้นพร้อมแจ้ง </a:t>
            </a:r>
            <a:r>
              <a:rPr lang="th-TH" sz="2000" b="1" dirty="0" err="1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สตง</a:t>
            </a:r>
            <a:r>
              <a:rPr lang="th-TH" sz="20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ภายใน 10 วันนับแต่วันที่ได้รับทราบผลการวินิจฉัย </a:t>
            </a:r>
          </a:p>
        </p:txBody>
      </p:sp>
      <p:cxnSp>
        <p:nvCxnSpPr>
          <p:cNvPr id="45" name="ตัวเชื่อมต่อหักมุม 44"/>
          <p:cNvCxnSpPr>
            <a:stCxn id="39" idx="1"/>
          </p:cNvCxnSpPr>
          <p:nvPr/>
        </p:nvCxnSpPr>
        <p:spPr>
          <a:xfrm rot="10800000" flipV="1">
            <a:off x="1912938" y="2544341"/>
            <a:ext cx="3268662" cy="1357313"/>
          </a:xfrm>
          <a:prstGeom prst="bentConnector3">
            <a:avLst>
              <a:gd name="adj1" fmla="val 1203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ตัวเชื่อมต่อตรง 45"/>
          <p:cNvCxnSpPr/>
          <p:nvPr/>
        </p:nvCxnSpPr>
        <p:spPr>
          <a:xfrm>
            <a:off x="4724400" y="1318791"/>
            <a:ext cx="0" cy="1365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ลูกศรเชื่อมต่อแบบตรง 46"/>
          <p:cNvCxnSpPr/>
          <p:nvPr/>
        </p:nvCxnSpPr>
        <p:spPr>
          <a:xfrm>
            <a:off x="3124200" y="2052216"/>
            <a:ext cx="0" cy="1587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ลูกศรเชื่อมต่อแบบตรง 47"/>
          <p:cNvCxnSpPr/>
          <p:nvPr/>
        </p:nvCxnSpPr>
        <p:spPr>
          <a:xfrm>
            <a:off x="3124200" y="2876129"/>
            <a:ext cx="0" cy="1619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ลูกศรเชื่อมต่อแบบตรง 48"/>
          <p:cNvCxnSpPr/>
          <p:nvPr/>
        </p:nvCxnSpPr>
        <p:spPr>
          <a:xfrm>
            <a:off x="6477000" y="2009354"/>
            <a:ext cx="0" cy="1905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ลูกศรเชื่อมต่อแบบตรง 49"/>
          <p:cNvCxnSpPr/>
          <p:nvPr/>
        </p:nvCxnSpPr>
        <p:spPr>
          <a:xfrm>
            <a:off x="6488113" y="2887241"/>
            <a:ext cx="0" cy="1619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ลูกศรขวา 50"/>
          <p:cNvSpPr/>
          <p:nvPr/>
        </p:nvSpPr>
        <p:spPr>
          <a:xfrm rot="21350419">
            <a:off x="2947541" y="4196453"/>
            <a:ext cx="457200" cy="1524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2" name="ลูกศรขวา 51"/>
          <p:cNvSpPr/>
          <p:nvPr/>
        </p:nvSpPr>
        <p:spPr>
          <a:xfrm rot="623598">
            <a:off x="2948415" y="4653507"/>
            <a:ext cx="457200" cy="1524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3" name="ลูกศรขวา 52"/>
          <p:cNvSpPr/>
          <p:nvPr/>
        </p:nvSpPr>
        <p:spPr>
          <a:xfrm>
            <a:off x="4679950" y="4249316"/>
            <a:ext cx="349250" cy="17145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AngsanaUPC" pitchFamily="18" charset="-34"/>
              <a:cs typeface="AngsanaUPC" pitchFamily="18" charset="-34"/>
            </a:endParaRPr>
          </a:p>
        </p:txBody>
      </p:sp>
      <p:cxnSp>
        <p:nvCxnSpPr>
          <p:cNvPr id="54" name="ลูกศรเชื่อมต่อแบบตรง 53"/>
          <p:cNvCxnSpPr/>
          <p:nvPr/>
        </p:nvCxnSpPr>
        <p:spPr>
          <a:xfrm>
            <a:off x="1926793" y="3917891"/>
            <a:ext cx="7938" cy="18256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92190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มุมมน 3"/>
          <p:cNvSpPr/>
          <p:nvPr/>
        </p:nvSpPr>
        <p:spPr>
          <a:xfrm>
            <a:off x="693260" y="194270"/>
            <a:ext cx="2355850" cy="75406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sz="20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ปฏิบัติไม่ถูกต้อง</a:t>
            </a:r>
          </a:p>
          <a:p>
            <a:pPr algn="ctr">
              <a:defRPr/>
            </a:pPr>
            <a:r>
              <a:rPr lang="th-TH" sz="20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ตามระเบียบ  </a:t>
            </a: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2668110" y="1337270"/>
            <a:ext cx="3833813" cy="117157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sz="20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หัวหน้าส่วนราชการระดับกรม หรือ </a:t>
            </a:r>
          </a:p>
          <a:p>
            <a:pPr algn="ctr">
              <a:defRPr/>
            </a:pPr>
            <a:r>
              <a:rPr lang="th-TH" sz="20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ผู้ว่าราชการจังหวัด</a:t>
            </a:r>
          </a:p>
        </p:txBody>
      </p:sp>
      <p:sp>
        <p:nvSpPr>
          <p:cNvPr id="6" name="สี่เหลี่ยมผืนผ้ามุมมน 5"/>
          <p:cNvSpPr/>
          <p:nvPr/>
        </p:nvSpPr>
        <p:spPr>
          <a:xfrm>
            <a:off x="508000" y="3213695"/>
            <a:ext cx="2768600" cy="117157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20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เงินขาดบัญชี / สูญหาย / เสียหายเพราะทุจริต  </a:t>
            </a:r>
          </a:p>
        </p:txBody>
      </p:sp>
      <p:sp>
        <p:nvSpPr>
          <p:cNvPr id="7" name="สี่เหลี่ยมผืนผ้ามุมมน 6"/>
          <p:cNvSpPr/>
          <p:nvPr/>
        </p:nvSpPr>
        <p:spPr>
          <a:xfrm>
            <a:off x="5965825" y="175220"/>
            <a:ext cx="2532063" cy="798513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h-TH" sz="20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พิจารณาสั่งการโดยด่วน</a:t>
            </a:r>
          </a:p>
        </p:txBody>
      </p:sp>
      <p:sp>
        <p:nvSpPr>
          <p:cNvPr id="8" name="สี่เหลี่ยมผืนผ้ามุมมน 7"/>
          <p:cNvSpPr/>
          <p:nvPr/>
        </p:nvSpPr>
        <p:spPr>
          <a:xfrm>
            <a:off x="4499992" y="3166070"/>
            <a:ext cx="4415408" cy="170993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20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รายงานกระทรวงเจ้าสังกัดทราบโดยด่วน และดำเนินการสอบสวนหาตัวผู้รับผิดตามหลักเกณฑ์ความรับผิดทางละเมิดของเจ้าหน้าที่กรณีเป็นความผิดทางอาญาแผ่นดินให้ฟ้องร้องดำเนินคดีแก่ผู้กระทำความผิดด้วย</a:t>
            </a:r>
          </a:p>
        </p:txBody>
      </p:sp>
      <p:sp>
        <p:nvSpPr>
          <p:cNvPr id="9" name="ลูกศรขวา 8"/>
          <p:cNvSpPr/>
          <p:nvPr/>
        </p:nvSpPr>
        <p:spPr>
          <a:xfrm rot="2583621">
            <a:off x="3277710" y="803870"/>
            <a:ext cx="609600" cy="3048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0" name="ลูกศรขวา 9"/>
          <p:cNvSpPr/>
          <p:nvPr/>
        </p:nvSpPr>
        <p:spPr>
          <a:xfrm rot="19236089">
            <a:off x="5328760" y="813395"/>
            <a:ext cx="609600" cy="3048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1" name="ลูกศรขวา 10"/>
          <p:cNvSpPr/>
          <p:nvPr/>
        </p:nvSpPr>
        <p:spPr>
          <a:xfrm rot="8067427">
            <a:off x="3141663" y="2670770"/>
            <a:ext cx="609600" cy="3048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2" name="ลูกศรขวา 11"/>
          <p:cNvSpPr/>
          <p:nvPr/>
        </p:nvSpPr>
        <p:spPr>
          <a:xfrm rot="3119895">
            <a:off x="5192713" y="2680295"/>
            <a:ext cx="609600" cy="3048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latin typeface="AngsanaUPC" pitchFamily="18" charset="-34"/>
              <a:cs typeface="Angsan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8178018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899592" y="3507854"/>
            <a:ext cx="7560840" cy="1296342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กลุ่มพัฒนาระบบงานคลัง สำนักบริหารกลาง</a:t>
            </a:r>
          </a:p>
          <a:p>
            <a:pPr>
              <a:defRPr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โทร 0-2280-5680 ภายใน 1317</a:t>
            </a:r>
            <a:endParaRPr lang="en-US" altLang="ko-KR" sz="24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Placeholder 1"/>
          <p:cNvSpPr>
            <a:spLocks noGrp="1"/>
          </p:cNvSpPr>
          <p:nvPr>
            <p:ph type="body" sz="quarter" idx="4294967295"/>
          </p:nvPr>
        </p:nvSpPr>
        <p:spPr bwMode="auto">
          <a:xfrm>
            <a:off x="283591" y="276895"/>
            <a:ext cx="8712968" cy="103435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ส่วนราชการ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th-TH" altLang="ko-KR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</a:t>
            </a:r>
            <a:endParaRPr lang="ko-KR" alt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9699" name="TextBox 4"/>
          <p:cNvSpPr txBox="1">
            <a:spLocks noChangeArrowheads="1"/>
          </p:cNvSpPr>
          <p:nvPr/>
        </p:nvSpPr>
        <p:spPr bwMode="auto">
          <a:xfrm>
            <a:off x="1543806" y="1563638"/>
            <a:ext cx="6192539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b="1" spc="-1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กระทรวง ทบวง กรม หรือส่วนราชการที่เรียกชื่ออย่างอื่นและมีฐานะเป็นกรม </a:t>
            </a:r>
            <a:br>
              <a:rPr lang="th-TH" b="1" spc="-1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spc="-1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และให้หมายความรวมถึงจังหวัดและกลุ่มจังหวัด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ตามกฎหมายว่าด้วยระเบียบบริหารราชการแผ่นดินด้วย</a:t>
            </a:r>
          </a:p>
          <a:p>
            <a:pPr algn="ctr" latinLnBrk="1"/>
            <a:endParaRPr lang="en-US" altLang="ko-KR" sz="1200" b="1" dirty="0">
              <a:solidFill>
                <a:srgbClr val="404040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29700" name="TextBox 5"/>
          <p:cNvSpPr txBox="1">
            <a:spLocks noChangeArrowheads="1"/>
          </p:cNvSpPr>
          <p:nvPr/>
        </p:nvSpPr>
        <p:spPr bwMode="auto">
          <a:xfrm>
            <a:off x="827088" y="1058863"/>
            <a:ext cx="744537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 dirty="0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  <p:sp>
        <p:nvSpPr>
          <p:cNvPr id="29701" name="TextBox 6"/>
          <p:cNvSpPr txBox="1">
            <a:spLocks noChangeArrowheads="1"/>
          </p:cNvSpPr>
          <p:nvPr/>
        </p:nvSpPr>
        <p:spPr bwMode="auto">
          <a:xfrm rot="10800000">
            <a:off x="7524750" y="1995488"/>
            <a:ext cx="74612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 dirty="0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687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Placeholder 1"/>
          <p:cNvSpPr>
            <a:spLocks noGrp="1"/>
          </p:cNvSpPr>
          <p:nvPr>
            <p:ph type="body" sz="quarter" idx="4294967295"/>
          </p:nvPr>
        </p:nvSpPr>
        <p:spPr bwMode="auto">
          <a:xfrm>
            <a:off x="323528" y="339502"/>
            <a:ext cx="8496944" cy="93632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รัฐวิสาหกิจ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th-TH" altLang="ko-KR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</a:t>
            </a:r>
            <a:endParaRPr lang="ko-KR" alt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9699" name="TextBox 4"/>
          <p:cNvSpPr txBox="1">
            <a:spLocks noChangeArrowheads="1"/>
          </p:cNvSpPr>
          <p:nvPr/>
        </p:nvSpPr>
        <p:spPr bwMode="auto">
          <a:xfrm>
            <a:off x="1571625" y="1757700"/>
            <a:ext cx="612053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thaiDist"/>
            <a:r>
              <a:rPr lang="th-TH" b="1" spc="-1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รัฐวิสาหกิจตามกฎหมายว่าด้วยวินัยการเงินการคลังของรัฐ และกฎหมายว่าด้วย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วิธีการงบประมาณ</a:t>
            </a:r>
          </a:p>
          <a:p>
            <a:pPr algn="ctr" latinLnBrk="1"/>
            <a:endParaRPr lang="en-US" altLang="ko-KR" sz="1200" b="1" dirty="0">
              <a:solidFill>
                <a:srgbClr val="404040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29700" name="TextBox 5"/>
          <p:cNvSpPr txBox="1">
            <a:spLocks noChangeArrowheads="1"/>
          </p:cNvSpPr>
          <p:nvPr/>
        </p:nvSpPr>
        <p:spPr bwMode="auto">
          <a:xfrm>
            <a:off x="827088" y="1058863"/>
            <a:ext cx="744537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 dirty="0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  <p:sp>
        <p:nvSpPr>
          <p:cNvPr id="29701" name="TextBox 6"/>
          <p:cNvSpPr txBox="1">
            <a:spLocks noChangeArrowheads="1"/>
          </p:cNvSpPr>
          <p:nvPr/>
        </p:nvSpPr>
        <p:spPr bwMode="auto">
          <a:xfrm rot="10800000">
            <a:off x="7524750" y="1995488"/>
            <a:ext cx="74612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 dirty="0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972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Placeholder 1"/>
          <p:cNvSpPr>
            <a:spLocks noGrp="1"/>
          </p:cNvSpPr>
          <p:nvPr>
            <p:ph type="body" sz="quarter" idx="4294967295"/>
          </p:nvPr>
        </p:nvSpPr>
        <p:spPr bwMode="auto">
          <a:xfrm>
            <a:off x="251520" y="293291"/>
            <a:ext cx="8640960" cy="93632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องค์กรปกครองส่วนท้องถิ่น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th-TH" altLang="ko-KR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</a:t>
            </a:r>
            <a:endParaRPr lang="ko-KR" alt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9699" name="TextBox 4"/>
          <p:cNvSpPr txBox="1">
            <a:spLocks noChangeArrowheads="1"/>
          </p:cNvSpPr>
          <p:nvPr/>
        </p:nvSpPr>
        <p:spPr bwMode="auto">
          <a:xfrm>
            <a:off x="1580500" y="1635646"/>
            <a:ext cx="597693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thaiDist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องค์การบริหารส่วนจังหวัด เทศบาล องค์การบริหารส่วนตำบล กรุงเทพมหานคร เมืองพัทยา และองค์กรปกครองส่วนท้องถิ่นอื่น</a:t>
            </a:r>
            <a:b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ที่มีกฎหมายจัดตั้ง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 latinLnBrk="1"/>
            <a:endParaRPr lang="en-US" altLang="ko-KR" sz="1200" b="1" dirty="0">
              <a:solidFill>
                <a:srgbClr val="404040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29700" name="TextBox 5"/>
          <p:cNvSpPr txBox="1">
            <a:spLocks noChangeArrowheads="1"/>
          </p:cNvSpPr>
          <p:nvPr/>
        </p:nvSpPr>
        <p:spPr bwMode="auto">
          <a:xfrm>
            <a:off x="827088" y="1058863"/>
            <a:ext cx="744537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 dirty="0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  <p:sp>
        <p:nvSpPr>
          <p:cNvPr id="29701" name="TextBox 6"/>
          <p:cNvSpPr txBox="1">
            <a:spLocks noChangeArrowheads="1"/>
          </p:cNvSpPr>
          <p:nvPr/>
        </p:nvSpPr>
        <p:spPr bwMode="auto">
          <a:xfrm rot="10800000">
            <a:off x="7524750" y="1995488"/>
            <a:ext cx="74612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 dirty="0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5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Placeholder 1"/>
          <p:cNvSpPr>
            <a:spLocks noGrp="1"/>
          </p:cNvSpPr>
          <p:nvPr>
            <p:ph type="body" sz="quarter" idx="4294967295"/>
          </p:nvPr>
        </p:nvSpPr>
        <p:spPr bwMode="auto">
          <a:xfrm>
            <a:off x="431540" y="304304"/>
            <a:ext cx="8280920" cy="93632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marL="0" indent="0" algn="ctr" eaLnBrk="1" hangingPunct="1">
              <a:buFont typeface="Arial" charset="0"/>
              <a:buNone/>
            </a:pPr>
            <a:r>
              <a:rPr lang="th-TH" altLang="ko-KR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หน่วยงานย่อย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th-TH" altLang="ko-KR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หมายความว่า</a:t>
            </a:r>
            <a:endParaRPr lang="ko-KR" alt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9699" name="TextBox 4"/>
          <p:cNvSpPr txBox="1">
            <a:spLocks noChangeArrowheads="1"/>
          </p:cNvSpPr>
          <p:nvPr/>
        </p:nvSpPr>
        <p:spPr bwMode="auto">
          <a:xfrm>
            <a:off x="1547813" y="1492250"/>
            <a:ext cx="597693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thaiDist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หน่วยงานในสังกัดของส่วนราชการในราชการบริหารส่วนกลาง </a:t>
            </a:r>
            <a:b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หรือในราชการบริหารส่วนภูมิภาค หรือที่ตั้งอยู่ในอำเภอ ซึ่งมิได้เบิกเงินจากกรมบัญชีกลาง หรือสำนักงานคลังจังหวัด แต่เบิกเงินผ่าน</a:t>
            </a:r>
            <a:b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ส่วนราชการที่เป็นหน่วยงานผู้เบิก</a:t>
            </a:r>
            <a:endParaRPr lang="en-US" altLang="ko-KR" sz="1200" b="1" dirty="0">
              <a:solidFill>
                <a:srgbClr val="404040"/>
              </a:solidFill>
              <a:latin typeface="TH SarabunPSK" panose="020B0500040200020003" pitchFamily="34" charset="-34"/>
              <a:ea typeface="Gulim" pitchFamily="34" charset="-127"/>
              <a:cs typeface="TH SarabunPSK" panose="020B0500040200020003" pitchFamily="34" charset="-34"/>
            </a:endParaRPr>
          </a:p>
        </p:txBody>
      </p:sp>
      <p:sp>
        <p:nvSpPr>
          <p:cNvPr id="29700" name="TextBox 5"/>
          <p:cNvSpPr txBox="1">
            <a:spLocks noChangeArrowheads="1"/>
          </p:cNvSpPr>
          <p:nvPr/>
        </p:nvSpPr>
        <p:spPr bwMode="auto">
          <a:xfrm>
            <a:off x="827088" y="1058863"/>
            <a:ext cx="744537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 dirty="0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  <p:sp>
        <p:nvSpPr>
          <p:cNvPr id="29701" name="TextBox 6"/>
          <p:cNvSpPr txBox="1">
            <a:spLocks noChangeArrowheads="1"/>
          </p:cNvSpPr>
          <p:nvPr/>
        </p:nvSpPr>
        <p:spPr bwMode="auto">
          <a:xfrm rot="10800000">
            <a:off x="7524750" y="1995488"/>
            <a:ext cx="74612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9600" b="1" dirty="0">
                <a:solidFill>
                  <a:schemeClr val="accent1"/>
                </a:solidFill>
                <a:ea typeface="Gulim" pitchFamily="34" charset="-127"/>
                <a:cs typeface="Arial" charset="0"/>
              </a:rPr>
              <a:t>“</a:t>
            </a:r>
            <a:endParaRPr lang="ko-KR" altLang="en-US" sz="9600" b="1">
              <a:solidFill>
                <a:schemeClr val="accent1"/>
              </a:solidFill>
              <a:ea typeface="Gulim" pitchFamily="34" charset="-127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802290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2AEB8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5490</TotalTime>
  <Words>3046</Words>
  <Application>Microsoft Office PowerPoint</Application>
  <PresentationFormat>On-screen Show (16:9)</PresentationFormat>
  <Paragraphs>437</Paragraphs>
  <Slides>57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57</vt:i4>
      </vt:variant>
    </vt:vector>
  </HeadingPairs>
  <TitlesOfParts>
    <vt:vector size="70" baseType="lpstr">
      <vt:lpstr>Arial Unicode MS</vt:lpstr>
      <vt:lpstr>Gulim</vt:lpstr>
      <vt:lpstr>Gulim</vt:lpstr>
      <vt:lpstr>Angsana New</vt:lpstr>
      <vt:lpstr>AngsanaUPC</vt:lpstr>
      <vt:lpstr>Arial</vt:lpstr>
      <vt:lpstr>Calibri</vt:lpstr>
      <vt:lpstr>Cordia New</vt:lpstr>
      <vt:lpstr>TH SarabunPSK</vt:lpstr>
      <vt:lpstr>Wingdings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DELL</cp:lastModifiedBy>
  <cp:revision>399</cp:revision>
  <cp:lastPrinted>2019-12-06T09:00:26Z</cp:lastPrinted>
  <dcterms:created xsi:type="dcterms:W3CDTF">2016-12-05T23:26:54Z</dcterms:created>
  <dcterms:modified xsi:type="dcterms:W3CDTF">2020-09-21T00:21:24Z</dcterms:modified>
</cp:coreProperties>
</file>