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03D"/>
    <a:srgbClr val="CC0000"/>
    <a:srgbClr val="E0E42C"/>
    <a:srgbClr val="DA5C2A"/>
    <a:srgbClr val="3960CF"/>
    <a:srgbClr val="E0A75A"/>
    <a:srgbClr val="4ABCE4"/>
    <a:srgbClr val="6FACE3"/>
    <a:srgbClr val="E8E824"/>
    <a:srgbClr val="D9D4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92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B9DB3-AC6A-485F-9BF7-A2070A57B5AF}" type="datetimeFigureOut">
              <a:rPr lang="th-TH" smtClean="0"/>
              <a:t>18/09/63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5C38-FF59-48F6-B901-BC7A61E207E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5668-E2E2-4FDC-8CB1-E6A27A688FA4}" type="datetimeFigureOut">
              <a:rPr lang="th-TH" smtClean="0"/>
              <a:pPr/>
              <a:t>18/09/63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EF30A-A2D8-423A-A1F6-161C32F9D3A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7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29E3-F4C1-4F6C-8E76-F29BEC8C63F4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9456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90FE-F885-45B7-8602-FE934B9346AE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565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FE98-63A4-4D84-B79D-6CBC440689D1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51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7C0F-49E6-4BBD-B0D7-8DFB979CF89C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211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1BF7-0AD2-4FF3-B257-554010031885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6052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90BD-19E2-4B0C-B157-105AF9B8D781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8236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9BF0-714A-4F45-A9FD-59F4E2DCF583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4932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CB6-1B08-43F6-A6A0-18CCC0CEF46A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020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E9A-3BDD-4F3F-9986-D1D09D6348E7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175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50F4-EE3C-448A-9F9C-7D876EA2E015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538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69FE-C0C7-4DFE-8A6B-DC8FA68FA8CD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8411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D6B7-8D3B-47FD-9244-97542BC4A778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1344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F597-2F68-4C40-A6C8-988967D561FE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3770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0E7EF-461F-4FED-A020-DC5290949CA0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320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11FD-FCF4-4DE1-8F04-F2F6D4B4FCF2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72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26A7-8BDC-4DBE-A4C6-07D00CFDF403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251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DD8-282F-4072-A683-EA8D1114AEB4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1882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1AA662-9038-4D36-AED8-DA79E675D9D1}" type="datetime1">
              <a:rPr lang="th-TH" smtClean="0"/>
              <a:pPr/>
              <a:t>18/09/63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2E5D62-1F96-4B5F-B2CD-0FB838F2985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5597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58E172-BB29-4132-BA58-EFF4E38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901" y="1095153"/>
            <a:ext cx="7519284" cy="1881962"/>
          </a:xfrm>
        </p:spPr>
        <p:txBody>
          <a:bodyPr>
            <a:noAutofit/>
          </a:bodyPr>
          <a:lstStyle/>
          <a:p>
            <a:r>
              <a:rPr lang="th-TH" sz="5400" dirty="0">
                <a:latin typeface="TH SarabunPSK" panose="020B0500040200020003" pitchFamily="34" charset="-34"/>
              </a:rPr>
              <a:t>ค่าใช้จ่ายในการเดินทาง</a:t>
            </a:r>
            <a:br>
              <a:rPr lang="th-TH" sz="5400" dirty="0">
                <a:latin typeface="TH SarabunPSK" panose="020B0500040200020003" pitchFamily="34" charset="-34"/>
              </a:rPr>
            </a:br>
            <a:r>
              <a:rPr lang="th-TH" sz="5400" dirty="0">
                <a:latin typeface="TH SarabunPSK" panose="020B0500040200020003" pitchFamily="34" charset="-34"/>
              </a:rPr>
              <a:t>ไปราชการในราชอาณาจักร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D52005-4650-4477-8698-5CF68404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633" y="6319212"/>
            <a:ext cx="344476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E4B616-12C5-496A-88A2-572E3CA37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633" y="3429000"/>
            <a:ext cx="2445820" cy="15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26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148F83-ED51-47AE-89A6-00ABA8A0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ค่าเช่าที่พักในประเทศ (เหมาจ่าย)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0C4071E-4F63-464E-A4A9-B8339E180F3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17864031"/>
              </p:ext>
            </p:extLst>
          </p:nvPr>
        </p:nvGraphicFramePr>
        <p:xfrm>
          <a:off x="742950" y="2566095"/>
          <a:ext cx="8420100" cy="36366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46678">
                  <a:extLst>
                    <a:ext uri="{9D8B030D-6E8A-4147-A177-3AD203B41FA5}">
                      <a16:colId xmlns="" xmlns:a16="http://schemas.microsoft.com/office/drawing/2014/main" val="3326661057"/>
                    </a:ext>
                  </a:extLst>
                </a:gridCol>
                <a:gridCol w="1773422">
                  <a:extLst>
                    <a:ext uri="{9D8B030D-6E8A-4147-A177-3AD203B41FA5}">
                      <a16:colId xmlns="" xmlns:a16="http://schemas.microsoft.com/office/drawing/2014/main" val="775660137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ประเภท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ระดับ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อัตรา / บาท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1147355975"/>
                  </a:ext>
                </a:extLst>
              </a:tr>
              <a:tr h="617732">
                <a:tc>
                  <a:txBody>
                    <a:bodyPr/>
                    <a:lstStyle/>
                    <a:p>
                      <a:r>
                        <a:rPr lang="th-TH" sz="2800" dirty="0">
                          <a:cs typeface="+mj-cs"/>
                        </a:rPr>
                        <a:t>ทั่วไป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ปฏิบัติงาน, ชำนาญงาน, อาวุโส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วิชาการ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ปฏิบัติการ, ชำนาญการ, ชำนาญการพิเศษ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อำนวยการ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ต้น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800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815342125"/>
                  </a:ext>
                </a:extLst>
              </a:tr>
              <a:tr h="617732">
                <a:tc>
                  <a:txBody>
                    <a:bodyPr/>
                    <a:lstStyle/>
                    <a:p>
                      <a:r>
                        <a:rPr lang="th-TH" sz="2800" dirty="0">
                          <a:cs typeface="+mj-cs"/>
                        </a:rPr>
                        <a:t>ทั่วไป </a:t>
                      </a:r>
                      <a:r>
                        <a:rPr lang="en-US" sz="2800" dirty="0">
                          <a:cs typeface="+mj-cs"/>
                        </a:rPr>
                        <a:t>:</a:t>
                      </a:r>
                      <a:r>
                        <a:rPr lang="th-TH" sz="2800" dirty="0">
                          <a:cs typeface="+mj-cs"/>
                        </a:rPr>
                        <a:t> ทักษะพิเศษ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วิชาการ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เชี่ยวชาญ, ทรงคุณวุฒิ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อำนวยการ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สูง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บริหาร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ต้น, สูง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1,200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30442136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7B6DA01-FC9F-4400-8031-0CE8D6CC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409" y="6414905"/>
            <a:ext cx="44486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10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2950EC-1FF7-42AE-9E23-D8A51E1F2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1578" y="298831"/>
            <a:ext cx="2588842" cy="19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20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63D5F-1087-489D-8C0A-C91E7007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769" y="202019"/>
            <a:ext cx="7912459" cy="1321562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ค่าเช่าที่พักในประเทศ (จ่ายจริง)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72858CB-D104-49AF-9E8B-E5371DF8A1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98787028"/>
              </p:ext>
            </p:extLst>
          </p:nvPr>
        </p:nvGraphicFramePr>
        <p:xfrm>
          <a:off x="563555" y="1523581"/>
          <a:ext cx="8420101" cy="422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3667">
                  <a:extLst>
                    <a:ext uri="{9D8B030D-6E8A-4147-A177-3AD203B41FA5}">
                      <a16:colId xmlns="" xmlns:a16="http://schemas.microsoft.com/office/drawing/2014/main" val="1182181897"/>
                    </a:ext>
                  </a:extLst>
                </a:gridCol>
                <a:gridCol w="1488556">
                  <a:extLst>
                    <a:ext uri="{9D8B030D-6E8A-4147-A177-3AD203B41FA5}">
                      <a16:colId xmlns="" xmlns:a16="http://schemas.microsoft.com/office/drawing/2014/main" val="4289127583"/>
                    </a:ext>
                  </a:extLst>
                </a:gridCol>
                <a:gridCol w="1007878">
                  <a:extLst>
                    <a:ext uri="{9D8B030D-6E8A-4147-A177-3AD203B41FA5}">
                      <a16:colId xmlns="" xmlns:a16="http://schemas.microsoft.com/office/drawing/2014/main" val="2731144470"/>
                    </a:ext>
                  </a:extLst>
                </a:gridCol>
              </a:tblGrid>
              <a:tr h="3013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cs typeface="+mj-cs"/>
                        </a:rPr>
                        <a:t>ประเภท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ระดับ</a:t>
                      </a:r>
                    </a:p>
                  </a:txBody>
                  <a:tcPr marL="74295" marR="74295" marT="37148" marB="37148" anchor="ctr"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อัตรา / บาท</a:t>
                      </a:r>
                    </a:p>
                  </a:txBody>
                  <a:tcPr marL="74295" marR="74295" marT="37148" marB="37148" anchor="ctr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2300" dirty="0">
                        <a:cs typeface="+mj-cs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127719915"/>
                  </a:ext>
                </a:extLst>
              </a:tr>
              <a:tr h="301308">
                <a:tc vMerge="1">
                  <a:txBody>
                    <a:bodyPr/>
                    <a:lstStyle/>
                    <a:p>
                      <a:endParaRPr lang="th-TH" sz="2300" dirty="0">
                        <a:cs typeface="+mj-c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cs typeface="+mj-cs"/>
                        </a:rPr>
                        <a:t>ห้องพักคนเดียว</a:t>
                      </a:r>
                    </a:p>
                  </a:txBody>
                  <a:tcPr marL="74295" marR="74295" marT="37148" marB="37148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cs typeface="+mj-cs"/>
                        </a:rPr>
                        <a:t>ห้องพักคู่</a:t>
                      </a:r>
                    </a:p>
                  </a:txBody>
                  <a:tcPr marL="74295" marR="74295" marT="37148" marB="37148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191454"/>
                  </a:ext>
                </a:extLst>
              </a:tr>
              <a:tr h="617732">
                <a:tc>
                  <a:txBody>
                    <a:bodyPr/>
                    <a:lstStyle/>
                    <a:p>
                      <a:r>
                        <a:rPr lang="th-TH" sz="2300" dirty="0">
                          <a:cs typeface="+mj-cs"/>
                        </a:rPr>
                        <a:t>ทั่วไป </a:t>
                      </a:r>
                      <a:r>
                        <a:rPr lang="en-US" sz="2300" dirty="0">
                          <a:cs typeface="+mj-cs"/>
                        </a:rPr>
                        <a:t>     : </a:t>
                      </a:r>
                      <a:r>
                        <a:rPr lang="th-TH" sz="2300" dirty="0">
                          <a:cs typeface="+mj-cs"/>
                        </a:rPr>
                        <a:t>ปฏิบัติงาน, ชำนาญงาน, อาวุโส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วิชาการ </a:t>
                      </a:r>
                      <a:r>
                        <a:rPr lang="en-US" sz="2300" dirty="0">
                          <a:cs typeface="+mj-cs"/>
                        </a:rPr>
                        <a:t>   : </a:t>
                      </a:r>
                      <a:r>
                        <a:rPr lang="th-TH" sz="2300" dirty="0">
                          <a:cs typeface="+mj-cs"/>
                        </a:rPr>
                        <a:t>ปฏิบัติการ, ชำนาญการ, ชำนาญการพิเศษ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อำนวยการ </a:t>
                      </a:r>
                      <a:r>
                        <a:rPr lang="en-US" sz="2300" dirty="0">
                          <a:cs typeface="+mj-cs"/>
                        </a:rPr>
                        <a:t>: </a:t>
                      </a:r>
                      <a:r>
                        <a:rPr lang="th-TH" sz="2300" dirty="0">
                          <a:cs typeface="+mj-cs"/>
                        </a:rPr>
                        <a:t>ต้น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1,500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850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4124310255"/>
                  </a:ext>
                </a:extLst>
              </a:tr>
              <a:tr h="798878">
                <a:tc>
                  <a:txBody>
                    <a:bodyPr/>
                    <a:lstStyle/>
                    <a:p>
                      <a:r>
                        <a:rPr lang="th-TH" sz="2300" dirty="0">
                          <a:cs typeface="+mj-cs"/>
                        </a:rPr>
                        <a:t>ทั่วไป</a:t>
                      </a:r>
                      <a:r>
                        <a:rPr lang="en-US" sz="2300" dirty="0">
                          <a:cs typeface="+mj-cs"/>
                        </a:rPr>
                        <a:t>    </a:t>
                      </a:r>
                      <a:r>
                        <a:rPr lang="th-TH" sz="2300" dirty="0">
                          <a:cs typeface="+mj-cs"/>
                        </a:rPr>
                        <a:t>  </a:t>
                      </a:r>
                      <a:r>
                        <a:rPr lang="en-US" sz="2300" dirty="0">
                          <a:cs typeface="+mj-cs"/>
                        </a:rPr>
                        <a:t>: </a:t>
                      </a:r>
                      <a:r>
                        <a:rPr lang="th-TH" sz="2300" dirty="0">
                          <a:cs typeface="+mj-cs"/>
                        </a:rPr>
                        <a:t>ทักษะพิเศษ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วิชาการ </a:t>
                      </a:r>
                      <a:r>
                        <a:rPr lang="en-US" sz="2300" dirty="0">
                          <a:cs typeface="+mj-cs"/>
                        </a:rPr>
                        <a:t>   : </a:t>
                      </a:r>
                      <a:r>
                        <a:rPr lang="th-TH" sz="2300" dirty="0">
                          <a:cs typeface="+mj-cs"/>
                        </a:rPr>
                        <a:t>เชี่ยวชาญ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อำนวยการ </a:t>
                      </a:r>
                      <a:r>
                        <a:rPr lang="en-US" sz="2300" dirty="0">
                          <a:cs typeface="+mj-cs"/>
                        </a:rPr>
                        <a:t>: </a:t>
                      </a:r>
                      <a:r>
                        <a:rPr lang="th-TH" sz="2300" dirty="0">
                          <a:cs typeface="+mj-cs"/>
                        </a:rPr>
                        <a:t>สูง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บริหาร </a:t>
                      </a:r>
                      <a:r>
                        <a:rPr lang="en-US" sz="2300" dirty="0">
                          <a:cs typeface="+mj-cs"/>
                        </a:rPr>
                        <a:t>    : </a:t>
                      </a:r>
                      <a:r>
                        <a:rPr lang="th-TH" sz="2300" dirty="0">
                          <a:cs typeface="+mj-cs"/>
                        </a:rPr>
                        <a:t>ต้น </a:t>
                      </a:r>
                    </a:p>
                  </a:txBody>
                  <a:tcPr marL="74295" marR="74295" marT="37148" marB="37148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2,200</a:t>
                      </a:r>
                    </a:p>
                  </a:txBody>
                  <a:tcPr marL="74295" marR="74295" marT="37148" marB="37148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1,200</a:t>
                      </a:r>
                    </a:p>
                    <a:p>
                      <a:pPr algn="ctr"/>
                      <a:endParaRPr lang="th-TH" sz="2300" dirty="0">
                        <a:cs typeface="+mj-cs"/>
                      </a:endParaRPr>
                    </a:p>
                  </a:txBody>
                  <a:tcPr marL="74295" marR="74295" marT="37148" marB="37148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20570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lang="th-TH" sz="2300" dirty="0">
                          <a:cs typeface="+mj-cs"/>
                        </a:rPr>
                        <a:t>วิชาการ </a:t>
                      </a:r>
                      <a:r>
                        <a:rPr lang="en-US" sz="2300" dirty="0">
                          <a:cs typeface="+mj-cs"/>
                        </a:rPr>
                        <a:t>   : </a:t>
                      </a:r>
                      <a:r>
                        <a:rPr lang="th-TH" sz="2300" dirty="0">
                          <a:cs typeface="+mj-cs"/>
                        </a:rPr>
                        <a:t>ทรงคุณวุฒิ</a:t>
                      </a:r>
                    </a:p>
                    <a:p>
                      <a:r>
                        <a:rPr lang="th-TH" sz="2300" dirty="0">
                          <a:cs typeface="+mj-cs"/>
                        </a:rPr>
                        <a:t>บริหาร </a:t>
                      </a:r>
                      <a:r>
                        <a:rPr lang="en-US" sz="2300" dirty="0">
                          <a:cs typeface="+mj-cs"/>
                        </a:rPr>
                        <a:t>    : </a:t>
                      </a:r>
                      <a:r>
                        <a:rPr lang="th-TH" sz="2300" dirty="0">
                          <a:cs typeface="+mj-cs"/>
                        </a:rPr>
                        <a:t>สูง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2,500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cs typeface="+mj-cs"/>
                        </a:rPr>
                        <a:t>1,400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217321703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8326BB2-6994-44DA-8296-FBD90A63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469" y="6414905"/>
            <a:ext cx="391700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11</a:t>
            </a:fld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5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D04C2-A026-4DA0-9125-97862BCB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1" y="512193"/>
            <a:ext cx="8093213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หลักฐานการเบิกค่าเช่าที่พักเท่าที่จ่ายจริง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462C0-599A-4A5B-AFAD-DEAEE86671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186341"/>
            <a:ext cx="8420609" cy="3978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</a:t>
            </a:r>
            <a:r>
              <a:rPr lang="th-TH" sz="2800" dirty="0">
                <a:solidFill>
                  <a:srgbClr val="800000"/>
                </a:solidFill>
                <a:cs typeface="+mj-cs"/>
              </a:rPr>
              <a:t>กรณีติดต่อกับโรงแรม หรือที่พักแรม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ให้ใช้ใบเสร็จรับเงิน หรือใบแจ้งรายการของโรงแรม (รบ. กค. ข้อ 23)</a:t>
            </a:r>
          </a:p>
          <a:p>
            <a:endParaRPr lang="th-TH" dirty="0"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</a:t>
            </a:r>
            <a:r>
              <a:rPr lang="th-TH" sz="2800" dirty="0">
                <a:solidFill>
                  <a:srgbClr val="800000"/>
                </a:solidFill>
                <a:cs typeface="+mj-cs"/>
              </a:rPr>
              <a:t>กรณีติดต่อกับตัวแทนจำหน่าย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ให้ใช้ใบเสร็จรับเงินของตัวแทนจำหน่าย หรือพิมพ์ออกจากระบบ	อิเล็กทรอนิกส์ (ด่วนที่ ที่ กค0408.4/ว 165 ลงวันที่ 22 ธ.ค. 2559)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="" xmlns:a16="http://schemas.microsoft.com/office/drawing/2014/main" id="{1E37C755-BA99-47D0-8A7F-5C671EFC6B45}"/>
              </a:ext>
            </a:extLst>
          </p:cNvPr>
          <p:cNvSpPr/>
          <p:nvPr/>
        </p:nvSpPr>
        <p:spPr>
          <a:xfrm>
            <a:off x="1180214" y="2445488"/>
            <a:ext cx="233916" cy="233916"/>
          </a:xfrm>
          <a:prstGeom prst="smileyFace">
            <a:avLst/>
          </a:prstGeom>
          <a:solidFill>
            <a:srgbClr val="71D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miley Face 4">
            <a:extLst>
              <a:ext uri="{FF2B5EF4-FFF2-40B4-BE49-F238E27FC236}">
                <a16:creationId xmlns="" xmlns:a16="http://schemas.microsoft.com/office/drawing/2014/main" id="{A2550007-FD3E-4A8E-949E-3487E3195D61}"/>
              </a:ext>
            </a:extLst>
          </p:cNvPr>
          <p:cNvSpPr/>
          <p:nvPr/>
        </p:nvSpPr>
        <p:spPr>
          <a:xfrm>
            <a:off x="1180214" y="4188313"/>
            <a:ext cx="233916" cy="233916"/>
          </a:xfrm>
          <a:prstGeom prst="smileyFace">
            <a:avLst/>
          </a:prstGeom>
          <a:solidFill>
            <a:srgbClr val="71D9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5C859-44CB-418A-9BAF-CE1706CE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042" y="6393639"/>
            <a:ext cx="44486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12</a:t>
            </a:fld>
            <a:endParaRPr lang="th-TH" sz="16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EAB13C0-5D60-45C1-A6E1-EDBD51582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895" y="122550"/>
            <a:ext cx="1133906" cy="15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0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3643F-4015-4A71-B8D6-5290B366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113" y="327474"/>
            <a:ext cx="7327669" cy="1203615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ค่าเช่าที่พัก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2F5DD-5F73-4926-9A63-4BB7308838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695" y="1622815"/>
            <a:ext cx="8420609" cy="4777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หลักจ่ายจริง ระดับ 8 ลงมา หรือตำแหน่งประเภททั่วไป ปฏิบัติงานชำนาญงาน อาวุโส ประเภทวิชาการ ปฏิบัติการ ชำนาญการ ชำนาญการพิเศษ ประเภทอำนวยการ ต้นลงมาให้พักคู่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800000"/>
                </a:solidFill>
                <a:cs typeface="+mj-cs"/>
              </a:rPr>
              <a:t>เว้นแต่ </a:t>
            </a:r>
            <a:r>
              <a:rPr lang="th-TH" sz="2800" dirty="0">
                <a:cs typeface="+mj-cs"/>
              </a:rPr>
              <a:t>ไม่เหมาะสมหรือมีเหตุจำเป็น</a:t>
            </a:r>
          </a:p>
          <a:p>
            <a:pPr marL="457200" lvl="1" indent="0">
              <a:buNone/>
            </a:pPr>
            <a:r>
              <a:rPr lang="th-TH" sz="2800" dirty="0">
                <a:cs typeface="+mj-cs"/>
              </a:rPr>
              <a:t>    1. ต่างเพศ มิได้เป็นคู่สมรส</a:t>
            </a:r>
          </a:p>
          <a:p>
            <a:pPr marL="457200" lvl="1" indent="0">
              <a:buNone/>
            </a:pPr>
            <a:r>
              <a:rPr lang="th-TH" sz="2800" dirty="0">
                <a:cs typeface="+mj-cs"/>
              </a:rPr>
              <a:t>    2. เป็นโรคติดต่อ</a:t>
            </a:r>
          </a:p>
          <a:p>
            <a:pPr marL="457200" lvl="1" indent="0">
              <a:buNone/>
            </a:pPr>
            <a:r>
              <a:rPr lang="th-TH" sz="2800" dirty="0">
                <a:cs typeface="+mj-cs"/>
              </a:rPr>
              <a:t>    3. มีสิทธิการเบิกต่างอัตรากัน</a:t>
            </a:r>
          </a:p>
          <a:p>
            <a:pPr marL="457200" lvl="1" indent="0">
              <a:buNone/>
            </a:pPr>
            <a:r>
              <a:rPr lang="th-TH" sz="2800" dirty="0">
                <a:cs typeface="+mj-cs"/>
              </a:rPr>
              <a:t>    4. ข้อกำหนดพิเศษของทหาร / ตำราจ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6D033EBC-1C95-494B-BD95-A3CC4C448BF7}"/>
              </a:ext>
            </a:extLst>
          </p:cNvPr>
          <p:cNvSpPr/>
          <p:nvPr/>
        </p:nvSpPr>
        <p:spPr>
          <a:xfrm>
            <a:off x="988826" y="1828800"/>
            <a:ext cx="499730" cy="308344"/>
          </a:xfrm>
          <a:prstGeom prst="rightArrow">
            <a:avLst/>
          </a:prstGeom>
          <a:solidFill>
            <a:srgbClr val="52D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0D4A78-E948-436A-A35D-F850CB8C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611" y="6400800"/>
            <a:ext cx="45549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13</a:t>
            </a:fld>
            <a:endParaRPr lang="th-TH" sz="1600" dirty="0"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85D29A-EBF4-43CD-B773-3D08180AB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8145" y="5235185"/>
            <a:ext cx="1249831" cy="11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80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EB5FA-B91C-4381-A025-91716D09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922" y="530770"/>
            <a:ext cx="6498329" cy="1072058"/>
          </a:xfrm>
        </p:spPr>
        <p:txBody>
          <a:bodyPr>
            <a:normAutofit/>
          </a:bodyPr>
          <a:lstStyle/>
          <a:p>
            <a:r>
              <a:rPr lang="th-TH" sz="4000" dirty="0"/>
              <a:t>ค่าพาหนะ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15F999-C751-4AE5-A4F6-F608FFE9DF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1796902"/>
            <a:ext cx="8420609" cy="4530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ค่าโดยสาร ค่าเช่ายานพาหนะ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ค่าเชื้อเพลิง ค่าระวางบรรทุก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ค่าจ้างคนหาบหามสิ่งของของผู้เดินทาง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</a:t>
            </a:r>
            <a:r>
              <a:rPr lang="th-TH" sz="2800" dirty="0">
                <a:highlight>
                  <a:srgbClr val="FF9999"/>
                </a:highlight>
                <a:cs typeface="+mj-cs"/>
              </a:rPr>
              <a:t>นิยามพาหนะประจำทาง</a:t>
            </a:r>
          </a:p>
          <a:p>
            <a:pPr marL="914400" lvl="2" indent="0">
              <a:buNone/>
            </a:pPr>
            <a:r>
              <a:rPr lang="th-TH" sz="2800" dirty="0">
                <a:cs typeface="+mj-cs"/>
              </a:rPr>
              <a:t>		บริการทั่วไปประจำ</a:t>
            </a:r>
          </a:p>
          <a:p>
            <a:pPr marL="914400" lvl="2" indent="0">
              <a:buNone/>
            </a:pPr>
            <a:r>
              <a:rPr lang="th-TH" sz="2800" dirty="0">
                <a:cs typeface="+mj-cs"/>
              </a:rPr>
              <a:t>		เส้นทางแน่นอน</a:t>
            </a:r>
          </a:p>
          <a:p>
            <a:pPr marL="914400" lvl="2" indent="0">
              <a:buNone/>
            </a:pPr>
            <a:r>
              <a:rPr lang="th-TH" sz="2800" dirty="0">
                <a:cs typeface="+mj-cs"/>
              </a:rPr>
              <a:t>		ค่าโดยสาร ค่าระวางแน่นอน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B1E93BB6-3923-4908-A8B3-35F11A7660F9}"/>
              </a:ext>
            </a:extLst>
          </p:cNvPr>
          <p:cNvSpPr/>
          <p:nvPr/>
        </p:nvSpPr>
        <p:spPr>
          <a:xfrm>
            <a:off x="1371600" y="2062716"/>
            <a:ext cx="234342" cy="202019"/>
          </a:xfrm>
          <a:prstGeom prst="triangle">
            <a:avLst/>
          </a:prstGeom>
          <a:solidFill>
            <a:srgbClr val="40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47EA6FB6-0030-44E7-8CF1-570D0ACF9915}"/>
              </a:ext>
            </a:extLst>
          </p:cNvPr>
          <p:cNvSpPr/>
          <p:nvPr/>
        </p:nvSpPr>
        <p:spPr>
          <a:xfrm>
            <a:off x="1372026" y="2633330"/>
            <a:ext cx="234342" cy="202019"/>
          </a:xfrm>
          <a:prstGeom prst="triangle">
            <a:avLst/>
          </a:prstGeom>
          <a:solidFill>
            <a:srgbClr val="40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1590FC1F-CCE2-488A-9AFA-1CD706250F3E}"/>
              </a:ext>
            </a:extLst>
          </p:cNvPr>
          <p:cNvSpPr/>
          <p:nvPr/>
        </p:nvSpPr>
        <p:spPr>
          <a:xfrm>
            <a:off x="1371600" y="3245131"/>
            <a:ext cx="234342" cy="202019"/>
          </a:xfrm>
          <a:prstGeom prst="triangle">
            <a:avLst/>
          </a:prstGeom>
          <a:solidFill>
            <a:srgbClr val="40D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Heart 6">
            <a:extLst>
              <a:ext uri="{FF2B5EF4-FFF2-40B4-BE49-F238E27FC236}">
                <a16:creationId xmlns="" xmlns:a16="http://schemas.microsoft.com/office/drawing/2014/main" id="{19227C02-3554-477C-9624-628B4FE01B24}"/>
              </a:ext>
            </a:extLst>
          </p:cNvPr>
          <p:cNvSpPr/>
          <p:nvPr/>
        </p:nvSpPr>
        <p:spPr>
          <a:xfrm>
            <a:off x="3232298" y="4529470"/>
            <a:ext cx="212651" cy="212651"/>
          </a:xfrm>
          <a:prstGeom prst="heart">
            <a:avLst/>
          </a:prstGeom>
          <a:solidFill>
            <a:srgbClr val="E07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Heart 7">
            <a:extLst>
              <a:ext uri="{FF2B5EF4-FFF2-40B4-BE49-F238E27FC236}">
                <a16:creationId xmlns="" xmlns:a16="http://schemas.microsoft.com/office/drawing/2014/main" id="{3E6C319B-2A0E-4E7B-88BE-50729C41BF9F}"/>
              </a:ext>
            </a:extLst>
          </p:cNvPr>
          <p:cNvSpPr/>
          <p:nvPr/>
        </p:nvSpPr>
        <p:spPr>
          <a:xfrm>
            <a:off x="3232298" y="5088595"/>
            <a:ext cx="212651" cy="212651"/>
          </a:xfrm>
          <a:prstGeom prst="heart">
            <a:avLst/>
          </a:prstGeom>
          <a:solidFill>
            <a:srgbClr val="E07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Heart 8">
            <a:extLst>
              <a:ext uri="{FF2B5EF4-FFF2-40B4-BE49-F238E27FC236}">
                <a16:creationId xmlns="" xmlns:a16="http://schemas.microsoft.com/office/drawing/2014/main" id="{58E2EBC4-747F-4358-9C03-EBBE1F23425C}"/>
              </a:ext>
            </a:extLst>
          </p:cNvPr>
          <p:cNvSpPr/>
          <p:nvPr/>
        </p:nvSpPr>
        <p:spPr>
          <a:xfrm>
            <a:off x="3232297" y="5707912"/>
            <a:ext cx="212651" cy="212651"/>
          </a:xfrm>
          <a:prstGeom prst="heart">
            <a:avLst/>
          </a:prstGeom>
          <a:solidFill>
            <a:srgbClr val="E07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E303B03-5F2F-4774-A2FC-26D79FAF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571" y="6389253"/>
            <a:ext cx="423597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14</a:t>
            </a:fld>
            <a:endParaRPr lang="th-TH" sz="1600" dirty="0"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4E09D-7E81-4430-888B-17899AB98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606" y="0"/>
            <a:ext cx="1518273" cy="15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72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E6398-E26C-491B-BAC3-42B056C6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502" y="323968"/>
            <a:ext cx="7232485" cy="1485662"/>
          </a:xfrm>
        </p:spPr>
        <p:txBody>
          <a:bodyPr>
            <a:normAutofit/>
          </a:bodyPr>
          <a:lstStyle/>
          <a:p>
            <a:r>
              <a:rPr lang="th-TH" sz="4000" dirty="0"/>
              <a:t>ค่าพาหนะ (ต่อ)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6E5D80-059A-4EEA-8D51-CB4758B878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695" y="2098557"/>
            <a:ext cx="8420609" cy="3549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rgbClr val="CC0000"/>
                </a:solidFill>
                <a:cs typeface="+mj-cs"/>
              </a:rPr>
              <a:t>หลักปกติ </a:t>
            </a:r>
            <a:r>
              <a:rPr lang="th-TH" sz="2800" dirty="0">
                <a:cs typeface="+mj-cs"/>
              </a:rPr>
              <a:t>ให้ใช้ยานพาหนะประจำทางเบิกเท่าที่จ่ายจริงและประหยัด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CC0000"/>
                </a:solidFill>
                <a:cs typeface="+mj-cs"/>
              </a:rPr>
              <a:t>ข้อยกเว้น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ไม่มีพาหนะประจำทาง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มีแต่ต้องการความรวดเร็วเพื่อประโยชน์ราชการ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ใช้พาหนะอื่นได้ (พาหนะรับจ้างฯ) แต่ต้องชี้แจงเหตุผล ความจำเป็น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A3CF0E79-45FA-4EF8-805E-F09353CBB25E}"/>
              </a:ext>
            </a:extLst>
          </p:cNvPr>
          <p:cNvSpPr/>
          <p:nvPr/>
        </p:nvSpPr>
        <p:spPr>
          <a:xfrm>
            <a:off x="1336502" y="3508745"/>
            <a:ext cx="300912" cy="329608"/>
          </a:xfrm>
          <a:prstGeom prst="star5">
            <a:avLst/>
          </a:prstGeom>
          <a:solidFill>
            <a:srgbClr val="69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77634AA1-9096-4749-9CB2-126CE6EE953E}"/>
              </a:ext>
            </a:extLst>
          </p:cNvPr>
          <p:cNvSpPr/>
          <p:nvPr/>
        </p:nvSpPr>
        <p:spPr>
          <a:xfrm>
            <a:off x="1336502" y="4127280"/>
            <a:ext cx="300912" cy="329608"/>
          </a:xfrm>
          <a:prstGeom prst="star5">
            <a:avLst/>
          </a:prstGeom>
          <a:solidFill>
            <a:srgbClr val="69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1ED6FC-453B-4FDD-B0EB-14CD21CE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304" y="6393640"/>
            <a:ext cx="381067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15</a:t>
            </a:fld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1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81643D-5A91-4275-B71D-A5D7D60D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2" y="574014"/>
            <a:ext cx="8421116" cy="1481194"/>
          </a:xfrm>
        </p:spPr>
        <p:txBody>
          <a:bodyPr>
            <a:normAutofit/>
          </a:bodyPr>
          <a:lstStyle/>
          <a:p>
            <a:r>
              <a:rPr lang="th-TH" sz="4000" dirty="0"/>
              <a:t>ค่าพาหนะประจำทางรถไฟ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785196-64D0-45E0-8482-01ECB8F125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055208"/>
            <a:ext cx="8420609" cy="4579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รถไฟ ประเภทรถด่วน ด่วนพิเศษ ชั้นที่ 1 นั่งนอนปรับอากาศ (บอน.ป.) เบิกได้เฉพาะ 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ข้าราชการ ดังต่อไปนี้</a:t>
            </a:r>
          </a:p>
          <a:p>
            <a:endParaRPr lang="th-TH" sz="2800" dirty="0">
              <a:cs typeface="+mj-cs"/>
            </a:endParaRPr>
          </a:p>
          <a:p>
            <a:endParaRPr lang="th-TH" sz="2800" dirty="0">
              <a:cs typeface="+mj-cs"/>
            </a:endParaRPr>
          </a:p>
          <a:p>
            <a:endParaRPr lang="th-TH" sz="2800" dirty="0">
              <a:cs typeface="+mj-cs"/>
            </a:endParaRPr>
          </a:p>
          <a:p>
            <a:endParaRPr lang="th-TH" sz="2800" dirty="0">
              <a:cs typeface="+mj-cs"/>
            </a:endParaRPr>
          </a:p>
          <a:p>
            <a:endParaRPr lang="th-TH" sz="2800" dirty="0"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43C4685-03C0-4E4A-8DAD-4CBACFA06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127877"/>
              </p:ext>
            </p:extLst>
          </p:nvPr>
        </p:nvGraphicFramePr>
        <p:xfrm>
          <a:off x="1466258" y="3520453"/>
          <a:ext cx="6604000" cy="2282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04000">
                  <a:extLst>
                    <a:ext uri="{9D8B030D-6E8A-4147-A177-3AD203B41FA5}">
                      <a16:colId xmlns="" xmlns:a16="http://schemas.microsoft.com/office/drawing/2014/main" val="3933235517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ประเภท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ระดับ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2359407054"/>
                  </a:ext>
                </a:extLst>
              </a:tr>
              <a:tr h="798878">
                <a:tc>
                  <a:txBody>
                    <a:bodyPr/>
                    <a:lstStyle/>
                    <a:p>
                      <a:r>
                        <a:rPr lang="th-TH" sz="2800" dirty="0">
                          <a:cs typeface="+mj-cs"/>
                        </a:rPr>
                        <a:t>ทั่วไป </a:t>
                      </a:r>
                      <a:r>
                        <a:rPr lang="en-US" sz="2800" dirty="0">
                          <a:cs typeface="+mj-cs"/>
                        </a:rPr>
                        <a:t>  : </a:t>
                      </a:r>
                      <a:r>
                        <a:rPr lang="th-TH" sz="2800" dirty="0">
                          <a:cs typeface="+mj-cs"/>
                        </a:rPr>
                        <a:t>ชำนาญงาน, อาวุโส. ทักษะพิเศษ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วิชาการ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ชำนาญการ, ชำนาญการพิเศษ, เชี่ยวชาญ, ทรงคุณวุฒิ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อำนวยการ </a:t>
                      </a:r>
                      <a:r>
                        <a:rPr lang="en-US" sz="2800" dirty="0">
                          <a:cs typeface="+mj-cs"/>
                        </a:rPr>
                        <a:t>: </a:t>
                      </a:r>
                      <a:r>
                        <a:rPr lang="th-TH" sz="2800" dirty="0">
                          <a:cs typeface="+mj-cs"/>
                        </a:rPr>
                        <a:t>ต้น, สูง</a:t>
                      </a:r>
                    </a:p>
                    <a:p>
                      <a:r>
                        <a:rPr lang="th-TH" sz="2800" dirty="0">
                          <a:cs typeface="+mj-cs"/>
                        </a:rPr>
                        <a:t>บริหาร </a:t>
                      </a:r>
                      <a:r>
                        <a:rPr lang="en-US" sz="2800" dirty="0">
                          <a:cs typeface="+mj-cs"/>
                        </a:rPr>
                        <a:t> : </a:t>
                      </a:r>
                      <a:r>
                        <a:rPr lang="th-TH" sz="2800" dirty="0">
                          <a:cs typeface="+mj-cs"/>
                        </a:rPr>
                        <a:t>ต้น, สูง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128206313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C03D11-ADA6-46E9-B31C-73EC0501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361742"/>
            <a:ext cx="391700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16</a:t>
            </a:fld>
            <a:endParaRPr lang="th-TH" sz="1600" dirty="0"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6EA557-52FD-4611-A0BE-0AF37E477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156" y="627459"/>
            <a:ext cx="2735594" cy="14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05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71E9B8-CA9F-45AC-929C-B77FC8FE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3" y="618520"/>
            <a:ext cx="8421116" cy="1231546"/>
          </a:xfrm>
        </p:spPr>
        <p:txBody>
          <a:bodyPr>
            <a:normAutofit/>
          </a:bodyPr>
          <a:lstStyle/>
          <a:p>
            <a:r>
              <a:rPr lang="th-TH" sz="4000" dirty="0"/>
              <a:t>ค่าพาหนะรับจ้าง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1A77E-303C-4D21-A449-F80C20AD5B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3" y="1850066"/>
            <a:ext cx="8018787" cy="39411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ไป – กลับ ระหว่างที่อยู่ ที่พัก </a:t>
            </a:r>
            <a:r>
              <a:rPr lang="th-TH" sz="2800" dirty="0" smtClean="0">
                <a:cs typeface="+mj-cs"/>
              </a:rPr>
              <a:t>หรือสถานที่ทำงาน </a:t>
            </a:r>
            <a:endParaRPr lang="th-TH" sz="2800" dirty="0"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กับ สถานียานพาหนะประจำทาง / สถานที่จัด</a:t>
            </a:r>
            <a:r>
              <a:rPr lang="th-TH" sz="2800" dirty="0" smtClean="0">
                <a:cs typeface="+mj-cs"/>
              </a:rPr>
              <a:t>ยานพาหนะที่ใช้ในการเดินทาง</a:t>
            </a:r>
            <a:endParaRPr lang="th-TH" sz="2800" dirty="0"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ภายในจังหวัดเดียวกัน 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ถ้าข้ามเขตจังหวัด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	เขตติดต่อ หรือผ่าน กทม. เที่ยวละไม่เกิน 600 บาท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	</a:t>
            </a:r>
            <a:r>
              <a:rPr lang="th-TH" sz="2800" dirty="0" smtClean="0">
                <a:cs typeface="+mj-cs"/>
              </a:rPr>
              <a:t>เขตติดต่อ</a:t>
            </a:r>
            <a:r>
              <a:rPr lang="th-TH" sz="2800" dirty="0">
                <a:cs typeface="+mj-cs"/>
              </a:rPr>
              <a:t>จังหวัดอื่น        </a:t>
            </a:r>
            <a:r>
              <a:rPr lang="th-TH" sz="2800" dirty="0" smtClean="0">
                <a:cs typeface="+mj-cs"/>
              </a:rPr>
              <a:t>  </a:t>
            </a:r>
            <a:r>
              <a:rPr lang="th-TH" sz="2800" dirty="0">
                <a:cs typeface="+mj-cs"/>
              </a:rPr>
              <a:t>เที่ยวละไม่เกิน 500 บาท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F8AF05FF-6941-4885-93B7-7C44E34C63CD}"/>
              </a:ext>
            </a:extLst>
          </p:cNvPr>
          <p:cNvSpPr/>
          <p:nvPr/>
        </p:nvSpPr>
        <p:spPr>
          <a:xfrm rot="5400000">
            <a:off x="1414130" y="2062716"/>
            <a:ext cx="212651" cy="233917"/>
          </a:xfrm>
          <a:prstGeom prst="triangle">
            <a:avLst/>
          </a:prstGeom>
          <a:solidFill>
            <a:srgbClr val="F43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Heart 4">
            <a:extLst>
              <a:ext uri="{FF2B5EF4-FFF2-40B4-BE49-F238E27FC236}">
                <a16:creationId xmlns="" xmlns:a16="http://schemas.microsoft.com/office/drawing/2014/main" id="{B1F114FB-8932-48F7-A1CC-A04CD5A77179}"/>
              </a:ext>
            </a:extLst>
          </p:cNvPr>
          <p:cNvSpPr/>
          <p:nvPr/>
        </p:nvSpPr>
        <p:spPr>
          <a:xfrm>
            <a:off x="2262075" y="3291973"/>
            <a:ext cx="217967" cy="217967"/>
          </a:xfrm>
          <a:prstGeom prst="heart">
            <a:avLst/>
          </a:prstGeom>
          <a:solidFill>
            <a:srgbClr val="2BC7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FDF66D13-4C8D-4ABB-91F0-D67603A02F91}"/>
              </a:ext>
            </a:extLst>
          </p:cNvPr>
          <p:cNvSpPr/>
          <p:nvPr/>
        </p:nvSpPr>
        <p:spPr>
          <a:xfrm>
            <a:off x="2262075" y="3898569"/>
            <a:ext cx="217967" cy="217967"/>
          </a:xfrm>
          <a:prstGeom prst="heart">
            <a:avLst/>
          </a:prstGeom>
          <a:solidFill>
            <a:srgbClr val="2BC7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E56EB268-F4C4-4040-9785-2DFA9D2DCDC5}"/>
              </a:ext>
            </a:extLst>
          </p:cNvPr>
          <p:cNvSpPr/>
          <p:nvPr/>
        </p:nvSpPr>
        <p:spPr>
          <a:xfrm>
            <a:off x="3265472" y="4486083"/>
            <a:ext cx="233916" cy="233916"/>
          </a:xfrm>
          <a:prstGeom prst="star5">
            <a:avLst/>
          </a:prstGeom>
          <a:solidFill>
            <a:srgbClr val="60BCCE"/>
          </a:solidFill>
          <a:ln>
            <a:solidFill>
              <a:srgbClr val="CFC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tar: 5 Points 7">
            <a:extLst>
              <a:ext uri="{FF2B5EF4-FFF2-40B4-BE49-F238E27FC236}">
                <a16:creationId xmlns="" xmlns:a16="http://schemas.microsoft.com/office/drawing/2014/main" id="{76D17C2F-FBDC-451B-8EEB-5205B300A3A2}"/>
              </a:ext>
            </a:extLst>
          </p:cNvPr>
          <p:cNvSpPr/>
          <p:nvPr/>
        </p:nvSpPr>
        <p:spPr>
          <a:xfrm>
            <a:off x="3193809" y="5136329"/>
            <a:ext cx="233916" cy="233916"/>
          </a:xfrm>
          <a:prstGeom prst="star5">
            <a:avLst/>
          </a:prstGeom>
          <a:solidFill>
            <a:srgbClr val="60BCCE"/>
          </a:solidFill>
          <a:ln>
            <a:solidFill>
              <a:srgbClr val="CFC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81DBF0-EFE4-470C-AE25-09E83127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559" y="6383007"/>
            <a:ext cx="40233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17</a:t>
            </a:fld>
            <a:endParaRPr lang="th-TH" sz="1600" dirty="0"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F11B6E-F0EC-40C6-87D6-FBC58F5B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334" y="5558443"/>
            <a:ext cx="2496325" cy="12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31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392A1C-368D-442A-874E-FC63297F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ค่าพาหนะรับจ้าง (อื่น)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6242E-B92E-4ED3-A138-2EAF187FC1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cs typeface="+mj-cs"/>
              </a:rPr>
              <a:t>      ไป – กลับ ระหว่างที่อยู่ ที่พัก กับสถานที่ปฏิบัติราชการ 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     (ยกเว้นการสอบคัดเลือก) ภายในจังหวัดเดียวกันวันละไม่เกินสองเที่ยว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      ภายในเขต กทม.</a:t>
            </a:r>
          </a:p>
          <a:p>
            <a:endParaRPr lang="th-TH" sz="3200" dirty="0">
              <a:cs typeface="+mj-cs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="" xmlns:a16="http://schemas.microsoft.com/office/drawing/2014/main" id="{B39E1C88-08FE-4A55-B749-C8B0607CB26C}"/>
              </a:ext>
            </a:extLst>
          </p:cNvPr>
          <p:cNvSpPr/>
          <p:nvPr/>
        </p:nvSpPr>
        <p:spPr>
          <a:xfrm>
            <a:off x="855003" y="2583713"/>
            <a:ext cx="225120" cy="244548"/>
          </a:xfrm>
          <a:prstGeom prst="heart">
            <a:avLst/>
          </a:prstGeom>
          <a:solidFill>
            <a:srgbClr val="E32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Heart 4">
            <a:extLst>
              <a:ext uri="{FF2B5EF4-FFF2-40B4-BE49-F238E27FC236}">
                <a16:creationId xmlns="" xmlns:a16="http://schemas.microsoft.com/office/drawing/2014/main" id="{065B6D96-5A7F-4DCA-B1BB-8FA8660290AF}"/>
              </a:ext>
            </a:extLst>
          </p:cNvPr>
          <p:cNvSpPr/>
          <p:nvPr/>
        </p:nvSpPr>
        <p:spPr>
          <a:xfrm>
            <a:off x="861238" y="4047251"/>
            <a:ext cx="225120" cy="244548"/>
          </a:xfrm>
          <a:prstGeom prst="heart">
            <a:avLst/>
          </a:prstGeom>
          <a:solidFill>
            <a:srgbClr val="E320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DACB5-3108-4EA5-9D6A-94BD15DB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8939" y="6425536"/>
            <a:ext cx="391700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18</a:t>
            </a:fld>
            <a:endParaRPr lang="th-TH" sz="16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61693A-A51E-496F-BAE5-CE04E9796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46" y="4706033"/>
            <a:ext cx="1963064" cy="173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87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BAC9D5-AFB2-4196-A86C-BBB908E8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27" y="461658"/>
            <a:ext cx="7317036" cy="1210281"/>
          </a:xfrm>
        </p:spPr>
        <p:txBody>
          <a:bodyPr>
            <a:normAutofit/>
          </a:bodyPr>
          <a:lstStyle/>
          <a:p>
            <a:r>
              <a:rPr lang="th-TH" sz="4000" dirty="0"/>
              <a:t>พาหนะส่วนตัว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AAE343-60C4-4EB6-84BD-91F2749484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1671939"/>
            <a:ext cx="8709903" cy="4973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cs typeface="+mj-cs"/>
              </a:rPr>
              <a:t>	ต้องได้รับอนุญาตจากผู้บังคับบัญชา และต้องใช้พาหนะส่วนตัวตลอดเส้นทาง 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จึงจะมีสิทธิเบิกเงินชดเชย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	กรณีไม่สามารถใช้พาหนะส่วนตัวได้ตลอดเส้นทาง ต้องชี้แจงเหตุผลความจำเป็นต่อผู้บังคับบัญชาเพื่ออนุญาต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	อัตราเงินชดเชย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	       -รถยนต์ กม. ละ 4 บาท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                         -รถจักรยานยนต์ กม. ละ 2 บาท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	คำนวณระยะทางตามเส้นทางกรมทางหลวง/หน่วยงานอื่น ถ้าไม่มีให้ผู้เดินทางรับรองเส้นทางสั้นตรงและปลอดภัย</a:t>
            </a:r>
          </a:p>
        </p:txBody>
      </p:sp>
      <p:sp>
        <p:nvSpPr>
          <p:cNvPr id="4" name="Sun 3">
            <a:extLst>
              <a:ext uri="{FF2B5EF4-FFF2-40B4-BE49-F238E27FC236}">
                <a16:creationId xmlns="" xmlns:a16="http://schemas.microsoft.com/office/drawing/2014/main" id="{E2C1E409-74E9-4459-AAA1-03ACDE919FD6}"/>
              </a:ext>
            </a:extLst>
          </p:cNvPr>
          <p:cNvSpPr/>
          <p:nvPr/>
        </p:nvSpPr>
        <p:spPr>
          <a:xfrm>
            <a:off x="1294227" y="1767234"/>
            <a:ext cx="287079" cy="297711"/>
          </a:xfrm>
          <a:prstGeom prst="sun">
            <a:avLst/>
          </a:prstGeom>
          <a:solidFill>
            <a:srgbClr val="DFDB29"/>
          </a:solidFill>
          <a:ln>
            <a:solidFill>
              <a:srgbClr val="F43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un 4">
            <a:extLst>
              <a:ext uri="{FF2B5EF4-FFF2-40B4-BE49-F238E27FC236}">
                <a16:creationId xmlns="" xmlns:a16="http://schemas.microsoft.com/office/drawing/2014/main" id="{751D4D0C-BD46-4683-B89A-AF7A1032856E}"/>
              </a:ext>
            </a:extLst>
          </p:cNvPr>
          <p:cNvSpPr/>
          <p:nvPr/>
        </p:nvSpPr>
        <p:spPr>
          <a:xfrm>
            <a:off x="1294227" y="2915429"/>
            <a:ext cx="287079" cy="297711"/>
          </a:xfrm>
          <a:prstGeom prst="sun">
            <a:avLst>
              <a:gd name="adj" fmla="val 25000"/>
            </a:avLst>
          </a:prstGeom>
          <a:solidFill>
            <a:srgbClr val="DFDB29"/>
          </a:solidFill>
          <a:ln>
            <a:solidFill>
              <a:srgbClr val="F43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un 5">
            <a:extLst>
              <a:ext uri="{FF2B5EF4-FFF2-40B4-BE49-F238E27FC236}">
                <a16:creationId xmlns="" xmlns:a16="http://schemas.microsoft.com/office/drawing/2014/main" id="{4E57D750-BAED-42BA-9CFC-D0E012E9027E}"/>
              </a:ext>
            </a:extLst>
          </p:cNvPr>
          <p:cNvSpPr/>
          <p:nvPr/>
        </p:nvSpPr>
        <p:spPr>
          <a:xfrm>
            <a:off x="1294227" y="3935356"/>
            <a:ext cx="287079" cy="297711"/>
          </a:xfrm>
          <a:prstGeom prst="sun">
            <a:avLst>
              <a:gd name="adj" fmla="val 25000"/>
            </a:avLst>
          </a:prstGeom>
          <a:solidFill>
            <a:srgbClr val="DFDB29"/>
          </a:solidFill>
          <a:ln>
            <a:solidFill>
              <a:srgbClr val="F43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un 6">
            <a:extLst>
              <a:ext uri="{FF2B5EF4-FFF2-40B4-BE49-F238E27FC236}">
                <a16:creationId xmlns="" xmlns:a16="http://schemas.microsoft.com/office/drawing/2014/main" id="{29D7D629-CEFE-43C6-AF19-1119E3AB8C14}"/>
              </a:ext>
            </a:extLst>
          </p:cNvPr>
          <p:cNvSpPr/>
          <p:nvPr/>
        </p:nvSpPr>
        <p:spPr>
          <a:xfrm>
            <a:off x="1294227" y="5604155"/>
            <a:ext cx="287079" cy="297711"/>
          </a:xfrm>
          <a:prstGeom prst="sun">
            <a:avLst>
              <a:gd name="adj" fmla="val 25000"/>
            </a:avLst>
          </a:prstGeom>
          <a:solidFill>
            <a:srgbClr val="DFDB29"/>
          </a:solidFill>
          <a:ln>
            <a:solidFill>
              <a:srgbClr val="F43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948E9E6-4BDE-4AAC-BFE4-8DDA978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233" y="6356460"/>
            <a:ext cx="395111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19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3396DB-BCF8-4491-8081-E8A815955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4937">
            <a:off x="8476073" y="3227918"/>
            <a:ext cx="1374971" cy="20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67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7842E-AF62-4A35-B57C-278EE94F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1" y="624488"/>
            <a:ext cx="8420608" cy="1296894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TH SarabunPSK" panose="020B0502040204020203" pitchFamily="34" charset="-34"/>
              </a:rPr>
              <a:t>กฎหมายและระเบียบที่เกี่ยวข้อง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FDA107-9EC6-4BF4-A4F8-07446E5563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+mj-cs"/>
              </a:rPr>
              <a:t>	พระราชกฤษฎีกาค่าใช้จ่ายในการเดินทางไปราชการ พ.ศ.2526 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+mj-cs"/>
              </a:rPr>
              <a:t>	และที่แก้ไขเพิ่มเติม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+mj-cs"/>
              </a:rPr>
              <a:t>	ระเบียบกระทรวงการคลังว่าด้วยการเบิกค่าใช้จ่ายในการเดินทางไปราชการ 	พ.ศ. 2550 และที่แก้ไขเพิ่มเติม</a:t>
            </a:r>
          </a:p>
          <a:p>
            <a:pPr marL="0" indent="0">
              <a:buNone/>
            </a:pPr>
            <a:r>
              <a:rPr lang="th-TH" sz="2800" dirty="0">
                <a:latin typeface="TH SarabunPSK" panose="020B0500040200020003" pitchFamily="34" charset="-34"/>
                <a:cs typeface="+mj-cs"/>
              </a:rPr>
              <a:t>	หนังสือเวียนที่เกี่ยวข้อง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741F9809-E2E1-4031-9F9F-984223D3ED4B}"/>
              </a:ext>
            </a:extLst>
          </p:cNvPr>
          <p:cNvSpPr/>
          <p:nvPr/>
        </p:nvSpPr>
        <p:spPr>
          <a:xfrm>
            <a:off x="956930" y="2636875"/>
            <a:ext cx="429314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3FE11EBB-2183-44C3-B2A4-E83EB01E2AB7}"/>
              </a:ext>
            </a:extLst>
          </p:cNvPr>
          <p:cNvSpPr/>
          <p:nvPr/>
        </p:nvSpPr>
        <p:spPr>
          <a:xfrm>
            <a:off x="956930" y="3902149"/>
            <a:ext cx="429314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68DF059F-D9C9-4399-9597-0E05AAC8A736}"/>
              </a:ext>
            </a:extLst>
          </p:cNvPr>
          <p:cNvSpPr/>
          <p:nvPr/>
        </p:nvSpPr>
        <p:spPr>
          <a:xfrm>
            <a:off x="956930" y="4954772"/>
            <a:ext cx="429314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FD0CAC-4646-445A-BACF-A3D9394C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49" y="6319211"/>
            <a:ext cx="41296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</a:t>
            </a:fld>
            <a:endParaRPr lang="th-TH" sz="1600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988D16-94DE-4529-9B4E-5D95A0DE1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711" y="521777"/>
            <a:ext cx="1028878" cy="1081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49128B-24B2-419C-9811-09A353932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778" y="5018227"/>
            <a:ext cx="1856691" cy="15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24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B7D46F-1D75-4525-886A-4FFE3852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78" y="166636"/>
            <a:ext cx="7019324" cy="1194331"/>
          </a:xfrm>
        </p:spPr>
        <p:txBody>
          <a:bodyPr>
            <a:normAutofit/>
          </a:bodyPr>
          <a:lstStyle/>
          <a:p>
            <a:r>
              <a:rPr lang="th-TH" sz="4000" dirty="0"/>
              <a:t>เครื่องบิน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9C9EBB-D7D6-424C-BC5A-116504B7AD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316" y="1515140"/>
            <a:ext cx="9133368" cy="4359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บริหารระดับสูง ตำแหน่งหัวหน้า</a:t>
            </a:r>
            <a:r>
              <a:rPr lang="th-TH" sz="2800" dirty="0" smtClean="0">
                <a:cs typeface="+mj-cs"/>
              </a:rPr>
              <a:t>ส่วนราชการระดับกระทรวงหรือ</a:t>
            </a:r>
            <a:r>
              <a:rPr lang="th-TH" sz="2800" dirty="0">
                <a:cs typeface="+mj-cs"/>
              </a:rPr>
              <a:t>เทียบเท่า             ชั้นธุรกิจ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บริหารระดับสูง ตำแหน่งรองปลัดกระทรวง หรือเทียบเท่า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บริหารระดับต้น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อำนวยการระดับสูง 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วิชาการ </a:t>
            </a:r>
            <a:r>
              <a:rPr lang="en-US" sz="28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2800" dirty="0">
                <a:solidFill>
                  <a:srgbClr val="FF0000"/>
                </a:solidFill>
                <a:cs typeface="+mj-cs"/>
              </a:rPr>
              <a:t>ระดับทรงคุณวุฒิ, เชี่ยวชาญ, ชำนาญการพิเศษ, ชำนาญการ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FF0000"/>
                </a:solidFill>
                <a:cs typeface="+mj-cs"/>
              </a:rPr>
              <a:t>ทั่วไป </a:t>
            </a:r>
            <a:r>
              <a:rPr lang="en-US" sz="2800" dirty="0">
                <a:solidFill>
                  <a:srgbClr val="FF0000"/>
                </a:solidFill>
                <a:cs typeface="+mj-cs"/>
              </a:rPr>
              <a:t>: </a:t>
            </a:r>
            <a:r>
              <a:rPr lang="th-TH" sz="2800" dirty="0">
                <a:solidFill>
                  <a:srgbClr val="FF0000"/>
                </a:solidFill>
                <a:cs typeface="+mj-cs"/>
              </a:rPr>
              <a:t>อาวุโส, ชำนาญงาน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ถ้ามีความจำเป็นต้องโดยสารเครื่องบินในชั้นที่สูงกว่าสิทธิให้สามารถเดินทางและเบิกค่าโดยสารเครื่องบินในชั้นที่สูงกว่าสิทธิได้ </a:t>
            </a:r>
            <a:r>
              <a:rPr lang="th-TH" sz="2800" dirty="0" smtClean="0">
                <a:cs typeface="+mj-cs"/>
              </a:rPr>
              <a:t> ต้อง</a:t>
            </a:r>
            <a:r>
              <a:rPr lang="th-TH" sz="2800" dirty="0">
                <a:cs typeface="+mj-cs"/>
              </a:rPr>
              <a:t>ได้รับอนุมัติจากปลัดกระทรวงเจ้าสังกัด</a:t>
            </a:r>
            <a:endParaRPr lang="th-TH" sz="2800" dirty="0">
              <a:solidFill>
                <a:srgbClr val="006600"/>
              </a:solidFill>
              <a:cs typeface="+mj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6FF25831-BC0C-4CD4-BBAC-84BD11D78D5D}"/>
              </a:ext>
            </a:extLst>
          </p:cNvPr>
          <p:cNvSpPr/>
          <p:nvPr/>
        </p:nvSpPr>
        <p:spPr>
          <a:xfrm>
            <a:off x="7619526" y="1769400"/>
            <a:ext cx="472246" cy="23391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C16C5B8A-5F30-414E-8B8B-0C15436E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203" y="6414905"/>
            <a:ext cx="381067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20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7C3E3BC-A2D1-4190-BFF6-F8FCF5113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542" y="356195"/>
            <a:ext cx="1694984" cy="1376913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578AA13A-3333-4CC6-ABFE-96B8F73BF18E}"/>
              </a:ext>
            </a:extLst>
          </p:cNvPr>
          <p:cNvSpPr/>
          <p:nvPr/>
        </p:nvSpPr>
        <p:spPr>
          <a:xfrm>
            <a:off x="7028121" y="2519915"/>
            <a:ext cx="914400" cy="260497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24A64B-1D0B-43D4-BDCC-7F7F2F968D50}"/>
              </a:ext>
            </a:extLst>
          </p:cNvPr>
          <p:cNvSpPr txBox="1"/>
          <p:nvPr/>
        </p:nvSpPr>
        <p:spPr>
          <a:xfrm>
            <a:off x="8045432" y="3560793"/>
            <a:ext cx="141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cs typeface="+mj-cs"/>
              </a:rPr>
              <a:t>ชั้นประหยัด</a:t>
            </a:r>
          </a:p>
        </p:txBody>
      </p:sp>
    </p:spTree>
    <p:extLst>
      <p:ext uri="{BB962C8B-B14F-4D97-AF65-F5344CB8AC3E}">
        <p14:creationId xmlns:p14="http://schemas.microsoft.com/office/powerpoint/2010/main" xmlns="" val="1446651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FF4D5-BC85-46E7-8EE6-26202138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9" y="554723"/>
            <a:ext cx="7838031" cy="1369769"/>
          </a:xfrm>
        </p:spPr>
        <p:txBody>
          <a:bodyPr>
            <a:normAutofit/>
          </a:bodyPr>
          <a:lstStyle/>
          <a:p>
            <a:r>
              <a:rPr lang="th-TH" sz="4400" dirty="0"/>
              <a:t>เครื่องบิน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7A7065-814A-4E00-B70A-9FDDAD87B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200941"/>
            <a:ext cx="8420609" cy="2945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ผู้ดำรงตำแหน่งวิชาการระดับปฏิบัติการและทั่วไประดับปฏิบัติงาน เฉพาะกรณีมีความจำเป็นเร่งด่วนเพื่อประโยชน์แก่ทางราชการ (ชั้นประหยัด)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ไม่เข้าหลักเกณฑ์ข้างต้น จะเบิกได้ไม่เกินภาคพื้นดินระยะเดียวกันตามสิทธิของผู้เดินทาง</a:t>
            </a:r>
          </a:p>
        </p:txBody>
      </p:sp>
      <p:sp>
        <p:nvSpPr>
          <p:cNvPr id="4" name="Star: 7 Points 3">
            <a:extLst>
              <a:ext uri="{FF2B5EF4-FFF2-40B4-BE49-F238E27FC236}">
                <a16:creationId xmlns="" xmlns:a16="http://schemas.microsoft.com/office/drawing/2014/main" id="{C9B9A544-92FB-4B56-AC47-6B1B5DBD7164}"/>
              </a:ext>
            </a:extLst>
          </p:cNvPr>
          <p:cNvSpPr/>
          <p:nvPr/>
        </p:nvSpPr>
        <p:spPr>
          <a:xfrm>
            <a:off x="1325019" y="2434856"/>
            <a:ext cx="269865" cy="269865"/>
          </a:xfrm>
          <a:prstGeom prst="star7">
            <a:avLst/>
          </a:prstGeom>
          <a:solidFill>
            <a:srgbClr val="15C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7 Points 4">
            <a:extLst>
              <a:ext uri="{FF2B5EF4-FFF2-40B4-BE49-F238E27FC236}">
                <a16:creationId xmlns="" xmlns:a16="http://schemas.microsoft.com/office/drawing/2014/main" id="{F2F41D67-BD2D-4123-84C3-A9B0996BBF3E}"/>
              </a:ext>
            </a:extLst>
          </p:cNvPr>
          <p:cNvSpPr/>
          <p:nvPr/>
        </p:nvSpPr>
        <p:spPr>
          <a:xfrm>
            <a:off x="1328310" y="3520642"/>
            <a:ext cx="269865" cy="269865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15C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34FD1-59B1-48DA-B917-3F5E98E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4" y="6393639"/>
            <a:ext cx="44486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21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79B57B-4233-43CA-BE51-C76692A7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01" t="-10648" r="3101" b="41757"/>
          <a:stretch/>
        </p:blipFill>
        <p:spPr>
          <a:xfrm>
            <a:off x="1207682" y="4221128"/>
            <a:ext cx="3429000" cy="24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55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12278-CA19-4D32-9713-A2568E76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34" y="268710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การซื้อบัตรโดยสารเครื่องบิน</a:t>
            </a:r>
            <a:br>
              <a:rPr lang="th-TH" sz="4000" dirty="0"/>
            </a:br>
            <a:r>
              <a:rPr lang="th-TH" sz="3500" dirty="0"/>
              <a:t>(ด่วนที่สุด ที่ กค 0408.4/ว 165 ลว. 22 ธ.ค.59)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D57940-0A51-4DE3-B095-A7E5DB6A43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1988288"/>
            <a:ext cx="8720536" cy="43380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บริษัทสายการบิน หรือ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ตัวแทนจำหน่าย หรือ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ผู้ประกอบธุรกิจนำเที่ยว หรือ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ผ่านระบบอิเล็กทรอนิกส์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เบิกค่าพาหนะ ค่าสัมภาระ และค่าธรรมเนียมหรือค่าบริการที่สายการบินเรียกเก็บได้ ยกเว้น ค่าเลือกที่นั่ง ค่าอาหารและเครื่องดื่ม ค่าประกันชีวิตหรือค่าประกันภัยภาคสมัครใจ</a:t>
            </a:r>
          </a:p>
        </p:txBody>
      </p:sp>
      <p:sp>
        <p:nvSpPr>
          <p:cNvPr id="4" name="Star: 4 Points 3">
            <a:extLst>
              <a:ext uri="{FF2B5EF4-FFF2-40B4-BE49-F238E27FC236}">
                <a16:creationId xmlns="" xmlns:a16="http://schemas.microsoft.com/office/drawing/2014/main" id="{B6BDC136-DDBE-4620-AA56-BDBBA6638C8B}"/>
              </a:ext>
            </a:extLst>
          </p:cNvPr>
          <p:cNvSpPr/>
          <p:nvPr/>
        </p:nvSpPr>
        <p:spPr>
          <a:xfrm>
            <a:off x="1371600" y="2169043"/>
            <a:ext cx="255181" cy="276446"/>
          </a:xfrm>
          <a:prstGeom prst="star4">
            <a:avLst/>
          </a:prstGeom>
          <a:solidFill>
            <a:srgbClr val="DA5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4 Points 4">
            <a:extLst>
              <a:ext uri="{FF2B5EF4-FFF2-40B4-BE49-F238E27FC236}">
                <a16:creationId xmlns="" xmlns:a16="http://schemas.microsoft.com/office/drawing/2014/main" id="{749F3EC2-7F30-4B67-95B5-EC383C45C2DC}"/>
              </a:ext>
            </a:extLst>
          </p:cNvPr>
          <p:cNvSpPr/>
          <p:nvPr/>
        </p:nvSpPr>
        <p:spPr>
          <a:xfrm>
            <a:off x="1371600" y="2831806"/>
            <a:ext cx="255181" cy="276446"/>
          </a:xfrm>
          <a:prstGeom prst="star4">
            <a:avLst/>
          </a:prstGeom>
          <a:solidFill>
            <a:srgbClr val="DA5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4 Points 5">
            <a:extLst>
              <a:ext uri="{FF2B5EF4-FFF2-40B4-BE49-F238E27FC236}">
                <a16:creationId xmlns="" xmlns:a16="http://schemas.microsoft.com/office/drawing/2014/main" id="{390C629C-D68A-4CD4-BF89-E19982D190B0}"/>
              </a:ext>
            </a:extLst>
          </p:cNvPr>
          <p:cNvSpPr/>
          <p:nvPr/>
        </p:nvSpPr>
        <p:spPr>
          <a:xfrm>
            <a:off x="1371599" y="3473303"/>
            <a:ext cx="255181" cy="276446"/>
          </a:xfrm>
          <a:prstGeom prst="star4">
            <a:avLst/>
          </a:prstGeom>
          <a:solidFill>
            <a:srgbClr val="DA5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tar: 4 Points 6">
            <a:extLst>
              <a:ext uri="{FF2B5EF4-FFF2-40B4-BE49-F238E27FC236}">
                <a16:creationId xmlns="" xmlns:a16="http://schemas.microsoft.com/office/drawing/2014/main" id="{7512BE78-E597-4B6D-87BD-6C889A51E1D9}"/>
              </a:ext>
            </a:extLst>
          </p:cNvPr>
          <p:cNvSpPr/>
          <p:nvPr/>
        </p:nvSpPr>
        <p:spPr>
          <a:xfrm>
            <a:off x="1371599" y="4114800"/>
            <a:ext cx="255181" cy="276446"/>
          </a:xfrm>
          <a:prstGeom prst="star4">
            <a:avLst/>
          </a:prstGeom>
          <a:solidFill>
            <a:srgbClr val="DA5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A468592-6A75-4029-9AF6-57BA584C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53" y="6267210"/>
            <a:ext cx="487393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22</a:t>
            </a:fld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150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8C746-F770-44A0-840F-456425F6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หลักฐานการเบิกค่าเครื่องบิน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81828E-9CC2-44AE-A5F9-5886DA0364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     กรณีมีหนังสือให้บริษัทออกบัตรโดยสารให้ก่อนให้ใช้ใบแจ้งหนี้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กรณีผู้เดินทางจ่ายเงินสดให้ใช้หลักฐาน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ใบเสร็จรับเงินของสายการบิน/ตันแทนจำหน่าย/ผู้ประกอบธุรกิจนำเที่ยว หรือ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ใบรับเงินที่แสดงรายละเอียดการเดินทาง หรือที่พิมพ์ออกจากระบบ	อิเล็กทรอนิกส์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CD916DA3-9FA8-4A71-930A-92C7945AC868}"/>
              </a:ext>
            </a:extLst>
          </p:cNvPr>
          <p:cNvSpPr/>
          <p:nvPr/>
        </p:nvSpPr>
        <p:spPr>
          <a:xfrm>
            <a:off x="742441" y="2488020"/>
            <a:ext cx="246387" cy="276446"/>
          </a:xfrm>
          <a:prstGeom prst="star5">
            <a:avLst/>
          </a:prstGeom>
          <a:solidFill>
            <a:srgbClr val="3960C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DE02D721-A714-4F8F-885A-E16AF9D73E0C}"/>
              </a:ext>
            </a:extLst>
          </p:cNvPr>
          <p:cNvSpPr/>
          <p:nvPr/>
        </p:nvSpPr>
        <p:spPr>
          <a:xfrm>
            <a:off x="731809" y="3152554"/>
            <a:ext cx="246387" cy="276446"/>
          </a:xfrm>
          <a:prstGeom prst="star5">
            <a:avLst/>
          </a:prstGeom>
          <a:solidFill>
            <a:srgbClr val="3960C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4 Points 5">
            <a:extLst>
              <a:ext uri="{FF2B5EF4-FFF2-40B4-BE49-F238E27FC236}">
                <a16:creationId xmlns="" xmlns:a16="http://schemas.microsoft.com/office/drawing/2014/main" id="{709544F9-50D5-4017-8488-D9361E9CDB24}"/>
              </a:ext>
            </a:extLst>
          </p:cNvPr>
          <p:cNvSpPr/>
          <p:nvPr/>
        </p:nvSpPr>
        <p:spPr>
          <a:xfrm>
            <a:off x="1414131" y="3774559"/>
            <a:ext cx="318976" cy="318976"/>
          </a:xfrm>
          <a:prstGeom prst="star4">
            <a:avLst/>
          </a:prstGeom>
          <a:solidFill>
            <a:srgbClr val="22B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tar: 4 Points 6">
            <a:extLst>
              <a:ext uri="{FF2B5EF4-FFF2-40B4-BE49-F238E27FC236}">
                <a16:creationId xmlns="" xmlns:a16="http://schemas.microsoft.com/office/drawing/2014/main" id="{9C8324E2-D37C-4B2D-A0FD-1913535A298B}"/>
              </a:ext>
            </a:extLst>
          </p:cNvPr>
          <p:cNvSpPr/>
          <p:nvPr/>
        </p:nvSpPr>
        <p:spPr>
          <a:xfrm>
            <a:off x="1414131" y="4463904"/>
            <a:ext cx="318976" cy="318976"/>
          </a:xfrm>
          <a:prstGeom prst="star4">
            <a:avLst/>
          </a:prstGeom>
          <a:solidFill>
            <a:srgbClr val="22B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399620E-E1EA-498A-BA30-756F5F8C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572" y="6340477"/>
            <a:ext cx="40233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23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C3847A-0BF7-4005-904D-00CCDA126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96" y="5191583"/>
            <a:ext cx="1071896" cy="1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433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4A9CA-ACBF-40AE-8A43-18391277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ค่าใช้จ่ายอื่นที่จำเป็น เนื่องในการเดินทางไปราชการ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57460F-2ACD-4770-8427-46EB96E141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</a:t>
            </a:r>
            <a:r>
              <a:rPr lang="th-TH" sz="3200" b="1" dirty="0">
                <a:cs typeface="+mj-cs"/>
              </a:rPr>
              <a:t>นิยาม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จำเป็นต้องจ่าย หากไม่จ่าย ไม่อาจเดินทางถึงจุดหมายแต่ละช่วงที่เดินทาง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ไม่มี </a:t>
            </a:r>
            <a:r>
              <a:rPr lang="th-TH" sz="2800" dirty="0" smtClean="0">
                <a:cs typeface="+mj-cs"/>
              </a:rPr>
              <a:t>กฎหมาย ระเบียบ </a:t>
            </a:r>
            <a:r>
              <a:rPr lang="th-TH" sz="2800" dirty="0">
                <a:cs typeface="+mj-cs"/>
              </a:rPr>
              <a:t>ข้อบังคับ กำหนดไว้เฉพาะ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ไม่ใช่ค่าใช้จ่ายเกี่ยวกับเนื้องานที่ปฏิบัติ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13A53020-7CD1-4470-99DE-2A6E28240D9D}"/>
              </a:ext>
            </a:extLst>
          </p:cNvPr>
          <p:cNvSpPr/>
          <p:nvPr/>
        </p:nvSpPr>
        <p:spPr>
          <a:xfrm>
            <a:off x="967563" y="3285460"/>
            <a:ext cx="520995" cy="258063"/>
          </a:xfrm>
          <a:prstGeom prst="rightArrow">
            <a:avLst/>
          </a:prstGeom>
          <a:solidFill>
            <a:srgbClr val="4ABCE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F5A631EF-D01C-4B1F-93FF-AC28ECBAD35E}"/>
              </a:ext>
            </a:extLst>
          </p:cNvPr>
          <p:cNvSpPr/>
          <p:nvPr/>
        </p:nvSpPr>
        <p:spPr>
          <a:xfrm>
            <a:off x="967563" y="3950115"/>
            <a:ext cx="520995" cy="258063"/>
          </a:xfrm>
          <a:prstGeom prst="rightArrow">
            <a:avLst/>
          </a:prstGeom>
          <a:solidFill>
            <a:srgbClr val="4ABCE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DDA4E608-0926-4BDF-8A2D-DC111E05DBB7}"/>
              </a:ext>
            </a:extLst>
          </p:cNvPr>
          <p:cNvSpPr/>
          <p:nvPr/>
        </p:nvSpPr>
        <p:spPr>
          <a:xfrm>
            <a:off x="967563" y="4576207"/>
            <a:ext cx="520995" cy="258063"/>
          </a:xfrm>
          <a:prstGeom prst="rightArrow">
            <a:avLst/>
          </a:prstGeom>
          <a:solidFill>
            <a:srgbClr val="4ABCE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5CF556-788F-488F-A93A-077CB00E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619" y="6361742"/>
            <a:ext cx="44486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24</a:t>
            </a:fld>
            <a:endParaRPr lang="th-TH" sz="1600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8CB2FA-A393-4233-B51B-FC3FEE21E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132" y="5337768"/>
            <a:ext cx="1350362" cy="12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11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424FF-24DF-41B5-A30E-2CDDBC65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01" y="575989"/>
            <a:ext cx="7986887" cy="1422932"/>
          </a:xfrm>
        </p:spPr>
        <p:txBody>
          <a:bodyPr>
            <a:normAutofit/>
          </a:bodyPr>
          <a:lstStyle/>
          <a:p>
            <a:r>
              <a:rPr lang="th-TH" sz="4000" dirty="0"/>
              <a:t>เดินทางไปราชการประจำ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093955-D30D-4330-A601-5D34E85424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017" y="1967023"/>
            <a:ext cx="8992774" cy="377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1. ประจำต่างสำนักงาน / รักษาการ</a:t>
            </a:r>
            <a:r>
              <a:rPr lang="th-TH" sz="2800">
                <a:cs typeface="+mj-cs"/>
              </a:rPr>
              <a:t>ในตำแหน่ง รักษา</a:t>
            </a:r>
            <a:r>
              <a:rPr lang="th-TH" sz="2800" dirty="0">
                <a:cs typeface="+mj-cs"/>
              </a:rPr>
              <a:t>ราชการเพื่อดำรงตำแหน่ง	</a:t>
            </a:r>
            <a:r>
              <a:rPr lang="th-TH" sz="2800">
                <a:cs typeface="+mj-cs"/>
              </a:rPr>
              <a:t>     ใหม่ </a:t>
            </a:r>
            <a:r>
              <a:rPr lang="th-TH" sz="2800" dirty="0">
                <a:cs typeface="+mj-cs"/>
              </a:rPr>
              <a:t>ณ สำนักงานใหม่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2. ประจำสำนักงานเดิมในท้องที่ใหม่ (ย้ายสำนักงาน)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3. ไปปฏิบัติงานมีกำหนดเวลาตั้งแต่ 1 ปีขึ้นไป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4. ช่วยราชการไม่อาจกำหนดระยะสิ้นสุด หรือช่วยราชการอยู่ต่อที่เดิมจนเวลาที่	    ครบ 1 ปีเป็นต้นไป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E8EBCD-C6CD-454A-98FC-1C3A181C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6188" y="6383007"/>
            <a:ext cx="487393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25</a:t>
            </a:fld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861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85A66-F1B1-444C-970C-6B34DB5B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ค่าใช้จ่ายในการเดินทางไปราชการประจำ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5A8B19-B386-4DFF-A806-43C2B9EAED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214696"/>
            <a:ext cx="8420609" cy="451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เบี้ยลี้ยงเดินทาง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ค่าขนย้ายสิ่งของส่วนตัว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ค่าใช้จ่ายอื่นที่จำเป็นฯ	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ค่าเช่าที่พัก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ค่าพาหนะ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*ค่าใช้จ่ายจะเบิกได้ต้องมิใช่การเดินทางตามคำร้องขอของตัวเอง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*กรณีโอนไปต่างสังกัด (ต่างกรม)ให้เบิกจากสังกัดใหม่ที่ไปประจำ</a:t>
            </a:r>
          </a:p>
        </p:txBody>
      </p:sp>
      <p:sp>
        <p:nvSpPr>
          <p:cNvPr id="4" name="Heart 3">
            <a:extLst>
              <a:ext uri="{FF2B5EF4-FFF2-40B4-BE49-F238E27FC236}">
                <a16:creationId xmlns="" xmlns:a16="http://schemas.microsoft.com/office/drawing/2014/main" id="{4D1A98CB-4ABD-403B-B9CF-9F56D279549C}"/>
              </a:ext>
            </a:extLst>
          </p:cNvPr>
          <p:cNvSpPr/>
          <p:nvPr/>
        </p:nvSpPr>
        <p:spPr>
          <a:xfrm>
            <a:off x="1392865" y="2445488"/>
            <a:ext cx="223284" cy="223284"/>
          </a:xfrm>
          <a:prstGeom prst="heart">
            <a:avLst/>
          </a:prstGeom>
          <a:solidFill>
            <a:srgbClr val="E8E824"/>
          </a:solidFill>
          <a:ln>
            <a:solidFill>
              <a:srgbClr val="396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Heart 4">
            <a:extLst>
              <a:ext uri="{FF2B5EF4-FFF2-40B4-BE49-F238E27FC236}">
                <a16:creationId xmlns="" xmlns:a16="http://schemas.microsoft.com/office/drawing/2014/main" id="{468B7C18-EC83-4717-977E-1C81C3C09BB1}"/>
              </a:ext>
            </a:extLst>
          </p:cNvPr>
          <p:cNvSpPr/>
          <p:nvPr/>
        </p:nvSpPr>
        <p:spPr>
          <a:xfrm>
            <a:off x="1392865" y="3092722"/>
            <a:ext cx="223284" cy="223284"/>
          </a:xfrm>
          <a:prstGeom prst="heart">
            <a:avLst/>
          </a:prstGeom>
          <a:solidFill>
            <a:srgbClr val="E8E824"/>
          </a:solidFill>
          <a:ln>
            <a:solidFill>
              <a:srgbClr val="396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8318EBBF-12F7-428F-BEBA-C2BD5E90B43D}"/>
              </a:ext>
            </a:extLst>
          </p:cNvPr>
          <p:cNvSpPr/>
          <p:nvPr/>
        </p:nvSpPr>
        <p:spPr>
          <a:xfrm>
            <a:off x="1392865" y="3677348"/>
            <a:ext cx="223284" cy="223284"/>
          </a:xfrm>
          <a:prstGeom prst="heart">
            <a:avLst/>
          </a:prstGeom>
          <a:solidFill>
            <a:srgbClr val="E8E824"/>
          </a:solidFill>
          <a:ln>
            <a:solidFill>
              <a:srgbClr val="396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Heart 6">
            <a:extLst>
              <a:ext uri="{FF2B5EF4-FFF2-40B4-BE49-F238E27FC236}">
                <a16:creationId xmlns="" xmlns:a16="http://schemas.microsoft.com/office/drawing/2014/main" id="{687E1B97-37D3-4273-90DC-5473263CC21D}"/>
              </a:ext>
            </a:extLst>
          </p:cNvPr>
          <p:cNvSpPr/>
          <p:nvPr/>
        </p:nvSpPr>
        <p:spPr>
          <a:xfrm>
            <a:off x="1392865" y="4348761"/>
            <a:ext cx="223284" cy="223284"/>
          </a:xfrm>
          <a:prstGeom prst="heart">
            <a:avLst/>
          </a:prstGeom>
          <a:solidFill>
            <a:srgbClr val="E8E824"/>
          </a:solidFill>
          <a:ln>
            <a:solidFill>
              <a:srgbClr val="396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B81B6A9-902D-4C3A-8187-9DC374AA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608" y="6361742"/>
            <a:ext cx="487393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26</a:t>
            </a:fld>
            <a:endParaRPr lang="th-TH" sz="1600" dirty="0">
              <a:cs typeface="+mj-cs"/>
            </a:endParaRPr>
          </a:p>
        </p:txBody>
      </p:sp>
      <p:sp>
        <p:nvSpPr>
          <p:cNvPr id="9" name="Heart 8">
            <a:extLst>
              <a:ext uri="{FF2B5EF4-FFF2-40B4-BE49-F238E27FC236}">
                <a16:creationId xmlns="" xmlns:a16="http://schemas.microsoft.com/office/drawing/2014/main" id="{4FC7226E-AC5B-46B3-BD49-DF1A56A53132}"/>
              </a:ext>
            </a:extLst>
          </p:cNvPr>
          <p:cNvSpPr/>
          <p:nvPr/>
        </p:nvSpPr>
        <p:spPr>
          <a:xfrm>
            <a:off x="1392865" y="5020174"/>
            <a:ext cx="223284" cy="223284"/>
          </a:xfrm>
          <a:prstGeom prst="heart">
            <a:avLst/>
          </a:prstGeom>
          <a:solidFill>
            <a:srgbClr val="E8E824"/>
          </a:solidFill>
          <a:ln>
            <a:solidFill>
              <a:srgbClr val="396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159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1F76AB-D1DE-402E-927A-A95D9AA1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40" y="235985"/>
            <a:ext cx="6764652" cy="1337872"/>
          </a:xfrm>
        </p:spPr>
        <p:txBody>
          <a:bodyPr>
            <a:normAutofit/>
          </a:bodyPr>
          <a:lstStyle/>
          <a:p>
            <a:r>
              <a:rPr lang="th-TH" sz="4000" dirty="0"/>
              <a:t>สิทธิในการเบิก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7E7C78-90E9-4E3F-AD26-750E9C30B8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463" y="1472397"/>
            <a:ext cx="8420609" cy="5236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cs typeface="+mj-cs"/>
              </a:rPr>
              <a:t>ผู้เดินทาง</a:t>
            </a:r>
          </a:p>
          <a:p>
            <a:pPr marL="0" indent="0">
              <a:buNone/>
            </a:pPr>
            <a:r>
              <a:rPr lang="th-TH" sz="2400" dirty="0">
                <a:cs typeface="+mj-cs"/>
              </a:rPr>
              <a:t>บุคคลในครอบครัว</a:t>
            </a:r>
          </a:p>
          <a:p>
            <a:pPr marL="457200" lvl="1" indent="0">
              <a:buNone/>
            </a:pPr>
            <a:r>
              <a:rPr lang="th-TH" sz="2400" dirty="0">
                <a:cs typeface="+mj-cs"/>
              </a:rPr>
              <a:t>คู่สมรส</a:t>
            </a:r>
          </a:p>
          <a:p>
            <a:pPr marL="457200" lvl="1" indent="0">
              <a:buNone/>
            </a:pPr>
            <a:r>
              <a:rPr lang="th-TH" sz="2400" dirty="0">
                <a:cs typeface="+mj-cs"/>
              </a:rPr>
              <a:t>บุตร</a:t>
            </a:r>
          </a:p>
          <a:p>
            <a:pPr marL="457200" lvl="1" indent="0">
              <a:buNone/>
            </a:pPr>
            <a:r>
              <a:rPr lang="th-TH" sz="2400" dirty="0">
                <a:cs typeface="+mj-cs"/>
              </a:rPr>
              <a:t>บิดามารดา (ของตนเอง + คู่สมรส)</a:t>
            </a:r>
          </a:p>
          <a:p>
            <a:pPr marL="457200" lvl="1" indent="0">
              <a:buNone/>
            </a:pPr>
            <a:r>
              <a:rPr lang="th-TH" sz="2400" dirty="0">
                <a:cs typeface="+mj-cs"/>
              </a:rPr>
              <a:t>ผู้ติดตาม</a:t>
            </a:r>
          </a:p>
          <a:p>
            <a:pPr marL="914400" lvl="2" indent="0">
              <a:buNone/>
            </a:pPr>
            <a:r>
              <a:rPr lang="th-TH" sz="2400" dirty="0">
                <a:cs typeface="+mj-cs"/>
              </a:rPr>
              <a:t>วิชาการปฏิบัติการ ทั่วไปปฏิบัติงานและชำนาญงาน เบิกค่าเช่าที่พักและพาหนะสำหรับผู้ติดตามได้ 1 คน</a:t>
            </a:r>
          </a:p>
          <a:p>
            <a:pPr marL="914400" lvl="2" indent="0">
              <a:buNone/>
            </a:pPr>
            <a:r>
              <a:rPr lang="th-TH" sz="2400" dirty="0">
                <a:cs typeface="+mj-cs"/>
              </a:rPr>
              <a:t>บริหารต้นและสูง อำนวยการต้นและสูง วิชาการชำนาญการขึ้นไป ทั่วไปอาวุโส </a:t>
            </a:r>
          </a:p>
          <a:p>
            <a:pPr marL="914400" lvl="2" indent="0">
              <a:buNone/>
            </a:pPr>
            <a:r>
              <a:rPr lang="th-TH" sz="2400" dirty="0">
                <a:cs typeface="+mj-cs"/>
              </a:rPr>
              <a:t>และทักษะพิเศษ  เบิกค่าเช่าที่พักและพาหนะสำหรับผู้ติดตามไม่เกิน 2 คน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="" xmlns:a16="http://schemas.microsoft.com/office/drawing/2014/main" id="{23367E54-F2FF-42B3-B15E-C4461FA1935C}"/>
              </a:ext>
            </a:extLst>
          </p:cNvPr>
          <p:cNvSpPr/>
          <p:nvPr/>
        </p:nvSpPr>
        <p:spPr>
          <a:xfrm>
            <a:off x="962247" y="2747455"/>
            <a:ext cx="202018" cy="175437"/>
          </a:xfrm>
          <a:prstGeom prst="smileyFac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miley Face 4">
            <a:extLst>
              <a:ext uri="{FF2B5EF4-FFF2-40B4-BE49-F238E27FC236}">
                <a16:creationId xmlns="" xmlns:a16="http://schemas.microsoft.com/office/drawing/2014/main" id="{B9BE5CF4-1E59-422E-B173-32C3975A08D9}"/>
              </a:ext>
            </a:extLst>
          </p:cNvPr>
          <p:cNvSpPr/>
          <p:nvPr/>
        </p:nvSpPr>
        <p:spPr>
          <a:xfrm>
            <a:off x="962247" y="3253563"/>
            <a:ext cx="202018" cy="175437"/>
          </a:xfrm>
          <a:prstGeom prst="smileyFac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miley Face 5">
            <a:extLst>
              <a:ext uri="{FF2B5EF4-FFF2-40B4-BE49-F238E27FC236}">
                <a16:creationId xmlns="" xmlns:a16="http://schemas.microsoft.com/office/drawing/2014/main" id="{A5E9C4A0-B951-4595-966C-89892A723CCB}"/>
              </a:ext>
            </a:extLst>
          </p:cNvPr>
          <p:cNvSpPr/>
          <p:nvPr/>
        </p:nvSpPr>
        <p:spPr>
          <a:xfrm>
            <a:off x="962247" y="3759671"/>
            <a:ext cx="202018" cy="175437"/>
          </a:xfrm>
          <a:prstGeom prst="smileyFac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miley Face 6">
            <a:extLst>
              <a:ext uri="{FF2B5EF4-FFF2-40B4-BE49-F238E27FC236}">
                <a16:creationId xmlns="" xmlns:a16="http://schemas.microsoft.com/office/drawing/2014/main" id="{C8343D8F-6CDC-4A3E-BE28-8941448F9657}"/>
              </a:ext>
            </a:extLst>
          </p:cNvPr>
          <p:cNvSpPr/>
          <p:nvPr/>
        </p:nvSpPr>
        <p:spPr>
          <a:xfrm>
            <a:off x="962247" y="4273466"/>
            <a:ext cx="202018" cy="175437"/>
          </a:xfrm>
          <a:prstGeom prst="smileyFace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8C3C92FF-743B-4240-84EB-3142ACE4C4B8}"/>
              </a:ext>
            </a:extLst>
          </p:cNvPr>
          <p:cNvSpPr/>
          <p:nvPr/>
        </p:nvSpPr>
        <p:spPr>
          <a:xfrm rot="5400000">
            <a:off x="1410644" y="4703992"/>
            <a:ext cx="180755" cy="232083"/>
          </a:xfrm>
          <a:prstGeom prst="triangle">
            <a:avLst/>
          </a:prstGeom>
          <a:solidFill>
            <a:srgbClr val="6FAC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D0069668-6D73-4CC3-A6BA-7A5FAABC6C68}"/>
              </a:ext>
            </a:extLst>
          </p:cNvPr>
          <p:cNvSpPr/>
          <p:nvPr/>
        </p:nvSpPr>
        <p:spPr>
          <a:xfrm rot="5400000">
            <a:off x="1409729" y="5692822"/>
            <a:ext cx="180755" cy="232083"/>
          </a:xfrm>
          <a:prstGeom prst="triangle">
            <a:avLst/>
          </a:prstGeom>
          <a:solidFill>
            <a:srgbClr val="6FAC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865C08B7-9781-4ABC-9A98-0CA469B7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3530" y="6343996"/>
            <a:ext cx="49802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27</a:t>
            </a:fld>
            <a:endParaRPr lang="th-TH" sz="1600" dirty="0"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5248ED9-002B-4951-959E-6404397291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203" y="735102"/>
            <a:ext cx="1800133" cy="987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006EC65-98E2-4B76-B9C9-DDD556C35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7594" y="5131884"/>
            <a:ext cx="808075" cy="1212112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0D0A1E1D-117C-4768-95F4-AFB1C53C5155}"/>
              </a:ext>
            </a:extLst>
          </p:cNvPr>
          <p:cNvSpPr/>
          <p:nvPr/>
        </p:nvSpPr>
        <p:spPr>
          <a:xfrm>
            <a:off x="4840277" y="2387469"/>
            <a:ext cx="797442" cy="1875586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78D9EF-428E-40ED-A2D1-4A87E837ED9C}"/>
              </a:ext>
            </a:extLst>
          </p:cNvPr>
          <p:cNvSpPr txBox="1"/>
          <p:nvPr/>
        </p:nvSpPr>
        <p:spPr>
          <a:xfrm>
            <a:off x="5788316" y="2835174"/>
            <a:ext cx="2590139" cy="83099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tx1"/>
                </a:solidFill>
                <a:cs typeface="+mj-cs"/>
              </a:rPr>
              <a:t>อยู่ในอุปการะและร่วมอาศัยกับผู้เดินทาง</a:t>
            </a:r>
          </a:p>
        </p:txBody>
      </p:sp>
    </p:spTree>
    <p:extLst>
      <p:ext uri="{BB962C8B-B14F-4D97-AF65-F5344CB8AC3E}">
        <p14:creationId xmlns:p14="http://schemas.microsoft.com/office/powerpoint/2010/main" xmlns="" val="1494356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9FACF-AC32-4BA3-B2C7-BF5FCDDC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การนับเวลาเพื่อคำนวณเบี้ยเลี้ยง (ม.35)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E863D7-8845-46A0-B3AF-BB8CADD8B3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- ออกจากสถานที่อยู่จนถึงสถานที่พักที่ไปรับราชการแห่งใหม่</a:t>
            </a:r>
          </a:p>
          <a:p>
            <a:endParaRPr lang="th-TH" sz="2800" dirty="0"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</a:t>
            </a:r>
            <a:r>
              <a:rPr lang="th-TH" sz="2800" dirty="0">
                <a:highlight>
                  <a:srgbClr val="4ABCE4"/>
                </a:highlight>
                <a:cs typeface="+mj-cs"/>
              </a:rPr>
              <a:t>ค่าขนย้ายสิ่งของส่วนตัว (ม.35)</a:t>
            </a:r>
          </a:p>
          <a:p>
            <a:pPr>
              <a:buFontTx/>
              <a:buChar char="-"/>
            </a:pPr>
            <a:r>
              <a:rPr lang="th-TH" sz="2800" dirty="0">
                <a:cs typeface="+mj-cs"/>
              </a:rPr>
              <a:t>จำเป็นต้องย้ายที่อยู่ใหม่ เบิกจ่ายแบบเหมาจ่าย เช่น ระยะทาง 1-50 กม. 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เบิกเหมาจ่าย 2,000 บาท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C607F7-A040-414A-92E5-10D90293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4037" y="6329844"/>
            <a:ext cx="49802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28</a:t>
            </a:fld>
            <a:endParaRPr lang="th-TH" sz="16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7A4D5E-7A92-4C45-97B9-DA965CAE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504" y="5149544"/>
            <a:ext cx="2544482" cy="16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38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0657B-1838-49F9-8941-10AE8D2B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34" y="159489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ค่าเช่าที่พักในท้องที่ประจำแห่งใหม่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67369-0BA2-42BF-856E-7A9DB9ACC4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1850065"/>
            <a:ext cx="8420609" cy="467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-กรณีไม่อาจเข้าบ้านพัก/บ้านเช่า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-เบิกได้ไม่เกิน 7 วัน (เกิน ตกลงปลัดกระทรวงเจ้าสังกัดเดิม)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-ต้องได้รับอนุญาตจากผู้บังคับบัญชา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-กรณีโอนย้ายต่างสังกัด (ต่างกรม)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สังกัดเดิมอนุมัติ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สังกัดใหม่รังรองข้อเท็จจริง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-ไม่ใช้สิทธิเบิกค่าเช่าบ้าน</a:t>
            </a:r>
          </a:p>
          <a:p>
            <a:pPr marL="457200" lvl="1" indent="0">
              <a:buNone/>
            </a:pPr>
            <a:endParaRPr lang="th-TH" sz="2800" dirty="0">
              <a:cs typeface="+mj-cs"/>
            </a:endParaRPr>
          </a:p>
          <a:p>
            <a:pPr marL="457200" lvl="1" indent="0">
              <a:buNone/>
            </a:pPr>
            <a:endParaRPr lang="th-TH" sz="2800" dirty="0">
              <a:cs typeface="+mj-cs"/>
            </a:endParaRPr>
          </a:p>
          <a:p>
            <a:pPr lvl="1"/>
            <a:endParaRPr lang="th-TH" sz="2800" dirty="0">
              <a:cs typeface="+mj-cs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="" xmlns:a16="http://schemas.microsoft.com/office/drawing/2014/main" id="{4BCF3F99-B09B-496F-AAB3-76D784B67C22}"/>
              </a:ext>
            </a:extLst>
          </p:cNvPr>
          <p:cNvSpPr/>
          <p:nvPr/>
        </p:nvSpPr>
        <p:spPr>
          <a:xfrm>
            <a:off x="1382232" y="4583927"/>
            <a:ext cx="318977" cy="308344"/>
          </a:xfrm>
          <a:prstGeom prst="mathMultiply">
            <a:avLst/>
          </a:prstGeom>
          <a:solidFill>
            <a:srgbClr val="E0A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Multiplication Sign 4">
            <a:extLst>
              <a:ext uri="{FF2B5EF4-FFF2-40B4-BE49-F238E27FC236}">
                <a16:creationId xmlns="" xmlns:a16="http://schemas.microsoft.com/office/drawing/2014/main" id="{E27B303E-721F-4AED-B8CE-C235B1600A9E}"/>
              </a:ext>
            </a:extLst>
          </p:cNvPr>
          <p:cNvSpPr/>
          <p:nvPr/>
        </p:nvSpPr>
        <p:spPr>
          <a:xfrm>
            <a:off x="1392864" y="5215915"/>
            <a:ext cx="318977" cy="308344"/>
          </a:xfrm>
          <a:prstGeom prst="mathMultiply">
            <a:avLst/>
          </a:prstGeom>
          <a:solidFill>
            <a:srgbClr val="E0A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22D144-A4B3-4748-B82E-D4C230EF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920" y="6345827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29</a:t>
            </a:fld>
            <a:endParaRPr lang="th-TH" sz="16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26A8F8-C53A-470D-BE87-AE333ED80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33863">
            <a:off x="6663232" y="4697167"/>
            <a:ext cx="2718040" cy="16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00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5B56E-CA08-4596-8A94-FD191BEB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TH SarabunPSK" panose="020B0502040204020203" pitchFamily="34" charset="-34"/>
              </a:rPr>
              <a:t>ลักษณะการเดินทาง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F3D2E-FAEC-4365-9F19-9DF7CE6D66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2387" y="2214696"/>
            <a:ext cx="3499949" cy="278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TH SarabunPSK" panose="020B0502040204020203" pitchFamily="34" charset="-34"/>
                <a:cs typeface="+mj-cs"/>
              </a:rPr>
              <a:t>1. ไปราชการชั่วคราว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2040204020203" pitchFamily="34" charset="-34"/>
                <a:cs typeface="+mj-cs"/>
              </a:rPr>
              <a:t>2. ไปราชการประจำ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2040204020203" pitchFamily="34" charset="-34"/>
                <a:cs typeface="+mj-cs"/>
              </a:rPr>
              <a:t>3. กลับภูมิลำเนา</a:t>
            </a:r>
          </a:p>
          <a:p>
            <a:endParaRPr lang="th-TH" sz="3600" dirty="0">
              <a:latin typeface="TH SarabunPSK" panose="020B0502040204020203" pitchFamily="34" charset="-34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D45E57-8B16-4DB8-91D2-99C8CBC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571" y="6329843"/>
            <a:ext cx="40233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</a:t>
            </a:fld>
            <a:endParaRPr lang="th-TH" sz="1600" dirty="0"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6D8927-0D09-46B0-933B-11DD285C7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763" y="5167423"/>
            <a:ext cx="1584251" cy="792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9CD6595-61A2-460A-A5C1-5E72065E67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326" y="450778"/>
            <a:ext cx="1825699" cy="1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7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1CA92-4435-4C72-B239-CF3DFB02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34" y="417386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ค่าเช่าที่พัก + ค่าพาหนะ ของบุคคลในครอบครัว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F4B54-ECE5-4220-B69C-3194E9B1E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66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เบิกอัตราเดียวกับผู้เดินทาง </a:t>
            </a:r>
            <a:r>
              <a:rPr lang="th-TH" sz="2800" u="sng" dirty="0">
                <a:solidFill>
                  <a:srgbClr val="CC0000"/>
                </a:solidFill>
                <a:cs typeface="+mj-cs"/>
              </a:rPr>
              <a:t>ยกเว้น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*ผู้ติดตาม เบิกอัตราต่ำสุด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*กรณีบุคคลในครอบครัวไม่เดินทางพร้อมผู้เดินทาง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     ขออนุญาตผู้บังคับบัญชาก่อนเดินทาง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      อนุญาตให้เลื่อนการเดินทางได้แต่ต้องไม่เกิน 1 ปี</a:t>
            </a:r>
          </a:p>
        </p:txBody>
      </p:sp>
      <p:sp>
        <p:nvSpPr>
          <p:cNvPr id="4" name="Star: 4 Points 3">
            <a:extLst>
              <a:ext uri="{FF2B5EF4-FFF2-40B4-BE49-F238E27FC236}">
                <a16:creationId xmlns="" xmlns:a16="http://schemas.microsoft.com/office/drawing/2014/main" id="{AB63C777-5F39-42B4-B92E-0F6977F9C0C2}"/>
              </a:ext>
            </a:extLst>
          </p:cNvPr>
          <p:cNvSpPr/>
          <p:nvPr/>
        </p:nvSpPr>
        <p:spPr>
          <a:xfrm>
            <a:off x="1068576" y="4460360"/>
            <a:ext cx="308344" cy="287079"/>
          </a:xfrm>
          <a:prstGeom prst="star4">
            <a:avLst/>
          </a:prstGeom>
          <a:solidFill>
            <a:srgbClr val="0070C0"/>
          </a:solidFill>
          <a:ln>
            <a:solidFill>
              <a:srgbClr val="D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ar: 4 Points 5">
            <a:extLst>
              <a:ext uri="{FF2B5EF4-FFF2-40B4-BE49-F238E27FC236}">
                <a16:creationId xmlns="" xmlns:a16="http://schemas.microsoft.com/office/drawing/2014/main" id="{25234B44-25E8-48EB-981E-43EB8F7B536D}"/>
              </a:ext>
            </a:extLst>
          </p:cNvPr>
          <p:cNvSpPr/>
          <p:nvPr/>
        </p:nvSpPr>
        <p:spPr>
          <a:xfrm>
            <a:off x="1079209" y="5100970"/>
            <a:ext cx="308344" cy="287079"/>
          </a:xfrm>
          <a:prstGeom prst="star4">
            <a:avLst/>
          </a:prstGeom>
          <a:solidFill>
            <a:srgbClr val="0070C0"/>
          </a:solidFill>
          <a:ln>
            <a:solidFill>
              <a:srgbClr val="D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28DF6C-D45B-4A2A-A8FB-DBBC2DC6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552" y="6382191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30</a:t>
            </a:fld>
            <a:endParaRPr lang="th-TH" sz="1600" dirty="0"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A457DA4-531E-4A0D-A89E-3B1B1BA8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279" y="3212329"/>
            <a:ext cx="2656921" cy="15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079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830D1B-C867-4C97-B6E1-8C3FF60A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34" y="321889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เดินทางกลับภูมิลำเนาเดิม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EC481-8074-4474-A168-118885678D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7937" y="2013759"/>
            <a:ext cx="8008154" cy="3757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ภูมิลำเนาเดิม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ท้องที่เริ่มรับราชการ 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กลับเข้ารับราชการใหม่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E4E0098-983C-4F23-BE88-486B31E77E00}"/>
              </a:ext>
            </a:extLst>
          </p:cNvPr>
          <p:cNvSpPr/>
          <p:nvPr/>
        </p:nvSpPr>
        <p:spPr>
          <a:xfrm>
            <a:off x="1586910" y="2894399"/>
            <a:ext cx="175437" cy="175437"/>
          </a:xfrm>
          <a:prstGeom prst="rect">
            <a:avLst/>
          </a:prstGeom>
          <a:solidFill>
            <a:srgbClr val="E0E42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3845F21-B49B-4953-A63C-0B65E9B4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2588" y="6353548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31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B402EE1-3D45-4544-BB8D-8AC95F277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682" y="4269383"/>
            <a:ext cx="1675619" cy="11216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D4B14E-5F76-4B31-8315-B6B8A478331E}"/>
              </a:ext>
            </a:extLst>
          </p:cNvPr>
          <p:cNvSpPr/>
          <p:nvPr/>
        </p:nvSpPr>
        <p:spPr>
          <a:xfrm>
            <a:off x="1586909" y="3535897"/>
            <a:ext cx="175437" cy="175437"/>
          </a:xfrm>
          <a:prstGeom prst="rect">
            <a:avLst/>
          </a:prstGeom>
          <a:solidFill>
            <a:srgbClr val="E0E42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07867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FE206-C0C1-4088-A1E3-9E7EEF09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34" y="501561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ค่าใช้จ่ายเดินทางกลับภูมิลำเนา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BEF907-E1CF-4AF3-8E47-EAC16BDD1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80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*ออกจากราชการ, เลิกจ้าง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*ตาย สิทธิตกแก่ทายาทที่อยู่กับ ข้าราชการขณะที่</a:t>
            </a:r>
            <a:r>
              <a:rPr lang="th-TH" sz="2800" dirty="0" smtClean="0">
                <a:cs typeface="+mj-cs"/>
              </a:rPr>
              <a:t>ตาย</a:t>
            </a:r>
          </a:p>
          <a:p>
            <a:pPr marL="0" indent="0">
              <a:buNone/>
            </a:pPr>
            <a:r>
              <a:rPr lang="th-TH" sz="2800" dirty="0" smtClean="0">
                <a:cs typeface="+mj-cs"/>
              </a:rPr>
              <a:t>*</a:t>
            </a:r>
            <a:r>
              <a:rPr lang="th-TH" sz="2800" dirty="0">
                <a:cs typeface="+mj-cs"/>
              </a:rPr>
              <a:t>ถูกสั่งพักราชการ โดยไม่รอผลสอบสวน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*ใช้สิทธิเบิกไปท้องที่อื่น ซึ่งมิใช่ภูมิลำเนาเดิมแต่มีค่าใช้จ่ายไม่สูงกว่าต้องได้รับอนุญาตจากผู้บังคับบัญชา </a:t>
            </a:r>
            <a:r>
              <a:rPr lang="th-TH" sz="2800" dirty="0" smtClean="0">
                <a:cs typeface="+mj-cs"/>
              </a:rPr>
              <a:t> อธิบดี/ผู้ว่า</a:t>
            </a:r>
            <a:r>
              <a:rPr lang="th-TH" sz="2800" dirty="0">
                <a:cs typeface="+mj-cs"/>
              </a:rPr>
              <a:t>ราชการ</a:t>
            </a:r>
            <a:r>
              <a:rPr lang="th-TH" sz="2800" dirty="0" smtClean="0">
                <a:cs typeface="+mj-cs"/>
              </a:rPr>
              <a:t>จังหวัด</a:t>
            </a:r>
          </a:p>
          <a:p>
            <a:pPr marL="0" indent="0">
              <a:buNone/>
            </a:pPr>
            <a:r>
              <a:rPr lang="th-TH" sz="2800" dirty="0" smtClean="0">
                <a:cs typeface="+mj-cs"/>
              </a:rPr>
              <a:t>*</a:t>
            </a:r>
            <a:r>
              <a:rPr lang="th-TH" sz="2800" dirty="0">
                <a:cs typeface="+mj-cs"/>
              </a:rPr>
              <a:t>เดินทางและขนย้ายภายใน 180 วัน นับแต่ออก, เลิกจ้าง, ตาย (ถ้าเกินตกลง กค.)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9A2418-2C82-40BE-9246-552B53C6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2588" y="6356439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32</a:t>
            </a:fld>
            <a:endParaRPr lang="th-TH" sz="1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12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C0562-CB07-4BED-B494-33EE83B4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สิทธิในการเบิก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E9E922-0838-4724-B646-30D87BD92C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214696"/>
            <a:ext cx="8420609" cy="357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ตนเองและบุคคลในครอบครัว</a:t>
            </a:r>
          </a:p>
          <a:p>
            <a:pPr marL="0" indent="0">
              <a:buNone/>
            </a:pPr>
            <a:endParaRPr lang="th-TH" sz="2800" dirty="0">
              <a:cs typeface="+mj-cs"/>
            </a:endParaRP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1. ค่าเช่าที่พัก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2.ค่าพาหนะ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3. ค่าขนย้ายสิ่งของส่วนตัว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3C2115-6D0D-4E7F-BA76-9145FCAD14CC}"/>
              </a:ext>
            </a:extLst>
          </p:cNvPr>
          <p:cNvSpPr txBox="1"/>
          <p:nvPr/>
        </p:nvSpPr>
        <p:spPr>
          <a:xfrm>
            <a:off x="4338084" y="3997422"/>
            <a:ext cx="200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cs typeface="+mj-cs"/>
              </a:rPr>
              <a:t>ตามอัตราในตำแหน่งสุดท้าย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604CF7B-0C04-47C5-BAE5-172DF398E1DF}"/>
              </a:ext>
            </a:extLst>
          </p:cNvPr>
          <p:cNvSpPr/>
          <p:nvPr/>
        </p:nvSpPr>
        <p:spPr>
          <a:xfrm>
            <a:off x="741931" y="2371058"/>
            <a:ext cx="3053891" cy="4253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D8B3081E-EF67-4044-9158-D6F9A2251494}"/>
              </a:ext>
            </a:extLst>
          </p:cNvPr>
          <p:cNvSpPr/>
          <p:nvPr/>
        </p:nvSpPr>
        <p:spPr>
          <a:xfrm>
            <a:off x="3795822" y="3785191"/>
            <a:ext cx="457201" cy="141413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E3C4F8A-3AEB-49D8-ACCC-51B35D118E9F}"/>
              </a:ext>
            </a:extLst>
          </p:cNvPr>
          <p:cNvSpPr/>
          <p:nvPr/>
        </p:nvSpPr>
        <p:spPr>
          <a:xfrm>
            <a:off x="4423144" y="3891306"/>
            <a:ext cx="1924494" cy="1201899"/>
          </a:xfrm>
          <a:prstGeom prst="roundRect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A11E19A5-C21D-44C7-8EA9-689CA3FE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5919" y="6383007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33</a:t>
            </a:fld>
            <a:endParaRPr lang="th-TH" sz="1600" dirty="0"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4C21E77-17BC-41E5-A56B-F5F38BE1A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984" y="4492255"/>
            <a:ext cx="1803680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427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7A521-6665-451F-AFD3-63811A2D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99" y="1894426"/>
            <a:ext cx="8646107" cy="3102876"/>
          </a:xfrm>
        </p:spPr>
        <p:txBody>
          <a:bodyPr>
            <a:normAutofit/>
          </a:bodyPr>
          <a:lstStyle/>
          <a:p>
            <a:r>
              <a:rPr lang="th-TH" sz="4000" dirty="0"/>
              <a:t>หัวหน้าส่วนราชการอาจออกหลักเกณฑ์เกี่ยวกับการบริหารงานงบประมาณรายจ่ายเพื่อควบคุมค่าใช้จ่ายในการเดินทางไปราชการให้มีการใช้จ่ายเท่าที่จำเป็นและประหยัดก็ได้ (มาตรา6)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D06771-E7CD-44AE-AAD4-02018EE8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4582" y="6372375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34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63C75B-F8A5-43B6-9262-A1951CCFA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81717"/>
            <a:ext cx="3008589" cy="30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734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D1C95-BD37-4CB4-8AF5-70C20054E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2" y="1958220"/>
            <a:ext cx="8421116" cy="3007185"/>
          </a:xfrm>
        </p:spPr>
        <p:txBody>
          <a:bodyPr>
            <a:normAutofit/>
          </a:bodyPr>
          <a:lstStyle/>
          <a:p>
            <a:r>
              <a:rPr lang="th-TH" sz="4000" dirty="0"/>
              <a:t>นางเกตุวราภรณ์  สร้อยปา</a:t>
            </a:r>
            <a:br>
              <a:rPr lang="th-TH" sz="4000" dirty="0"/>
            </a:br>
            <a:r>
              <a:rPr lang="th-TH" sz="4000" dirty="0"/>
              <a:t>นักวิชาการเงินและบัญชีชำนาญการพิเศษ</a:t>
            </a:r>
            <a:br>
              <a:rPr lang="th-TH" sz="4000" dirty="0"/>
            </a:br>
            <a:r>
              <a:rPr lang="th-TH" sz="4000" dirty="0"/>
              <a:t>กลุ่มตรวจสอบใบสำคัญ  สำนักบริหารกลาง</a:t>
            </a:r>
            <a:br>
              <a:rPr lang="th-TH" sz="4000" dirty="0"/>
            </a:br>
            <a:r>
              <a:rPr lang="th-TH" sz="4000" dirty="0"/>
              <a:t>เบอร์โทร 1331, 1332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3189D0-716E-4773-9A5E-2CD85180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4655" y="6351110"/>
            <a:ext cx="62092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35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FC1FC3-B7D4-48F1-9F0F-A3703CFEB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57" y="4720858"/>
            <a:ext cx="1293625" cy="129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52B499B-72FC-4E8D-BAB1-7AE5DAC8E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9" y="5263558"/>
            <a:ext cx="879898" cy="12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50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176A5C-6A38-4DD1-A5A6-B6B4633C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707" y="962303"/>
            <a:ext cx="6019864" cy="1596177"/>
          </a:xfrm>
        </p:spPr>
        <p:txBody>
          <a:bodyPr/>
          <a:lstStyle/>
          <a:p>
            <a:pPr algn="l"/>
            <a:r>
              <a:rPr lang="th-TH" dirty="0">
                <a:solidFill>
                  <a:srgbClr val="C00000"/>
                </a:solidFill>
              </a:rPr>
              <a:t>สิทธิ</a:t>
            </a:r>
            <a:r>
              <a:rPr lang="th-TH" dirty="0"/>
              <a:t> 	ได้รับค่าใช้จ่ายเกิดขึ้นตั้งแต่วันได้รับ</a:t>
            </a:r>
            <a:br>
              <a:rPr lang="th-TH" dirty="0"/>
            </a:br>
            <a:r>
              <a:rPr lang="th-TH" dirty="0"/>
              <a:t>	 อนุมัติเดินทาง/ออกจากราชการ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B5560A-36D0-4836-AF79-480452E19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0031" y="2901364"/>
            <a:ext cx="8093215" cy="241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ผู้มีอำนาจอนุมัติ </a:t>
            </a:r>
            <a:r>
              <a:rPr lang="en-US" sz="2800" dirty="0">
                <a:cs typeface="+mj-cs"/>
              </a:rPr>
              <a:t>: </a:t>
            </a:r>
            <a:r>
              <a:rPr lang="th-TH" sz="2800" dirty="0">
                <a:cs typeface="+mj-cs"/>
              </a:rPr>
              <a:t>อนุมัติระยะเวลาเดินทางล่วงหน้า/หลังเสร็จสิ้น การปฏิบัติราชการตามความจำเป็น ผู้ได้รับอนุมัติให้ลากิจ/พักผ่อน ต้องขออนุมัติระยะเวลาดังกล่าวในการเดินทางด้วย</a:t>
            </a:r>
          </a:p>
          <a:p>
            <a:endParaRPr lang="th-TH" sz="28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093546-2941-430A-AE61-769E4A54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469" y="6255416"/>
            <a:ext cx="370434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4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CD00FE-2201-4665-A802-8F2CD30B0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093" y="5233489"/>
            <a:ext cx="1324416" cy="13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617F96-87E6-4B40-B404-3F775B35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45" y="607887"/>
            <a:ext cx="7391464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เดินทางไปราชการชั่วคราว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655D4-211E-4424-866F-38B9AE0B6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972" y="2271613"/>
            <a:ext cx="677477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	ปฏิบัติราชการปกตินอกที่ตั้งสำนักงาน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สอบคัดเลือก รับการคัดเลือก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ช่วยราชการ รักษาการในตำแหน่ง รักษาราชการแทน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ข้าราชการประจำต่างประเทศระหว่างอยู่ในไทย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	เดินทางข้ามแดนชั่วคราวตามข้อตกลงระหว่างประเทศ</a:t>
            </a:r>
          </a:p>
          <a:p>
            <a:pPr marL="0" indent="0">
              <a:buNone/>
            </a:pPr>
            <a:endParaRPr lang="th-TH" sz="2800" dirty="0">
              <a:cs typeface="+mj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="" xmlns:a16="http://schemas.microsoft.com/office/drawing/2014/main" id="{9F3AA584-1AFD-4A73-B2F3-E7BBC1B598AB}"/>
              </a:ext>
            </a:extLst>
          </p:cNvPr>
          <p:cNvSpPr/>
          <p:nvPr/>
        </p:nvSpPr>
        <p:spPr>
          <a:xfrm>
            <a:off x="1343247" y="2424222"/>
            <a:ext cx="241004" cy="27644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7EA86AC7-873B-426A-A032-69A13D6BB4FF}"/>
              </a:ext>
            </a:extLst>
          </p:cNvPr>
          <p:cNvSpPr/>
          <p:nvPr/>
        </p:nvSpPr>
        <p:spPr>
          <a:xfrm>
            <a:off x="1343247" y="3062177"/>
            <a:ext cx="241004" cy="27644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Star: 5 Points 5">
            <a:extLst>
              <a:ext uri="{FF2B5EF4-FFF2-40B4-BE49-F238E27FC236}">
                <a16:creationId xmlns="" xmlns:a16="http://schemas.microsoft.com/office/drawing/2014/main" id="{ECD605D4-EF8D-4F84-B3D7-1F3F6AEDF56B}"/>
              </a:ext>
            </a:extLst>
          </p:cNvPr>
          <p:cNvSpPr/>
          <p:nvPr/>
        </p:nvSpPr>
        <p:spPr>
          <a:xfrm>
            <a:off x="1343247" y="3707219"/>
            <a:ext cx="241004" cy="27644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Star: 5 Points 6">
            <a:extLst>
              <a:ext uri="{FF2B5EF4-FFF2-40B4-BE49-F238E27FC236}">
                <a16:creationId xmlns="" xmlns:a16="http://schemas.microsoft.com/office/drawing/2014/main" id="{28E98A27-A728-4DDE-89FE-AD326527AA05}"/>
              </a:ext>
            </a:extLst>
          </p:cNvPr>
          <p:cNvSpPr/>
          <p:nvPr/>
        </p:nvSpPr>
        <p:spPr>
          <a:xfrm>
            <a:off x="1343247" y="4296847"/>
            <a:ext cx="241004" cy="27644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Star: 5 Points 7">
            <a:extLst>
              <a:ext uri="{FF2B5EF4-FFF2-40B4-BE49-F238E27FC236}">
                <a16:creationId xmlns="" xmlns:a16="http://schemas.microsoft.com/office/drawing/2014/main" id="{A167A66B-972A-4E48-BF04-B92A24F8B1F0}"/>
              </a:ext>
            </a:extLst>
          </p:cNvPr>
          <p:cNvSpPr/>
          <p:nvPr/>
        </p:nvSpPr>
        <p:spPr>
          <a:xfrm>
            <a:off x="1343247" y="4962509"/>
            <a:ext cx="241004" cy="276448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CEDD92-526D-4617-8515-6F61E2E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734" y="6361742"/>
            <a:ext cx="41296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5</a:t>
            </a:fld>
            <a:endParaRPr lang="th-TH" sz="1600" dirty="0"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52C4D91-6AC7-4A2B-A782-4AB636043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0897" y="2338332"/>
            <a:ext cx="1288312" cy="7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99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5DAF1-7ABB-4F7C-A763-2D65064F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69" y="618519"/>
            <a:ext cx="8008152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ค่าใช้จ่ายในการเดินทางชั่วคราว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E98FEF-1889-427F-8799-10508B4AF8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cs typeface="+mj-cs"/>
              </a:rPr>
              <a:t>	เบี้ยเลี้ยงเดินทาง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ค่าเช่าที่พัก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ค่าพาหนะ</a:t>
            </a:r>
          </a:p>
          <a:p>
            <a:pPr marL="0" indent="0">
              <a:buNone/>
            </a:pPr>
            <a:r>
              <a:rPr lang="th-TH" sz="3200" dirty="0">
                <a:cs typeface="+mj-cs"/>
              </a:rPr>
              <a:t>	ค่าใช้จ่ายอื่นที่จำเป็นต้องจ่าย เนื่องในการเดินทางไปราชการ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="" xmlns:a16="http://schemas.microsoft.com/office/drawing/2014/main" id="{3D8D7415-C32E-492C-99F5-E1738FF7F736}"/>
              </a:ext>
            </a:extLst>
          </p:cNvPr>
          <p:cNvSpPr/>
          <p:nvPr/>
        </p:nvSpPr>
        <p:spPr>
          <a:xfrm>
            <a:off x="1268818" y="2610758"/>
            <a:ext cx="233916" cy="255181"/>
          </a:xfrm>
          <a:prstGeom prst="irregularSeal1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Explosion: 8 Points 4">
            <a:extLst>
              <a:ext uri="{FF2B5EF4-FFF2-40B4-BE49-F238E27FC236}">
                <a16:creationId xmlns="" xmlns:a16="http://schemas.microsoft.com/office/drawing/2014/main" id="{AC9C35FB-D6D6-40F0-AA6D-0055473372A0}"/>
              </a:ext>
            </a:extLst>
          </p:cNvPr>
          <p:cNvSpPr/>
          <p:nvPr/>
        </p:nvSpPr>
        <p:spPr>
          <a:xfrm>
            <a:off x="1268818" y="3352614"/>
            <a:ext cx="233916" cy="255181"/>
          </a:xfrm>
          <a:prstGeom prst="irregularSeal1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Explosion: 8 Points 5">
            <a:extLst>
              <a:ext uri="{FF2B5EF4-FFF2-40B4-BE49-F238E27FC236}">
                <a16:creationId xmlns="" xmlns:a16="http://schemas.microsoft.com/office/drawing/2014/main" id="{B1C8BDBD-5E78-47D8-834F-9AF1057720DF}"/>
              </a:ext>
            </a:extLst>
          </p:cNvPr>
          <p:cNvSpPr/>
          <p:nvPr/>
        </p:nvSpPr>
        <p:spPr>
          <a:xfrm>
            <a:off x="1268818" y="4079147"/>
            <a:ext cx="233916" cy="255181"/>
          </a:xfrm>
          <a:prstGeom prst="irregularSeal1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DB49240F-FE46-49A3-9748-2E2D57601158}"/>
              </a:ext>
            </a:extLst>
          </p:cNvPr>
          <p:cNvSpPr/>
          <p:nvPr/>
        </p:nvSpPr>
        <p:spPr>
          <a:xfrm>
            <a:off x="1268818" y="4724191"/>
            <a:ext cx="233916" cy="255181"/>
          </a:xfrm>
          <a:prstGeom prst="irregularSeal1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52BC45C-5C96-4EC3-8D82-E604627D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674" y="6297946"/>
            <a:ext cx="423597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6</a:t>
            </a:fld>
            <a:endParaRPr lang="th-TH" sz="1600" dirty="0"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876CE7-2A4D-464D-9B93-8EBE2136F9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895" b="7190"/>
          <a:stretch/>
        </p:blipFill>
        <p:spPr>
          <a:xfrm>
            <a:off x="8284533" y="4334328"/>
            <a:ext cx="1344575" cy="12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35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4D77F-46E2-4B8B-8246-D51AC621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41" y="437765"/>
            <a:ext cx="8421116" cy="1596177"/>
          </a:xfrm>
        </p:spPr>
        <p:txBody>
          <a:bodyPr>
            <a:normAutofit/>
          </a:bodyPr>
          <a:lstStyle/>
          <a:p>
            <a:r>
              <a:rPr lang="th-TH" sz="4000" dirty="0"/>
              <a:t>การนับเวลาในการคำนวณเบี้ยเลี้ยง (ม.16)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8670F6-3D63-44BC-947E-9A49A132B1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41" y="2094154"/>
            <a:ext cx="8420609" cy="4288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      -ออกจากที่อยู่หรือที่ทำงานปกติจนกลับถึงที่อยู่หรือที่ทำงานปกติ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-กรณีพักแรม 24 ชม. เป็น 1 วัน เศษเกิน 12 ชม. นับเป็น 1 วัน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-กรณีไม่พักแรมเศษเกิน 12 ชม. เป็น 1 วัน เกิน 6 ชม. นับเป็นครึ่งวัน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-กรณีเดินทางล่วงหน้าเนื่องจากลากิจ/พักผ่อน ก่อนปฏิบัติราชการให้นับตั้งแต่เริ่มปฏิบัติราชการ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      -กรณีไม่เดินทางกลับหลังจากปฏิบัติราชการเสร็จสิ้นเนื่องจากลากิจ/พักผ่อน ให้นับถึงสิ้นสุดเวลาปฏิบัติราชการ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8E5C4-0E02-4A31-8BA4-BF0D035C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443254"/>
            <a:ext cx="382771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7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A25F8D-E1BE-4B62-A285-C7DF3B0BB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17" y="377552"/>
            <a:ext cx="1379131" cy="13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13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83F0C-6593-4B6B-998F-9423E43B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29" y="315584"/>
            <a:ext cx="7508422" cy="1247133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ค่าเบี้ยเลี้ยง (เหมาจ่าย) ในประเทศ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9551085-193E-4832-AD30-8B5F2C19D7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82927014"/>
              </p:ext>
            </p:extLst>
          </p:nvPr>
        </p:nvGraphicFramePr>
        <p:xfrm>
          <a:off x="742441" y="2038259"/>
          <a:ext cx="8232923" cy="31489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540352">
                  <a:extLst>
                    <a:ext uri="{9D8B030D-6E8A-4147-A177-3AD203B41FA5}">
                      <a16:colId xmlns="" xmlns:a16="http://schemas.microsoft.com/office/drawing/2014/main" val="2285908652"/>
                    </a:ext>
                  </a:extLst>
                </a:gridCol>
                <a:gridCol w="1692571">
                  <a:extLst>
                    <a:ext uri="{9D8B030D-6E8A-4147-A177-3AD203B41FA5}">
                      <a16:colId xmlns="" xmlns:a16="http://schemas.microsoft.com/office/drawing/2014/main" val="1877973842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ประเภท </a:t>
                      </a:r>
                      <a:r>
                        <a:rPr lang="en-US" sz="2400" dirty="0"/>
                        <a:t>: </a:t>
                      </a:r>
                      <a:r>
                        <a:rPr lang="th-TH" sz="2400" dirty="0"/>
                        <a:t>ระดับ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อัตรา / บาท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="" xmlns:a16="http://schemas.microsoft.com/office/drawing/2014/main" val="3475728847"/>
                  </a:ext>
                </a:extLst>
              </a:tr>
              <a:tr h="617732">
                <a:tc>
                  <a:txBody>
                    <a:bodyPr/>
                    <a:lstStyle/>
                    <a:p>
                      <a:r>
                        <a:rPr lang="th-TH" sz="2400" dirty="0"/>
                        <a:t>ทั่วไป </a:t>
                      </a:r>
                      <a:r>
                        <a:rPr lang="en-US" sz="2400" dirty="0"/>
                        <a:t>      : </a:t>
                      </a:r>
                      <a:r>
                        <a:rPr lang="th-TH" sz="2400" dirty="0"/>
                        <a:t>ปฏิบัติงาน, ชำนาญงาน, อาวุโส</a:t>
                      </a:r>
                    </a:p>
                    <a:p>
                      <a:r>
                        <a:rPr lang="th-TH" sz="2400" dirty="0"/>
                        <a:t>วิชาการ </a:t>
                      </a:r>
                      <a:r>
                        <a:rPr lang="en-US" sz="2400" dirty="0"/>
                        <a:t>    : </a:t>
                      </a:r>
                      <a:r>
                        <a:rPr lang="th-TH" sz="2400" dirty="0"/>
                        <a:t>ปฏิบัติการ, ชำนาญการ, ชำนาญการพิเศษ</a:t>
                      </a:r>
                    </a:p>
                    <a:p>
                      <a:r>
                        <a:rPr lang="th-TH" sz="2400" dirty="0"/>
                        <a:t>อำนวยการ </a:t>
                      </a:r>
                      <a:r>
                        <a:rPr lang="en-US" sz="2400" dirty="0"/>
                        <a:t> : </a:t>
                      </a:r>
                      <a:r>
                        <a:rPr lang="th-TH" sz="2400" dirty="0"/>
                        <a:t>ต้น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240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3862029573"/>
                  </a:ext>
                </a:extLst>
              </a:tr>
              <a:tr h="798878">
                <a:tc>
                  <a:txBody>
                    <a:bodyPr/>
                    <a:lstStyle/>
                    <a:p>
                      <a:r>
                        <a:rPr lang="th-TH" sz="2400" dirty="0"/>
                        <a:t>ทั่วไป          </a:t>
                      </a:r>
                      <a:r>
                        <a:rPr lang="en-US" sz="2400" dirty="0"/>
                        <a:t>: </a:t>
                      </a:r>
                      <a:r>
                        <a:rPr lang="th-TH" sz="2400" dirty="0"/>
                        <a:t>ทักษะพิเศษ</a:t>
                      </a:r>
                    </a:p>
                    <a:p>
                      <a:r>
                        <a:rPr lang="th-TH" sz="2400" dirty="0"/>
                        <a:t>วิชาการ </a:t>
                      </a:r>
                      <a:r>
                        <a:rPr lang="en-US" sz="2400" dirty="0"/>
                        <a:t>    : </a:t>
                      </a:r>
                      <a:r>
                        <a:rPr lang="th-TH" sz="2400" dirty="0"/>
                        <a:t>เชี่ยวชาญ, ทรงคุณวุฒิ</a:t>
                      </a:r>
                    </a:p>
                    <a:p>
                      <a:r>
                        <a:rPr lang="th-TH" sz="2400" dirty="0"/>
                        <a:t>อำนวยการ </a:t>
                      </a:r>
                      <a:r>
                        <a:rPr lang="en-US" sz="2400" dirty="0"/>
                        <a:t> : </a:t>
                      </a:r>
                      <a:r>
                        <a:rPr lang="th-TH" sz="2400" dirty="0"/>
                        <a:t>สูง</a:t>
                      </a:r>
                    </a:p>
                    <a:p>
                      <a:r>
                        <a:rPr lang="th-TH" sz="2400" dirty="0"/>
                        <a:t>บริหาร </a:t>
                      </a:r>
                      <a:r>
                        <a:rPr lang="en-US" sz="2400" dirty="0"/>
                        <a:t>     : </a:t>
                      </a:r>
                      <a:r>
                        <a:rPr lang="th-TH" sz="2400" dirty="0"/>
                        <a:t>ต้น, สูง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270</a:t>
                      </a:r>
                      <a:endParaRPr lang="th-TH" sz="2400" dirty="0">
                        <a:cs typeface="+mj-cs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="" xmlns:a16="http://schemas.microsoft.com/office/drawing/2014/main" val="39588630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EC1A98-C7EA-40C6-8F16-067DCAABC2E7}"/>
              </a:ext>
            </a:extLst>
          </p:cNvPr>
          <p:cNvSpPr txBox="1"/>
          <p:nvPr/>
        </p:nvSpPr>
        <p:spPr>
          <a:xfrm>
            <a:off x="636116" y="5889365"/>
            <a:ext cx="611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*เบิกได้ไม่เกิน 120 วัน นับแต่วันที่ออกเดินทาง ถ้าเกินขอปลัดกระทรวง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F47D762-4976-4A0C-97BC-0906812D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8087" y="6351030"/>
            <a:ext cx="444862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8</a:t>
            </a:fld>
            <a:endParaRPr lang="th-TH" sz="1600" dirty="0"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CF07C3-CFD3-4F7E-B10E-F4AE12869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829" y="315584"/>
            <a:ext cx="997134" cy="11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18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A1F42-0F4B-41E2-BE16-04C1E37A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69" y="288910"/>
            <a:ext cx="6806673" cy="1327239"/>
          </a:xfrm>
        </p:spPr>
        <p:txBody>
          <a:bodyPr>
            <a:normAutofit/>
          </a:bodyPr>
          <a:lstStyle/>
          <a:p>
            <a:r>
              <a:rPr lang="th-TH" sz="4000" dirty="0"/>
              <a:t>ค่าเช่าที่พัก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8D6783-5FF7-4EFD-84EE-5A07623BCC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695" y="1716946"/>
            <a:ext cx="9028626" cy="4928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cs typeface="+mj-cs"/>
              </a:rPr>
              <a:t>*จำเป็นต้องพักแรม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C00000"/>
                </a:solidFill>
                <a:cs typeface="+mj-cs"/>
              </a:rPr>
              <a:t>ห้ามเบิก </a:t>
            </a:r>
            <a:r>
              <a:rPr lang="th-TH" sz="2800" dirty="0">
                <a:cs typeface="+mj-cs"/>
              </a:rPr>
              <a:t>กรณีพักในยานพาหนะ หรือทางราชการจัดที่พักให้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*ผู้เดินทางเบิกค่าเช่าที่พัก เหมาจ่าย หรือจ่ายจริง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*ท้องที่ที่มีค่าครองชีพสูง / เป็นแหล่งท่องเที่ยว หัวหน้าส่วนราชการอนุมัติ ให้เบิกเพิ่มได้ไม่เกิน 25</a:t>
            </a:r>
            <a:r>
              <a:rPr lang="en-US" sz="2800" dirty="0">
                <a:cs typeface="+mj-cs"/>
              </a:rPr>
              <a:t>%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*การเดินทางไปราชการเป็นหมู่คณะต้องเลือกเบิกดค่าเช่าที่พักในลักษณะเดียวกันทั้งคณะ</a:t>
            </a:r>
          </a:p>
          <a:p>
            <a:pPr marL="0" indent="0">
              <a:buNone/>
            </a:pPr>
            <a:r>
              <a:rPr lang="th-TH" sz="2800" dirty="0">
                <a:cs typeface="+mj-cs"/>
              </a:rPr>
              <a:t>*เบิกได้ไม่เกิน 120 วันนับแต่วันที่ออกเดินทาง ถ้าเกินขอปลัดกระทรวง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40B7B1-0CCD-4F8C-A3EA-CC6317A2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49" y="6381021"/>
            <a:ext cx="412965" cy="365125"/>
          </a:xfrm>
        </p:spPr>
        <p:txBody>
          <a:bodyPr/>
          <a:lstStyle/>
          <a:p>
            <a:fld id="{E72E5D62-1F96-4B5F-B2CD-0FB838F2985B}" type="slidenum">
              <a:rPr lang="th-TH" sz="1600" smtClean="0">
                <a:cs typeface="+mj-cs"/>
              </a:rPr>
              <a:pPr/>
              <a:t>9</a:t>
            </a:fld>
            <a:endParaRPr lang="th-TH" sz="1600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17A1D4-6368-46B0-9B17-F47CD6D90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1" b="14404"/>
          <a:stretch/>
        </p:blipFill>
        <p:spPr>
          <a:xfrm>
            <a:off x="6932490" y="1327298"/>
            <a:ext cx="1667541" cy="1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89491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521</TotalTime>
  <Words>1137</Words>
  <Application>Microsoft Office PowerPoint</Application>
  <PresentationFormat>กระดาษ A4 (210x297 มม.)</PresentationFormat>
  <Paragraphs>266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Droplet</vt:lpstr>
      <vt:lpstr>ค่าใช้จ่ายในการเดินทาง ไปราชการในราชอาณาจักร</vt:lpstr>
      <vt:lpstr>กฎหมายและระเบียบที่เกี่ยวข้อง</vt:lpstr>
      <vt:lpstr>ลักษณะการเดินทาง</vt:lpstr>
      <vt:lpstr>สิทธิ  ได้รับค่าใช้จ่ายเกิดขึ้นตั้งแต่วันได้รับ   อนุมัติเดินทาง/ออกจากราชการ</vt:lpstr>
      <vt:lpstr>เดินทางไปราชการชั่วคราว</vt:lpstr>
      <vt:lpstr>ค่าใช้จ่ายในการเดินทางชั่วคราว</vt:lpstr>
      <vt:lpstr>การนับเวลาในการคำนวณเบี้ยเลี้ยง (ม.16)</vt:lpstr>
      <vt:lpstr>ค่าเบี้ยเลี้ยง (เหมาจ่าย) ในประเทศ</vt:lpstr>
      <vt:lpstr>ค่าเช่าที่พัก</vt:lpstr>
      <vt:lpstr>ค่าเช่าที่พักในประเทศ (เหมาจ่าย)</vt:lpstr>
      <vt:lpstr>ค่าเช่าที่พักในประเทศ (จ่ายจริง)</vt:lpstr>
      <vt:lpstr>หลักฐานการเบิกค่าเช่าที่พักเท่าที่จ่ายจริง</vt:lpstr>
      <vt:lpstr>ค่าเช่าที่พัก</vt:lpstr>
      <vt:lpstr>ค่าพาหนะ</vt:lpstr>
      <vt:lpstr>ค่าพาหนะ (ต่อ)</vt:lpstr>
      <vt:lpstr>ค่าพาหนะประจำทางรถไฟ</vt:lpstr>
      <vt:lpstr>ค่าพาหนะรับจ้าง</vt:lpstr>
      <vt:lpstr>ค่าพาหนะรับจ้าง (อื่น)</vt:lpstr>
      <vt:lpstr>พาหนะส่วนตัว</vt:lpstr>
      <vt:lpstr>เครื่องบิน</vt:lpstr>
      <vt:lpstr>เครื่องบิน</vt:lpstr>
      <vt:lpstr>การซื้อบัตรโดยสารเครื่องบิน (ด่วนที่สุด ที่ กค 0408.4/ว 165 ลว. 22 ธ.ค.59)</vt:lpstr>
      <vt:lpstr>หลักฐานการเบิกค่าเครื่องบิน</vt:lpstr>
      <vt:lpstr>ค่าใช้จ่ายอื่นที่จำเป็น เนื่องในการเดินทางไปราชการ</vt:lpstr>
      <vt:lpstr>เดินทางไปราชการประจำ</vt:lpstr>
      <vt:lpstr>ค่าใช้จ่ายในการเดินทางไปราชการประจำ</vt:lpstr>
      <vt:lpstr>สิทธิในการเบิก</vt:lpstr>
      <vt:lpstr>การนับเวลาเพื่อคำนวณเบี้ยเลี้ยง (ม.35)</vt:lpstr>
      <vt:lpstr>ค่าเช่าที่พักในท้องที่ประจำแห่งใหม่</vt:lpstr>
      <vt:lpstr>ค่าเช่าที่พัก + ค่าพาหนะ ของบุคคลในครอบครัว</vt:lpstr>
      <vt:lpstr>เดินทางกลับภูมิลำเนาเดิม</vt:lpstr>
      <vt:lpstr>ค่าใช้จ่ายเดินทางกลับภูมิลำเนา</vt:lpstr>
      <vt:lpstr>สิทธิในการเบิก</vt:lpstr>
      <vt:lpstr>หัวหน้าส่วนราชการอาจออกหลักเกณฑ์เกี่ยวกับการบริหารงานงบประมาณรายจ่ายเพื่อควบคุมค่าใช้จ่ายในการเดินทางไปราชการให้มีการใช้จ่ายเท่าที่จำเป็นและประหยัดก็ได้ (มาตรา6)</vt:lpstr>
      <vt:lpstr>นางเกตุวราภรณ์  สร้อยปา นักวิชาการเงินและบัญชีชำนาญการพิเศษ กลุ่มตรวจสอบใบสำคัญ  สำนักบริหารกลาง เบอร์โทร 1331, 1332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ค่าใช้จ่ายในการเดินทางไปราชการ ในราชอาณาจักร</dc:title>
  <dc:creator>alro-54-0857</dc:creator>
  <cp:lastModifiedBy>ALRO</cp:lastModifiedBy>
  <cp:revision>78</cp:revision>
  <cp:lastPrinted>2020-09-16T07:02:18Z</cp:lastPrinted>
  <dcterms:created xsi:type="dcterms:W3CDTF">2020-09-15T01:59:24Z</dcterms:created>
  <dcterms:modified xsi:type="dcterms:W3CDTF">2020-09-18T02:35:42Z</dcterms:modified>
</cp:coreProperties>
</file>