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3" r:id="rId6"/>
    <p:sldId id="274" r:id="rId7"/>
    <p:sldId id="275" r:id="rId8"/>
    <p:sldId id="276" r:id="rId9"/>
    <p:sldId id="278" r:id="rId10"/>
    <p:sldId id="280" r:id="rId11"/>
    <p:sldId id="281" r:id="rId12"/>
    <p:sldId id="282" r:id="rId13"/>
    <p:sldId id="283" r:id="rId14"/>
    <p:sldId id="284" r:id="rId15"/>
    <p:sldId id="285" r:id="rId16"/>
  </p:sldIdLst>
  <p:sldSz cx="12188825" cy="6858000"/>
  <p:notesSz cx="6858000" cy="9144000"/>
  <p:defaultTextStyle>
    <a:defPPr rtl="0">
      <a:defRPr lang="th-TH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92" autoAdjust="0"/>
  </p:normalViewPr>
  <p:slideViewPr>
    <p:cSldViewPr>
      <p:cViewPr>
        <p:scale>
          <a:sx n="81" d="100"/>
          <a:sy n="81" d="100"/>
        </p:scale>
        <p:origin x="-276" y="21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382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CA87A5-2120-4993-B17E-04C6F98538AC}" type="datetime1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22/06/63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E322BB-75AD-4A1E-9661-2724167329F0}" type="slidenum">
              <a:rPr lang="th-TH">
                <a:latin typeface="Leelawadee" panose="020B0502040204020203" pitchFamily="34" charset="-34"/>
                <a:cs typeface="Leelawadee" panose="020B0502040204020203" pitchFamily="34" charset="-34"/>
              </a:rPr>
              <a:t>‹#›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noProof="0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138CABBB-6A51-484F-83DD-933D0FC5EA0C}" type="datetime1">
              <a:rPr lang="th-TH" noProof="0" smtClean="0"/>
              <a:pPr/>
              <a:t>22/06/63</a:t>
            </a:fld>
            <a:endParaRPr lang="th-TH" noProof="0" dirty="0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h-TH" noProof="0" dirty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h-TH" noProof="0" dirty="0"/>
              <a:t>คลิกเพื่อแก้ไขสไตล์ของข้อความต้นแบบ</a:t>
            </a:r>
          </a:p>
          <a:p>
            <a:pPr lvl="1" rtl="0"/>
            <a:r>
              <a:rPr lang="th-TH" noProof="0" dirty="0"/>
              <a:t>ระดับที่สอง</a:t>
            </a:r>
          </a:p>
          <a:p>
            <a:pPr lvl="2" rtl="0"/>
            <a:r>
              <a:rPr lang="th-TH" noProof="0" dirty="0"/>
              <a:t>ระดับที่สาม</a:t>
            </a:r>
          </a:p>
          <a:p>
            <a:pPr lvl="3" rtl="0"/>
            <a:r>
              <a:rPr lang="th-TH" noProof="0" dirty="0"/>
              <a:t>ระดับที่สี่</a:t>
            </a:r>
          </a:p>
          <a:p>
            <a:pPr lvl="4" rtl="0"/>
            <a:r>
              <a:rPr lang="th-TH" noProof="0" dirty="0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noProof="0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B045B7DE-1198-4F2F-B574-CA8CAE341642}" type="slidenum">
              <a:rPr lang="th-TH" noProof="0" smtClean="0"/>
              <a:pPr/>
              <a:t>‹#›</a:t>
            </a:fld>
            <a:endParaRPr lang="th-TH" noProof="0"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/>
              <a:pPr/>
              <a:t>1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85927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10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11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12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2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3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4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5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6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7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8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th-TH" smtClean="0">
                <a:solidFill>
                  <a:prstClr val="black"/>
                </a:solidFill>
                <a:latin typeface="Calibri"/>
                <a:cs typeface="Cordia New"/>
              </a:rPr>
              <a:pPr/>
              <a:t>9</a:t>
            </a:fld>
            <a:endParaRPr lang="th-TH" dirty="0">
              <a:solidFill>
                <a:prstClr val="black"/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30338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สี่เหลี่ยม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สี่เหลี่ยมผืนผ้ามุมมน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" name="สี่เหลี่ยมผืนผ้ามุมมน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" name="สี่เหลี่ยมผืนผ้ามุมมน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h-TH" smtClean="0"/>
              <a:t>คลิกเพื่อแก้ไขลักษณะชื่อเรื่องรองต้นแบบ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79F8EB5-0068-40F1-B16E-24DF5D9B3E31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097CC8B-3E46-4AA0-9D20-B5567829D4F1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ชื่อเรื่องแนวตั้งและข้อควา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สี่เหลี่ยม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สี่เหลี่ยมผืนผ้ามุมมน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" name="สี่เหลี่ยมผืนผ้ามุมมน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" name="สี่เหลี่ยมผืนผ้ามุมมน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5" name="กราฟิกด้านล่าง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รูปแบบอิสระ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สี่เหลี่ยมผืนผ้า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7ABCE4A-10D5-44D6-95A7-C78F99B9C3F4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6707B87-FB81-484A-9DB8-0EE06A98FC21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สี่เหลี่ยม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สี่เหลี่ยมผืนผ้ามุมมน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" name="สี่เหลี่ยมผืนผ้ามุมมน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" name="สี่เหลี่ยมผืนผ้ามุมมน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9" name="กราฟิกด้านล่าง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รูปแบบอิสระ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สี่เหลี่ยมผืนผ้า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rtlCol="0" anchor="b">
            <a:normAutofit/>
          </a:bodyPr>
          <a:lstStyle>
            <a:lvl1pPr algn="l">
              <a:defRPr sz="6000" b="0" cap="none" baseline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D08757B-406B-4D5D-8257-89587853DECB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ส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5D0A6C2-3B9E-4128-A0D7-53BE93C10C54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103913A-3762-4A72-9398-198E0A3DEDD6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ชื่อเรื่องเท่านั้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BE1B0D6-02D6-4F4A-9718-F5D64D3F596A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กราฟิกด้านล่าง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รูปแบบอิสระ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" name="สี่เหลี่ยมผืนผ้า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B1B9DA4-71BE-4611-94F4-A422D008072B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6F7B064-01C1-4F27-A27E-328849893995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รูปภาพ 2" descr="พื้นที่สำรองเปล่าสำหรับเพิ่มรูปภาพ คลิกบนพื้นที่สำรองแล้วเลือกรูปภาพที่คุณต้องการเพิ่ม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th-TH" smtClean="0"/>
              <a:t>คลิกไอคอนเพื่อเพิ่มรูปภาพ</a:t>
            </a:r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41FAECC-2475-438D-A218-0E4A3AA5CFF3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กราฟิกด้านล่าง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รูปแบบอิสระ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สี่เหลี่ยมผืนผ้า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7" name="สี่เหลี่ยม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สี่เหลี่ยมผืนผ้ามุมมน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" name="สี่เหลี่ยมผืนผ้ามุมมน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" name="สี่เหลี่ยมผืนผ้ามุมมน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th-TH" dirty="0" err="1"/>
              <a:t>คลิกเพื่อแก้ไขสไตล์ชื่อเรื่องต้นแบบ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th-TH" dirty="0" err="1"/>
              <a:t>คลิกเพื่อแก้ไขสไตล์ของข้อความต้นแบบ</a:t>
            </a:r>
            <a:endParaRPr lang="th-TH" dirty="0"/>
          </a:p>
          <a:p>
            <a:pPr lvl="1" rtl="0"/>
            <a:r>
              <a:rPr lang="th-TH" dirty="0" err="1"/>
              <a:t>ระดับที่สอง</a:t>
            </a:r>
            <a:endParaRPr lang="th-TH" dirty="0"/>
          </a:p>
          <a:p>
            <a:pPr lvl="2" rtl="0"/>
            <a:r>
              <a:rPr lang="th-TH" dirty="0" err="1"/>
              <a:t>ระดับที่สาม</a:t>
            </a:r>
            <a:endParaRPr lang="th-TH" dirty="0"/>
          </a:p>
          <a:p>
            <a:pPr lvl="3" rtl="0"/>
            <a:r>
              <a:rPr lang="th-TH" dirty="0" err="1"/>
              <a:t>ระดับที่สี่</a:t>
            </a:r>
            <a:endParaRPr lang="th-TH" dirty="0"/>
          </a:p>
          <a:p>
            <a:pPr lvl="4" rtl="0"/>
            <a:r>
              <a:rPr lang="th-TH" dirty="0" err="1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B22DB066-016D-4A8E-928F-7DD2C99A6D0E}" type="datetime1">
              <a:rPr lang="th-TH" smtClean="0"/>
              <a:pPr/>
              <a:t>22/06/63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34C99D79-8A4B-4031-B1E0-AF26F8EDF2BC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Leelawadee" panose="020B0502040204020203" pitchFamily="34" charset="-34"/>
          <a:ea typeface="+mj-ea"/>
          <a:cs typeface="Leelawadee" panose="020B0502040204020203" pitchFamily="34" charset="-34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th-TH" sz="4800" dirty="0">
                <a:ea typeface="Microsoft Sans Serif" panose="020B0604020202020204" pitchFamily="34" charset="0"/>
              </a:rPr>
              <a:t>การประมวลผลและการวิเคราะห์ข้อมูลในการวิจัยด้วยโปรแกรม  </a:t>
            </a:r>
            <a:r>
              <a:rPr lang="en-US" sz="4800" dirty="0">
                <a:ea typeface="Microsoft Sans Serif" panose="020B0604020202020204" pitchFamily="34" charset="0"/>
              </a:rPr>
              <a:t>SPSS </a:t>
            </a:r>
            <a:endParaRPr lang="th-TH" sz="4800" dirty="0">
              <a:ea typeface="Microsoft Sans Serif" panose="020B0604020202020204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8758708" y="5445224"/>
            <a:ext cx="3236963" cy="886344"/>
          </a:xfrm>
        </p:spPr>
        <p:txBody>
          <a:bodyPr rtlCol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</a:pPr>
            <a:r>
              <a:rPr lang="th-TH" sz="1600" dirty="0" smtClean="0">
                <a:ea typeface="Microsoft Sans Serif" panose="020B0604020202020204" pitchFamily="34" charset="0"/>
              </a:rPr>
              <a:t>โดย เกียรติยศ ทรงสง่า</a:t>
            </a:r>
          </a:p>
          <a:p>
            <a:pPr rtl="0">
              <a:lnSpc>
                <a:spcPct val="100000"/>
              </a:lnSpc>
              <a:spcBef>
                <a:spcPts val="0"/>
              </a:spcBef>
            </a:pPr>
            <a:r>
              <a:rPr lang="th-TH" sz="1600" dirty="0" smtClean="0">
                <a:ea typeface="Microsoft Sans Serif" panose="020B0604020202020204" pitchFamily="34" charset="0"/>
              </a:rPr>
              <a:t>นักวิชาการปฏิรูปที่ดินชำนาญการพิเศษ สำนักจัดการปฏิรูปที่ดิน</a:t>
            </a:r>
          </a:p>
          <a:p>
            <a:pPr rtl="0">
              <a:lnSpc>
                <a:spcPct val="100000"/>
              </a:lnSpc>
              <a:spcBef>
                <a:spcPts val="0"/>
              </a:spcBef>
            </a:pPr>
            <a:endParaRPr lang="th-TH" sz="1600" dirty="0"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h-TH" dirty="0" smtClean="0"/>
              <a:t>กฎการตั้งชื่อตัวแปรของ </a:t>
            </a:r>
            <a:r>
              <a:rPr lang="en-US" dirty="0" smtClean="0"/>
              <a:t>SPSS</a:t>
            </a:r>
            <a:endParaRPr lang="th-TH" dirty="0"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>
          <a:xfrm>
            <a:off x="1218882" y="1600200"/>
            <a:ext cx="10564162" cy="4572000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kern="100" dirty="0" smtClean="0"/>
              <a:t>1. ความยาวของชื่อตัวแปรต้องไม่เกิน 8 ตัว</a:t>
            </a:r>
            <a:endParaRPr lang="en-US" kern="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kern="100" dirty="0" smtClean="0"/>
              <a:t>2. ชื่อตัวแปรต้องเริ่มต้นด้วยตัวอักษรเท่านั้น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kern="100" dirty="0" smtClean="0"/>
              <a:t>3. ชื่อ</a:t>
            </a:r>
            <a:r>
              <a:rPr lang="th-TH" kern="100" dirty="0"/>
              <a:t>ตัวแปร</a:t>
            </a:r>
            <a:r>
              <a:rPr lang="th-TH" kern="100" dirty="0" smtClean="0"/>
              <a:t>ต้องไม่จบด้วยจุด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kern="100" dirty="0" smtClean="0"/>
              <a:t>4. ห้ามใช้สัญลักษณ์พิเศษ </a:t>
            </a:r>
            <a:r>
              <a:rPr lang="en-US" kern="100" dirty="0" smtClean="0"/>
              <a:t>? !</a:t>
            </a:r>
            <a:r>
              <a:rPr lang="th-TH" kern="100" dirty="0" smtClean="0"/>
              <a:t> </a:t>
            </a:r>
            <a:r>
              <a:rPr lang="en-US" kern="100" dirty="0" smtClean="0"/>
              <a:t>“ *	</a:t>
            </a:r>
            <a:endParaRPr lang="th-TH" kern="1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kern="100" dirty="0" smtClean="0"/>
              <a:t>5. ชื่อตัวแปรในแฟ้มข้อมูลเดียวกันต้องไม่ซ้ำกัน</a:t>
            </a:r>
            <a:endParaRPr lang="en-US" kern="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kern="100" dirty="0" smtClean="0"/>
              <a:t>6. ตัวอักษรเล็กหรือใหญ่ จะถือเป็นตัวเดียวกัน เช่น </a:t>
            </a:r>
            <a:r>
              <a:rPr lang="en-US" kern="100" dirty="0" smtClean="0"/>
              <a:t>Money </a:t>
            </a:r>
            <a:r>
              <a:rPr lang="en-US" kern="100" dirty="0" err="1" smtClean="0"/>
              <a:t>money</a:t>
            </a:r>
            <a:r>
              <a:rPr lang="en-US" kern="100" dirty="0" smtClean="0"/>
              <a:t> </a:t>
            </a:r>
            <a:r>
              <a:rPr lang="en-US" kern="100" dirty="0" err="1" smtClean="0"/>
              <a:t>MONEY</a:t>
            </a:r>
            <a:r>
              <a:rPr lang="th-TH" kern="100" dirty="0" smtClean="0"/>
              <a:t> </a:t>
            </a:r>
            <a:endParaRPr lang="th-TH" kern="1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kern="100" dirty="0" smtClean="0"/>
              <a:t>7. ห้ามตั้งชื่อต่อไปนี้เป็นตัวแปร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kern="100" dirty="0"/>
              <a:t> </a:t>
            </a:r>
            <a:r>
              <a:rPr lang="en-US" kern="100" dirty="0" smtClean="0"/>
              <a:t>   ALL  NE  EQ  TO  LE  LT  BY  OR  GT  AND  NOT  GE  WITH</a:t>
            </a:r>
            <a:r>
              <a:rPr lang="th-TH" kern="100" dirty="0" smtClean="0"/>
              <a:t> </a:t>
            </a:r>
            <a:endParaRPr lang="th-TH" kern="100" dirty="0"/>
          </a:p>
        </p:txBody>
      </p:sp>
    </p:spTree>
    <p:extLst>
      <p:ext uri="{BB962C8B-B14F-4D97-AF65-F5344CB8AC3E}">
        <p14:creationId xmlns:p14="http://schemas.microsoft.com/office/powerpoint/2010/main" val="245204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h-TH" dirty="0" smtClean="0"/>
              <a:t>ชนิดของตัวแปร</a:t>
            </a:r>
            <a:endParaRPr lang="th-TH" dirty="0"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Numeric </a:t>
            </a:r>
            <a:r>
              <a:rPr lang="th-TH" kern="100" dirty="0" smtClean="0"/>
              <a:t>เป็นตัวแปรชนิดตัวเลข ต้องกำหนดความกว้าง และจุดทศนิยม</a:t>
            </a:r>
            <a:endParaRPr lang="en-US" kern="1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Comma</a:t>
            </a:r>
            <a:r>
              <a:rPr lang="th-TH" kern="100" dirty="0" smtClean="0"/>
              <a:t> ใส่ </a:t>
            </a:r>
            <a:r>
              <a:rPr lang="en-US" kern="100" dirty="0" smtClean="0"/>
              <a:t>comma </a:t>
            </a:r>
            <a:r>
              <a:rPr lang="th-TH" kern="100" dirty="0" smtClean="0"/>
              <a:t>คั่นหลักพัน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Dot </a:t>
            </a:r>
            <a:r>
              <a:rPr lang="th-TH" kern="100" dirty="0" smtClean="0"/>
              <a:t>มีเครื่องหมายจุดคั่นหลักพัน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Scientific Notation </a:t>
            </a:r>
            <a:r>
              <a:rPr lang="th-TH" kern="100" dirty="0" smtClean="0"/>
              <a:t>ตัวเลข และสัญลักษณ์วิทยาศาสตร์</a:t>
            </a:r>
            <a:r>
              <a:rPr lang="en-US" kern="100" dirty="0"/>
              <a:t>	</a:t>
            </a:r>
            <a:r>
              <a:rPr lang="th-TH" kern="100" dirty="0" smtClean="0"/>
              <a:t> 345</a:t>
            </a:r>
            <a:r>
              <a:rPr lang="en-US" kern="100" dirty="0" smtClean="0"/>
              <a:t>F</a:t>
            </a:r>
            <a:r>
              <a:rPr lang="th-TH" kern="100" dirty="0" smtClean="0"/>
              <a:t>+4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Date</a:t>
            </a:r>
            <a:r>
              <a:rPr lang="th-TH" kern="100" dirty="0" smtClean="0"/>
              <a:t> ตัวเลขชนิดวันที่ ในหลากหลายรูปแบบ</a:t>
            </a:r>
            <a:endParaRPr lang="en-US" kern="1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Dollar </a:t>
            </a:r>
            <a:r>
              <a:rPr lang="th-TH" kern="100" dirty="0" smtClean="0"/>
              <a:t>ตัวแปรชนิดตัวเลขและตัวเงิน </a:t>
            </a:r>
            <a:r>
              <a:rPr lang="en-US" kern="100" dirty="0" smtClean="0"/>
              <a:t>$ </a:t>
            </a:r>
            <a:r>
              <a:rPr lang="th-TH" kern="100" dirty="0" smtClean="0"/>
              <a:t> 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Custom </a:t>
            </a:r>
            <a:r>
              <a:rPr lang="th-TH" kern="100" dirty="0" smtClean="0"/>
              <a:t>เป็น </a:t>
            </a:r>
            <a:r>
              <a:rPr lang="en-US" kern="100" dirty="0" smtClean="0"/>
              <a:t>Custom currency 5 </a:t>
            </a:r>
            <a:r>
              <a:rPr lang="th-TH" kern="100" dirty="0" smtClean="0"/>
              <a:t>รูปแบบ </a:t>
            </a:r>
            <a:r>
              <a:rPr lang="en-US" kern="100" dirty="0" smtClean="0"/>
              <a:t>CCA CCB CCC CCD CCE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String </a:t>
            </a:r>
            <a:r>
              <a:rPr lang="th-TH" kern="100" dirty="0" smtClean="0"/>
              <a:t>ตัวแปรที่มีค่าตัวอักษร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Width </a:t>
            </a:r>
            <a:r>
              <a:rPr lang="th-TH" kern="100" dirty="0" smtClean="0"/>
              <a:t>กำหนดขาดของตัวแปร</a:t>
            </a:r>
            <a:endParaRPr lang="en-US" kern="1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Decimals </a:t>
            </a:r>
            <a:r>
              <a:rPr lang="th-TH" kern="100" dirty="0" smtClean="0"/>
              <a:t>จำนวนหลังจุดทศนิยม</a:t>
            </a:r>
            <a:endParaRPr lang="th-TH" kern="100" dirty="0"/>
          </a:p>
        </p:txBody>
      </p:sp>
    </p:spTree>
    <p:extLst>
      <p:ext uri="{BB962C8B-B14F-4D97-AF65-F5344CB8AC3E}">
        <p14:creationId xmlns:p14="http://schemas.microsoft.com/office/powerpoint/2010/main" val="49946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h-TH" dirty="0"/>
              <a:t>หน้าจอของ </a:t>
            </a:r>
            <a:r>
              <a:rPr lang="en-US" dirty="0"/>
              <a:t>Data View </a:t>
            </a:r>
            <a:r>
              <a:rPr lang="th-TH" dirty="0" smtClean="0"/>
              <a:t>ประกอบด้วย</a:t>
            </a:r>
            <a:endParaRPr lang="th-TH" dirty="0"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kern="100" dirty="0" smtClean="0"/>
              <a:t>1. Row </a:t>
            </a:r>
            <a:r>
              <a:rPr lang="th-TH" sz="2000" kern="100" dirty="0" smtClean="0"/>
              <a:t>หรือบรรทัด โดยที่ 1 </a:t>
            </a:r>
            <a:r>
              <a:rPr lang="en-US" sz="2000" kern="100" dirty="0" smtClean="0"/>
              <a:t>row </a:t>
            </a:r>
            <a:r>
              <a:rPr lang="th-TH" sz="2000" kern="100" dirty="0" smtClean="0"/>
              <a:t>หรือ 1 บรรทัด คือ 1 </a:t>
            </a:r>
            <a:r>
              <a:rPr lang="en-US" sz="2000" kern="100" dirty="0" smtClean="0"/>
              <a:t>case </a:t>
            </a:r>
            <a:r>
              <a:rPr lang="th-TH" sz="2000" kern="100" dirty="0" smtClean="0"/>
              <a:t>ซึ่งหมายถึง แบบสอบถาม 1 ชุดที่ได้จากการสอบถามตัวอย่าง 1 หน่วย ถ้ามีแบบสอบถาม 300 ชุด ในหน้าจอนี้จะต้องมี 300 บรรทัด</a:t>
            </a:r>
            <a:endParaRPr lang="en-US" sz="2000" kern="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sz="2000" kern="100" dirty="0" smtClean="0"/>
              <a:t>2. </a:t>
            </a:r>
            <a:r>
              <a:rPr lang="th-TH" sz="2000" kern="100" dirty="0" err="1" smtClean="0"/>
              <a:t>คอสัมน์</a:t>
            </a:r>
            <a:r>
              <a:rPr lang="th-TH" sz="2000" kern="100" dirty="0" smtClean="0"/>
              <a:t> ( </a:t>
            </a:r>
            <a:r>
              <a:rPr lang="en-US" sz="2000" kern="100" dirty="0" smtClean="0"/>
              <a:t>Column ) </a:t>
            </a:r>
            <a:r>
              <a:rPr lang="th-TH" sz="2000" kern="100" dirty="0" smtClean="0"/>
              <a:t>จะหมายถึงตัวแปร โดยที่ 1 </a:t>
            </a:r>
            <a:r>
              <a:rPr lang="en-US" sz="2000" kern="100" dirty="0" smtClean="0"/>
              <a:t>Column </a:t>
            </a:r>
            <a:r>
              <a:rPr lang="th-TH" sz="2000" kern="100" dirty="0" smtClean="0"/>
              <a:t>คือ 1 ตัวแปร โดยจะมีชื่อตัวแปรที่สร้างไว้ใน </a:t>
            </a:r>
            <a:r>
              <a:rPr lang="en-US" sz="2000" kern="100" dirty="0" smtClean="0"/>
              <a:t>Variable View </a:t>
            </a:r>
            <a:r>
              <a:rPr lang="th-TH" sz="2000" kern="100" dirty="0" smtClean="0"/>
              <a:t>อยู่ที่หัว </a:t>
            </a:r>
            <a:r>
              <a:rPr lang="en-US" sz="2000" kern="100" dirty="0" smtClean="0"/>
              <a:t>column</a:t>
            </a:r>
            <a:endParaRPr lang="th-TH" sz="2000" kern="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sz="2000" kern="100" dirty="0" smtClean="0"/>
              <a:t>3. เซล ( </a:t>
            </a:r>
            <a:r>
              <a:rPr lang="en-US" sz="2000" kern="100" dirty="0" smtClean="0"/>
              <a:t>Cell ) </a:t>
            </a:r>
            <a:r>
              <a:rPr lang="th-TH" sz="2000" kern="100" dirty="0" smtClean="0"/>
              <a:t>เป็นส่วนตัดกันของ </a:t>
            </a:r>
            <a:r>
              <a:rPr lang="en-US" sz="2000" kern="100" dirty="0" smtClean="0"/>
              <a:t>row </a:t>
            </a:r>
            <a:r>
              <a:rPr lang="th-TH" sz="2000" kern="100" dirty="0" smtClean="0"/>
              <a:t>และ </a:t>
            </a:r>
            <a:r>
              <a:rPr lang="en-US" sz="2000" kern="100" dirty="0" smtClean="0"/>
              <a:t>column </a:t>
            </a:r>
            <a:r>
              <a:rPr lang="th-TH" sz="2000" kern="100" dirty="0" smtClean="0"/>
              <a:t>แต่ละ </a:t>
            </a:r>
            <a:r>
              <a:rPr lang="en-US" sz="2000" kern="100" dirty="0" smtClean="0"/>
              <a:t>cell </a:t>
            </a:r>
            <a:r>
              <a:rPr lang="th-TH" sz="2000" kern="100" dirty="0" smtClean="0"/>
              <a:t>จะต้องมีค่าของตัวแปรเพียงค่าตัวเดียวเท่านั้น นอกจากนั้นใน </a:t>
            </a:r>
            <a:r>
              <a:rPr lang="en-US" sz="2000" kern="100" dirty="0" smtClean="0"/>
              <a:t>cell </a:t>
            </a:r>
            <a:r>
              <a:rPr lang="th-TH" sz="2000" kern="100" dirty="0" smtClean="0"/>
              <a:t>ไม่สามารถเขียนเป็นสูตรได้เหมือนในโปรแกรม </a:t>
            </a:r>
            <a:r>
              <a:rPr lang="en-US" sz="2000" kern="100" dirty="0" smtClean="0"/>
              <a:t>Excel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sz="2000" kern="100" dirty="0" smtClean="0"/>
              <a:t>4. แฟ้มข้อมูลจะต้องเป็นรูปสี่เหลี่ยม ขนาดของรูปสี่เหลี่ยมจะขึ้นกับจำนวน </a:t>
            </a:r>
            <a:r>
              <a:rPr lang="en-US" sz="2000" kern="100" dirty="0" smtClean="0"/>
              <a:t>row </a:t>
            </a:r>
            <a:r>
              <a:rPr lang="th-TH" sz="2000" kern="100" dirty="0" smtClean="0"/>
              <a:t>และจำนวน </a:t>
            </a:r>
            <a:r>
              <a:rPr lang="en-US" sz="2000" kern="100" dirty="0" smtClean="0"/>
              <a:t>column </a:t>
            </a:r>
            <a:r>
              <a:rPr lang="th-TH" sz="2000" kern="100" dirty="0" smtClean="0"/>
              <a:t>เช่น ถ้ามีจำนวนแบบสอบถาม 100 ชุด หมายถึงมี 100 </a:t>
            </a:r>
            <a:r>
              <a:rPr lang="en-US" sz="2000" kern="100" dirty="0" smtClean="0"/>
              <a:t>rows </a:t>
            </a:r>
            <a:r>
              <a:rPr lang="th-TH" sz="2000" kern="100" dirty="0" smtClean="0"/>
              <a:t>และถ้ามีตัวแปร 5 ตัวขนาดของแฟ้มข้อมูลจะเป็น 100</a:t>
            </a:r>
            <a:r>
              <a:rPr lang="en-US" sz="2000" kern="100" dirty="0" smtClean="0"/>
              <a:t>x5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h-TH" sz="2000" kern="100" dirty="0" smtClean="0"/>
              <a:t>5. ทุก </a:t>
            </a:r>
            <a:r>
              <a:rPr lang="en-US" sz="2000" kern="100" dirty="0"/>
              <a:t>cell </a:t>
            </a:r>
            <a:r>
              <a:rPr lang="th-TH" sz="2000" kern="100" dirty="0"/>
              <a:t>จะต้องมีข้อมูล นั้นคือห้ามมี </a:t>
            </a:r>
            <a:r>
              <a:rPr lang="en-US" sz="2000" kern="100" dirty="0"/>
              <a:t>cell </a:t>
            </a:r>
            <a:r>
              <a:rPr lang="th-TH" sz="2000" kern="100" dirty="0"/>
              <a:t>ว่าง ผู้ใช้สามารถเจาะข้อมูลที่ </a:t>
            </a:r>
            <a:r>
              <a:rPr lang="en-US" sz="2000" kern="100" dirty="0"/>
              <a:t>cell </a:t>
            </a:r>
            <a:r>
              <a:rPr lang="th-TH" sz="2000" kern="100" dirty="0"/>
              <a:t>ใดก็ได้ ถ้าเจาะข้อมูลนอกขอบเขตของแฟ้มข้อมูล เช่น ถ้าขนาดของแฟ้มข้อมูลเป็น 100 </a:t>
            </a:r>
            <a:r>
              <a:rPr lang="en-US" sz="2000" kern="100" dirty="0"/>
              <a:t>x 5 </a:t>
            </a:r>
            <a:r>
              <a:rPr lang="th-TH" sz="2000" kern="100" dirty="0"/>
              <a:t>แต่ผู้พิมพ์ข้อมูลพิมพ์ค่าของข้อมูลที่ </a:t>
            </a:r>
            <a:r>
              <a:rPr lang="en-US" sz="2000" kern="100" dirty="0"/>
              <a:t>cell (120,10 ) </a:t>
            </a:r>
            <a:r>
              <a:rPr lang="th-TH" sz="2000" kern="100" dirty="0"/>
              <a:t>ขนาดของแฟ้มข้อมูลจะขยายเป็น 120 </a:t>
            </a:r>
            <a:r>
              <a:rPr lang="en-US" sz="2000" kern="100" dirty="0"/>
              <a:t>x 10 </a:t>
            </a:r>
            <a:r>
              <a:rPr lang="th-TH" sz="2000" kern="100" dirty="0"/>
              <a:t>ซึ่งทำให้เกิด </a:t>
            </a:r>
            <a:r>
              <a:rPr lang="en-US" sz="2000" kern="100" dirty="0"/>
              <a:t>cell  </a:t>
            </a:r>
            <a:r>
              <a:rPr lang="th-TH" sz="2000" kern="100" dirty="0"/>
              <a:t>ว่างผู้ใช้จะต้องระมัดระวัง กรณีที่ตัวแปรเชิงปริมาณ หรือชนิด </a:t>
            </a:r>
            <a:r>
              <a:rPr lang="en-US" sz="2000" kern="100" dirty="0"/>
              <a:t>numeric </a:t>
            </a:r>
            <a:r>
              <a:rPr lang="th-TH" sz="2000" kern="100" dirty="0"/>
              <a:t>จะทำให้ </a:t>
            </a:r>
            <a:r>
              <a:rPr lang="en-US" sz="2000" kern="100" dirty="0"/>
              <a:t>cell </a:t>
            </a:r>
            <a:r>
              <a:rPr lang="th-TH" sz="2000" kern="100" dirty="0"/>
              <a:t>ที่ว่างจะมีค่าของข้อมูลเป็น </a:t>
            </a:r>
            <a:r>
              <a:rPr lang="en-US" sz="2000" kern="100" dirty="0"/>
              <a:t>system – missing value </a:t>
            </a:r>
            <a:r>
              <a:rPr lang="th-TH" sz="2000" kern="100" dirty="0"/>
              <a:t>หรือมีค่า</a:t>
            </a:r>
            <a:r>
              <a:rPr lang="th-TH" sz="2000" kern="100" dirty="0" smtClean="0"/>
              <a:t>เป็น</a:t>
            </a:r>
            <a:r>
              <a:rPr lang="th-TH" sz="2000" kern="100" dirty="0"/>
              <a:t>จุด ( . )</a:t>
            </a:r>
            <a:endParaRPr lang="en-US" sz="2000" kern="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kern="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h-TH" sz="2000" kern="100" dirty="0" smtClean="0"/>
          </a:p>
        </p:txBody>
      </p:sp>
    </p:spTree>
    <p:extLst>
      <p:ext uri="{BB962C8B-B14F-4D97-AF65-F5344CB8AC3E}">
        <p14:creationId xmlns:p14="http://schemas.microsoft.com/office/powerpoint/2010/main" val="209548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1218883" y="548680"/>
            <a:ext cx="9751060" cy="89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r>
              <a:rPr lang="th-TH" sz="2400" b="1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โปรแกรม </a:t>
            </a:r>
            <a:r>
              <a:rPr lang="en-US" sz="2400" b="1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SPSS (Statistical   Package  for  the  Social  Sciences) </a:t>
            </a:r>
            <a:endParaRPr lang="th-TH" sz="2400" b="1" dirty="0">
              <a:latin typeface="Leelawadee" panose="020B0502040204020203" pitchFamily="34" charset="-34"/>
              <a:ea typeface="Microsoft Sans Serif" panose="020B0604020202020204" pitchFamily="34" charset="0"/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r>
              <a:rPr lang="th-TH" sz="2400" dirty="0" smtClean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เป็น</a:t>
            </a:r>
            <a:r>
              <a:rPr lang="th-TH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โปรแกรมสำเร็จรูปทางสถิติ</a:t>
            </a:r>
            <a:r>
              <a:rPr lang="th-TH" sz="2400" dirty="0" smtClean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ที่สามารถสร้างแฟ้มข้อมูลขึ้นเองหรือนำข้อมูลจากแฟ้มข้อมูลที่สร้างมาจากโปรแกรมอื่นได้</a:t>
            </a:r>
          </a:p>
          <a:p>
            <a:r>
              <a:rPr lang="th-TH" sz="2400" dirty="0" smtClean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ชื่อเสียง</a:t>
            </a:r>
            <a:r>
              <a:rPr lang="th-TH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และใช้กันอย่างแพร่หลายมานานไม่น้อยกว่า 30 ปี เป็นโปรแกรมสำเร็จรูปทางสถิติขนาดใหญ่ ที่มีการพัฒนามาหลายรุ่น เริ่มตั้งแต่รุ่นที่มีการใช้งานบนเครื่องคอมพิวเตอร์ขนาดใหญ่ โดยใช้ชื่อ  </a:t>
            </a:r>
            <a:r>
              <a:rPr lang="en-US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SPSS  </a:t>
            </a:r>
            <a:r>
              <a:rPr lang="th-TH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ต่อมามีการใช้งานร่วมกับงานบนเครื่องไมโครคอมพิวเตอร์ส่วนบุคคล  </a:t>
            </a:r>
            <a:endParaRPr lang="th-TH" sz="2400" dirty="0" smtClean="0">
              <a:latin typeface="Leelawadee" panose="020B0502040204020203" pitchFamily="34" charset="-34"/>
              <a:ea typeface="Microsoft Sans Serif" panose="020B0604020202020204" pitchFamily="34" charset="0"/>
              <a:cs typeface="Leelawadee" panose="020B0502040204020203" pitchFamily="34" charset="-34"/>
            </a:endParaRPr>
          </a:p>
          <a:p>
            <a:r>
              <a:rPr lang="th-TH" sz="2400" dirty="0" smtClean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ปัจจุบัน</a:t>
            </a:r>
            <a:r>
              <a:rPr lang="th-TH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มีการสร้างรุ่นที่ใช้งานร่วมกันกับวินโดวส์  โดยใช้ชื่อว่า </a:t>
            </a:r>
            <a:r>
              <a:rPr lang="en-US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SPSS for Windows </a:t>
            </a:r>
            <a:r>
              <a:rPr lang="th-TH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ทุกคนควรจะมีพื้นฐานการใช้งาน</a:t>
            </a:r>
            <a:r>
              <a:rPr lang="th-TH" sz="2400" dirty="0" smtClean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วินโดวส์มาก่อน จึง</a:t>
            </a:r>
            <a:r>
              <a:rPr lang="th-TH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จะสามารถใช้โปรแกรม  </a:t>
            </a:r>
            <a:r>
              <a:rPr lang="en-US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SPSS  </a:t>
            </a:r>
            <a:r>
              <a:rPr lang="th-TH" sz="2400" dirty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สำหรับวินโดวส์ได้ง่าย</a:t>
            </a:r>
            <a:r>
              <a:rPr lang="th-TH" sz="2400" dirty="0" smtClean="0">
                <a:latin typeface="Leelawadee" panose="020B0502040204020203" pitchFamily="34" charset="-34"/>
                <a:ea typeface="Microsoft Sans Serif" panose="020B0604020202020204" pitchFamily="34" charset="0"/>
                <a:cs typeface="Leelawadee" panose="020B0502040204020203" pitchFamily="34" charset="-34"/>
              </a:rPr>
              <a:t>ขึ้น</a:t>
            </a:r>
            <a:endParaRPr lang="th-TH" sz="2400" dirty="0">
              <a:latin typeface="Leelawadee" panose="020B0502040204020203" pitchFamily="34" charset="-34"/>
              <a:ea typeface="Microsoft Sans Serif" panose="020B0604020202020204" pitchFamily="34" charset="0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52639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1218883" y="476672"/>
            <a:ext cx="9751060" cy="9711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/>
          <a:lstStyle/>
          <a:p>
            <a:r>
              <a:rPr lang="th-TH" b="1" dirty="0"/>
              <a:t>ความสามารถของโปรแกรม  </a:t>
            </a:r>
            <a:r>
              <a:rPr lang="en-US" b="1" dirty="0"/>
              <a:t>SPSS </a:t>
            </a:r>
            <a:r>
              <a:rPr lang="en-US" b="1" dirty="0" smtClean="0"/>
              <a:t>for Window</a:t>
            </a:r>
            <a:endParaRPr lang="th-TH" b="1" dirty="0"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th-TH" dirty="0" smtClean="0">
                <a:cs typeface="Leelawadee" panose="020B0502040204020203" pitchFamily="34" charset="-34"/>
              </a:rPr>
              <a:t>ความสามารถในการจัดข้อมูล</a:t>
            </a:r>
          </a:p>
          <a:p>
            <a:pPr lvl="1"/>
            <a:r>
              <a:rPr lang="th-TH" dirty="0" smtClean="0"/>
              <a:t>การ</a:t>
            </a:r>
            <a:r>
              <a:rPr lang="th-TH" dirty="0"/>
              <a:t>เปลี่ยนรูปข้อมูล (</a:t>
            </a:r>
            <a:r>
              <a:rPr lang="en-US" dirty="0"/>
              <a:t>Data  Transformation)  </a:t>
            </a:r>
            <a:r>
              <a:rPr lang="th-TH" dirty="0"/>
              <a:t>เช่น  การสร้างตัวแปรใหม่ </a:t>
            </a:r>
            <a:r>
              <a:rPr lang="th-TH" dirty="0" smtClean="0"/>
              <a:t>(</a:t>
            </a:r>
            <a:r>
              <a:rPr lang="en-US" dirty="0" smtClean="0"/>
              <a:t>Compute</a:t>
            </a:r>
            <a:r>
              <a:rPr lang="th-TH" dirty="0" smtClean="0"/>
              <a:t>) เปลี่ยนค่าข้อมูล (</a:t>
            </a:r>
            <a:r>
              <a:rPr lang="en-US" dirty="0" smtClean="0"/>
              <a:t>Recode</a:t>
            </a:r>
            <a:r>
              <a:rPr lang="th-TH" dirty="0"/>
              <a:t>)</a:t>
            </a:r>
            <a:r>
              <a:rPr lang="th-TH" dirty="0" smtClean="0"/>
              <a:t> ฯลฯ</a:t>
            </a:r>
          </a:p>
          <a:p>
            <a:pPr lvl="1"/>
            <a:r>
              <a:rPr lang="th-TH" dirty="0" smtClean="0"/>
              <a:t>การ</a:t>
            </a:r>
            <a:r>
              <a:rPr lang="th-TH" dirty="0"/>
              <a:t>เลือก</a:t>
            </a:r>
            <a:r>
              <a:rPr lang="th-TH" dirty="0" smtClean="0"/>
              <a:t>ข้อมูลเฉพาะ </a:t>
            </a:r>
            <a:r>
              <a:rPr lang="th-TH" dirty="0"/>
              <a:t>(</a:t>
            </a:r>
            <a:r>
              <a:rPr lang="en-US" dirty="0"/>
              <a:t>Select  Case)  </a:t>
            </a:r>
            <a:r>
              <a:rPr lang="th-TH" dirty="0"/>
              <a:t>เช่น  การเลือกข้อมูลด้วยเงื่อนไขต่างๆ  </a:t>
            </a:r>
            <a:endParaRPr lang="th-TH" dirty="0" smtClean="0"/>
          </a:p>
          <a:p>
            <a:pPr lvl="1"/>
            <a:r>
              <a:rPr lang="th-TH" dirty="0" smtClean="0"/>
              <a:t>การสร้างตัวแปรใหม่และการเพิ่มข้อมูล ได้แก่ การสร้างตัวแปร (</a:t>
            </a:r>
            <a:r>
              <a:rPr lang="en-US" dirty="0" smtClean="0"/>
              <a:t>Insert Variable</a:t>
            </a:r>
            <a:r>
              <a:rPr lang="th-TH" dirty="0" smtClean="0"/>
              <a:t>) การเพิ่มข้อมูล (</a:t>
            </a:r>
            <a:r>
              <a:rPr lang="en-US" dirty="0" smtClean="0"/>
              <a:t>Insert Case</a:t>
            </a:r>
            <a:r>
              <a:rPr lang="th-TH" dirty="0" smtClean="0"/>
              <a:t>) การ</a:t>
            </a:r>
            <a:r>
              <a:rPr lang="th-TH" dirty="0"/>
              <a:t>รวมไฟล์ข้อมูลด้วยวิธีการต่างๆ เช่น  รวมตัวแปร  รวมชุด</a:t>
            </a:r>
            <a:r>
              <a:rPr lang="th-TH" dirty="0" smtClean="0"/>
              <a:t>ข้อมูล</a:t>
            </a:r>
          </a:p>
          <a:p>
            <a:pPr lvl="1"/>
            <a:r>
              <a:rPr lang="th-TH" dirty="0" smtClean="0"/>
              <a:t>การเรียงลำดับข้อมูล (</a:t>
            </a:r>
            <a:r>
              <a:rPr lang="en-US" dirty="0" smtClean="0"/>
              <a:t>Sort Case</a:t>
            </a:r>
            <a:r>
              <a:rPr lang="th-TH" dirty="0" smtClean="0"/>
              <a:t>)</a:t>
            </a:r>
          </a:p>
          <a:p>
            <a:pPr lvl="1"/>
            <a:r>
              <a:rPr lang="th-TH" dirty="0" smtClean="0"/>
              <a:t>การ</a:t>
            </a:r>
            <a:r>
              <a:rPr lang="th-TH" dirty="0"/>
              <a:t>ดำเนินการกับข้อมูลในลักษณะอื่นๆ เช่น </a:t>
            </a:r>
            <a:r>
              <a:rPr lang="th-TH" dirty="0" smtClean="0"/>
              <a:t>การ</a:t>
            </a:r>
            <a:r>
              <a:rPr lang="th-TH" dirty="0"/>
              <a:t>ให้น้ำหนักแก่ชุด</a:t>
            </a:r>
            <a:r>
              <a:rPr lang="th-TH" dirty="0" smtClean="0"/>
              <a:t>ข้อมูล</a:t>
            </a:r>
          </a:p>
          <a:p>
            <a:pPr lvl="1"/>
            <a:r>
              <a:rPr lang="th-TH" dirty="0" smtClean="0">
                <a:cs typeface="Leelawadee" panose="020B0502040204020203" pitchFamily="34" charset="-34"/>
              </a:rPr>
              <a:t>การสับเปลี่ยนข้อมูลระหว่างแถวและคอลัมน์ (</a:t>
            </a:r>
            <a:r>
              <a:rPr lang="en-US" dirty="0" smtClean="0">
                <a:cs typeface="Leelawadee" panose="020B0502040204020203" pitchFamily="34" charset="-34"/>
              </a:rPr>
              <a:t>Transpose</a:t>
            </a:r>
            <a:r>
              <a:rPr lang="th-TH" dirty="0" smtClean="0">
                <a:cs typeface="Leelawadee" panose="020B0502040204020203" pitchFamily="34" charset="-34"/>
              </a:rPr>
              <a:t>)</a:t>
            </a:r>
            <a:endParaRPr lang="th-TH" dirty="0"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3931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1218883" y="476672"/>
            <a:ext cx="9751060" cy="9711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/>
          <a:lstStyle/>
          <a:p>
            <a:r>
              <a:rPr lang="th-TH" b="1" dirty="0"/>
              <a:t>ความสามารถของโปรแกรม  </a:t>
            </a:r>
            <a:r>
              <a:rPr lang="en-US" b="1" dirty="0"/>
              <a:t>SPSS </a:t>
            </a:r>
            <a:r>
              <a:rPr lang="en-US" b="1" dirty="0" smtClean="0"/>
              <a:t>for Window</a:t>
            </a:r>
            <a:endParaRPr lang="th-TH" b="1" dirty="0"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rtl="0"/>
            <a:r>
              <a:rPr lang="th-TH" dirty="0" smtClean="0">
                <a:cs typeface="Leelawadee" panose="020B0502040204020203" pitchFamily="34" charset="-34"/>
              </a:rPr>
              <a:t>ความสามารถในการวิเคราะห์ข้อมูล</a:t>
            </a:r>
          </a:p>
          <a:p>
            <a:pPr lvl="1"/>
            <a:r>
              <a:rPr lang="th-TH" dirty="0" smtClean="0"/>
              <a:t>การสรุปลักษณะของข้อมูล</a:t>
            </a:r>
          </a:p>
          <a:p>
            <a:pPr lvl="2"/>
            <a:r>
              <a:rPr lang="th-TH" dirty="0"/>
              <a:t>การวิเคราะห์ข้อมูลเชิงกลุ่ม (การแจกแจงความถี่ </a:t>
            </a:r>
            <a:r>
              <a:rPr lang="en-US" dirty="0"/>
              <a:t>Frequency Distribution)</a:t>
            </a:r>
          </a:p>
          <a:p>
            <a:pPr lvl="2"/>
            <a:r>
              <a:rPr lang="th-TH" dirty="0"/>
              <a:t>การวิเคราะห์ข้อมูลสถิติเบื้องต้น (</a:t>
            </a:r>
            <a:r>
              <a:rPr lang="en-US" dirty="0"/>
              <a:t>Descriptive Statistics) </a:t>
            </a:r>
            <a:r>
              <a:rPr lang="th-TH" dirty="0"/>
              <a:t>เช่น ค่าเฉลี่ย   ร้อยละ  ค่าส่วนเบี่ยงเบนมาตรฐาน ค่าฐานนิยม ค่าแสดงตำแหน่งของข้อมูล เช่น </a:t>
            </a:r>
            <a:r>
              <a:rPr lang="th-TH" dirty="0" err="1"/>
              <a:t>ควอไทล์</a:t>
            </a:r>
            <a:endParaRPr lang="th-TH" dirty="0"/>
          </a:p>
          <a:p>
            <a:pPr lvl="1"/>
            <a:r>
              <a:rPr lang="th-TH" dirty="0" smtClean="0"/>
              <a:t>การใช้ข้อมูลตัวอย่างสรุปลักษณะประชากร</a:t>
            </a:r>
          </a:p>
          <a:p>
            <a:pPr lvl="2"/>
            <a:r>
              <a:rPr lang="th-TH" dirty="0" smtClean="0"/>
              <a:t>การเปรียบเทียบค่าเฉลี่ย (</a:t>
            </a:r>
            <a:r>
              <a:rPr lang="en-US" dirty="0"/>
              <a:t>M</a:t>
            </a:r>
            <a:r>
              <a:rPr lang="en-US" dirty="0" smtClean="0"/>
              <a:t>ean group comparison)</a:t>
            </a:r>
          </a:p>
          <a:p>
            <a:pPr lvl="2"/>
            <a:r>
              <a:rPr lang="th-TH" dirty="0" smtClean="0"/>
              <a:t>การวิเคราะห์ความสัมพันธ์ของตัวแปรเชิงกลุ่ม (</a:t>
            </a:r>
            <a:r>
              <a:rPr lang="en-US" dirty="0" smtClean="0"/>
              <a:t>Measures of Association for Categorical Variables</a:t>
            </a:r>
            <a:r>
              <a:rPr lang="th-TH" dirty="0" smtClean="0"/>
              <a:t>)</a:t>
            </a:r>
          </a:p>
          <a:p>
            <a:pPr lvl="2"/>
            <a:r>
              <a:rPr lang="th-TH" dirty="0" smtClean="0"/>
              <a:t>การหาความสัมพันธ์ (</a:t>
            </a:r>
            <a:r>
              <a:rPr lang="en-US" dirty="0" smtClean="0"/>
              <a:t>Correlation)</a:t>
            </a:r>
          </a:p>
          <a:p>
            <a:pPr lvl="2"/>
            <a:r>
              <a:rPr lang="th-TH" dirty="0" smtClean="0"/>
              <a:t>การวิเคราะห์การถดถอย (</a:t>
            </a:r>
            <a:r>
              <a:rPr lang="en-US" dirty="0" smtClean="0"/>
              <a:t>Regression Analysis)</a:t>
            </a:r>
          </a:p>
          <a:p>
            <a:pPr lvl="2"/>
            <a:r>
              <a:rPr lang="th-TH" dirty="0" smtClean="0"/>
              <a:t>การตรวจสอบลักษณะประชากร</a:t>
            </a:r>
          </a:p>
          <a:p>
            <a:pPr lvl="2"/>
            <a:r>
              <a:rPr lang="th-TH" dirty="0" smtClean="0"/>
              <a:t>การทดสอบสถิติไม่ใช้พารามิเตอร์ (</a:t>
            </a:r>
            <a:r>
              <a:rPr lang="en-US" dirty="0" smtClean="0"/>
              <a:t>Nonparametric Test</a:t>
            </a:r>
            <a:r>
              <a:rPr lang="th-TH" dirty="0" smtClean="0"/>
              <a:t>)</a:t>
            </a:r>
          </a:p>
          <a:p>
            <a:pPr marL="451025" lvl="1" indent="0">
              <a:buNone/>
            </a:pPr>
            <a:endParaRPr lang="th-TH" dirty="0" smtClean="0"/>
          </a:p>
          <a:p>
            <a:pPr marL="451025" lvl="1" indent="0">
              <a:buNone/>
            </a:pPr>
            <a:r>
              <a:rPr lang="th-TH" dirty="0"/>
              <a:t>	</a:t>
            </a:r>
            <a:endParaRPr lang="th-TH" dirty="0" smtClean="0"/>
          </a:p>
          <a:p>
            <a:pPr lvl="2"/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6764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1218883" y="476672"/>
            <a:ext cx="9751060" cy="9711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/>
          <a:lstStyle/>
          <a:p>
            <a:r>
              <a:rPr lang="th-TH" b="1" dirty="0"/>
              <a:t>ความสามารถของโปรแกรม  </a:t>
            </a:r>
            <a:r>
              <a:rPr lang="en-US" b="1" dirty="0"/>
              <a:t>SPSS </a:t>
            </a:r>
            <a:r>
              <a:rPr lang="en-US" b="1" dirty="0" smtClean="0"/>
              <a:t>for Window</a:t>
            </a:r>
            <a:endParaRPr lang="th-TH" b="1" dirty="0"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th-TH" dirty="0" smtClean="0"/>
              <a:t>ความสามารถ</a:t>
            </a:r>
            <a:r>
              <a:rPr lang="th-TH" dirty="0"/>
              <a:t>ในการจัดการเกี่ยวกับผลลัพธ์ </a:t>
            </a:r>
            <a:endParaRPr lang="th-TH" dirty="0" smtClean="0">
              <a:cs typeface="Leelawadee" panose="020B0502040204020203" pitchFamily="34" charset="-34"/>
            </a:endParaRPr>
          </a:p>
          <a:p>
            <a:pPr marL="451025" lvl="1" indent="0">
              <a:buNone/>
            </a:pPr>
            <a:r>
              <a:rPr lang="th-TH" dirty="0"/>
              <a:t>ผลลัพธ์ที่ได้จากโปรแกรม </a:t>
            </a:r>
            <a:r>
              <a:rPr lang="en-US" dirty="0"/>
              <a:t>SPSS </a:t>
            </a:r>
            <a:r>
              <a:rPr lang="th-TH" dirty="0"/>
              <a:t>นอกจากจะใช้คุณสมบัติทั่วๆ  ไปของวินโดวส์   คือ  คัดลอก  ย้าย  และ ลบ   ได้แล้ว  ยังสามารถ  ส่งผลลัพธ์ไปใช้ในโปรแกรมอื่นๆ  ในรูปแบบต่างๆ  เช่น  แบบ  </a:t>
            </a:r>
            <a:r>
              <a:rPr lang="en-US" dirty="0"/>
              <a:t>Text  </a:t>
            </a:r>
            <a:r>
              <a:rPr lang="th-TH" dirty="0"/>
              <a:t>แบบ  </a:t>
            </a:r>
            <a:r>
              <a:rPr lang="en-US" dirty="0"/>
              <a:t>Graphics  </a:t>
            </a:r>
            <a:r>
              <a:rPr lang="th-TH" dirty="0"/>
              <a:t>แบบ  </a:t>
            </a:r>
            <a:r>
              <a:rPr lang="en-US" dirty="0" smtClean="0"/>
              <a:t>HTML</a:t>
            </a:r>
            <a:endParaRPr lang="th-TH" dirty="0" smtClean="0"/>
          </a:p>
          <a:p>
            <a:pPr marL="451025" lvl="1" indent="0">
              <a:buNone/>
            </a:pPr>
            <a:r>
              <a:rPr lang="th-TH" dirty="0" smtClean="0"/>
              <a:t>• การ</a:t>
            </a:r>
            <a:r>
              <a:rPr lang="th-TH" dirty="0"/>
              <a:t>จัดการกับผลลัพธ์ที่เป็นตาราง (</a:t>
            </a:r>
            <a:r>
              <a:rPr lang="en-US" dirty="0"/>
              <a:t>Pivot  Tables) </a:t>
            </a:r>
            <a:r>
              <a:rPr lang="th-TH" dirty="0"/>
              <a:t>การสลับแถวและคอลัมน์ </a:t>
            </a:r>
            <a:endParaRPr lang="th-TH" dirty="0" smtClean="0"/>
          </a:p>
          <a:p>
            <a:pPr marL="451025" lvl="1" indent="0">
              <a:buNone/>
            </a:pPr>
            <a:r>
              <a:rPr lang="th-TH" dirty="0" smtClean="0"/>
              <a:t>• การ</a:t>
            </a:r>
            <a:r>
              <a:rPr lang="th-TH" dirty="0"/>
              <a:t>จัดการกับผลลัพธ์ที่เป็นกราฟ (</a:t>
            </a:r>
            <a:r>
              <a:rPr lang="en-US" dirty="0"/>
              <a:t>Graph)  </a:t>
            </a:r>
            <a:r>
              <a:rPr lang="th-TH" dirty="0"/>
              <a:t>เช่น   การเปลี่ยนชนิดกราฟ  </a:t>
            </a:r>
            <a:endParaRPr lang="th-TH" dirty="0" smtClean="0"/>
          </a:p>
          <a:p>
            <a:pPr marL="451025" lvl="1" indent="0">
              <a:buNone/>
            </a:pPr>
            <a:r>
              <a:rPr lang="th-TH" dirty="0"/>
              <a:t>	</a:t>
            </a:r>
            <a:endParaRPr lang="th-TH" dirty="0" smtClean="0"/>
          </a:p>
          <a:p>
            <a:pPr lvl="2"/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50597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1218883" y="476672"/>
            <a:ext cx="9751060" cy="9711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/>
          <a:lstStyle/>
          <a:p>
            <a:r>
              <a:rPr lang="th-TH" b="1" dirty="0">
                <a:cs typeface="Leelawadee" panose="020B0502040204020203" pitchFamily="34" charset="-34"/>
              </a:rPr>
              <a:t>ความรู้เบื้องต้น </a:t>
            </a:r>
            <a:r>
              <a:rPr lang="en-US" b="1" dirty="0">
                <a:cs typeface="Leelawadee" panose="020B0502040204020203" pitchFamily="34" charset="-34"/>
              </a:rPr>
              <a:t>SPSS for Windows</a:t>
            </a:r>
            <a:endParaRPr lang="th-TH" b="1" dirty="0">
              <a:cs typeface="Leelawadee" panose="020B0502040204020203" pitchFamily="34" charset="-34"/>
            </a:endParaRPr>
          </a:p>
        </p:txBody>
      </p:sp>
      <p:pic>
        <p:nvPicPr>
          <p:cNvPr id="4" name="ตัวแทนเนื้อหา 4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24" t="12130" r="34206" b="9467"/>
          <a:stretch/>
        </p:blipFill>
        <p:spPr bwMode="auto">
          <a:xfrm>
            <a:off x="1701924" y="1988840"/>
            <a:ext cx="4608512" cy="40324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038900" y="254320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พิมพ์ข้อมูลใหม่</a:t>
            </a:r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32555" y="2829623"/>
            <a:ext cx="3159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เปิดแฟ้มข้อมูลชนิด </a:t>
            </a:r>
            <a:r>
              <a:rPr lang="en-US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database query (*.</a:t>
            </a:r>
            <a:r>
              <a:rPr lang="en-US" sz="1800" dirty="0" err="1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spq</a:t>
            </a:r>
            <a:r>
              <a:rPr lang="en-US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8900" y="3084289"/>
            <a:ext cx="330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 </a:t>
            </a:r>
            <a:r>
              <a:rPr lang="en-US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query </a:t>
            </a:r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ใหม่โดยใช้ </a:t>
            </a:r>
            <a:r>
              <a:rPr lang="en-US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database wizard</a:t>
            </a:r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38900" y="3379812"/>
            <a:ext cx="3007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เปิดแฟ้มข้อมูลชนิด </a:t>
            </a:r>
            <a:r>
              <a:rPr lang="en-US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SPSS (*.</a:t>
            </a:r>
            <a:r>
              <a:rPr lang="en-US" sz="1800" dirty="0" err="1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sav</a:t>
            </a:r>
            <a:r>
              <a:rPr lang="en-US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หรือเลือก</a:t>
            </a:r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48087" y="4343821"/>
            <a:ext cx="3007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เปิดแฟ้มข้อมูลอื่นๆ </a:t>
            </a:r>
            <a:r>
              <a:rPr lang="en-US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(*.* </a:t>
            </a:r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หรือเลือก</a:t>
            </a:r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08755" y="5282222"/>
            <a:ext cx="3007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th-TH" sz="1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ไม่ต้องการให้ปรากฏหน้าจอ</a:t>
            </a:r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ตัวแทนเนื้อหา 16"/>
          <p:cNvSpPr txBox="1">
            <a:spLocks noGrp="1"/>
          </p:cNvSpPr>
          <p:nvPr>
            <p:ph idx="1"/>
          </p:nvPr>
        </p:nvSpPr>
        <p:spPr>
          <a:xfrm>
            <a:off x="1218883" y="1600200"/>
            <a:ext cx="9751060" cy="373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endParaRPr lang="th-TH" sz="18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30516" y="22860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solidFill>
                  <a:srgbClr val="000000"/>
                </a:solidFill>
                <a:latin typeface="Franklin Gothic Medium"/>
              </a:rPr>
              <a:t>สอนการใช้งาน</a:t>
            </a:r>
            <a:endParaRPr lang="th-TH" sz="1800" dirty="0">
              <a:solidFill>
                <a:srgbClr val="000000"/>
              </a:solidFill>
              <a:latin typeface="Franklin Gothic Medium"/>
            </a:endParaRPr>
          </a:p>
        </p:txBody>
      </p:sp>
      <p:cxnSp>
        <p:nvCxnSpPr>
          <p:cNvPr id="19" name="ตัวเชื่อมต่อตรง 18"/>
          <p:cNvCxnSpPr/>
          <p:nvPr/>
        </p:nvCxnSpPr>
        <p:spPr>
          <a:xfrm>
            <a:off x="3718148" y="2494566"/>
            <a:ext cx="32713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/>
          <p:nvPr/>
        </p:nvCxnSpPr>
        <p:spPr>
          <a:xfrm>
            <a:off x="3574132" y="2754223"/>
            <a:ext cx="3415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ตัวเชื่อมต่อตรง 22"/>
          <p:cNvCxnSpPr/>
          <p:nvPr/>
        </p:nvCxnSpPr>
        <p:spPr>
          <a:xfrm>
            <a:off x="4006180" y="3040637"/>
            <a:ext cx="29832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/>
          <p:nvPr/>
        </p:nvCxnSpPr>
        <p:spPr>
          <a:xfrm>
            <a:off x="5086300" y="3283580"/>
            <a:ext cx="19031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>
            <a:off x="4366220" y="3573016"/>
            <a:ext cx="26232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/>
          <p:nvPr/>
        </p:nvCxnSpPr>
        <p:spPr>
          <a:xfrm>
            <a:off x="4222204" y="4509120"/>
            <a:ext cx="27672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/>
          <p:nvPr/>
        </p:nvCxnSpPr>
        <p:spPr>
          <a:xfrm>
            <a:off x="4076518" y="5493236"/>
            <a:ext cx="29832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47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h-TH" dirty="0"/>
              <a:t>ส่วนประกอบของหน้าต่าง</a:t>
            </a:r>
            <a:r>
              <a:rPr lang="th-TH" dirty="0" smtClean="0"/>
              <a:t>โปรแกรม</a:t>
            </a:r>
            <a:endParaRPr lang="th-TH" dirty="0"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>
              <a:buNone/>
            </a:pPr>
            <a:r>
              <a:rPr lang="en-US" dirty="0"/>
              <a:t>1. SPSS Data Editor</a:t>
            </a:r>
          </a:p>
          <a:p>
            <a:r>
              <a:rPr lang="en-US" dirty="0"/>
              <a:t>Data View </a:t>
            </a:r>
            <a:r>
              <a:rPr lang="th-TH" dirty="0"/>
              <a:t>เป็นหน้าต่างย่อยให้พิมพ์ข้อมูล คอลัมน์คือตัวแปร แนวแถวคือค่าสังเกต</a:t>
            </a:r>
          </a:p>
          <a:p>
            <a:r>
              <a:rPr lang="en-US" dirty="0"/>
              <a:t>Variable View </a:t>
            </a:r>
            <a:r>
              <a:rPr lang="th-TH" dirty="0"/>
              <a:t>เป็นหน้าต่างที่ใช้สำหรับสร้างและแก้ไขตัว</a:t>
            </a:r>
            <a:r>
              <a:rPr lang="th-TH" dirty="0" smtClean="0"/>
              <a:t>แปร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3292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dirty="0" smtClean="0"/>
              <a:t>Data Editor Menus</a:t>
            </a:r>
            <a:endParaRPr lang="th-TH" dirty="0"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/>
              <a:t>File	</a:t>
            </a:r>
            <a:r>
              <a:rPr lang="th-TH" kern="100" dirty="0" smtClean="0"/>
              <a:t>ใช้</a:t>
            </a:r>
            <a:r>
              <a:rPr lang="th-TH" kern="100" dirty="0"/>
              <a:t>เปิด/ปิด </a:t>
            </a:r>
            <a:r>
              <a:rPr lang="th-TH" kern="100" dirty="0" smtClean="0"/>
              <a:t>แฟ้ม สร้างหรือบันทึกแฟ้มข้อมูล อ่านแฟ้มข้อมูลที่สร้างโดยโปรแกรมอื่นๆ </a:t>
            </a:r>
            <a:endParaRPr lang="en-US" kern="1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Edit 	</a:t>
            </a:r>
            <a:r>
              <a:rPr lang="th-TH" kern="100" dirty="0" smtClean="0"/>
              <a:t>เมนูที่ใช้แก้ไข ย้าย คัดลอก  ตัด หรือค้นหาข้อมูล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/>
              <a:t>View	</a:t>
            </a:r>
            <a:r>
              <a:rPr lang="th-TH" kern="100" dirty="0"/>
              <a:t>ใช้ </a:t>
            </a:r>
            <a:r>
              <a:rPr lang="en-US" kern="100" dirty="0" err="1"/>
              <a:t>costomize</a:t>
            </a:r>
            <a:r>
              <a:rPr lang="en-US" kern="100" dirty="0"/>
              <a:t> toolbar,  status bar, font </a:t>
            </a:r>
            <a:r>
              <a:rPr lang="th-TH" kern="100" dirty="0"/>
              <a:t>และ </a:t>
            </a:r>
            <a:r>
              <a:rPr lang="en-US" kern="100" dirty="0"/>
              <a:t>label</a:t>
            </a:r>
            <a:endParaRPr lang="th-TH" kern="1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Data</a:t>
            </a:r>
            <a:r>
              <a:rPr lang="en-US" kern="100" dirty="0"/>
              <a:t>	</a:t>
            </a:r>
            <a:r>
              <a:rPr lang="th-TH" kern="100" dirty="0" smtClean="0"/>
              <a:t>ใช้ในการเปลี่ยนแปลงแฟ้มข้อมูล การรวมแฟ้ม การเพิ่มตัวแปร การเพิ่มข้อมูล การเลือก	ข้อมูล เรียงลำดับข้อมูล การเปลี่ยนแปลงข้อมูลเป็นการเปลี่ยนชั่วคราว จนกว่าจะมีการ 	บันทึก</a:t>
            </a:r>
            <a:r>
              <a:rPr lang="en-US" kern="100" dirty="0" smtClean="0"/>
              <a:t>	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/>
              <a:t>Transform </a:t>
            </a:r>
            <a:r>
              <a:rPr lang="th-TH" kern="100" dirty="0" smtClean="0"/>
              <a:t>ใช้</a:t>
            </a:r>
            <a:r>
              <a:rPr lang="th-TH" kern="100" dirty="0"/>
              <a:t>ในการเปลี่ยนแปลงเกี่ยวกับข้อมูล </a:t>
            </a:r>
            <a:r>
              <a:rPr lang="th-TH" kern="100" dirty="0" smtClean="0"/>
              <a:t>เช่น  สร้าง</a:t>
            </a:r>
            <a:r>
              <a:rPr lang="th-TH" kern="100" dirty="0"/>
              <a:t>ตัวแปรเพิ่มเติม </a:t>
            </a:r>
            <a:r>
              <a:rPr lang="th-TH" kern="100" dirty="0" smtClean="0"/>
              <a:t>หรือ</a:t>
            </a:r>
            <a:r>
              <a:rPr lang="th-TH" kern="100" dirty="0"/>
              <a:t>จัดค่าตัวแปรใหม่ </a:t>
            </a:r>
            <a:r>
              <a:rPr lang="th-TH" kern="100" dirty="0" smtClean="0"/>
              <a:t>	การเปลี่ยนแปลง</a:t>
            </a:r>
            <a:r>
              <a:rPr lang="th-TH" kern="100" dirty="0"/>
              <a:t>ข้อมูลเป็นการเปลี่ยนชั่วคราว จนกว่าจะมีการบันทึก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Analyze </a:t>
            </a:r>
            <a:r>
              <a:rPr lang="th-TH" kern="100" dirty="0" smtClean="0"/>
              <a:t>ใช้</a:t>
            </a:r>
            <a:r>
              <a:rPr lang="th-TH" kern="100" dirty="0"/>
              <a:t>เรียกคำสั่งสำหรับการวิเคราะห์ข้อมูลทางสถิติ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/>
              <a:t>Graphs	</a:t>
            </a:r>
            <a:r>
              <a:rPr lang="th-TH" kern="100" dirty="0" smtClean="0"/>
              <a:t>ใช้</a:t>
            </a:r>
            <a:r>
              <a:rPr lang="th-TH" kern="100" dirty="0"/>
              <a:t>สร้างกราฟ </a:t>
            </a:r>
            <a:r>
              <a:rPr lang="th-TH" kern="100" dirty="0" smtClean="0"/>
              <a:t> หรือ  </a:t>
            </a:r>
            <a:r>
              <a:rPr lang="th-TH" kern="100" dirty="0" err="1"/>
              <a:t>ชาร์ท</a:t>
            </a:r>
            <a:r>
              <a:rPr lang="th-TH" kern="100" dirty="0"/>
              <a:t>ในรูปแบบต่างๆ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/>
              <a:t>Utilities	</a:t>
            </a:r>
            <a:r>
              <a:rPr lang="th-TH" kern="100" dirty="0"/>
              <a:t>ใช้ดูรายละเอียดของตัว</a:t>
            </a:r>
            <a:r>
              <a:rPr lang="th-TH" kern="100" dirty="0" smtClean="0"/>
              <a:t>แปรในแฟ้มข้อมูลที่ใช้งานอยู่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Window </a:t>
            </a:r>
            <a:r>
              <a:rPr lang="th-TH" kern="100" dirty="0" smtClean="0"/>
              <a:t>ใช้การจัด เลือก และควบคุม  </a:t>
            </a:r>
            <a:r>
              <a:rPr lang="en-US" kern="100" dirty="0" smtClean="0"/>
              <a:t>window 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/>
              <a:t>Help	</a:t>
            </a:r>
            <a:r>
              <a:rPr lang="th-TH" kern="100" dirty="0" smtClean="0"/>
              <a:t>ใช้เชื่อมกับ </a:t>
            </a:r>
            <a:r>
              <a:rPr lang="en-US" kern="100" dirty="0" smtClean="0"/>
              <a:t>SPSS Internet home page </a:t>
            </a:r>
            <a:r>
              <a:rPr lang="th-TH" kern="100" dirty="0" smtClean="0"/>
              <a:t>อธิบายความหมายของคำสั่งต่างๆ ใน </a:t>
            </a:r>
            <a:r>
              <a:rPr lang="en-US" kern="100" dirty="0" smtClean="0"/>
              <a:t>SPSS</a:t>
            </a:r>
            <a:endParaRPr lang="th-TH" kern="100" dirty="0"/>
          </a:p>
        </p:txBody>
      </p:sp>
    </p:spTree>
    <p:extLst>
      <p:ext uri="{BB962C8B-B14F-4D97-AF65-F5344CB8AC3E}">
        <p14:creationId xmlns:p14="http://schemas.microsoft.com/office/powerpoint/2010/main" val="245040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h-TH" dirty="0" smtClean="0"/>
              <a:t>หน้าจอ </a:t>
            </a:r>
            <a:r>
              <a:rPr lang="en-US" dirty="0" smtClean="0"/>
              <a:t>Variable View</a:t>
            </a:r>
            <a:endParaRPr lang="th-TH" dirty="0">
              <a:cs typeface="Leelawadee" panose="020B05020402040202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Name</a:t>
            </a:r>
            <a:r>
              <a:rPr lang="en-US" kern="100" dirty="0"/>
              <a:t>	</a:t>
            </a:r>
            <a:r>
              <a:rPr lang="th-TH" kern="100" dirty="0" smtClean="0"/>
              <a:t>ชื่อตัวแปร </a:t>
            </a:r>
            <a:endParaRPr lang="en-US" kern="1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Type 	</a:t>
            </a:r>
            <a:r>
              <a:rPr lang="th-TH" kern="100" dirty="0" smtClean="0"/>
              <a:t>ชนิดของตัวแปร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Width and Decimal </a:t>
            </a:r>
            <a:r>
              <a:rPr lang="th-TH" kern="100" dirty="0" smtClean="0"/>
              <a:t>ความกว้างและจำนวนจุดทศนิยมของแต่ละตัวแปร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Label</a:t>
            </a:r>
            <a:r>
              <a:rPr lang="en-US" kern="100" dirty="0"/>
              <a:t>	</a:t>
            </a:r>
            <a:r>
              <a:rPr lang="th-TH" kern="100" dirty="0" smtClean="0"/>
              <a:t>ความหมายของตัวแปร</a:t>
            </a:r>
            <a:r>
              <a:rPr lang="en-US" kern="100" dirty="0" smtClean="0"/>
              <a:t>	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Values</a:t>
            </a:r>
            <a:r>
              <a:rPr lang="th-TH" kern="100" dirty="0"/>
              <a:t> </a:t>
            </a:r>
            <a:r>
              <a:rPr lang="th-TH" kern="100" dirty="0" smtClean="0"/>
              <a:t>ค่าของตัวแปรกรณีที่แปลงจากข้อมูลเชิงกลุ่มเป็นตัวเลข</a:t>
            </a:r>
            <a:endParaRPr lang="en-US" kern="1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Missing </a:t>
            </a:r>
            <a:r>
              <a:rPr lang="th-TH" kern="100" dirty="0" smtClean="0"/>
              <a:t>รหัสสำหรับค่าสูญหาย 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Column </a:t>
            </a:r>
            <a:r>
              <a:rPr lang="th-TH" kern="100" dirty="0" smtClean="0"/>
              <a:t>การกำหนดความกว้างของ </a:t>
            </a:r>
            <a:r>
              <a:rPr lang="en-US" kern="100" dirty="0" smtClean="0"/>
              <a:t>column </a:t>
            </a:r>
            <a:r>
              <a:rPr lang="th-TH" kern="100" dirty="0" smtClean="0"/>
              <a:t>เฉพาะใน </a:t>
            </a:r>
            <a:r>
              <a:rPr lang="en-US" kern="100" dirty="0" smtClean="0"/>
              <a:t>Data view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Align </a:t>
            </a:r>
            <a:r>
              <a:rPr lang="th-TH" kern="100" dirty="0" smtClean="0"/>
              <a:t>การกำหนดตำแหน่งข้อมูลใน </a:t>
            </a:r>
            <a:r>
              <a:rPr lang="en-US" kern="100" dirty="0" smtClean="0"/>
              <a:t>column </a:t>
            </a:r>
            <a:r>
              <a:rPr lang="th-TH" kern="100" dirty="0" smtClean="0"/>
              <a:t>ขวา ซ้าย อยู่กลาง</a:t>
            </a:r>
            <a:endParaRPr lang="th-TH" kern="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kern="100" dirty="0" smtClean="0"/>
              <a:t>Measure </a:t>
            </a:r>
            <a:r>
              <a:rPr lang="th-TH" kern="100" dirty="0" smtClean="0"/>
              <a:t>การกำหนดชนิดของสเกลของข้อมูล 3 สเกล คือ </a:t>
            </a:r>
            <a:r>
              <a:rPr lang="en-US" kern="100" dirty="0" smtClean="0"/>
              <a:t>Nominal</a:t>
            </a:r>
            <a:r>
              <a:rPr lang="th-TH" kern="100" dirty="0" smtClean="0"/>
              <a:t>, </a:t>
            </a:r>
            <a:r>
              <a:rPr lang="en-US" kern="100" dirty="0" smtClean="0"/>
              <a:t>Ordinal </a:t>
            </a:r>
            <a:r>
              <a:rPr lang="th-TH" kern="100" dirty="0" smtClean="0"/>
              <a:t>และ </a:t>
            </a:r>
            <a:r>
              <a:rPr lang="en-US" kern="100" dirty="0" smtClean="0"/>
              <a:t>Scale </a:t>
            </a:r>
            <a:r>
              <a:rPr lang="th-TH" kern="100" dirty="0" smtClean="0"/>
              <a:t>(</a:t>
            </a:r>
            <a:r>
              <a:rPr lang="en-US" kern="100" dirty="0" smtClean="0"/>
              <a:t>Interval </a:t>
            </a:r>
            <a:r>
              <a:rPr lang="th-TH" kern="100" dirty="0" smtClean="0"/>
              <a:t>และ </a:t>
            </a:r>
            <a:r>
              <a:rPr lang="en-US" kern="100" dirty="0" smtClean="0"/>
              <a:t>Ratio</a:t>
            </a:r>
            <a:r>
              <a:rPr lang="th-TH" kern="100" dirty="0" smtClean="0"/>
              <a:t>)</a:t>
            </a:r>
            <a:endParaRPr lang="th-TH" kern="100" dirty="0"/>
          </a:p>
        </p:txBody>
      </p:sp>
    </p:spTree>
    <p:extLst>
      <p:ext uri="{BB962C8B-B14F-4D97-AF65-F5344CB8AC3E}">
        <p14:creationId xmlns:p14="http://schemas.microsoft.com/office/powerpoint/2010/main" val="265538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f02787942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14352458_TF02787942" id="{CC1C147D-0F5E-45E5-BB72-1A4FD0473BFC}" vid="{C46337AB-A5D3-4C70-9F6A-1D1111A7E929}"/>
    </a:ext>
  </a:extLst>
</a:theme>
</file>

<file path=ppt/theme/theme2.xml><?xml version="1.0" encoding="utf-8"?>
<a:theme xmlns:a="http://schemas.openxmlformats.org/drawingml/2006/main" name="ธีมของ Offic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ธีมของ Offic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700CCB-20BA-4760-AB9F-AC3B63ED32E0}">
  <ds:schemaRefs>
    <ds:schemaRef ds:uri="http://schemas.microsoft.com/office/infopath/2007/PartnerControls"/>
    <ds:schemaRef ds:uri="40262f94-9f35-4ac3-9a90-690165a166b7"/>
    <ds:schemaRef ds:uri="http://purl.org/dc/elements/1.1/"/>
    <ds:schemaRef ds:uri="a4f35948-e619-41b3-aa29-22878b09cfd2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tf02787942</Template>
  <TotalTime>757</TotalTime>
  <Words>932</Words>
  <Application>Microsoft Office PowerPoint</Application>
  <PresentationFormat>กำหนดเอง</PresentationFormat>
  <Paragraphs>106</Paragraphs>
  <Slides>12</Slides>
  <Notes>12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tf02787942</vt:lpstr>
      <vt:lpstr>การประมวลผลและการวิเคราะห์ข้อมูลในการวิจัยด้วยโปรแกรม  SPSS </vt:lpstr>
      <vt:lpstr>โปรแกรม SPSS (Statistical   Package  for  the  Social  Sciences) </vt:lpstr>
      <vt:lpstr>ความสามารถของโปรแกรม  SPSS for Window</vt:lpstr>
      <vt:lpstr>ความสามารถของโปรแกรม  SPSS for Window</vt:lpstr>
      <vt:lpstr>ความสามารถของโปรแกรม  SPSS for Window</vt:lpstr>
      <vt:lpstr>ความรู้เบื้องต้น SPSS for Windows</vt:lpstr>
      <vt:lpstr>ส่วนประกอบของหน้าต่างโปรแกรม</vt:lpstr>
      <vt:lpstr>Data Editor Menus</vt:lpstr>
      <vt:lpstr>หน้าจอ Variable View</vt:lpstr>
      <vt:lpstr>กฎการตั้งชื่อตัวแปรของ SPSS</vt:lpstr>
      <vt:lpstr>ชนิดของตัวแปร</vt:lpstr>
      <vt:lpstr>หน้าจอของ Data View ประกอบด้วย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เค้าโครงชื่อเรื่อง</dc:title>
  <dc:creator>user</dc:creator>
  <cp:lastModifiedBy>user</cp:lastModifiedBy>
  <cp:revision>30</cp:revision>
  <dcterms:created xsi:type="dcterms:W3CDTF">2017-12-01T00:13:28Z</dcterms:created>
  <dcterms:modified xsi:type="dcterms:W3CDTF">2020-06-22T14:18:20Z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