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1" r:id="rId4"/>
    <p:sldId id="268" r:id="rId5"/>
    <p:sldId id="263" r:id="rId6"/>
    <p:sldId id="267" r:id="rId7"/>
    <p:sldId id="258" r:id="rId8"/>
    <p:sldId id="271" r:id="rId9"/>
    <p:sldId id="260" r:id="rId10"/>
    <p:sldId id="272" r:id="rId11"/>
    <p:sldId id="274" r:id="rId12"/>
    <p:sldId id="262" r:id="rId13"/>
  </p:sldIdLst>
  <p:sldSz cx="12192000" cy="6858000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i" initials="P" lastIdx="1" clrIdx="0">
    <p:extLst>
      <p:ext uri="{19B8F6BF-5375-455C-9EA6-DF929625EA0E}">
        <p15:presenceInfo xmlns:p15="http://schemas.microsoft.com/office/powerpoint/2012/main" userId="Pa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02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สไตล์สีปานกลาง 2 - เน้น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สไตล์สีอ่อน 3 - เน้น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ไม่มีสไตล์ ไม่มีเส้นตาราง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E171933-4619-4E11-9A3F-F7608DF75F80}" styleName="สไตล์สีปานกลาง 1 - เน้น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B301B821-A1FF-4177-AEE7-76D212191A09}" styleName="สไตล์สีปานกลาง 1 - เน้น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80" autoAdjust="0"/>
    <p:restoredTop sz="94660"/>
  </p:normalViewPr>
  <p:slideViewPr>
    <p:cSldViewPr snapToGrid="0">
      <p:cViewPr>
        <p:scale>
          <a:sx n="67" d="100"/>
          <a:sy n="67" d="100"/>
        </p:scale>
        <p:origin x="1470" y="5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93D7F3-C9B1-4FFF-88E1-9D37571C5039}" type="doc">
      <dgm:prSet loTypeId="urn:microsoft.com/office/officeart/2005/8/layout/vList5" loCatId="list" qsTypeId="urn:microsoft.com/office/officeart/2005/8/quickstyle/simple1" qsCatId="simple" csTypeId="urn:microsoft.com/office/officeart/2005/8/colors/accent4_1" csCatId="accent4" phldr="1"/>
      <dgm:spPr/>
      <dgm:t>
        <a:bodyPr/>
        <a:lstStyle/>
        <a:p>
          <a:endParaRPr lang="th-TH"/>
        </a:p>
      </dgm:t>
    </dgm:pt>
    <dgm:pt modelId="{F5E39D3A-B014-46DA-BDCC-282E04219037}">
      <dgm:prSet phldrT="[ข้อความ]"/>
      <dgm:spPr/>
      <dgm:t>
        <a:bodyPr/>
        <a:lstStyle/>
        <a:p>
          <a:r>
            <a:rPr lang="th-TH" b="1" dirty="0">
              <a:latin typeface="TH SarabunIT๙" panose="020B0500040200020003" pitchFamily="34" charset="-34"/>
              <a:cs typeface="TH SarabunIT๙" panose="020B0500040200020003" pitchFamily="34" charset="-34"/>
            </a:rPr>
            <a:t>ขั้นตอนที่ 1 </a:t>
          </a:r>
          <a:endParaRPr lang="th-TH" dirty="0"/>
        </a:p>
      </dgm:t>
    </dgm:pt>
    <dgm:pt modelId="{5550BA64-3347-4307-BF70-1ED40179059D}" type="parTrans" cxnId="{F48A6651-5AED-4949-844B-75C5E64CD1D9}">
      <dgm:prSet/>
      <dgm:spPr/>
      <dgm:t>
        <a:bodyPr/>
        <a:lstStyle/>
        <a:p>
          <a:endParaRPr lang="th-TH"/>
        </a:p>
      </dgm:t>
    </dgm:pt>
    <dgm:pt modelId="{1F2B7CA1-41D6-4C7C-9F00-A4DEF98B42D5}" type="sibTrans" cxnId="{F48A6651-5AED-4949-844B-75C5E64CD1D9}">
      <dgm:prSet/>
      <dgm:spPr/>
      <dgm:t>
        <a:bodyPr/>
        <a:lstStyle/>
        <a:p>
          <a:endParaRPr lang="th-TH"/>
        </a:p>
      </dgm:t>
    </dgm:pt>
    <dgm:pt modelId="{FFBF9911-688A-4BB2-A557-33A173D31613}">
      <dgm:prSet phldrT="[ข้อความ]"/>
      <dgm:spPr/>
      <dgm:t>
        <a:bodyPr/>
        <a:lstStyle/>
        <a:p>
          <a:pPr>
            <a:buNone/>
          </a:pPr>
          <a:r>
            <a:rPr lang="th-TH" b="1" dirty="0">
              <a:latin typeface="TH SarabunIT๙" panose="020B0500040200020003" pitchFamily="34" charset="-34"/>
              <a:cs typeface="TH SarabunIT๙" panose="020B0500040200020003" pitchFamily="34" charset="-34"/>
            </a:rPr>
            <a:t>การวางแผนตรวจสอบ</a:t>
          </a:r>
          <a:endParaRPr lang="th-TH" dirty="0"/>
        </a:p>
      </dgm:t>
    </dgm:pt>
    <dgm:pt modelId="{5C4C9853-E575-4C95-9F5F-ECE66F21CFCA}" type="parTrans" cxnId="{37B885DB-5531-41A2-B499-66B9F566C505}">
      <dgm:prSet/>
      <dgm:spPr/>
      <dgm:t>
        <a:bodyPr/>
        <a:lstStyle/>
        <a:p>
          <a:endParaRPr lang="th-TH"/>
        </a:p>
      </dgm:t>
    </dgm:pt>
    <dgm:pt modelId="{81DF6EF0-B577-4A3A-AD89-9254FA8F7D39}" type="sibTrans" cxnId="{37B885DB-5531-41A2-B499-66B9F566C505}">
      <dgm:prSet/>
      <dgm:spPr/>
      <dgm:t>
        <a:bodyPr/>
        <a:lstStyle/>
        <a:p>
          <a:endParaRPr lang="th-TH"/>
        </a:p>
      </dgm:t>
    </dgm:pt>
    <dgm:pt modelId="{A8C5DE53-B04E-40C7-9882-A55FED819B30}">
      <dgm:prSet phldrT="[ข้อความ]"/>
      <dgm:spPr/>
      <dgm:t>
        <a:bodyPr/>
        <a:lstStyle/>
        <a:p>
          <a:r>
            <a:rPr lang="th-TH" b="1" dirty="0">
              <a:latin typeface="TH SarabunIT๙" panose="020B0500040200020003" pitchFamily="34" charset="-34"/>
              <a:cs typeface="TH SarabunIT๙" panose="020B0500040200020003" pitchFamily="34" charset="-34"/>
            </a:rPr>
            <a:t>ขั้นตอนที่ 2 </a:t>
          </a:r>
          <a:endParaRPr lang="th-TH" dirty="0"/>
        </a:p>
      </dgm:t>
    </dgm:pt>
    <dgm:pt modelId="{428547CC-2A81-40B3-9DC5-9C5D146E61B2}" type="parTrans" cxnId="{B89CE20C-58C3-4059-8C0C-84E95660D91B}">
      <dgm:prSet/>
      <dgm:spPr/>
      <dgm:t>
        <a:bodyPr/>
        <a:lstStyle/>
        <a:p>
          <a:endParaRPr lang="th-TH"/>
        </a:p>
      </dgm:t>
    </dgm:pt>
    <dgm:pt modelId="{8D25BCB2-148F-4E5F-A240-844E4075455A}" type="sibTrans" cxnId="{B89CE20C-58C3-4059-8C0C-84E95660D91B}">
      <dgm:prSet/>
      <dgm:spPr/>
      <dgm:t>
        <a:bodyPr/>
        <a:lstStyle/>
        <a:p>
          <a:endParaRPr lang="th-TH"/>
        </a:p>
      </dgm:t>
    </dgm:pt>
    <dgm:pt modelId="{F1837D87-535D-4F1F-B7AD-53459585A64D}">
      <dgm:prSet phldrT="[ข้อความ]"/>
      <dgm:spPr/>
      <dgm:t>
        <a:bodyPr/>
        <a:lstStyle/>
        <a:p>
          <a:r>
            <a:rPr lang="th-TH" b="1" dirty="0">
              <a:latin typeface="TH SarabunIT๙" panose="020B0500040200020003" pitchFamily="34" charset="-34"/>
              <a:cs typeface="TH SarabunIT๙" panose="020B0500040200020003" pitchFamily="34" charset="-34"/>
            </a:rPr>
            <a:t>ขั้นตอนที่ 3 </a:t>
          </a:r>
          <a:endParaRPr lang="th-TH" dirty="0"/>
        </a:p>
      </dgm:t>
    </dgm:pt>
    <dgm:pt modelId="{F9D8917A-BD45-4E84-8F1E-1B832BE33E1A}" type="parTrans" cxnId="{1FAC26BA-1B2F-497C-910C-8F8F87635A9B}">
      <dgm:prSet/>
      <dgm:spPr/>
      <dgm:t>
        <a:bodyPr/>
        <a:lstStyle/>
        <a:p>
          <a:endParaRPr lang="th-TH"/>
        </a:p>
      </dgm:t>
    </dgm:pt>
    <dgm:pt modelId="{F66872A1-B868-4775-844E-87761A7B4DAE}" type="sibTrans" cxnId="{1FAC26BA-1B2F-497C-910C-8F8F87635A9B}">
      <dgm:prSet/>
      <dgm:spPr/>
      <dgm:t>
        <a:bodyPr/>
        <a:lstStyle/>
        <a:p>
          <a:endParaRPr lang="th-TH"/>
        </a:p>
      </dgm:t>
    </dgm:pt>
    <dgm:pt modelId="{333A26CF-E4F8-4A42-8F4F-8B74F6F46554}">
      <dgm:prSet/>
      <dgm:spPr/>
      <dgm:t>
        <a:bodyPr/>
        <a:lstStyle/>
        <a:p>
          <a:r>
            <a:rPr lang="th-TH" b="1" dirty="0">
              <a:latin typeface="TH SarabunIT๙" panose="020B0500040200020003" pitchFamily="34" charset="-34"/>
              <a:cs typeface="TH SarabunIT๙" panose="020B0500040200020003" pitchFamily="34" charset="-34"/>
            </a:rPr>
            <a:t>ขั้นตอนที่ 4 </a:t>
          </a:r>
          <a:endParaRPr lang="th-TH" dirty="0"/>
        </a:p>
      </dgm:t>
    </dgm:pt>
    <dgm:pt modelId="{2B3B8E9E-9821-432A-8190-5B6F31C5F096}" type="parTrans" cxnId="{55A590B9-5823-42C6-94A3-73F3496914FC}">
      <dgm:prSet/>
      <dgm:spPr/>
      <dgm:t>
        <a:bodyPr/>
        <a:lstStyle/>
        <a:p>
          <a:endParaRPr lang="th-TH"/>
        </a:p>
      </dgm:t>
    </dgm:pt>
    <dgm:pt modelId="{CA61102D-9F17-4DEE-81DD-69E497B63A48}" type="sibTrans" cxnId="{55A590B9-5823-42C6-94A3-73F3496914FC}">
      <dgm:prSet/>
      <dgm:spPr/>
      <dgm:t>
        <a:bodyPr/>
        <a:lstStyle/>
        <a:p>
          <a:endParaRPr lang="th-TH"/>
        </a:p>
      </dgm:t>
    </dgm:pt>
    <dgm:pt modelId="{649DC845-0C6D-4BB6-91BC-6DAFA5455226}">
      <dgm:prSet/>
      <dgm:spPr/>
      <dgm:t>
        <a:bodyPr/>
        <a:lstStyle/>
        <a:p>
          <a:pPr>
            <a:buNone/>
          </a:pPr>
          <a:r>
            <a:rPr lang="th-TH" b="1" dirty="0">
              <a:latin typeface="TH SarabunIT๙" panose="020B0500040200020003" pitchFamily="34" charset="-34"/>
              <a:cs typeface="TH SarabunIT๙" panose="020B0500040200020003" pitchFamily="34" charset="-34"/>
            </a:rPr>
            <a:t>ติดตามผล</a:t>
          </a:r>
          <a:endParaRPr lang="th-TH" dirty="0"/>
        </a:p>
      </dgm:t>
    </dgm:pt>
    <dgm:pt modelId="{7F65E245-4EA9-4D64-BB4E-EA8F87462B7D}" type="parTrans" cxnId="{F2D77295-3FD2-414E-B525-8CCBF86374AC}">
      <dgm:prSet/>
      <dgm:spPr/>
      <dgm:t>
        <a:bodyPr/>
        <a:lstStyle/>
        <a:p>
          <a:endParaRPr lang="th-TH"/>
        </a:p>
      </dgm:t>
    </dgm:pt>
    <dgm:pt modelId="{41CABC72-A7AB-4E44-B656-6D46EBFEF8A9}" type="sibTrans" cxnId="{F2D77295-3FD2-414E-B525-8CCBF86374AC}">
      <dgm:prSet/>
      <dgm:spPr/>
      <dgm:t>
        <a:bodyPr/>
        <a:lstStyle/>
        <a:p>
          <a:endParaRPr lang="th-TH"/>
        </a:p>
      </dgm:t>
    </dgm:pt>
    <dgm:pt modelId="{83EC35DE-384E-45B9-9361-B709905CCB99}">
      <dgm:prSet phldrT="[ข้อความ]"/>
      <dgm:spPr/>
      <dgm:t>
        <a:bodyPr/>
        <a:lstStyle/>
        <a:p>
          <a:pPr>
            <a:buNone/>
          </a:pPr>
          <a:r>
            <a:rPr lang="th-TH" b="1" dirty="0">
              <a:latin typeface="TH SarabunIT๙" panose="020B0500040200020003" pitchFamily="34" charset="-34"/>
              <a:cs typeface="TH SarabunIT๙" panose="020B0500040200020003" pitchFamily="34" charset="-34"/>
            </a:rPr>
            <a:t>การปฏิบัติงานตรวจสอบ</a:t>
          </a:r>
          <a:endParaRPr lang="th-TH" dirty="0"/>
        </a:p>
      </dgm:t>
    </dgm:pt>
    <dgm:pt modelId="{B982599F-08C2-4C8E-8319-E8FD1722CE98}" type="sibTrans" cxnId="{7C6F0A76-AD7D-493D-AA9B-9C25FB154A69}">
      <dgm:prSet/>
      <dgm:spPr/>
      <dgm:t>
        <a:bodyPr/>
        <a:lstStyle/>
        <a:p>
          <a:endParaRPr lang="th-TH"/>
        </a:p>
      </dgm:t>
    </dgm:pt>
    <dgm:pt modelId="{A8C8F16E-7383-49D3-B935-41D73CE4BC05}" type="parTrans" cxnId="{7C6F0A76-AD7D-493D-AA9B-9C25FB154A69}">
      <dgm:prSet/>
      <dgm:spPr/>
      <dgm:t>
        <a:bodyPr/>
        <a:lstStyle/>
        <a:p>
          <a:endParaRPr lang="th-TH"/>
        </a:p>
      </dgm:t>
    </dgm:pt>
    <dgm:pt modelId="{04DC4D44-DCD5-47E5-ABD2-B909895BDCC8}">
      <dgm:prSet/>
      <dgm:spPr/>
      <dgm:t>
        <a:bodyPr/>
        <a:lstStyle/>
        <a:p>
          <a:pPr>
            <a:buNone/>
          </a:pPr>
          <a:r>
            <a:rPr lang="th-TH" b="1" dirty="0">
              <a:latin typeface="TH SarabunIT๙" panose="020B0500040200020003" pitchFamily="34" charset="-34"/>
              <a:cs typeface="TH SarabunIT๙" panose="020B0500040200020003" pitchFamily="34" charset="-34"/>
            </a:rPr>
            <a:t>การจัดทำรายงาน</a:t>
          </a:r>
        </a:p>
      </dgm:t>
    </dgm:pt>
    <dgm:pt modelId="{6ADA7A0B-32AD-4AC0-83D0-3663378CE61F}" type="sibTrans" cxnId="{76933094-D707-4A5E-8C1B-F7DA8668B29F}">
      <dgm:prSet/>
      <dgm:spPr/>
      <dgm:t>
        <a:bodyPr/>
        <a:lstStyle/>
        <a:p>
          <a:endParaRPr lang="th-TH"/>
        </a:p>
      </dgm:t>
    </dgm:pt>
    <dgm:pt modelId="{DA572F27-90BB-4539-AF1D-721008673494}" type="parTrans" cxnId="{76933094-D707-4A5E-8C1B-F7DA8668B29F}">
      <dgm:prSet/>
      <dgm:spPr/>
      <dgm:t>
        <a:bodyPr/>
        <a:lstStyle/>
        <a:p>
          <a:endParaRPr lang="th-TH"/>
        </a:p>
      </dgm:t>
    </dgm:pt>
    <dgm:pt modelId="{BCE47569-D8A0-464B-892D-AFFE5CB54F9C}" type="pres">
      <dgm:prSet presAssocID="{5A93D7F3-C9B1-4FFF-88E1-9D37571C5039}" presName="Name0" presStyleCnt="0">
        <dgm:presLayoutVars>
          <dgm:dir/>
          <dgm:animLvl val="lvl"/>
          <dgm:resizeHandles val="exact"/>
        </dgm:presLayoutVars>
      </dgm:prSet>
      <dgm:spPr/>
    </dgm:pt>
    <dgm:pt modelId="{367E8CD6-5918-490B-8E5D-7E4134C035AC}" type="pres">
      <dgm:prSet presAssocID="{F5E39D3A-B014-46DA-BDCC-282E04219037}" presName="linNode" presStyleCnt="0"/>
      <dgm:spPr/>
    </dgm:pt>
    <dgm:pt modelId="{7F717A37-E121-4E57-B9A6-49AE1F478DC0}" type="pres">
      <dgm:prSet presAssocID="{F5E39D3A-B014-46DA-BDCC-282E04219037}" presName="parentText" presStyleLbl="node1" presStyleIdx="0" presStyleCnt="4">
        <dgm:presLayoutVars>
          <dgm:chMax val="1"/>
          <dgm:bulletEnabled val="1"/>
        </dgm:presLayoutVars>
      </dgm:prSet>
      <dgm:spPr/>
    </dgm:pt>
    <dgm:pt modelId="{BE491066-08B4-4538-BD08-B4CE92D809E4}" type="pres">
      <dgm:prSet presAssocID="{F5E39D3A-B014-46DA-BDCC-282E04219037}" presName="descendantText" presStyleLbl="alignAccFollowNode1" presStyleIdx="0" presStyleCnt="4" custLinFactNeighborX="369">
        <dgm:presLayoutVars>
          <dgm:bulletEnabled val="1"/>
        </dgm:presLayoutVars>
      </dgm:prSet>
      <dgm:spPr/>
    </dgm:pt>
    <dgm:pt modelId="{01B77F2A-C213-42FF-9476-1DB430C632CE}" type="pres">
      <dgm:prSet presAssocID="{1F2B7CA1-41D6-4C7C-9F00-A4DEF98B42D5}" presName="sp" presStyleCnt="0"/>
      <dgm:spPr/>
    </dgm:pt>
    <dgm:pt modelId="{59FF41CC-8B9F-4059-95D5-149891CA6210}" type="pres">
      <dgm:prSet presAssocID="{A8C5DE53-B04E-40C7-9882-A55FED819B30}" presName="linNode" presStyleCnt="0"/>
      <dgm:spPr/>
    </dgm:pt>
    <dgm:pt modelId="{99F7CDCF-AF20-465F-B7E1-086A81FCFAFD}" type="pres">
      <dgm:prSet presAssocID="{A8C5DE53-B04E-40C7-9882-A55FED819B30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C7DD33EF-4F05-4875-B827-525074EBA23C}" type="pres">
      <dgm:prSet presAssocID="{A8C5DE53-B04E-40C7-9882-A55FED819B30}" presName="descendantText" presStyleLbl="alignAccFollowNode1" presStyleIdx="1" presStyleCnt="4">
        <dgm:presLayoutVars>
          <dgm:bulletEnabled val="1"/>
        </dgm:presLayoutVars>
      </dgm:prSet>
      <dgm:spPr/>
    </dgm:pt>
    <dgm:pt modelId="{58D87987-994D-4EA2-82D8-DC1404B71B9D}" type="pres">
      <dgm:prSet presAssocID="{8D25BCB2-148F-4E5F-A240-844E4075455A}" presName="sp" presStyleCnt="0"/>
      <dgm:spPr/>
    </dgm:pt>
    <dgm:pt modelId="{A2A9E4AB-5EF5-4B78-A50C-36843AF1A4A9}" type="pres">
      <dgm:prSet presAssocID="{F1837D87-535D-4F1F-B7AD-53459585A64D}" presName="linNode" presStyleCnt="0"/>
      <dgm:spPr/>
    </dgm:pt>
    <dgm:pt modelId="{51676B09-ABE7-42FE-A31D-72E4992BBFD2}" type="pres">
      <dgm:prSet presAssocID="{F1837D87-535D-4F1F-B7AD-53459585A64D}" presName="parentText" presStyleLbl="node1" presStyleIdx="2" presStyleCnt="4">
        <dgm:presLayoutVars>
          <dgm:chMax val="1"/>
          <dgm:bulletEnabled val="1"/>
        </dgm:presLayoutVars>
      </dgm:prSet>
      <dgm:spPr/>
    </dgm:pt>
    <dgm:pt modelId="{3A5F042C-66F1-4D1E-A7F0-08678EDEDC7A}" type="pres">
      <dgm:prSet presAssocID="{F1837D87-535D-4F1F-B7AD-53459585A64D}" presName="descendantText" presStyleLbl="alignAccFollowNode1" presStyleIdx="2" presStyleCnt="4">
        <dgm:presLayoutVars>
          <dgm:bulletEnabled val="1"/>
        </dgm:presLayoutVars>
      </dgm:prSet>
      <dgm:spPr/>
    </dgm:pt>
    <dgm:pt modelId="{C0DDAC2C-105B-4B0A-A1BF-FBA805DD1623}" type="pres">
      <dgm:prSet presAssocID="{F66872A1-B868-4775-844E-87761A7B4DAE}" presName="sp" presStyleCnt="0"/>
      <dgm:spPr/>
    </dgm:pt>
    <dgm:pt modelId="{E5D8D568-F7AF-4F97-B6DB-BEBD8FB19BCE}" type="pres">
      <dgm:prSet presAssocID="{333A26CF-E4F8-4A42-8F4F-8B74F6F46554}" presName="linNode" presStyleCnt="0"/>
      <dgm:spPr/>
    </dgm:pt>
    <dgm:pt modelId="{359E9486-C7C9-4A8F-AE02-3B378E099DBD}" type="pres">
      <dgm:prSet presAssocID="{333A26CF-E4F8-4A42-8F4F-8B74F6F46554}" presName="parentText" presStyleLbl="node1" presStyleIdx="3" presStyleCnt="4">
        <dgm:presLayoutVars>
          <dgm:chMax val="1"/>
          <dgm:bulletEnabled val="1"/>
        </dgm:presLayoutVars>
      </dgm:prSet>
      <dgm:spPr/>
    </dgm:pt>
    <dgm:pt modelId="{D61B8588-73CB-4774-AE71-27C7D30BDFB4}" type="pres">
      <dgm:prSet presAssocID="{333A26CF-E4F8-4A42-8F4F-8B74F6F46554}" presName="descendantText" presStyleLbl="alignAccFollowNode1" presStyleIdx="3" presStyleCnt="4">
        <dgm:presLayoutVars>
          <dgm:bulletEnabled val="1"/>
        </dgm:presLayoutVars>
      </dgm:prSet>
      <dgm:spPr/>
    </dgm:pt>
  </dgm:ptLst>
  <dgm:cxnLst>
    <dgm:cxn modelId="{B89CE20C-58C3-4059-8C0C-84E95660D91B}" srcId="{5A93D7F3-C9B1-4FFF-88E1-9D37571C5039}" destId="{A8C5DE53-B04E-40C7-9882-A55FED819B30}" srcOrd="1" destOrd="0" parTransId="{428547CC-2A81-40B3-9DC5-9C5D146E61B2}" sibTransId="{8D25BCB2-148F-4E5F-A240-844E4075455A}"/>
    <dgm:cxn modelId="{C824F91E-FE46-4947-828B-A996ED3A81C7}" type="presOf" srcId="{333A26CF-E4F8-4A42-8F4F-8B74F6F46554}" destId="{359E9486-C7C9-4A8F-AE02-3B378E099DBD}" srcOrd="0" destOrd="0" presId="urn:microsoft.com/office/officeart/2005/8/layout/vList5"/>
    <dgm:cxn modelId="{E775822A-AC76-4458-9F4F-A857267E5DE9}" type="presOf" srcId="{5A93D7F3-C9B1-4FFF-88E1-9D37571C5039}" destId="{BCE47569-D8A0-464B-892D-AFFE5CB54F9C}" srcOrd="0" destOrd="0" presId="urn:microsoft.com/office/officeart/2005/8/layout/vList5"/>
    <dgm:cxn modelId="{90F2112E-9A2E-4D2B-B219-A1A8EC402825}" type="presOf" srcId="{04DC4D44-DCD5-47E5-ABD2-B909895BDCC8}" destId="{3A5F042C-66F1-4D1E-A7F0-08678EDEDC7A}" srcOrd="0" destOrd="0" presId="urn:microsoft.com/office/officeart/2005/8/layout/vList5"/>
    <dgm:cxn modelId="{C381B449-F3FE-4CF7-BF3A-1B55F2850ADA}" type="presOf" srcId="{83EC35DE-384E-45B9-9361-B709905CCB99}" destId="{C7DD33EF-4F05-4875-B827-525074EBA23C}" srcOrd="0" destOrd="0" presId="urn:microsoft.com/office/officeart/2005/8/layout/vList5"/>
    <dgm:cxn modelId="{A4BA084B-8683-40CB-969D-3CD78D9D768C}" type="presOf" srcId="{FFBF9911-688A-4BB2-A557-33A173D31613}" destId="{BE491066-08B4-4538-BD08-B4CE92D809E4}" srcOrd="0" destOrd="0" presId="urn:microsoft.com/office/officeart/2005/8/layout/vList5"/>
    <dgm:cxn modelId="{63119E6D-C00E-4273-9456-EEDD3E6CA64A}" type="presOf" srcId="{F1837D87-535D-4F1F-B7AD-53459585A64D}" destId="{51676B09-ABE7-42FE-A31D-72E4992BBFD2}" srcOrd="0" destOrd="0" presId="urn:microsoft.com/office/officeart/2005/8/layout/vList5"/>
    <dgm:cxn modelId="{F48A6651-5AED-4949-844B-75C5E64CD1D9}" srcId="{5A93D7F3-C9B1-4FFF-88E1-9D37571C5039}" destId="{F5E39D3A-B014-46DA-BDCC-282E04219037}" srcOrd="0" destOrd="0" parTransId="{5550BA64-3347-4307-BF70-1ED40179059D}" sibTransId="{1F2B7CA1-41D6-4C7C-9F00-A4DEF98B42D5}"/>
    <dgm:cxn modelId="{7C6F0A76-AD7D-493D-AA9B-9C25FB154A69}" srcId="{A8C5DE53-B04E-40C7-9882-A55FED819B30}" destId="{83EC35DE-384E-45B9-9361-B709905CCB99}" srcOrd="0" destOrd="0" parTransId="{A8C8F16E-7383-49D3-B935-41D73CE4BC05}" sibTransId="{B982599F-08C2-4C8E-8319-E8FD1722CE98}"/>
    <dgm:cxn modelId="{76933094-D707-4A5E-8C1B-F7DA8668B29F}" srcId="{F1837D87-535D-4F1F-B7AD-53459585A64D}" destId="{04DC4D44-DCD5-47E5-ABD2-B909895BDCC8}" srcOrd="0" destOrd="0" parTransId="{DA572F27-90BB-4539-AF1D-721008673494}" sibTransId="{6ADA7A0B-32AD-4AC0-83D0-3663378CE61F}"/>
    <dgm:cxn modelId="{F2D77295-3FD2-414E-B525-8CCBF86374AC}" srcId="{333A26CF-E4F8-4A42-8F4F-8B74F6F46554}" destId="{649DC845-0C6D-4BB6-91BC-6DAFA5455226}" srcOrd="0" destOrd="0" parTransId="{7F65E245-4EA9-4D64-BB4E-EA8F87462B7D}" sibTransId="{41CABC72-A7AB-4E44-B656-6D46EBFEF8A9}"/>
    <dgm:cxn modelId="{55A590B9-5823-42C6-94A3-73F3496914FC}" srcId="{5A93D7F3-C9B1-4FFF-88E1-9D37571C5039}" destId="{333A26CF-E4F8-4A42-8F4F-8B74F6F46554}" srcOrd="3" destOrd="0" parTransId="{2B3B8E9E-9821-432A-8190-5B6F31C5F096}" sibTransId="{CA61102D-9F17-4DEE-81DD-69E497B63A48}"/>
    <dgm:cxn modelId="{1FAC26BA-1B2F-497C-910C-8F8F87635A9B}" srcId="{5A93D7F3-C9B1-4FFF-88E1-9D37571C5039}" destId="{F1837D87-535D-4F1F-B7AD-53459585A64D}" srcOrd="2" destOrd="0" parTransId="{F9D8917A-BD45-4E84-8F1E-1B832BE33E1A}" sibTransId="{F66872A1-B868-4775-844E-87761A7B4DAE}"/>
    <dgm:cxn modelId="{1F092ECC-1D1E-4647-A0DF-7C8463BE7BB9}" type="presOf" srcId="{649DC845-0C6D-4BB6-91BC-6DAFA5455226}" destId="{D61B8588-73CB-4774-AE71-27C7D30BDFB4}" srcOrd="0" destOrd="0" presId="urn:microsoft.com/office/officeart/2005/8/layout/vList5"/>
    <dgm:cxn modelId="{56A035CD-E50E-4402-A8E3-EE7E3003F0D6}" type="presOf" srcId="{F5E39D3A-B014-46DA-BDCC-282E04219037}" destId="{7F717A37-E121-4E57-B9A6-49AE1F478DC0}" srcOrd="0" destOrd="0" presId="urn:microsoft.com/office/officeart/2005/8/layout/vList5"/>
    <dgm:cxn modelId="{37B885DB-5531-41A2-B499-66B9F566C505}" srcId="{F5E39D3A-B014-46DA-BDCC-282E04219037}" destId="{FFBF9911-688A-4BB2-A557-33A173D31613}" srcOrd="0" destOrd="0" parTransId="{5C4C9853-E575-4C95-9F5F-ECE66F21CFCA}" sibTransId="{81DF6EF0-B577-4A3A-AD89-9254FA8F7D39}"/>
    <dgm:cxn modelId="{B32700E2-4F2F-445E-AEB4-E44EF67C90AD}" type="presOf" srcId="{A8C5DE53-B04E-40C7-9882-A55FED819B30}" destId="{99F7CDCF-AF20-465F-B7E1-086A81FCFAFD}" srcOrd="0" destOrd="0" presId="urn:microsoft.com/office/officeart/2005/8/layout/vList5"/>
    <dgm:cxn modelId="{119E8BCC-A098-4F4E-9565-071EC2968A5D}" type="presParOf" srcId="{BCE47569-D8A0-464B-892D-AFFE5CB54F9C}" destId="{367E8CD6-5918-490B-8E5D-7E4134C035AC}" srcOrd="0" destOrd="0" presId="urn:microsoft.com/office/officeart/2005/8/layout/vList5"/>
    <dgm:cxn modelId="{9F3C1CC5-2DE4-4456-A815-C3AAF6BA4521}" type="presParOf" srcId="{367E8CD6-5918-490B-8E5D-7E4134C035AC}" destId="{7F717A37-E121-4E57-B9A6-49AE1F478DC0}" srcOrd="0" destOrd="0" presId="urn:microsoft.com/office/officeart/2005/8/layout/vList5"/>
    <dgm:cxn modelId="{8774D263-118C-4CE0-9DB4-421BBB2234A7}" type="presParOf" srcId="{367E8CD6-5918-490B-8E5D-7E4134C035AC}" destId="{BE491066-08B4-4538-BD08-B4CE92D809E4}" srcOrd="1" destOrd="0" presId="urn:microsoft.com/office/officeart/2005/8/layout/vList5"/>
    <dgm:cxn modelId="{4D4A147F-B1F0-4FF6-9566-AE437EEAA82B}" type="presParOf" srcId="{BCE47569-D8A0-464B-892D-AFFE5CB54F9C}" destId="{01B77F2A-C213-42FF-9476-1DB430C632CE}" srcOrd="1" destOrd="0" presId="urn:microsoft.com/office/officeart/2005/8/layout/vList5"/>
    <dgm:cxn modelId="{2838A124-076F-4FB7-BC98-B28FE64997FD}" type="presParOf" srcId="{BCE47569-D8A0-464B-892D-AFFE5CB54F9C}" destId="{59FF41CC-8B9F-4059-95D5-149891CA6210}" srcOrd="2" destOrd="0" presId="urn:microsoft.com/office/officeart/2005/8/layout/vList5"/>
    <dgm:cxn modelId="{60F88F05-2F0D-4B24-9FE3-91A247FD6AB4}" type="presParOf" srcId="{59FF41CC-8B9F-4059-95D5-149891CA6210}" destId="{99F7CDCF-AF20-465F-B7E1-086A81FCFAFD}" srcOrd="0" destOrd="0" presId="urn:microsoft.com/office/officeart/2005/8/layout/vList5"/>
    <dgm:cxn modelId="{888C482A-D6A2-4D34-9818-9F99A2BE0037}" type="presParOf" srcId="{59FF41CC-8B9F-4059-95D5-149891CA6210}" destId="{C7DD33EF-4F05-4875-B827-525074EBA23C}" srcOrd="1" destOrd="0" presId="urn:microsoft.com/office/officeart/2005/8/layout/vList5"/>
    <dgm:cxn modelId="{5A2BE12F-FE5F-4168-B979-9D79849F2D57}" type="presParOf" srcId="{BCE47569-D8A0-464B-892D-AFFE5CB54F9C}" destId="{58D87987-994D-4EA2-82D8-DC1404B71B9D}" srcOrd="3" destOrd="0" presId="urn:microsoft.com/office/officeart/2005/8/layout/vList5"/>
    <dgm:cxn modelId="{3ABF6F1C-C8F9-427F-9EBC-6418DE71371C}" type="presParOf" srcId="{BCE47569-D8A0-464B-892D-AFFE5CB54F9C}" destId="{A2A9E4AB-5EF5-4B78-A50C-36843AF1A4A9}" srcOrd="4" destOrd="0" presId="urn:microsoft.com/office/officeart/2005/8/layout/vList5"/>
    <dgm:cxn modelId="{E1D8B84A-FFE5-42BE-8148-3484C0C96E65}" type="presParOf" srcId="{A2A9E4AB-5EF5-4B78-A50C-36843AF1A4A9}" destId="{51676B09-ABE7-42FE-A31D-72E4992BBFD2}" srcOrd="0" destOrd="0" presId="urn:microsoft.com/office/officeart/2005/8/layout/vList5"/>
    <dgm:cxn modelId="{BE905FC7-980A-49B7-949E-8078ACD9F306}" type="presParOf" srcId="{A2A9E4AB-5EF5-4B78-A50C-36843AF1A4A9}" destId="{3A5F042C-66F1-4D1E-A7F0-08678EDEDC7A}" srcOrd="1" destOrd="0" presId="urn:microsoft.com/office/officeart/2005/8/layout/vList5"/>
    <dgm:cxn modelId="{81255EC5-BBA1-425F-8375-910EE217B80D}" type="presParOf" srcId="{BCE47569-D8A0-464B-892D-AFFE5CB54F9C}" destId="{C0DDAC2C-105B-4B0A-A1BF-FBA805DD1623}" srcOrd="5" destOrd="0" presId="urn:microsoft.com/office/officeart/2005/8/layout/vList5"/>
    <dgm:cxn modelId="{3763E563-06FC-4BA6-9FAE-FC98DE4D4F48}" type="presParOf" srcId="{BCE47569-D8A0-464B-892D-AFFE5CB54F9C}" destId="{E5D8D568-F7AF-4F97-B6DB-BEBD8FB19BCE}" srcOrd="6" destOrd="0" presId="urn:microsoft.com/office/officeart/2005/8/layout/vList5"/>
    <dgm:cxn modelId="{D6C82FA2-E034-4F7B-A51D-3B2BEB5372AE}" type="presParOf" srcId="{E5D8D568-F7AF-4F97-B6DB-BEBD8FB19BCE}" destId="{359E9486-C7C9-4A8F-AE02-3B378E099DBD}" srcOrd="0" destOrd="0" presId="urn:microsoft.com/office/officeart/2005/8/layout/vList5"/>
    <dgm:cxn modelId="{B69DAD7B-45EF-4F4C-A548-6A493F61B13D}" type="presParOf" srcId="{E5D8D568-F7AF-4F97-B6DB-BEBD8FB19BCE}" destId="{D61B8588-73CB-4774-AE71-27C7D30BDFB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491066-08B4-4538-BD08-B4CE92D809E4}">
      <dsp:nvSpPr>
        <dsp:cNvPr id="0" name=""/>
        <dsp:cNvSpPr/>
      </dsp:nvSpPr>
      <dsp:spPr>
        <a:xfrm rot="5400000">
          <a:off x="5471752" y="-2281702"/>
          <a:ext cx="747479" cy="5501639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th-TH" sz="3500" b="1" kern="1200" dirty="0">
              <a:latin typeface="TH SarabunIT๙" panose="020B0500040200020003" pitchFamily="34" charset="-34"/>
              <a:cs typeface="TH SarabunIT๙" panose="020B0500040200020003" pitchFamily="34" charset="-34"/>
            </a:rPr>
            <a:t>การวางแผนตรวจสอบ</a:t>
          </a:r>
          <a:endParaRPr lang="th-TH" sz="3500" kern="1200" dirty="0"/>
        </a:p>
      </dsp:txBody>
      <dsp:txXfrm rot="-5400000">
        <a:off x="3094673" y="131866"/>
        <a:ext cx="5465150" cy="674501"/>
      </dsp:txXfrm>
    </dsp:sp>
    <dsp:sp modelId="{7F717A37-E121-4E57-B9A6-49AE1F478DC0}">
      <dsp:nvSpPr>
        <dsp:cNvPr id="0" name=""/>
        <dsp:cNvSpPr/>
      </dsp:nvSpPr>
      <dsp:spPr>
        <a:xfrm>
          <a:off x="0" y="1942"/>
          <a:ext cx="3094672" cy="93434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81915" rIns="163830" bIns="81915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4300" b="1" kern="1200" dirty="0">
              <a:latin typeface="TH SarabunIT๙" panose="020B0500040200020003" pitchFamily="34" charset="-34"/>
              <a:cs typeface="TH SarabunIT๙" panose="020B0500040200020003" pitchFamily="34" charset="-34"/>
            </a:rPr>
            <a:t>ขั้นตอนที่ 1 </a:t>
          </a:r>
          <a:endParaRPr lang="th-TH" sz="4300" kern="1200" dirty="0"/>
        </a:p>
      </dsp:txBody>
      <dsp:txXfrm>
        <a:off x="45611" y="47553"/>
        <a:ext cx="3003450" cy="843127"/>
      </dsp:txXfrm>
    </dsp:sp>
    <dsp:sp modelId="{C7DD33EF-4F05-4875-B827-525074EBA23C}">
      <dsp:nvSpPr>
        <dsp:cNvPr id="0" name=""/>
        <dsp:cNvSpPr/>
      </dsp:nvSpPr>
      <dsp:spPr>
        <a:xfrm rot="5400000">
          <a:off x="5471752" y="-1300634"/>
          <a:ext cx="747479" cy="5501639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th-TH" sz="3500" b="1" kern="1200" dirty="0">
              <a:latin typeface="TH SarabunIT๙" panose="020B0500040200020003" pitchFamily="34" charset="-34"/>
              <a:cs typeface="TH SarabunIT๙" panose="020B0500040200020003" pitchFamily="34" charset="-34"/>
            </a:rPr>
            <a:t>การปฏิบัติงานตรวจสอบ</a:t>
          </a:r>
          <a:endParaRPr lang="th-TH" sz="3500" kern="1200" dirty="0"/>
        </a:p>
      </dsp:txBody>
      <dsp:txXfrm rot="-5400000">
        <a:off x="3094673" y="1112934"/>
        <a:ext cx="5465150" cy="674501"/>
      </dsp:txXfrm>
    </dsp:sp>
    <dsp:sp modelId="{99F7CDCF-AF20-465F-B7E1-086A81FCFAFD}">
      <dsp:nvSpPr>
        <dsp:cNvPr id="0" name=""/>
        <dsp:cNvSpPr/>
      </dsp:nvSpPr>
      <dsp:spPr>
        <a:xfrm>
          <a:off x="0" y="983009"/>
          <a:ext cx="3094672" cy="93434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81915" rIns="163830" bIns="81915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4300" b="1" kern="1200" dirty="0">
              <a:latin typeface="TH SarabunIT๙" panose="020B0500040200020003" pitchFamily="34" charset="-34"/>
              <a:cs typeface="TH SarabunIT๙" panose="020B0500040200020003" pitchFamily="34" charset="-34"/>
            </a:rPr>
            <a:t>ขั้นตอนที่ 2 </a:t>
          </a:r>
          <a:endParaRPr lang="th-TH" sz="4300" kern="1200" dirty="0"/>
        </a:p>
      </dsp:txBody>
      <dsp:txXfrm>
        <a:off x="45611" y="1028620"/>
        <a:ext cx="3003450" cy="843127"/>
      </dsp:txXfrm>
    </dsp:sp>
    <dsp:sp modelId="{3A5F042C-66F1-4D1E-A7F0-08678EDEDC7A}">
      <dsp:nvSpPr>
        <dsp:cNvPr id="0" name=""/>
        <dsp:cNvSpPr/>
      </dsp:nvSpPr>
      <dsp:spPr>
        <a:xfrm rot="5400000">
          <a:off x="5471752" y="-319567"/>
          <a:ext cx="747479" cy="5501639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th-TH" sz="3500" b="1" kern="1200" dirty="0">
              <a:latin typeface="TH SarabunIT๙" panose="020B0500040200020003" pitchFamily="34" charset="-34"/>
              <a:cs typeface="TH SarabunIT๙" panose="020B0500040200020003" pitchFamily="34" charset="-34"/>
            </a:rPr>
            <a:t>การจัดทำรายงาน</a:t>
          </a:r>
        </a:p>
      </dsp:txBody>
      <dsp:txXfrm rot="-5400000">
        <a:off x="3094673" y="2094001"/>
        <a:ext cx="5465150" cy="674501"/>
      </dsp:txXfrm>
    </dsp:sp>
    <dsp:sp modelId="{51676B09-ABE7-42FE-A31D-72E4992BBFD2}">
      <dsp:nvSpPr>
        <dsp:cNvPr id="0" name=""/>
        <dsp:cNvSpPr/>
      </dsp:nvSpPr>
      <dsp:spPr>
        <a:xfrm>
          <a:off x="0" y="1964077"/>
          <a:ext cx="3094672" cy="93434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81915" rIns="163830" bIns="81915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4300" b="1" kern="1200" dirty="0">
              <a:latin typeface="TH SarabunIT๙" panose="020B0500040200020003" pitchFamily="34" charset="-34"/>
              <a:cs typeface="TH SarabunIT๙" panose="020B0500040200020003" pitchFamily="34" charset="-34"/>
            </a:rPr>
            <a:t>ขั้นตอนที่ 3 </a:t>
          </a:r>
          <a:endParaRPr lang="th-TH" sz="4300" kern="1200" dirty="0"/>
        </a:p>
      </dsp:txBody>
      <dsp:txXfrm>
        <a:off x="45611" y="2009688"/>
        <a:ext cx="3003450" cy="843127"/>
      </dsp:txXfrm>
    </dsp:sp>
    <dsp:sp modelId="{D61B8588-73CB-4774-AE71-27C7D30BDFB4}">
      <dsp:nvSpPr>
        <dsp:cNvPr id="0" name=""/>
        <dsp:cNvSpPr/>
      </dsp:nvSpPr>
      <dsp:spPr>
        <a:xfrm rot="5400000">
          <a:off x="5471752" y="661499"/>
          <a:ext cx="747479" cy="5501639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th-TH" sz="3500" b="1" kern="1200" dirty="0">
              <a:latin typeface="TH SarabunIT๙" panose="020B0500040200020003" pitchFamily="34" charset="-34"/>
              <a:cs typeface="TH SarabunIT๙" panose="020B0500040200020003" pitchFamily="34" charset="-34"/>
            </a:rPr>
            <a:t>ติดตามผล</a:t>
          </a:r>
          <a:endParaRPr lang="th-TH" sz="3500" kern="1200" dirty="0"/>
        </a:p>
      </dsp:txBody>
      <dsp:txXfrm rot="-5400000">
        <a:off x="3094673" y="3075068"/>
        <a:ext cx="5465150" cy="674501"/>
      </dsp:txXfrm>
    </dsp:sp>
    <dsp:sp modelId="{359E9486-C7C9-4A8F-AE02-3B378E099DBD}">
      <dsp:nvSpPr>
        <dsp:cNvPr id="0" name=""/>
        <dsp:cNvSpPr/>
      </dsp:nvSpPr>
      <dsp:spPr>
        <a:xfrm>
          <a:off x="0" y="2945144"/>
          <a:ext cx="3094672" cy="93434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81915" rIns="163830" bIns="81915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4300" b="1" kern="1200" dirty="0">
              <a:latin typeface="TH SarabunIT๙" panose="020B0500040200020003" pitchFamily="34" charset="-34"/>
              <a:cs typeface="TH SarabunIT๙" panose="020B0500040200020003" pitchFamily="34" charset="-34"/>
            </a:rPr>
            <a:t>ขั้นตอนที่ 4 </a:t>
          </a:r>
          <a:endParaRPr lang="th-TH" sz="4300" kern="1200" dirty="0"/>
        </a:p>
      </dsp:txBody>
      <dsp:txXfrm>
        <a:off x="45611" y="2990755"/>
        <a:ext cx="3003450" cy="8431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80338-0C1F-4BF9-A41C-E6E680B8F09A}" type="datetimeFigureOut">
              <a:rPr lang="th-TH" smtClean="0"/>
              <a:t>18/09/63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7C5F5-081F-41F7-BB6D-414E4AC567D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55070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80338-0C1F-4BF9-A41C-E6E680B8F09A}" type="datetimeFigureOut">
              <a:rPr lang="th-TH" smtClean="0"/>
              <a:t>18/09/63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7C5F5-081F-41F7-BB6D-414E4AC567D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7980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80338-0C1F-4BF9-A41C-E6E680B8F09A}" type="datetimeFigureOut">
              <a:rPr lang="th-TH" smtClean="0"/>
              <a:t>18/09/63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7C5F5-081F-41F7-BB6D-414E4AC567DB}" type="slidenum">
              <a:rPr lang="th-TH" smtClean="0"/>
              <a:t>‹#›</a:t>
            </a:fld>
            <a:endParaRPr lang="th-TH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473811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80338-0C1F-4BF9-A41C-E6E680B8F09A}" type="datetimeFigureOut">
              <a:rPr lang="th-TH" smtClean="0"/>
              <a:t>18/09/63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7C5F5-081F-41F7-BB6D-414E4AC567D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038288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อ้างอิ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80338-0C1F-4BF9-A41C-E6E680B8F09A}" type="datetimeFigureOut">
              <a:rPr lang="th-TH" smtClean="0"/>
              <a:t>18/09/63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7C5F5-081F-41F7-BB6D-414E4AC567DB}" type="slidenum">
              <a:rPr lang="th-TH" smtClean="0"/>
              <a:t>‹#›</a:t>
            </a:fld>
            <a:endParaRPr lang="th-TH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74873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จริง หรือ เท็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80338-0C1F-4BF9-A41C-E6E680B8F09A}" type="datetimeFigureOut">
              <a:rPr lang="th-TH" smtClean="0"/>
              <a:t>18/09/63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7C5F5-081F-41F7-BB6D-414E4AC567D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601813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80338-0C1F-4BF9-A41C-E6E680B8F09A}" type="datetimeFigureOut">
              <a:rPr lang="th-TH" smtClean="0"/>
              <a:t>18/09/63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7C5F5-081F-41F7-BB6D-414E4AC567D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972928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80338-0C1F-4BF9-A41C-E6E680B8F09A}" type="datetimeFigureOut">
              <a:rPr lang="th-TH" smtClean="0"/>
              <a:t>18/09/63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7C5F5-081F-41F7-BB6D-414E4AC567D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43840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80338-0C1F-4BF9-A41C-E6E680B8F09A}" type="datetimeFigureOut">
              <a:rPr lang="th-TH" smtClean="0"/>
              <a:t>18/09/63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7C5F5-081F-41F7-BB6D-414E4AC567D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65514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80338-0C1F-4BF9-A41C-E6E680B8F09A}" type="datetimeFigureOut">
              <a:rPr lang="th-TH" smtClean="0"/>
              <a:t>18/09/63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7C5F5-081F-41F7-BB6D-414E4AC567D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68962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80338-0C1F-4BF9-A41C-E6E680B8F09A}" type="datetimeFigureOut">
              <a:rPr lang="th-TH" smtClean="0"/>
              <a:t>18/09/63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7C5F5-081F-41F7-BB6D-414E4AC567D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19392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80338-0C1F-4BF9-A41C-E6E680B8F09A}" type="datetimeFigureOut">
              <a:rPr lang="th-TH" smtClean="0"/>
              <a:t>18/09/63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7C5F5-081F-41F7-BB6D-414E4AC567D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11156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80338-0C1F-4BF9-A41C-E6E680B8F09A}" type="datetimeFigureOut">
              <a:rPr lang="th-TH" smtClean="0"/>
              <a:t>18/09/63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7C5F5-081F-41F7-BB6D-414E4AC567D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81369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80338-0C1F-4BF9-A41C-E6E680B8F09A}" type="datetimeFigureOut">
              <a:rPr lang="th-TH" smtClean="0"/>
              <a:t>18/09/63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7C5F5-081F-41F7-BB6D-414E4AC567D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55579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80338-0C1F-4BF9-A41C-E6E680B8F09A}" type="datetimeFigureOut">
              <a:rPr lang="th-TH" smtClean="0"/>
              <a:t>18/09/63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7C5F5-081F-41F7-BB6D-414E4AC567D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00402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80338-0C1F-4BF9-A41C-E6E680B8F09A}" type="datetimeFigureOut">
              <a:rPr lang="th-TH" smtClean="0"/>
              <a:t>18/09/63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7C5F5-081F-41F7-BB6D-414E4AC567D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10758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80338-0C1F-4BF9-A41C-E6E680B8F09A}" type="datetimeFigureOut">
              <a:rPr lang="th-TH" smtClean="0"/>
              <a:t>18/09/63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CB7C5F5-081F-41F7-BB6D-414E4AC567D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00186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f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f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f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à¸à¸¥à¸à¸²à¸£à¸à¹à¸à¸«à¸²à¸£à¸¹à¸à¸ à¸²à¸à¸ªà¸³à¸«à¸£à¸±à¸ à¸à¸£à¸§à¸à¸ªà¸­à¸à¸ à¸²à¸¢à¹à¸">
            <a:extLst>
              <a:ext uri="{FF2B5EF4-FFF2-40B4-BE49-F238E27FC236}">
                <a16:creationId xmlns:a16="http://schemas.microsoft.com/office/drawing/2014/main" id="{A95890DA-4A33-4F9C-825D-BDFA7940BD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458" y="1436724"/>
            <a:ext cx="10720939" cy="3783861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78829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121879-7CDF-4044-98F0-E7F177417E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1507" y="2005418"/>
            <a:ext cx="10992293" cy="4027081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th-TH" sz="4400" dirty="0">
                <a:solidFill>
                  <a:schemeClr val="tx1">
                    <a:lumMod val="85000"/>
                    <a:lumOff val="15000"/>
                  </a:schemeClr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  </a:t>
            </a:r>
            <a:r>
              <a:rPr lang="th-TH" sz="4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สัญญากู้ยืมเงินและการจ่ายเงินกู้</a:t>
            </a:r>
          </a:p>
          <a:p>
            <a:pPr marL="0" indent="0">
              <a:lnSpc>
                <a:spcPct val="120000"/>
              </a:lnSpc>
              <a:spcAft>
                <a:spcPts val="600"/>
              </a:spcAft>
              <a:buNone/>
            </a:pPr>
            <a:r>
              <a:rPr lang="th-TH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	</a:t>
            </a:r>
            <a:r>
              <a:rPr lang="th-TH" sz="39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	</a:t>
            </a:r>
            <a:r>
              <a:rPr lang="th-TH" sz="3900" dirty="0">
                <a:solidFill>
                  <a:schemeClr val="tx1">
                    <a:lumMod val="85000"/>
                    <a:lumOff val="15000"/>
                  </a:schemeClr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- ผู้จ่ายเงินไม่ได้ลงลายมือชื่อในใบสำคัญรับเงิน</a:t>
            </a:r>
          </a:p>
          <a:p>
            <a:pPr marL="0" indent="0">
              <a:lnSpc>
                <a:spcPct val="120000"/>
              </a:lnSpc>
              <a:spcAft>
                <a:spcPts val="600"/>
              </a:spcAft>
              <a:buNone/>
            </a:pPr>
            <a:r>
              <a:rPr lang="th-TH" sz="3900" dirty="0">
                <a:solidFill>
                  <a:schemeClr val="tx1">
                    <a:lumMod val="85000"/>
                    <a:lumOff val="15000"/>
                  </a:schemeClr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		- หนังสือให้ความยินยอมของคู่สมรสผู้ให้ความยินยอมไม่ได้ลงลายมือชื่อ</a:t>
            </a:r>
          </a:p>
          <a:p>
            <a:pPr marL="0" indent="0">
              <a:lnSpc>
                <a:spcPct val="120000"/>
              </a:lnSpc>
              <a:spcAft>
                <a:spcPts val="600"/>
              </a:spcAft>
              <a:buNone/>
            </a:pPr>
            <a:r>
              <a:rPr lang="th-TH" sz="3900" dirty="0">
                <a:solidFill>
                  <a:schemeClr val="tx1">
                    <a:lumMod val="85000"/>
                    <a:lumOff val="15000"/>
                  </a:schemeClr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		- การจ่ายเงินกู้ไม่มีใบสำคัญรับเงิน</a:t>
            </a:r>
          </a:p>
          <a:p>
            <a:pPr marL="0" indent="0">
              <a:lnSpc>
                <a:spcPct val="120000"/>
              </a:lnSpc>
              <a:spcAft>
                <a:spcPts val="600"/>
              </a:spcAft>
              <a:buNone/>
            </a:pPr>
            <a:r>
              <a:rPr lang="th-TH" sz="3900" dirty="0">
                <a:solidFill>
                  <a:schemeClr val="tx1">
                    <a:lumMod val="85000"/>
                    <a:lumOff val="15000"/>
                  </a:schemeClr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		- ผู้ค้ำประกันลงลายมือชื่อในสัญญาค้ำประกันไม่ครบถ้วน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41E8BB7-7FAE-4FBA-A4F8-60307D06B821}"/>
              </a:ext>
            </a:extLst>
          </p:cNvPr>
          <p:cNvSpPr txBox="1">
            <a:spLocks/>
          </p:cNvSpPr>
          <p:nvPr/>
        </p:nvSpPr>
        <p:spPr>
          <a:xfrm>
            <a:off x="838200" y="4783872"/>
            <a:ext cx="10515600" cy="7917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th-TH" sz="3800" b="1" dirty="0"/>
          </a:p>
          <a:p>
            <a:pPr marL="0" indent="0">
              <a:buFont typeface="Arial" panose="020B0604020202020204" pitchFamily="34" charset="0"/>
              <a:buNone/>
            </a:pPr>
            <a:endParaRPr lang="th-TH" sz="3800" b="1" dirty="0"/>
          </a:p>
          <a:p>
            <a:pPr marL="0" indent="0">
              <a:buFont typeface="Arial" panose="020B0604020202020204" pitchFamily="34" charset="0"/>
              <a:buNone/>
            </a:pPr>
            <a:endParaRPr lang="th-TH" sz="4000" b="1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5B5084F-CB7F-4DAA-A7A6-6E62D79DDDCD}"/>
              </a:ext>
            </a:extLst>
          </p:cNvPr>
          <p:cNvSpPr/>
          <p:nvPr/>
        </p:nvSpPr>
        <p:spPr>
          <a:xfrm>
            <a:off x="1485900" y="505830"/>
            <a:ext cx="9201150" cy="10304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8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ข้อตรวจพบ (ต่อ)</a:t>
            </a:r>
            <a:endParaRPr lang="th-TH" sz="4800" dirty="0"/>
          </a:p>
        </p:txBody>
      </p:sp>
    </p:spTree>
    <p:extLst>
      <p:ext uri="{BB962C8B-B14F-4D97-AF65-F5344CB8AC3E}">
        <p14:creationId xmlns:p14="http://schemas.microsoft.com/office/powerpoint/2010/main" val="18865941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121879-7CDF-4044-98F0-E7F177417E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1200" y="1905634"/>
            <a:ext cx="11214100" cy="4232276"/>
          </a:xfrm>
        </p:spPr>
        <p:txBody>
          <a:bodyPr>
            <a:normAutofit fontScale="25000" lnSpcReduction="20000"/>
          </a:bodyPr>
          <a:lstStyle/>
          <a:p>
            <a:pPr algn="thaiDist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th-TH" sz="16000" dirty="0">
                <a:solidFill>
                  <a:schemeClr val="dk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	</a:t>
            </a:r>
            <a:r>
              <a:rPr lang="th-TH" sz="16000" dirty="0">
                <a:solidFill>
                  <a:schemeClr val="tx1">
                    <a:lumMod val="85000"/>
                    <a:lumOff val="15000"/>
                  </a:schemeClr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  </a:t>
            </a:r>
            <a:r>
              <a:rPr lang="th-TH" sz="16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สัญญากู้ยืมเงินและการจ่ายเงินกู้</a:t>
            </a:r>
            <a:endParaRPr lang="th-TH" sz="16000" dirty="0">
              <a:solidFill>
                <a:schemeClr val="tx1">
                  <a:lumMod val="85000"/>
                  <a:lumOff val="15000"/>
                </a:schemeClr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0" indent="0" algn="thaiDist">
              <a:lnSpc>
                <a:spcPct val="120000"/>
              </a:lnSpc>
              <a:spcAft>
                <a:spcPts val="600"/>
              </a:spcAft>
              <a:buNone/>
            </a:pPr>
            <a:r>
              <a:rPr lang="th-TH" sz="5000" dirty="0">
                <a:solidFill>
                  <a:schemeClr val="tx1">
                    <a:lumMod val="85000"/>
                    <a:lumOff val="15000"/>
                  </a:schemeClr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                          </a:t>
            </a:r>
            <a:r>
              <a:rPr lang="th-TH" sz="14400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- ใบสำคัญรับเงินของผู้กู้ ไม่ได้ประทับตราจ่ายเงินแล้ว</a:t>
            </a:r>
          </a:p>
          <a:p>
            <a:pPr marL="0" indent="0" algn="thaiDist">
              <a:lnSpc>
                <a:spcPct val="120000"/>
              </a:lnSpc>
              <a:spcAft>
                <a:spcPts val="600"/>
              </a:spcAft>
              <a:buNone/>
            </a:pPr>
            <a:r>
              <a:rPr lang="th-TH" sz="14400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	   	- การจ่ายเงินค่าจ้างไม่มีหลักฐานการรับเงินและจ่ายเงิน</a:t>
            </a:r>
          </a:p>
          <a:p>
            <a:pPr marL="0" indent="0" algn="thaiDist">
              <a:lnSpc>
                <a:spcPct val="120000"/>
              </a:lnSpc>
              <a:spcAft>
                <a:spcPts val="600"/>
              </a:spcAft>
              <a:buNone/>
            </a:pPr>
            <a:r>
              <a:rPr lang="th-TH" sz="14400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		- ผู้เสนอลงนามเช็ค กับผู้ลงนามในเช็คเป็นบุคคลคนเดียวกัน</a:t>
            </a:r>
          </a:p>
          <a:p>
            <a:pPr marL="0" indent="0" algn="thaiDist">
              <a:lnSpc>
                <a:spcPct val="120000"/>
              </a:lnSpc>
              <a:spcAft>
                <a:spcPts val="600"/>
              </a:spcAft>
              <a:buNone/>
            </a:pPr>
            <a:r>
              <a:rPr lang="th-TH" sz="14400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		- ต้นขั้วเช็คด้านหลังผู้รับเงินลงลายมือชื่อแต่ไม่ได้ลงวันที่รับเงิน</a:t>
            </a:r>
          </a:p>
          <a:p>
            <a:pPr marL="0" indent="0" algn="thaiDist">
              <a:lnSpc>
                <a:spcPct val="120000"/>
              </a:lnSpc>
              <a:spcAft>
                <a:spcPts val="600"/>
              </a:spcAft>
              <a:buNone/>
            </a:pPr>
            <a:r>
              <a:rPr lang="th-TH" sz="14400" dirty="0">
                <a:solidFill>
                  <a:schemeClr val="dk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				</a:t>
            </a:r>
            <a:endParaRPr lang="th-TH" sz="144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41E8BB7-7FAE-4FBA-A4F8-60307D06B821}"/>
              </a:ext>
            </a:extLst>
          </p:cNvPr>
          <p:cNvSpPr txBox="1">
            <a:spLocks/>
          </p:cNvSpPr>
          <p:nvPr/>
        </p:nvSpPr>
        <p:spPr>
          <a:xfrm>
            <a:off x="838200" y="4783872"/>
            <a:ext cx="10515600" cy="7917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th-TH" sz="3800" b="1" dirty="0"/>
          </a:p>
          <a:p>
            <a:pPr marL="0" indent="0">
              <a:buFont typeface="Arial" panose="020B0604020202020204" pitchFamily="34" charset="0"/>
              <a:buNone/>
            </a:pPr>
            <a:endParaRPr lang="th-TH" sz="3800" b="1" dirty="0"/>
          </a:p>
          <a:p>
            <a:pPr marL="0" indent="0">
              <a:buFont typeface="Arial" panose="020B0604020202020204" pitchFamily="34" charset="0"/>
              <a:buNone/>
            </a:pPr>
            <a:endParaRPr lang="th-TH" sz="4000" b="1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5B5084F-CB7F-4DAA-A7A6-6E62D79DDDCD}"/>
              </a:ext>
            </a:extLst>
          </p:cNvPr>
          <p:cNvSpPr/>
          <p:nvPr/>
        </p:nvSpPr>
        <p:spPr>
          <a:xfrm>
            <a:off x="1485900" y="505830"/>
            <a:ext cx="9281160" cy="10304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8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ข้อตรวจพบ (ต่อ)</a:t>
            </a:r>
            <a:endParaRPr lang="th-TH" sz="4800" dirty="0"/>
          </a:p>
        </p:txBody>
      </p:sp>
      <p:pic>
        <p:nvPicPr>
          <p:cNvPr id="8" name="รูปภาพ 7">
            <a:extLst>
              <a:ext uri="{FF2B5EF4-FFF2-40B4-BE49-F238E27FC236}">
                <a16:creationId xmlns:a16="http://schemas.microsoft.com/office/drawing/2014/main" id="{D88147F0-7B51-4E03-A03A-5551ABDBD3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5453" y="4973536"/>
            <a:ext cx="1840547" cy="137863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4257062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8" name="Picture 12" descr="à¸à¸¥à¸à¸²à¸£à¸à¹à¸à¸«à¸²à¸£à¸¹à¸à¸ à¸²à¸à¸ªà¸³à¸«à¸£à¸±à¸ à¸à¸­à¸à¸à¸¸à¸à¸à¹à¸°">
            <a:extLst>
              <a:ext uri="{FF2B5EF4-FFF2-40B4-BE49-F238E27FC236}">
                <a16:creationId xmlns:a16="http://schemas.microsoft.com/office/drawing/2014/main" id="{BD4850B3-1158-4244-8875-D5D16AFFBE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8018" y="1562986"/>
            <a:ext cx="6815469" cy="3274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6629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1" descr="https://www.alro.go.th/int_audit/img.php?p=Li4vcGljX3VwbG9hZC9pbWFnZV9maWxlXzIwMTYyODExMDMyNzIyLmpwZw==">
            <a:extLst>
              <a:ext uri="{FF2B5EF4-FFF2-40B4-BE49-F238E27FC236}">
                <a16:creationId xmlns:a16="http://schemas.microsoft.com/office/drawing/2014/main" id="{FC29780D-63B3-4D82-B8AF-3D8C0A9CC1C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38200" y="2443516"/>
            <a:ext cx="83879" cy="255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8" name="AutoShape 2" descr="https://www.alro.go.th/int_audit/img.php?p=Li4vcGljX3VwbG9hZC9pbWFnZV9maWxlXzIwMTcyNDExMDkzOTAzLmpwZw==">
            <a:extLst>
              <a:ext uri="{FF2B5EF4-FFF2-40B4-BE49-F238E27FC236}">
                <a16:creationId xmlns:a16="http://schemas.microsoft.com/office/drawing/2014/main" id="{5D76C844-B219-4BC7-B7AA-4901ED61EAD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38200" y="2443516"/>
            <a:ext cx="83879" cy="255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9" name="AutoShape 3" descr="https://www.alro.go.th/int_audit/img.php?p=Li4vcGljX3VwbG9hZC9pbWFnZV9maWxlXzIwMTYxMzA3MTExMjA3LnBuZw==">
            <a:extLst>
              <a:ext uri="{FF2B5EF4-FFF2-40B4-BE49-F238E27FC236}">
                <a16:creationId xmlns:a16="http://schemas.microsoft.com/office/drawing/2014/main" id="{9E73F0CB-2F2D-4740-B1FF-810D37DED78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38200" y="2443516"/>
            <a:ext cx="83879" cy="255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" name="AutoShape 4" descr="https://www.alro.go.th/int_audit/img.php?p=Li4vcGljX3VwbG9hZC9pbWFnZV9maWxlXzIwMTYxODA4MDIzODQ1LmpwZw==">
            <a:extLst>
              <a:ext uri="{FF2B5EF4-FFF2-40B4-BE49-F238E27FC236}">
                <a16:creationId xmlns:a16="http://schemas.microsoft.com/office/drawing/2014/main" id="{027BDDB2-1C84-44FC-8173-E57E897D74A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38200" y="2443516"/>
            <a:ext cx="83879" cy="255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1" name="AutoShape 5" descr="https://www.alro.go.th/int_audit/img.php?p=Li4vcGljX3VwbG9hZC9pbWFnZV9maWxlXzIwMTcyNDExMTEyMzQzLmpwZw==">
            <a:extLst>
              <a:ext uri="{FF2B5EF4-FFF2-40B4-BE49-F238E27FC236}">
                <a16:creationId xmlns:a16="http://schemas.microsoft.com/office/drawing/2014/main" id="{AFF1E85A-1A80-4677-ACC8-965EA5C7822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38200" y="2443516"/>
            <a:ext cx="83879" cy="255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2" name="AutoShape 6" descr="https://www.alro.go.th/int_audit/img.php?p=Li4vcGljX3VwbG9hZC9pbWFnZV9maWxlXzIwMTYxOTA4MDk1MzE3LmpwZw==">
            <a:extLst>
              <a:ext uri="{FF2B5EF4-FFF2-40B4-BE49-F238E27FC236}">
                <a16:creationId xmlns:a16="http://schemas.microsoft.com/office/drawing/2014/main" id="{65478C33-54BB-4DEC-929D-68AC2B121CC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38200" y="2443516"/>
            <a:ext cx="83879" cy="255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62EB4B1-72AC-4830-9129-3563976154D6}"/>
              </a:ext>
            </a:extLst>
          </p:cNvPr>
          <p:cNvSpPr txBox="1"/>
          <p:nvPr/>
        </p:nvSpPr>
        <p:spPr>
          <a:xfrm>
            <a:off x="5638800" y="3022239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h-TH" dirty="0"/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1DBFB4BA-DD54-413C-9409-E2FED7BAD778}"/>
              </a:ext>
            </a:extLst>
          </p:cNvPr>
          <p:cNvSpPr/>
          <p:nvPr/>
        </p:nvSpPr>
        <p:spPr>
          <a:xfrm>
            <a:off x="3211034" y="321686"/>
            <a:ext cx="5571457" cy="9144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60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อัตรากำลัง</a:t>
            </a:r>
            <a:endParaRPr lang="th-TH" sz="6000" dirty="0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D4540684-5339-4995-B7AE-BE0D79BD1325}"/>
              </a:ext>
            </a:extLst>
          </p:cNvPr>
          <p:cNvSpPr/>
          <p:nvPr/>
        </p:nvSpPr>
        <p:spPr>
          <a:xfrm>
            <a:off x="4213871" y="1719728"/>
            <a:ext cx="3764257" cy="72939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th-TH" sz="2800" kern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>ผู้อำนวยการกลุ่มตรวจสอบภายใน</a:t>
            </a:r>
            <a:endParaRPr lang="en-US" sz="2800" kern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H SarabunIT๙" panose="020B0500040200020003" pitchFamily="34" charset="-34"/>
              <a:ea typeface="Calibri" panose="020F0502020204030204" pitchFamily="34" charset="0"/>
              <a:cs typeface="TH SarabunIT๙" panose="020B0500040200020003" pitchFamily="34" charset="-34"/>
            </a:endParaRPr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A73528C7-2ED4-4604-97AB-D16141047D55}"/>
              </a:ext>
            </a:extLst>
          </p:cNvPr>
          <p:cNvSpPr/>
          <p:nvPr/>
        </p:nvSpPr>
        <p:spPr>
          <a:xfrm>
            <a:off x="838200" y="3067634"/>
            <a:ext cx="4544290" cy="848947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h-TH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>นักวิชาการตรวจสอบภายในชำนาญการพิเศษ</a:t>
            </a:r>
            <a:endParaRPr lang="en-US" sz="2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H SarabunIT๙" panose="020B0500040200020003" pitchFamily="34" charset="-34"/>
              <a:ea typeface="Calibri" panose="020F0502020204030204" pitchFamily="34" charset="0"/>
              <a:cs typeface="TH SarabunIT๙" panose="020B0500040200020003" pitchFamily="34" charset="-34"/>
            </a:endParaRPr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17BE18F0-C9AE-457F-A89C-127BE61011C2}"/>
              </a:ext>
            </a:extLst>
          </p:cNvPr>
          <p:cNvSpPr/>
          <p:nvPr/>
        </p:nvSpPr>
        <p:spPr>
          <a:xfrm>
            <a:off x="6784695" y="3048397"/>
            <a:ext cx="4470044" cy="83960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h-TH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>นักวิชาการตรวจสอบภายในชำนาญการพิเศษ</a:t>
            </a:r>
            <a:endParaRPr lang="en-US" sz="2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H SarabunIT๙" panose="020B0500040200020003" pitchFamily="34" charset="-34"/>
              <a:ea typeface="Calibri" panose="020F0502020204030204" pitchFamily="34" charset="0"/>
              <a:cs typeface="TH SarabunIT๙" panose="020B0500040200020003" pitchFamily="34" charset="-34"/>
            </a:endParaRP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C59BBA01-2DC6-46AC-AA3D-FC776D95606D}"/>
              </a:ext>
            </a:extLst>
          </p:cNvPr>
          <p:cNvSpPr/>
          <p:nvPr/>
        </p:nvSpPr>
        <p:spPr>
          <a:xfrm>
            <a:off x="838200" y="4518015"/>
            <a:ext cx="4544286" cy="848947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h-TH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>นักวิชาการตรวจสอบภายในชำนาญการ</a:t>
            </a:r>
            <a:endParaRPr lang="en-US" sz="2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H SarabunIT๙" panose="020B0500040200020003" pitchFamily="34" charset="-34"/>
              <a:ea typeface="Calibri" panose="020F0502020204030204" pitchFamily="34" charset="0"/>
              <a:cs typeface="TH SarabunIT๙" panose="020B0500040200020003" pitchFamily="34" charset="-34"/>
            </a:endParaRPr>
          </a:p>
        </p:txBody>
      </p:sp>
      <p:sp>
        <p:nvSpPr>
          <p:cNvPr id="54" name="Rectangle: Rounded Corners 53">
            <a:extLst>
              <a:ext uri="{FF2B5EF4-FFF2-40B4-BE49-F238E27FC236}">
                <a16:creationId xmlns:a16="http://schemas.microsoft.com/office/drawing/2014/main" id="{EC5EDCD5-610B-4674-8909-BEA8D411C4B8}"/>
              </a:ext>
            </a:extLst>
          </p:cNvPr>
          <p:cNvSpPr/>
          <p:nvPr/>
        </p:nvSpPr>
        <p:spPr>
          <a:xfrm>
            <a:off x="4122211" y="5858863"/>
            <a:ext cx="3749102" cy="677451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h-TH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H SarabunIT๙" panose="020B0500040200020003" pitchFamily="34" charset="-34"/>
              </a:rPr>
              <a:t>พนักงานพิมพ์ ส 3 (ลูกจ้างประจำ)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519A0BE3-0BF0-4F8C-B479-F7CBAE7218CF}"/>
              </a:ext>
            </a:extLst>
          </p:cNvPr>
          <p:cNvCxnSpPr>
            <a:cxnSpLocks/>
          </p:cNvCxnSpPr>
          <p:nvPr/>
        </p:nvCxnSpPr>
        <p:spPr>
          <a:xfrm>
            <a:off x="6095999" y="2456832"/>
            <a:ext cx="1" cy="3402031"/>
          </a:xfrm>
          <a:prstGeom prst="straightConnector1">
            <a:avLst/>
          </a:prstGeom>
          <a:ln w="31750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0B317AA7-C80C-4D24-B9FA-DA9E43D030D8}"/>
              </a:ext>
            </a:extLst>
          </p:cNvPr>
          <p:cNvCxnSpPr>
            <a:cxnSpLocks/>
          </p:cNvCxnSpPr>
          <p:nvPr/>
        </p:nvCxnSpPr>
        <p:spPr>
          <a:xfrm>
            <a:off x="3211034" y="2698749"/>
            <a:ext cx="5808683" cy="0"/>
          </a:xfrm>
          <a:prstGeom prst="line">
            <a:avLst/>
          </a:prstGeom>
          <a:ln w="317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5B76B26C-F06D-424C-9CDA-88D9BDB13ED9}"/>
              </a:ext>
            </a:extLst>
          </p:cNvPr>
          <p:cNvCxnSpPr>
            <a:cxnSpLocks/>
          </p:cNvCxnSpPr>
          <p:nvPr/>
        </p:nvCxnSpPr>
        <p:spPr>
          <a:xfrm>
            <a:off x="3211034" y="2698749"/>
            <a:ext cx="0" cy="368885"/>
          </a:xfrm>
          <a:prstGeom prst="straightConnector1">
            <a:avLst/>
          </a:prstGeom>
          <a:ln w="31750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B1FA9580-629D-46C8-AA7F-D6E8D62FA186}"/>
              </a:ext>
            </a:extLst>
          </p:cNvPr>
          <p:cNvCxnSpPr>
            <a:cxnSpLocks/>
          </p:cNvCxnSpPr>
          <p:nvPr/>
        </p:nvCxnSpPr>
        <p:spPr>
          <a:xfrm>
            <a:off x="3174863" y="3936639"/>
            <a:ext cx="0" cy="595664"/>
          </a:xfrm>
          <a:prstGeom prst="straightConnector1">
            <a:avLst/>
          </a:prstGeom>
          <a:ln w="31750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: Rounded Corners 51">
            <a:extLst>
              <a:ext uri="{FF2B5EF4-FFF2-40B4-BE49-F238E27FC236}">
                <a16:creationId xmlns:a16="http://schemas.microsoft.com/office/drawing/2014/main" id="{0F8E62E0-9194-42FA-B091-58992EAE9120}"/>
              </a:ext>
            </a:extLst>
          </p:cNvPr>
          <p:cNvSpPr/>
          <p:nvPr/>
        </p:nvSpPr>
        <p:spPr>
          <a:xfrm>
            <a:off x="6784695" y="4503727"/>
            <a:ext cx="4544286" cy="83960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h-TH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>นักวิชาการตรวจสอบภายในชำนาญการ</a:t>
            </a:r>
            <a:endParaRPr lang="en-US" sz="2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H SarabunIT๙" panose="020B0500040200020003" pitchFamily="34" charset="-34"/>
              <a:ea typeface="Calibri" panose="020F0502020204030204" pitchFamily="34" charset="0"/>
              <a:cs typeface="TH SarabunIT๙" panose="020B0500040200020003" pitchFamily="34" charset="-34"/>
            </a:endParaRPr>
          </a:p>
        </p:txBody>
      </p:sp>
      <p:cxnSp>
        <p:nvCxnSpPr>
          <p:cNvPr id="34" name="Straight Arrow Connector 58">
            <a:extLst>
              <a:ext uri="{FF2B5EF4-FFF2-40B4-BE49-F238E27FC236}">
                <a16:creationId xmlns:a16="http://schemas.microsoft.com/office/drawing/2014/main" id="{E519EA4E-59F3-421F-AEB1-64259E073246}"/>
              </a:ext>
            </a:extLst>
          </p:cNvPr>
          <p:cNvCxnSpPr>
            <a:cxnSpLocks/>
          </p:cNvCxnSpPr>
          <p:nvPr/>
        </p:nvCxnSpPr>
        <p:spPr>
          <a:xfrm>
            <a:off x="9035933" y="2698749"/>
            <a:ext cx="0" cy="368885"/>
          </a:xfrm>
          <a:prstGeom prst="straightConnector1">
            <a:avLst/>
          </a:prstGeom>
          <a:ln w="31750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62">
            <a:extLst>
              <a:ext uri="{FF2B5EF4-FFF2-40B4-BE49-F238E27FC236}">
                <a16:creationId xmlns:a16="http://schemas.microsoft.com/office/drawing/2014/main" id="{7FB6A3CF-A016-47AD-A369-4C689B10C39A}"/>
              </a:ext>
            </a:extLst>
          </p:cNvPr>
          <p:cNvCxnSpPr>
            <a:cxnSpLocks/>
          </p:cNvCxnSpPr>
          <p:nvPr/>
        </p:nvCxnSpPr>
        <p:spPr>
          <a:xfrm>
            <a:off x="9035933" y="3908063"/>
            <a:ext cx="0" cy="595664"/>
          </a:xfrm>
          <a:prstGeom prst="straightConnector1">
            <a:avLst/>
          </a:prstGeom>
          <a:ln w="31750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56531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>
        <p15:prstTrans prst="curtains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E1D1BA-1EFF-4E51-87F3-7E4DA7C049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8558"/>
            <a:ext cx="10515600" cy="5004317"/>
          </a:xfr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0" indent="0" algn="thaiDist">
              <a:buNone/>
            </a:pPr>
            <a:r>
              <a:rPr lang="th-TH" sz="29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    1) สอบทานและประเมินผลการดำเนินงานตามแผนงานและโครงการที่มีความสำคัญต่อผลสำเร็จ                           ของนโยบายยุทธศาสตร์</a:t>
            </a:r>
          </a:p>
          <a:p>
            <a:pPr marL="0" indent="0">
              <a:buNone/>
            </a:pPr>
            <a:r>
              <a:rPr lang="th-TH" sz="29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    2) สอบทานความถูกต้องและเชื่อถือได้ของข้อมูลการเงินและการบัญชี</a:t>
            </a:r>
          </a:p>
          <a:p>
            <a:pPr marL="0" indent="0">
              <a:buNone/>
            </a:pPr>
            <a:r>
              <a:rPr lang="th-TH" sz="29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    3) ติดตามผลการตรวจสอบ เสนอแนะ และให้คำปรึกษาแก่หน่วยรับตรวจเพื่อให้การปรับปรุงแก้ไขของ       หน่วยรับตรวจเป็นไปตามข้อเสนอแนะ</a:t>
            </a:r>
          </a:p>
          <a:p>
            <a:pPr marL="0" indent="0">
              <a:buNone/>
            </a:pPr>
            <a:r>
              <a:rPr lang="th-TH" sz="29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    4) ให้คำปรึกษาแนะนำและให้ความเห็นเกี่ยวกับกฎหมาย ระเบียบ ข้อบังคับ และมติคณะรัฐมนตรีที่เกี่ยวข้อง</a:t>
            </a:r>
          </a:p>
          <a:p>
            <a:pPr marL="0" indent="0">
              <a:buNone/>
            </a:pPr>
            <a:r>
              <a:rPr lang="th-TH" sz="29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    5) ประเมินความเสี่ยงเพื่อวางแผนการตรวจสอบในภาพรวมของกระทรวง และจัดทำแผนการตรวจสอบประจำปี </a:t>
            </a:r>
          </a:p>
          <a:p>
            <a:pPr marL="0" indent="0">
              <a:buNone/>
            </a:pPr>
            <a:r>
              <a:rPr lang="th-TH" sz="29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    6) ส่งเสริม สนับสนุนและประสานงานให้เกิดการพัฒนาคุณภาพการปฏิบัติงานของผู้ตรวจสอบภายใน</a:t>
            </a:r>
          </a:p>
          <a:p>
            <a:pPr marL="0" indent="0">
              <a:buNone/>
            </a:pPr>
            <a:r>
              <a:rPr lang="th-TH" sz="29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    </a:t>
            </a:r>
            <a:endParaRPr lang="th-TH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3BAE6136-0165-4F17-91D2-C4F2082D7D89}"/>
              </a:ext>
            </a:extLst>
          </p:cNvPr>
          <p:cNvSpPr/>
          <p:nvPr/>
        </p:nvSpPr>
        <p:spPr>
          <a:xfrm>
            <a:off x="1520190" y="365125"/>
            <a:ext cx="900684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8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อำนาจหน้าที่ความรับผิดชอบ</a:t>
            </a:r>
            <a:endParaRPr lang="th-TH" sz="4800" dirty="0"/>
          </a:p>
        </p:txBody>
      </p:sp>
      <p:pic>
        <p:nvPicPr>
          <p:cNvPr id="5" name="รูปภาพ 4">
            <a:extLst>
              <a:ext uri="{FF2B5EF4-FFF2-40B4-BE49-F238E27FC236}">
                <a16:creationId xmlns:a16="http://schemas.microsoft.com/office/drawing/2014/main" id="{847A74DA-B3AC-4F29-82CF-3D8DF53CDC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7816" y="5482465"/>
            <a:ext cx="2680410" cy="1262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1885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3">
            <a:extLst>
              <a:ext uri="{FF2B5EF4-FFF2-40B4-BE49-F238E27FC236}">
                <a16:creationId xmlns:a16="http://schemas.microsoft.com/office/drawing/2014/main" id="{514BE884-1AA5-467C-B06E-2F82E24E3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287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8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อำนาจหน้าที่ความรับผิดชอบ (ต่อ)</a:t>
            </a:r>
            <a:endParaRPr lang="th-TH" sz="4800" dirty="0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976FF13D-2B99-436E-AB6E-017AAC0AB9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5620" y="1605776"/>
            <a:ext cx="10718180" cy="4887100"/>
          </a:xfr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th-TH" sz="28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  </a:t>
            </a:r>
          </a:p>
          <a:p>
            <a:pPr marL="0" indent="0">
              <a:buNone/>
            </a:pPr>
            <a:r>
              <a:rPr lang="th-TH" sz="28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    7) สนับสนุนการปฏิบัติงานของคณะกรรมการตรวจสอบและประเมินผลประจำกระทรวง </a:t>
            </a:r>
          </a:p>
          <a:p>
            <a:pPr marL="0" indent="0">
              <a:buNone/>
            </a:pPr>
            <a:r>
              <a:rPr lang="th-TH" sz="28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    8) ปฏิบัติงานตรวจสอบอื่นใดตามที่ได้รับมอบหมายจากปลัดกระทรวง หรือคณะกรรมการตรวจสอบ         และประเมินผลประจำกระทรวง</a:t>
            </a:r>
          </a:p>
          <a:p>
            <a:pPr marL="0" indent="0">
              <a:buNone/>
            </a:pPr>
            <a:r>
              <a:rPr lang="th-TH" sz="28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    9) ปฏิบัติงานร่วมกับหรือสนับสนุนการปฏิบัติงานของหน่วยงานอื่นที่เกี่ยวข้อง หรือที่ได้รับมอบหมาย</a:t>
            </a:r>
          </a:p>
          <a:p>
            <a:pPr marL="0" indent="0">
              <a:buNone/>
            </a:pPr>
            <a:r>
              <a:rPr lang="th-TH" sz="28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    10) ทำหน้าที่หลักในการตรวจสอบการดำเนินงานภายในสำนักงาน และสนับสนุนการปฏิบัติงานของ   สำนักงาน รับผิดชอบงานขึ้นตรงต่อเลขาธิการ ส.ป.ก.</a:t>
            </a:r>
          </a:p>
          <a:p>
            <a:pPr marL="0" indent="0">
              <a:buNone/>
            </a:pPr>
            <a:r>
              <a:rPr lang="th-TH" sz="28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    11) ปฏิบัติงานร่วมกับ หรือสนับสนุนการปฏิบัติงานของหน่วยงานอื่นที่เกี่ยวข้อง หรือที่ได้รับมอบหมาย    กลุ่มตรวจสอบภายใน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8482766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017270"/>
          </a:xfrm>
        </p:spPr>
        <p:txBody>
          <a:bodyPr>
            <a:normAutofit fontScale="90000"/>
          </a:bodyPr>
          <a:lstStyle/>
          <a:p>
            <a:br>
              <a:rPr lang="th-TH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2195" y="1870651"/>
            <a:ext cx="10340898" cy="440213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endParaRPr lang="th-TH" sz="2800" dirty="0">
              <a:solidFill>
                <a:schemeClr val="dk1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th-TH" sz="2800" dirty="0">
                <a:solidFill>
                  <a:schemeClr val="dk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    ตรวจสอบ สอบทาน การปฏิบัติงาน เป็นไปตามนโยบาย กฎหมาย ระเบียบ ข้อบังคับ คำสั่ง และ         มติคณะรัฐมนตรี</a:t>
            </a: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endParaRPr lang="th-TH" sz="2800" dirty="0">
              <a:solidFill>
                <a:schemeClr val="dk1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>
              <a:buFont typeface="Wingdings" pitchFamily="2" charset="2"/>
              <a:buChar char="Ø"/>
            </a:pPr>
            <a:r>
              <a:rPr lang="th-TH" sz="2800" dirty="0">
                <a:solidFill>
                  <a:schemeClr val="dk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    ตรวจสอบ สอบทาน และประเมินผลความถูกต้องเชื่อถือได้ของข้อมูล ด้านการคลัง และการบริหารพัสดุ</a:t>
            </a:r>
          </a:p>
          <a:p>
            <a:pPr>
              <a:buFont typeface="Wingdings" pitchFamily="2" charset="2"/>
              <a:buChar char="Ø"/>
            </a:pPr>
            <a:endParaRPr lang="th-TH" sz="2800" dirty="0">
              <a:solidFill>
                <a:schemeClr val="dk1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>
              <a:buFont typeface="Wingdings" pitchFamily="2" charset="2"/>
              <a:buChar char="Ø"/>
            </a:pPr>
            <a:r>
              <a:rPr lang="th-TH" sz="2800" dirty="0">
                <a:solidFill>
                  <a:schemeClr val="dk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    ตรวจสอบ สอบทาน วิเคราะห์ และประเมินความมีประสิทธิภาพ ประสิทธิผล ความประหยัด และคุ้มค่าในการใช้ทรัพยากร ในการดำเนินงานตามแผนงาน  กิจกรรม/โครงการ </a:t>
            </a:r>
            <a:endParaRPr lang="en-US" sz="2800" dirty="0">
              <a:solidFill>
                <a:schemeClr val="dk1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4" name="Rectangle: Rounded Corners 45">
            <a:extLst>
              <a:ext uri="{FF2B5EF4-FFF2-40B4-BE49-F238E27FC236}">
                <a16:creationId xmlns:a16="http://schemas.microsoft.com/office/drawing/2014/main" id="{1DBFB4BA-DD54-413C-9409-E2FED7BAD778}"/>
              </a:ext>
            </a:extLst>
          </p:cNvPr>
          <p:cNvSpPr/>
          <p:nvPr/>
        </p:nvSpPr>
        <p:spPr>
          <a:xfrm>
            <a:off x="1863090" y="548640"/>
            <a:ext cx="8513964" cy="1017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54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ขอบเขตการตรวจสอบภายใน</a:t>
            </a:r>
          </a:p>
        </p:txBody>
      </p:sp>
      <p:pic>
        <p:nvPicPr>
          <p:cNvPr id="6" name="รูปภาพ 5">
            <a:extLst>
              <a:ext uri="{FF2B5EF4-FFF2-40B4-BE49-F238E27FC236}">
                <a16:creationId xmlns:a16="http://schemas.microsoft.com/office/drawing/2014/main" id="{0C3AA8F3-055C-413C-B211-92742C1CCD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4292" y="5246370"/>
            <a:ext cx="1611630" cy="1611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508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800">
        <p14:doors dir="ver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3">
            <a:extLst>
              <a:ext uri="{FF2B5EF4-FFF2-40B4-BE49-F238E27FC236}">
                <a16:creationId xmlns:a16="http://schemas.microsoft.com/office/drawing/2014/main" id="{47DD086A-2B29-45E9-B6E5-CC65ADF47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0234" y="609600"/>
            <a:ext cx="8596668" cy="1320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8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กระบวนการปฏิบัติงานตรวจสอบภายใน</a:t>
            </a:r>
            <a:endParaRPr lang="th-TH" sz="4800" dirty="0"/>
          </a:p>
        </p:txBody>
      </p:sp>
      <p:graphicFrame>
        <p:nvGraphicFramePr>
          <p:cNvPr id="31" name="ตัวแทนเนื้อหา 30">
            <a:extLst>
              <a:ext uri="{FF2B5EF4-FFF2-40B4-BE49-F238E27FC236}">
                <a16:creationId xmlns:a16="http://schemas.microsoft.com/office/drawing/2014/main" id="{13C1DCC5-2A99-481A-A59C-70C052049E7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5442170"/>
              </p:ext>
            </p:extLst>
          </p:nvPr>
        </p:nvGraphicFramePr>
        <p:xfrm>
          <a:off x="1020590" y="219487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95657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doors dir="ver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6C82CE-1141-48DB-B17D-5E98C13B58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0070" y="1967927"/>
            <a:ext cx="11071860" cy="445637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th-TH" sz="4800" b="1" dirty="0">
              <a:solidFill>
                <a:schemeClr val="dk1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ctr">
              <a:buFont typeface="Wingdings" panose="05000000000000000000" pitchFamily="2" charset="2"/>
              <a:buChar char="v"/>
            </a:pPr>
            <a:r>
              <a:rPr lang="th-TH" sz="4800" b="1" dirty="0">
                <a:solidFill>
                  <a:schemeClr val="dk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  ตรวจสอบการจ่ายเงิน การรับเงิน นำส่งเงิน และสัญญากู้ยืมเงินกองทุนการปฏิรูปที่ดินเพื่อเกษตรกรรม </a:t>
            </a:r>
            <a:endParaRPr lang="en-US" sz="4800" b="1" dirty="0">
              <a:solidFill>
                <a:schemeClr val="dk1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0" indent="0" algn="thaiDist">
              <a:buNone/>
            </a:pPr>
            <a:endParaRPr lang="en-US" sz="2400" dirty="0">
              <a:effectLst/>
              <a:latin typeface="TH SarabunIT๙" panose="020B0500040200020003" pitchFamily="34" charset="-34"/>
              <a:ea typeface="Calibri" panose="020F0502020204030204" pitchFamily="34" charset="0"/>
              <a:cs typeface="TH SarabunIT๙" panose="020B0500040200020003" pitchFamily="34" charset="-34"/>
            </a:endParaRPr>
          </a:p>
          <a:p>
            <a:pPr marL="0" indent="0" algn="thaiDist">
              <a:buNone/>
            </a:pPr>
            <a:endParaRPr lang="th-TH" sz="2600" dirty="0">
              <a:effectLst/>
              <a:latin typeface="TH SarabunIT๙" panose="020B0500040200020003" pitchFamily="34" charset="-34"/>
              <a:ea typeface="Calibri" panose="020F0502020204030204" pitchFamily="34" charset="0"/>
              <a:cs typeface="TH SarabunIT๙" panose="020B0500040200020003" pitchFamily="34" charset="-34"/>
            </a:endParaRPr>
          </a:p>
          <a:p>
            <a:pPr marL="0" indent="0" algn="thaiDist">
              <a:buNone/>
            </a:pPr>
            <a:r>
              <a:rPr lang="th-TH" sz="7400" dirty="0"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>	</a:t>
            </a:r>
            <a:endParaRPr lang="th-TH" sz="2400" dirty="0">
              <a:latin typeface="TH SarabunIT๙" panose="020B0500040200020003" pitchFamily="34" charset="-34"/>
              <a:ea typeface="Calibri" panose="020F0502020204030204" pitchFamily="34" charset="0"/>
              <a:cs typeface="TH SarabunIT๙" panose="020B0500040200020003" pitchFamily="34" charset="-34"/>
            </a:endParaRPr>
          </a:p>
          <a:p>
            <a:pPr marL="0" indent="0" algn="thaiDist">
              <a:buNone/>
            </a:pPr>
            <a:endParaRPr lang="th-TH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DE85DAD-8A95-438A-9CDA-0C775EA66B8B}"/>
              </a:ext>
            </a:extLst>
          </p:cNvPr>
          <p:cNvSpPr txBox="1">
            <a:spLocks/>
          </p:cNvSpPr>
          <p:nvPr/>
        </p:nvSpPr>
        <p:spPr>
          <a:xfrm>
            <a:off x="838200" y="3987210"/>
            <a:ext cx="10515600" cy="19006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th-TH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FDE8C334-A8D0-4FEF-BD42-A20F831E11C5}"/>
              </a:ext>
            </a:extLst>
          </p:cNvPr>
          <p:cNvSpPr/>
          <p:nvPr/>
        </p:nvSpPr>
        <p:spPr>
          <a:xfrm>
            <a:off x="1748790" y="433702"/>
            <a:ext cx="8789670" cy="10304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50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เรื่องที่ตรวจสอบ</a:t>
            </a:r>
          </a:p>
        </p:txBody>
      </p:sp>
      <p:pic>
        <p:nvPicPr>
          <p:cNvPr id="6" name="รูปภาพ 5">
            <a:extLst>
              <a:ext uri="{FF2B5EF4-FFF2-40B4-BE49-F238E27FC236}">
                <a16:creationId xmlns:a16="http://schemas.microsoft.com/office/drawing/2014/main" id="{1672DFEE-0FDD-4197-A072-DC700D6BCD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018"/>
            <a:ext cx="1653540" cy="1446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38033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6C82CE-1141-48DB-B17D-5E98C13B58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8040" y="1753313"/>
            <a:ext cx="11799659" cy="4456371"/>
          </a:xfrm>
        </p:spPr>
        <p:txBody>
          <a:bodyPr>
            <a:noAutofit/>
          </a:bodyPr>
          <a:lstStyle/>
          <a:p>
            <a:pPr marL="0" algn="thaiDi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th-TH" sz="3600" dirty="0">
                <a:solidFill>
                  <a:schemeClr val="dk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  </a:t>
            </a:r>
            <a:r>
              <a:rPr lang="th-TH" sz="4400" b="1" dirty="0">
                <a:solidFill>
                  <a:schemeClr val="dk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การเก็บรักษาเงิน</a:t>
            </a:r>
            <a:endParaRPr lang="th-TH" sz="3600" b="1" i="1" dirty="0">
              <a:solidFill>
                <a:srgbClr val="11027E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0" indent="0">
              <a:buNone/>
            </a:pPr>
            <a:r>
              <a:rPr lang="th-TH" sz="3600" dirty="0">
                <a:effectLst/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>		</a:t>
            </a:r>
            <a:r>
              <a:rPr lang="th-TH" sz="36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>- คำสั่งแต่งตั้งกรรมเก็บรักษาเงินและกุญแจ พร้อมรหัสตู้นิรภัย ไม่ได้กำหนดหน้าที่</a:t>
            </a:r>
          </a:p>
          <a:p>
            <a:pPr marL="0" indent="0">
              <a:buNone/>
            </a:pPr>
            <a:r>
              <a:rPr lang="th-TH" sz="36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>		</a:t>
            </a:r>
            <a:r>
              <a:rPr lang="th-TH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>- มีการแต่งตั้งกรรมการเก็บรักษาเงิน โดยกรรมการบางรายทำหน้าที่เป็นเจ้าหน้าที่การเงิน</a:t>
            </a:r>
          </a:p>
          <a:p>
            <a:pPr marL="0" indent="0">
              <a:buNone/>
            </a:pPr>
            <a:r>
              <a:rPr lang="th-TH" sz="36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>		- ในกรณีที่กรรมการไม่อยู่ ไม่ได้ส่งมอบกุญแจให้แก่กรรมการสำรองให้ปฏิบัติหน้าที่</a:t>
            </a:r>
          </a:p>
          <a:p>
            <a:pPr marL="0" indent="0">
              <a:buNone/>
            </a:pPr>
            <a:r>
              <a:rPr lang="th-TH" sz="36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>		- ไม่มีการจัดทำบันทึกส่งมอบกุญแจ	</a:t>
            </a:r>
            <a:r>
              <a:rPr lang="th-TH" sz="3600" dirty="0">
                <a:effectLst/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>	</a:t>
            </a:r>
            <a:endParaRPr lang="en-US" sz="3600" dirty="0">
              <a:effectLst/>
              <a:latin typeface="TH SarabunIT๙" panose="020B0500040200020003" pitchFamily="34" charset="-34"/>
              <a:ea typeface="Calibri" panose="020F0502020204030204" pitchFamily="34" charset="0"/>
              <a:cs typeface="TH SarabunIT๙" panose="020B0500040200020003" pitchFamily="34" charset="-34"/>
            </a:endParaRPr>
          </a:p>
          <a:p>
            <a:pPr marL="0" indent="0">
              <a:buNone/>
            </a:pPr>
            <a:endParaRPr lang="th-TH" sz="3600" dirty="0">
              <a:effectLst/>
              <a:latin typeface="TH SarabunIT๙" panose="020B0500040200020003" pitchFamily="34" charset="-34"/>
              <a:ea typeface="Calibri" panose="020F0502020204030204" pitchFamily="34" charset="0"/>
              <a:cs typeface="TH SarabunIT๙" panose="020B0500040200020003" pitchFamily="34" charset="-34"/>
            </a:endParaRPr>
          </a:p>
          <a:p>
            <a:pPr marL="0" indent="0">
              <a:buNone/>
            </a:pPr>
            <a:r>
              <a:rPr lang="th-TH" sz="3600" dirty="0"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>	</a:t>
            </a:r>
            <a:endParaRPr lang="th-TH" sz="36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DE85DAD-8A95-438A-9CDA-0C775EA66B8B}"/>
              </a:ext>
            </a:extLst>
          </p:cNvPr>
          <p:cNvSpPr txBox="1">
            <a:spLocks/>
          </p:cNvSpPr>
          <p:nvPr/>
        </p:nvSpPr>
        <p:spPr>
          <a:xfrm>
            <a:off x="838200" y="3987210"/>
            <a:ext cx="10515600" cy="19006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th-TH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FDE8C334-A8D0-4FEF-BD42-A20F831E11C5}"/>
              </a:ext>
            </a:extLst>
          </p:cNvPr>
          <p:cNvSpPr/>
          <p:nvPr/>
        </p:nvSpPr>
        <p:spPr>
          <a:xfrm>
            <a:off x="1748790" y="433702"/>
            <a:ext cx="8789670" cy="10304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52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ข้อตรวจพบ</a:t>
            </a:r>
          </a:p>
        </p:txBody>
      </p:sp>
      <p:pic>
        <p:nvPicPr>
          <p:cNvPr id="12" name="รูปภาพ 11">
            <a:extLst>
              <a:ext uri="{FF2B5EF4-FFF2-40B4-BE49-F238E27FC236}">
                <a16:creationId xmlns:a16="http://schemas.microsoft.com/office/drawing/2014/main" id="{5C715278-DBF0-4295-9B65-981FCD4E5B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4277" y="4785993"/>
            <a:ext cx="1127183" cy="1638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59778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121879-7CDF-4044-98F0-E7F177417E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0690" y="1814194"/>
            <a:ext cx="11217910" cy="4510406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th-TH" sz="3600" dirty="0">
                <a:solidFill>
                  <a:schemeClr val="dk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   </a:t>
            </a:r>
            <a:r>
              <a:rPr lang="th-TH" sz="4400" b="1" dirty="0">
                <a:solidFill>
                  <a:schemeClr val="dk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การรับเงิน</a:t>
            </a:r>
          </a:p>
          <a:p>
            <a:pPr marL="457200" lvl="1" indent="0" algn="thaiDist">
              <a:spcAft>
                <a:spcPts val="600"/>
              </a:spcAft>
              <a:buNone/>
            </a:pPr>
            <a:r>
              <a:rPr lang="th-TH" sz="3400" dirty="0">
                <a:solidFill>
                  <a:schemeClr val="dk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        - รายงานการใช้ใบเสร็จรับเงินคงเหลือประจำปีคลาดเคลื่อน ใบเสร็จที่ใช้งานแล้ว                ต้องดำเนินการยกเลิกแต่เจ้าหน้าที่ผู้ปฏิบัติได้รายงานเป็นใบเสร็จรับเงินคงเหลือ และได้เจาะรูเพื่อเป็นการทำลายมิให้นำมาใช้อีก </a:t>
            </a:r>
          </a:p>
          <a:p>
            <a:pPr marL="457200" lvl="1" indent="0" algn="thaiDist">
              <a:spcAft>
                <a:spcPts val="600"/>
              </a:spcAft>
              <a:buNone/>
            </a:pPr>
            <a:r>
              <a:rPr lang="th-TH" sz="3400" dirty="0">
                <a:solidFill>
                  <a:schemeClr val="dk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        -  มีการแก้ไขจำนวนเงินในใบเสร็จรับเงินจำนวนหลายรายการ </a:t>
            </a:r>
          </a:p>
          <a:p>
            <a:pPr marL="0" indent="0">
              <a:buNone/>
            </a:pPr>
            <a:r>
              <a:rPr lang="th-TH" sz="3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	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41E8BB7-7FAE-4FBA-A4F8-60307D06B821}"/>
              </a:ext>
            </a:extLst>
          </p:cNvPr>
          <p:cNvSpPr txBox="1">
            <a:spLocks/>
          </p:cNvSpPr>
          <p:nvPr/>
        </p:nvSpPr>
        <p:spPr>
          <a:xfrm>
            <a:off x="838200" y="4783872"/>
            <a:ext cx="10515600" cy="7917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th-TH" sz="3800" b="1" dirty="0"/>
          </a:p>
          <a:p>
            <a:pPr marL="0" indent="0">
              <a:buFont typeface="Arial" panose="020B0604020202020204" pitchFamily="34" charset="0"/>
              <a:buNone/>
            </a:pPr>
            <a:endParaRPr lang="th-TH" sz="3800" b="1" dirty="0"/>
          </a:p>
          <a:p>
            <a:pPr marL="0" indent="0">
              <a:buFont typeface="Arial" panose="020B0604020202020204" pitchFamily="34" charset="0"/>
              <a:buNone/>
            </a:pPr>
            <a:endParaRPr lang="th-TH" sz="4000" b="1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5B5084F-CB7F-4DAA-A7A6-6E62D79DDDCD}"/>
              </a:ext>
            </a:extLst>
          </p:cNvPr>
          <p:cNvSpPr/>
          <p:nvPr/>
        </p:nvSpPr>
        <p:spPr>
          <a:xfrm>
            <a:off x="1794400" y="641271"/>
            <a:ext cx="9201150" cy="10304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8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ข้อตรวจพบ (ต่อ)</a:t>
            </a:r>
            <a:endParaRPr lang="th-TH" sz="4800" dirty="0"/>
          </a:p>
        </p:txBody>
      </p:sp>
      <p:pic>
        <p:nvPicPr>
          <p:cNvPr id="5" name="รูปภาพ 4">
            <a:extLst>
              <a:ext uri="{FF2B5EF4-FFF2-40B4-BE49-F238E27FC236}">
                <a16:creationId xmlns:a16="http://schemas.microsoft.com/office/drawing/2014/main" id="{C32263CA-7115-4A45-91B4-1E1C143041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18831">
            <a:off x="440690" y="5118100"/>
            <a:ext cx="1498953" cy="1505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9326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เหลี่ยมเพชร">
  <a:themeElements>
    <a:clrScheme name="เหลี่ยมเพชร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เหลี่ยมเพชร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เหลี่ยมเพชร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1106</TotalTime>
  <Words>671</Words>
  <Application>Microsoft Office PowerPoint</Application>
  <PresentationFormat>แบบจอกว้าง</PresentationFormat>
  <Paragraphs>74</Paragraphs>
  <Slides>12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8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12</vt:i4>
      </vt:variant>
    </vt:vector>
  </HeadingPairs>
  <TitlesOfParts>
    <vt:vector size="21" baseType="lpstr">
      <vt:lpstr>Arial</vt:lpstr>
      <vt:lpstr>Calibri</vt:lpstr>
      <vt:lpstr>Cordia New</vt:lpstr>
      <vt:lpstr>IrisUPC</vt:lpstr>
      <vt:lpstr>TH SarabunIT๙</vt:lpstr>
      <vt:lpstr>Trebuchet MS</vt:lpstr>
      <vt:lpstr>Wingdings</vt:lpstr>
      <vt:lpstr>Wingdings 3</vt:lpstr>
      <vt:lpstr>เหลี่ยมเพชร</vt:lpstr>
      <vt:lpstr>งานนำเสนอ PowerPoint</vt:lpstr>
      <vt:lpstr>งานนำเสนอ PowerPoint</vt:lpstr>
      <vt:lpstr>งานนำเสนอ PowerPoint</vt:lpstr>
      <vt:lpstr>อำนาจหน้าที่ความรับผิดชอบ (ต่อ)</vt:lpstr>
      <vt:lpstr> </vt:lpstr>
      <vt:lpstr>กระบวนการปฏิบัติงานตรวจสอบภายใน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กลุ่มตรวจสอบภายใน สำนักงานการปฏิรูปที่ดินเพื่อเกษตรกรรม</dc:title>
  <dc:creator>ALRO</dc:creator>
  <cp:lastModifiedBy>DELL</cp:lastModifiedBy>
  <cp:revision>84</cp:revision>
  <cp:lastPrinted>2018-10-03T03:51:16Z</cp:lastPrinted>
  <dcterms:created xsi:type="dcterms:W3CDTF">2018-10-01T00:37:40Z</dcterms:created>
  <dcterms:modified xsi:type="dcterms:W3CDTF">2020-09-18T08:24:30Z</dcterms:modified>
</cp:coreProperties>
</file>