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Default Extension="bin" ContentType="application/vnd.openxmlformats-officedocument.oleObject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Default Extension="vml" ContentType="application/vnd.openxmlformats-officedocument.vmlDrawing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6" r:id="rId1"/>
  </p:sldMasterIdLst>
  <p:notesMasterIdLst>
    <p:notesMasterId r:id="rId44"/>
  </p:notesMasterIdLst>
  <p:handoutMasterIdLst>
    <p:handoutMasterId r:id="rId45"/>
  </p:handout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300" r:id="rId12"/>
    <p:sldId id="301" r:id="rId13"/>
    <p:sldId id="302" r:id="rId14"/>
    <p:sldId id="303" r:id="rId15"/>
    <p:sldId id="305" r:id="rId16"/>
    <p:sldId id="306" r:id="rId17"/>
    <p:sldId id="328" r:id="rId18"/>
    <p:sldId id="307" r:id="rId19"/>
    <p:sldId id="308" r:id="rId20"/>
    <p:sldId id="309" r:id="rId21"/>
    <p:sldId id="312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323" r:id="rId32"/>
    <p:sldId id="324" r:id="rId33"/>
    <p:sldId id="325" r:id="rId34"/>
    <p:sldId id="344" r:id="rId35"/>
    <p:sldId id="345" r:id="rId36"/>
    <p:sldId id="346" r:id="rId37"/>
    <p:sldId id="347" r:id="rId38"/>
    <p:sldId id="350" r:id="rId39"/>
    <p:sldId id="329" r:id="rId40"/>
    <p:sldId id="330" r:id="rId41"/>
    <p:sldId id="331" r:id="rId42"/>
    <p:sldId id="343" r:id="rId43"/>
  </p:sldIdLst>
  <p:sldSz cx="9144000" cy="6858000" type="screen4x3"/>
  <p:notesSz cx="6781800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AB1D97"/>
    <a:srgbClr val="00078C"/>
    <a:srgbClr val="DD1A05"/>
    <a:srgbClr val="CC00FF"/>
    <a:srgbClr val="FF00FF"/>
    <a:srgbClr val="F583D7"/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99" autoAdjust="0"/>
    <p:restoredTop sz="94646" autoAdjust="0"/>
  </p:normalViewPr>
  <p:slideViewPr>
    <p:cSldViewPr>
      <p:cViewPr varScale="1">
        <p:scale>
          <a:sx n="68" d="100"/>
          <a:sy n="68" d="100"/>
        </p:scale>
        <p:origin x="-13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BF3C9C-F729-425F-9607-5FA4DA2CFCCB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ACE3114-44B8-4996-94A7-99B9078C601C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 rtl="0"/>
          <a:r>
            <a:rPr lang="th-TH" sz="4400" b="1" dirty="0" smtClean="0">
              <a:solidFill>
                <a:schemeClr val="tx1"/>
              </a:solidFill>
            </a:rPr>
            <a:t>กฎหมายที่เกี่ยวข้อง</a:t>
          </a:r>
          <a:endParaRPr lang="en-US" sz="4400" dirty="0">
            <a:solidFill>
              <a:schemeClr val="tx1"/>
            </a:solidFill>
          </a:endParaRPr>
        </a:p>
      </dgm:t>
    </dgm:pt>
    <dgm:pt modelId="{5AACD869-F0CE-4648-A776-6A72A52202C1}" type="parTrans" cxnId="{8FAE375C-D0C6-4B28-9AE7-C19FF2A37857}">
      <dgm:prSet/>
      <dgm:spPr/>
      <dgm:t>
        <a:bodyPr/>
        <a:lstStyle/>
        <a:p>
          <a:endParaRPr lang="en-US"/>
        </a:p>
      </dgm:t>
    </dgm:pt>
    <dgm:pt modelId="{2A6CA8A5-86A9-4EEA-9AD3-59E9010BA92E}" type="sibTrans" cxnId="{8FAE375C-D0C6-4B28-9AE7-C19FF2A37857}">
      <dgm:prSet/>
      <dgm:spPr/>
      <dgm:t>
        <a:bodyPr/>
        <a:lstStyle/>
        <a:p>
          <a:endParaRPr lang="en-US"/>
        </a:p>
      </dgm:t>
    </dgm:pt>
    <dgm:pt modelId="{6FDA4CD2-3CD3-4FC0-AD02-757FF61C5159}" type="pres">
      <dgm:prSet presAssocID="{0CBF3C9C-F729-425F-9607-5FA4DA2CFC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9D069F-308A-4B57-9503-F42A3B8FD41A}" type="pres">
      <dgm:prSet presAssocID="{BACE3114-44B8-4996-94A7-99B9078C601C}" presName="parentText" presStyleLbl="node1" presStyleIdx="0" presStyleCnt="1" custLinFactNeighborY="753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215A19-7163-46A8-A388-B094FCC96566}" type="presOf" srcId="{BACE3114-44B8-4996-94A7-99B9078C601C}" destId="{EC9D069F-308A-4B57-9503-F42A3B8FD41A}" srcOrd="0" destOrd="0" presId="urn:microsoft.com/office/officeart/2005/8/layout/vList2"/>
    <dgm:cxn modelId="{8FAE375C-D0C6-4B28-9AE7-C19FF2A37857}" srcId="{0CBF3C9C-F729-425F-9607-5FA4DA2CFCCB}" destId="{BACE3114-44B8-4996-94A7-99B9078C601C}" srcOrd="0" destOrd="0" parTransId="{5AACD869-F0CE-4648-A776-6A72A52202C1}" sibTransId="{2A6CA8A5-86A9-4EEA-9AD3-59E9010BA92E}"/>
    <dgm:cxn modelId="{9A56C322-2B0A-4A21-9DFE-8D2BB9F0106D}" type="presOf" srcId="{0CBF3C9C-F729-425F-9607-5FA4DA2CFCCB}" destId="{6FDA4CD2-3CD3-4FC0-AD02-757FF61C5159}" srcOrd="0" destOrd="0" presId="urn:microsoft.com/office/officeart/2005/8/layout/vList2"/>
    <dgm:cxn modelId="{85C6E90B-219A-4239-A13B-238050A5E6FA}" type="presParOf" srcId="{6FDA4CD2-3CD3-4FC0-AD02-757FF61C5159}" destId="{EC9D069F-308A-4B57-9503-F42A3B8FD41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6415C77-6A5E-4CFB-BE2F-C35AB40E080A}" type="doc">
      <dgm:prSet loTypeId="urn:microsoft.com/office/officeart/2005/8/layout/equation2" loCatId="process" qsTypeId="urn:microsoft.com/office/officeart/2005/8/quickstyle/simple1" qsCatId="simple" csTypeId="urn:microsoft.com/office/officeart/2005/8/colors/colorful5" csCatId="colorful" phldr="1"/>
      <dgm:spPr/>
    </dgm:pt>
    <dgm:pt modelId="{D3C6582C-D1E7-41BC-B1C1-8526D7723BDE}">
      <dgm:prSet phldrT="[ข้อความ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th-TH" dirty="0" smtClean="0">
              <a:solidFill>
                <a:schemeClr val="tx1"/>
              </a:solidFill>
            </a:rPr>
            <a:t>บำเหน็จตกทอด</a:t>
          </a:r>
          <a:endParaRPr lang="en-US" dirty="0">
            <a:solidFill>
              <a:schemeClr val="tx1"/>
            </a:solidFill>
          </a:endParaRPr>
        </a:p>
      </dgm:t>
    </dgm:pt>
    <dgm:pt modelId="{A2CB2E5C-8189-48C5-BB5C-AE18DFF7A1F8}" type="parTrans" cxnId="{BDA689B7-EDD6-4D07-A162-EFE5ECCF6488}">
      <dgm:prSet/>
      <dgm:spPr/>
      <dgm:t>
        <a:bodyPr/>
        <a:lstStyle/>
        <a:p>
          <a:endParaRPr lang="en-US"/>
        </a:p>
      </dgm:t>
    </dgm:pt>
    <dgm:pt modelId="{7C6F59C1-4504-4798-BE98-E8962E1BA0D7}" type="sibTrans" cxnId="{BDA689B7-EDD6-4D07-A162-EFE5ECCF6488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700D3E30-107B-44E3-A4F5-A2D67B14CE63}">
      <dgm:prSet phldrT="[ข้อความ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th-TH" dirty="0" smtClean="0">
              <a:solidFill>
                <a:schemeClr val="tx1"/>
              </a:solidFill>
            </a:rPr>
            <a:t>บำเหน็จดำรงชีพ</a:t>
          </a:r>
          <a:endParaRPr lang="en-US" dirty="0">
            <a:solidFill>
              <a:schemeClr val="tx1"/>
            </a:solidFill>
          </a:endParaRPr>
        </a:p>
      </dgm:t>
    </dgm:pt>
    <dgm:pt modelId="{FCFB99BA-5C5E-4143-8F11-9DE437B86977}" type="parTrans" cxnId="{D9C7C339-D586-460D-804A-D4424DBC6EEF}">
      <dgm:prSet/>
      <dgm:spPr/>
      <dgm:t>
        <a:bodyPr/>
        <a:lstStyle/>
        <a:p>
          <a:endParaRPr lang="en-US"/>
        </a:p>
      </dgm:t>
    </dgm:pt>
    <dgm:pt modelId="{FFC5CF23-DCAE-4005-B6A3-F701768E9B97}" type="sibTrans" cxnId="{D9C7C339-D586-460D-804A-D4424DBC6EEF}">
      <dgm:prSet/>
      <dgm:spPr/>
      <dgm:t>
        <a:bodyPr/>
        <a:lstStyle/>
        <a:p>
          <a:endParaRPr lang="en-US"/>
        </a:p>
      </dgm:t>
    </dgm:pt>
    <dgm:pt modelId="{6FCD544D-D4D9-4A1F-B232-05A4F72F8A20}">
      <dgm:prSet phldrT="[ข้อความ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th-TH" dirty="0" smtClean="0">
              <a:solidFill>
                <a:schemeClr val="tx1"/>
              </a:solidFill>
            </a:rPr>
            <a:t>บำเหน็จค้ำประกัน</a:t>
          </a:r>
          <a:endParaRPr lang="en-US" dirty="0">
            <a:solidFill>
              <a:schemeClr val="tx1"/>
            </a:solidFill>
          </a:endParaRPr>
        </a:p>
      </dgm:t>
    </dgm:pt>
    <dgm:pt modelId="{2F88494A-FC20-446D-8EF6-763988A24CED}" type="parTrans" cxnId="{A2D66172-0C0C-4303-8140-55FBB9143043}">
      <dgm:prSet/>
      <dgm:spPr/>
      <dgm:t>
        <a:bodyPr/>
        <a:lstStyle/>
        <a:p>
          <a:endParaRPr lang="en-US"/>
        </a:p>
      </dgm:t>
    </dgm:pt>
    <dgm:pt modelId="{2CECE23D-3F56-4A01-AF90-6DF54ECD5677}" type="sibTrans" cxnId="{A2D66172-0C0C-4303-8140-55FBB9143043}">
      <dgm:prSet/>
      <dgm:spPr/>
      <dgm:t>
        <a:bodyPr/>
        <a:lstStyle/>
        <a:p>
          <a:endParaRPr lang="en-US"/>
        </a:p>
      </dgm:t>
    </dgm:pt>
    <dgm:pt modelId="{B469339A-B697-4D45-A0AF-379D96394D94}" type="pres">
      <dgm:prSet presAssocID="{86415C77-6A5E-4CFB-BE2F-C35AB40E080A}" presName="Name0" presStyleCnt="0">
        <dgm:presLayoutVars>
          <dgm:dir/>
          <dgm:resizeHandles val="exact"/>
        </dgm:presLayoutVars>
      </dgm:prSet>
      <dgm:spPr/>
    </dgm:pt>
    <dgm:pt modelId="{E2D945F4-75AE-4C70-8B46-964C12E10631}" type="pres">
      <dgm:prSet presAssocID="{86415C77-6A5E-4CFB-BE2F-C35AB40E080A}" presName="vNodes" presStyleCnt="0"/>
      <dgm:spPr/>
    </dgm:pt>
    <dgm:pt modelId="{02011B5B-0FC2-40BA-9F5E-4F2268655DB1}" type="pres">
      <dgm:prSet presAssocID="{D3C6582C-D1E7-41BC-B1C1-8526D7723BDE}" presName="node" presStyleLbl="node1" presStyleIdx="0" presStyleCnt="3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9B7256C9-535D-4006-AEB9-CB8A19100AAC}" type="pres">
      <dgm:prSet presAssocID="{7C6F59C1-4504-4798-BE98-E8962E1BA0D7}" presName="spacerT" presStyleCnt="0"/>
      <dgm:spPr/>
    </dgm:pt>
    <dgm:pt modelId="{719A4FF7-F661-4448-8D83-39F7DC6B9AF3}" type="pres">
      <dgm:prSet presAssocID="{7C6F59C1-4504-4798-BE98-E8962E1BA0D7}" presName="sibTrans" presStyleLbl="sibTrans2D1" presStyleIdx="0" presStyleCnt="2"/>
      <dgm:spPr>
        <a:prstGeom prst="mathMinus">
          <a:avLst/>
        </a:prstGeom>
      </dgm:spPr>
      <dgm:t>
        <a:bodyPr/>
        <a:lstStyle/>
        <a:p>
          <a:endParaRPr lang="en-US"/>
        </a:p>
      </dgm:t>
    </dgm:pt>
    <dgm:pt modelId="{C0E7E3FD-035F-470C-8566-31C115A4DD4B}" type="pres">
      <dgm:prSet presAssocID="{7C6F59C1-4504-4798-BE98-E8962E1BA0D7}" presName="spacerB" presStyleCnt="0"/>
      <dgm:spPr/>
    </dgm:pt>
    <dgm:pt modelId="{B304BD6D-12D9-4D3F-9000-71272C1EF315}" type="pres">
      <dgm:prSet presAssocID="{700D3E30-107B-44E3-A4F5-A2D67B14CE63}" presName="node" presStyleLbl="node1" presStyleIdx="1" presStyleCnt="3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E35C3F4C-8FD5-4CE1-9A9A-F28C96C20309}" type="pres">
      <dgm:prSet presAssocID="{86415C77-6A5E-4CFB-BE2F-C35AB40E080A}" presName="sibTransLast" presStyleLbl="sibTrans2D1" presStyleIdx="1" presStyleCnt="2"/>
      <dgm:spPr>
        <a:prstGeom prst="mathEqual">
          <a:avLst/>
        </a:prstGeom>
      </dgm:spPr>
      <dgm:t>
        <a:bodyPr/>
        <a:lstStyle/>
        <a:p>
          <a:endParaRPr lang="en-US"/>
        </a:p>
      </dgm:t>
    </dgm:pt>
    <dgm:pt modelId="{D0578EF5-B501-4D72-88A1-29E4F792BB2D}" type="pres">
      <dgm:prSet presAssocID="{86415C77-6A5E-4CFB-BE2F-C35AB40E080A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9B713C9D-3038-4BF9-968C-B36406EB4355}" type="pres">
      <dgm:prSet presAssocID="{86415C77-6A5E-4CFB-BE2F-C35AB40E080A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13EB79-CC8B-47E8-89D9-2AD4D818D61A}" type="presOf" srcId="{86415C77-6A5E-4CFB-BE2F-C35AB40E080A}" destId="{B469339A-B697-4D45-A0AF-379D96394D94}" srcOrd="0" destOrd="0" presId="urn:microsoft.com/office/officeart/2005/8/layout/equation2"/>
    <dgm:cxn modelId="{455CB0D5-BDCE-4010-9EB6-552494ACE902}" type="presOf" srcId="{700D3E30-107B-44E3-A4F5-A2D67B14CE63}" destId="{B304BD6D-12D9-4D3F-9000-71272C1EF315}" srcOrd="0" destOrd="0" presId="urn:microsoft.com/office/officeart/2005/8/layout/equation2"/>
    <dgm:cxn modelId="{DC770936-4082-4D7B-AFB1-93DED5FCE84B}" type="presOf" srcId="{7C6F59C1-4504-4798-BE98-E8962E1BA0D7}" destId="{719A4FF7-F661-4448-8D83-39F7DC6B9AF3}" srcOrd="0" destOrd="0" presId="urn:microsoft.com/office/officeart/2005/8/layout/equation2"/>
    <dgm:cxn modelId="{ED3ED19B-FA9E-4817-8FE2-0371DA7671BC}" type="presOf" srcId="{6FCD544D-D4D9-4A1F-B232-05A4F72F8A20}" destId="{9B713C9D-3038-4BF9-968C-B36406EB4355}" srcOrd="0" destOrd="0" presId="urn:microsoft.com/office/officeart/2005/8/layout/equation2"/>
    <dgm:cxn modelId="{D9C7C339-D586-460D-804A-D4424DBC6EEF}" srcId="{86415C77-6A5E-4CFB-BE2F-C35AB40E080A}" destId="{700D3E30-107B-44E3-A4F5-A2D67B14CE63}" srcOrd="1" destOrd="0" parTransId="{FCFB99BA-5C5E-4143-8F11-9DE437B86977}" sibTransId="{FFC5CF23-DCAE-4005-B6A3-F701768E9B97}"/>
    <dgm:cxn modelId="{A2D66172-0C0C-4303-8140-55FBB9143043}" srcId="{86415C77-6A5E-4CFB-BE2F-C35AB40E080A}" destId="{6FCD544D-D4D9-4A1F-B232-05A4F72F8A20}" srcOrd="2" destOrd="0" parTransId="{2F88494A-FC20-446D-8EF6-763988A24CED}" sibTransId="{2CECE23D-3F56-4A01-AF90-6DF54ECD5677}"/>
    <dgm:cxn modelId="{BB0534A8-ABDF-4906-8FD0-9A97DE9A76C2}" type="presOf" srcId="{D3C6582C-D1E7-41BC-B1C1-8526D7723BDE}" destId="{02011B5B-0FC2-40BA-9F5E-4F2268655DB1}" srcOrd="0" destOrd="0" presId="urn:microsoft.com/office/officeart/2005/8/layout/equation2"/>
    <dgm:cxn modelId="{BDA689B7-EDD6-4D07-A162-EFE5ECCF6488}" srcId="{86415C77-6A5E-4CFB-BE2F-C35AB40E080A}" destId="{D3C6582C-D1E7-41BC-B1C1-8526D7723BDE}" srcOrd="0" destOrd="0" parTransId="{A2CB2E5C-8189-48C5-BB5C-AE18DFF7A1F8}" sibTransId="{7C6F59C1-4504-4798-BE98-E8962E1BA0D7}"/>
    <dgm:cxn modelId="{56DB72C1-7866-4C4F-9AE9-4AF667E717AF}" type="presOf" srcId="{FFC5CF23-DCAE-4005-B6A3-F701768E9B97}" destId="{E35C3F4C-8FD5-4CE1-9A9A-F28C96C20309}" srcOrd="0" destOrd="0" presId="urn:microsoft.com/office/officeart/2005/8/layout/equation2"/>
    <dgm:cxn modelId="{260CBBEC-CA08-4926-8FD9-0AA9C228D677}" type="presOf" srcId="{FFC5CF23-DCAE-4005-B6A3-F701768E9B97}" destId="{D0578EF5-B501-4D72-88A1-29E4F792BB2D}" srcOrd="1" destOrd="0" presId="urn:microsoft.com/office/officeart/2005/8/layout/equation2"/>
    <dgm:cxn modelId="{1E19D6B3-36E2-48D8-ADDC-B2BBDC3DDFC7}" type="presParOf" srcId="{B469339A-B697-4D45-A0AF-379D96394D94}" destId="{E2D945F4-75AE-4C70-8B46-964C12E10631}" srcOrd="0" destOrd="0" presId="urn:microsoft.com/office/officeart/2005/8/layout/equation2"/>
    <dgm:cxn modelId="{0AFF9B4A-5918-4FBB-876F-CF8A9CB0DD27}" type="presParOf" srcId="{E2D945F4-75AE-4C70-8B46-964C12E10631}" destId="{02011B5B-0FC2-40BA-9F5E-4F2268655DB1}" srcOrd="0" destOrd="0" presId="urn:microsoft.com/office/officeart/2005/8/layout/equation2"/>
    <dgm:cxn modelId="{CBF2BE48-FA82-4E04-9789-52B707B21089}" type="presParOf" srcId="{E2D945F4-75AE-4C70-8B46-964C12E10631}" destId="{9B7256C9-535D-4006-AEB9-CB8A19100AAC}" srcOrd="1" destOrd="0" presId="urn:microsoft.com/office/officeart/2005/8/layout/equation2"/>
    <dgm:cxn modelId="{7C9FBF3C-7824-464F-8A8F-0CE22A00B859}" type="presParOf" srcId="{E2D945F4-75AE-4C70-8B46-964C12E10631}" destId="{719A4FF7-F661-4448-8D83-39F7DC6B9AF3}" srcOrd="2" destOrd="0" presId="urn:microsoft.com/office/officeart/2005/8/layout/equation2"/>
    <dgm:cxn modelId="{CE1CB483-E451-4CB4-811E-2D149AFF19C8}" type="presParOf" srcId="{E2D945F4-75AE-4C70-8B46-964C12E10631}" destId="{C0E7E3FD-035F-470C-8566-31C115A4DD4B}" srcOrd="3" destOrd="0" presId="urn:microsoft.com/office/officeart/2005/8/layout/equation2"/>
    <dgm:cxn modelId="{BC49EF54-0CD9-4D66-AE60-EE81C68DFBE1}" type="presParOf" srcId="{E2D945F4-75AE-4C70-8B46-964C12E10631}" destId="{B304BD6D-12D9-4D3F-9000-71272C1EF315}" srcOrd="4" destOrd="0" presId="urn:microsoft.com/office/officeart/2005/8/layout/equation2"/>
    <dgm:cxn modelId="{8BC7C78F-E427-417E-B366-2324803DA45C}" type="presParOf" srcId="{B469339A-B697-4D45-A0AF-379D96394D94}" destId="{E35C3F4C-8FD5-4CE1-9A9A-F28C96C20309}" srcOrd="1" destOrd="0" presId="urn:microsoft.com/office/officeart/2005/8/layout/equation2"/>
    <dgm:cxn modelId="{28C76F0B-99A0-4A08-B7E8-ADDBF06C3A5F}" type="presParOf" srcId="{E35C3F4C-8FD5-4CE1-9A9A-F28C96C20309}" destId="{D0578EF5-B501-4D72-88A1-29E4F792BB2D}" srcOrd="0" destOrd="0" presId="urn:microsoft.com/office/officeart/2005/8/layout/equation2"/>
    <dgm:cxn modelId="{8A6BA165-945C-4380-967B-38AF775773A6}" type="presParOf" srcId="{B469339A-B697-4D45-A0AF-379D96394D94}" destId="{9B713C9D-3038-4BF9-968C-B36406EB4355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80D2745-FB6B-4F94-85B4-BA8B04969C78}" type="doc">
      <dgm:prSet loTypeId="urn:microsoft.com/office/officeart/2005/8/layout/l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2542EEAC-D552-49CD-856C-C0D3EC763BA1}">
      <dgm:prSet/>
      <dgm:spPr/>
      <dgm:t>
        <a:bodyPr/>
        <a:lstStyle/>
        <a:p>
          <a:pPr rtl="0"/>
          <a:r>
            <a:rPr lang="th-TH" b="1" dirty="0" smtClean="0"/>
            <a:t>(</a:t>
          </a:r>
          <a:r>
            <a:rPr lang="th-TH" b="1" dirty="0" err="1" smtClean="0"/>
            <a:t>ช.ค.บ.</a:t>
          </a:r>
          <a:r>
            <a:rPr lang="th-TH" b="1" dirty="0" smtClean="0"/>
            <a:t>)</a:t>
          </a:r>
          <a:endParaRPr lang="th-TH" dirty="0"/>
        </a:p>
      </dgm:t>
    </dgm:pt>
    <dgm:pt modelId="{FF9E4BE2-9AC6-4AF6-8EF2-212596891D78}" type="parTrans" cxnId="{D5B869D1-2968-4B9D-B287-191C6F85F889}">
      <dgm:prSet/>
      <dgm:spPr/>
      <dgm:t>
        <a:bodyPr/>
        <a:lstStyle/>
        <a:p>
          <a:endParaRPr lang="th-TH"/>
        </a:p>
      </dgm:t>
    </dgm:pt>
    <dgm:pt modelId="{F9A7665D-5EFA-4458-B4B0-E0E55DD3D185}" type="sibTrans" cxnId="{D5B869D1-2968-4B9D-B287-191C6F85F889}">
      <dgm:prSet/>
      <dgm:spPr/>
      <dgm:t>
        <a:bodyPr/>
        <a:lstStyle/>
        <a:p>
          <a:endParaRPr lang="th-TH"/>
        </a:p>
      </dgm:t>
    </dgm:pt>
    <dgm:pt modelId="{29E96439-9572-45B1-86FB-421ECFF1DD0B}">
      <dgm:prSet custT="1"/>
      <dgm:spPr/>
      <dgm:t>
        <a:bodyPr/>
        <a:lstStyle/>
        <a:p>
          <a:r>
            <a:rPr lang="th-TH" sz="4000" b="1" dirty="0" smtClean="0"/>
            <a:t>เงินช่วยค่าครองชีพ       ผู้รับเบี้ยหวัดบำนาญ </a:t>
          </a:r>
          <a:endParaRPr lang="th-TH" sz="4000" dirty="0"/>
        </a:p>
      </dgm:t>
    </dgm:pt>
    <dgm:pt modelId="{C85D67F3-AB6B-46D9-B2E0-DB49F9B14A10}" type="parTrans" cxnId="{6C24E871-34D7-43C8-BE28-BCE28A016B52}">
      <dgm:prSet/>
      <dgm:spPr/>
      <dgm:t>
        <a:bodyPr/>
        <a:lstStyle/>
        <a:p>
          <a:endParaRPr lang="th-TH"/>
        </a:p>
      </dgm:t>
    </dgm:pt>
    <dgm:pt modelId="{FC315620-034B-491D-9D37-0A78547BDDB5}" type="sibTrans" cxnId="{6C24E871-34D7-43C8-BE28-BCE28A016B52}">
      <dgm:prSet/>
      <dgm:spPr/>
      <dgm:t>
        <a:bodyPr/>
        <a:lstStyle/>
        <a:p>
          <a:endParaRPr lang="th-TH"/>
        </a:p>
      </dgm:t>
    </dgm:pt>
    <dgm:pt modelId="{346404C8-055C-4ADD-8C9B-75FFAC256149}" type="pres">
      <dgm:prSet presAssocID="{180D2745-FB6B-4F94-85B4-BA8B04969C7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A2E8EA3-5729-4E28-96D9-5F521E186387}" type="pres">
      <dgm:prSet presAssocID="{29E96439-9572-45B1-86FB-421ECFF1DD0B}" presName="horFlow" presStyleCnt="0"/>
      <dgm:spPr/>
    </dgm:pt>
    <dgm:pt modelId="{03B08B5E-3238-4DB3-BE31-031A29078AAD}" type="pres">
      <dgm:prSet presAssocID="{29E96439-9572-45B1-86FB-421ECFF1DD0B}" presName="bigChev" presStyleLbl="node1" presStyleIdx="0" presStyleCnt="1" custScaleX="133568"/>
      <dgm:spPr>
        <a:prstGeom prst="flowChartTerminator">
          <a:avLst/>
        </a:prstGeom>
      </dgm:spPr>
      <dgm:t>
        <a:bodyPr/>
        <a:lstStyle/>
        <a:p>
          <a:endParaRPr lang="th-TH"/>
        </a:p>
      </dgm:t>
    </dgm:pt>
    <dgm:pt modelId="{C7F0B871-F550-4D15-9BAD-3282F22C37C6}" type="pres">
      <dgm:prSet presAssocID="{FF9E4BE2-9AC6-4AF6-8EF2-212596891D78}" presName="parTrans" presStyleCnt="0"/>
      <dgm:spPr/>
    </dgm:pt>
    <dgm:pt modelId="{64B6812B-7B95-4030-94C9-BCC318F06068}" type="pres">
      <dgm:prSet presAssocID="{2542EEAC-D552-49CD-856C-C0D3EC763BA1}" presName="node" presStyleLbl="alignAccFollowNode1" presStyleIdx="0" presStyleCnt="1" custScaleX="81056" custLinFactNeighborX="60470">
        <dgm:presLayoutVars>
          <dgm:bulletEnabled val="1"/>
        </dgm:presLayoutVars>
      </dgm:prSet>
      <dgm:spPr>
        <a:prstGeom prst="flowChartPreparation">
          <a:avLst/>
        </a:prstGeom>
      </dgm:spPr>
      <dgm:t>
        <a:bodyPr/>
        <a:lstStyle/>
        <a:p>
          <a:endParaRPr lang="en-US"/>
        </a:p>
      </dgm:t>
    </dgm:pt>
  </dgm:ptLst>
  <dgm:cxnLst>
    <dgm:cxn modelId="{6C24E871-34D7-43C8-BE28-BCE28A016B52}" srcId="{180D2745-FB6B-4F94-85B4-BA8B04969C78}" destId="{29E96439-9572-45B1-86FB-421ECFF1DD0B}" srcOrd="0" destOrd="0" parTransId="{C85D67F3-AB6B-46D9-B2E0-DB49F9B14A10}" sibTransId="{FC315620-034B-491D-9D37-0A78547BDDB5}"/>
    <dgm:cxn modelId="{BBE51ED0-A231-4113-BBB9-0F4672347FB2}" type="presOf" srcId="{29E96439-9572-45B1-86FB-421ECFF1DD0B}" destId="{03B08B5E-3238-4DB3-BE31-031A29078AAD}" srcOrd="0" destOrd="0" presId="urn:microsoft.com/office/officeart/2005/8/layout/lProcess3"/>
    <dgm:cxn modelId="{E52ACDD5-9D4F-4287-A2E3-22AFAF9628B8}" type="presOf" srcId="{2542EEAC-D552-49CD-856C-C0D3EC763BA1}" destId="{64B6812B-7B95-4030-94C9-BCC318F06068}" srcOrd="0" destOrd="0" presId="urn:microsoft.com/office/officeart/2005/8/layout/lProcess3"/>
    <dgm:cxn modelId="{9CFE7737-7092-4A31-AC7F-361D0897F17D}" type="presOf" srcId="{180D2745-FB6B-4F94-85B4-BA8B04969C78}" destId="{346404C8-055C-4ADD-8C9B-75FFAC256149}" srcOrd="0" destOrd="0" presId="urn:microsoft.com/office/officeart/2005/8/layout/lProcess3"/>
    <dgm:cxn modelId="{D5B869D1-2968-4B9D-B287-191C6F85F889}" srcId="{29E96439-9572-45B1-86FB-421ECFF1DD0B}" destId="{2542EEAC-D552-49CD-856C-C0D3EC763BA1}" srcOrd="0" destOrd="0" parTransId="{FF9E4BE2-9AC6-4AF6-8EF2-212596891D78}" sibTransId="{F9A7665D-5EFA-4458-B4B0-E0E55DD3D185}"/>
    <dgm:cxn modelId="{77E71FBD-0235-4269-9748-C7E6D48A7FE2}" type="presParOf" srcId="{346404C8-055C-4ADD-8C9B-75FFAC256149}" destId="{2A2E8EA3-5729-4E28-96D9-5F521E186387}" srcOrd="0" destOrd="0" presId="urn:microsoft.com/office/officeart/2005/8/layout/lProcess3"/>
    <dgm:cxn modelId="{081458DD-858C-4D0E-8D04-30BBFCB2304B}" type="presParOf" srcId="{2A2E8EA3-5729-4E28-96D9-5F521E186387}" destId="{03B08B5E-3238-4DB3-BE31-031A29078AAD}" srcOrd="0" destOrd="0" presId="urn:microsoft.com/office/officeart/2005/8/layout/lProcess3"/>
    <dgm:cxn modelId="{C5D6853B-E47B-4E66-807C-62786779A9A4}" type="presParOf" srcId="{2A2E8EA3-5729-4E28-96D9-5F521E186387}" destId="{C7F0B871-F550-4D15-9BAD-3282F22C37C6}" srcOrd="1" destOrd="0" presId="urn:microsoft.com/office/officeart/2005/8/layout/lProcess3"/>
    <dgm:cxn modelId="{2F66851C-E91C-4EF2-9E9A-BCC4184D5B6B}" type="presParOf" srcId="{2A2E8EA3-5729-4E28-96D9-5F521E186387}" destId="{64B6812B-7B95-4030-94C9-BCC318F06068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80D2745-FB6B-4F94-85B4-BA8B04969C78}" type="doc">
      <dgm:prSet loTypeId="urn:microsoft.com/office/officeart/2005/8/layout/l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2542EEAC-D552-49CD-856C-C0D3EC763BA1}">
      <dgm:prSet/>
      <dgm:spPr/>
      <dgm:t>
        <a:bodyPr/>
        <a:lstStyle/>
        <a:p>
          <a:pPr rtl="0"/>
          <a:r>
            <a:rPr lang="th-TH" b="1" dirty="0" smtClean="0"/>
            <a:t>(</a:t>
          </a:r>
          <a:r>
            <a:rPr lang="th-TH" b="1" dirty="0" err="1" smtClean="0"/>
            <a:t>ช.ค.บ.</a:t>
          </a:r>
          <a:r>
            <a:rPr lang="th-TH" b="1" dirty="0" smtClean="0"/>
            <a:t>)</a:t>
          </a:r>
          <a:endParaRPr lang="th-TH" dirty="0"/>
        </a:p>
      </dgm:t>
    </dgm:pt>
    <dgm:pt modelId="{FF9E4BE2-9AC6-4AF6-8EF2-212596891D78}" type="parTrans" cxnId="{D5B869D1-2968-4B9D-B287-191C6F85F889}">
      <dgm:prSet/>
      <dgm:spPr/>
      <dgm:t>
        <a:bodyPr/>
        <a:lstStyle/>
        <a:p>
          <a:endParaRPr lang="th-TH"/>
        </a:p>
      </dgm:t>
    </dgm:pt>
    <dgm:pt modelId="{F9A7665D-5EFA-4458-B4B0-E0E55DD3D185}" type="sibTrans" cxnId="{D5B869D1-2968-4B9D-B287-191C6F85F889}">
      <dgm:prSet/>
      <dgm:spPr/>
      <dgm:t>
        <a:bodyPr/>
        <a:lstStyle/>
        <a:p>
          <a:endParaRPr lang="th-TH"/>
        </a:p>
      </dgm:t>
    </dgm:pt>
    <dgm:pt modelId="{29E96439-9572-45B1-86FB-421ECFF1DD0B}">
      <dgm:prSet custT="1"/>
      <dgm:spPr/>
      <dgm:t>
        <a:bodyPr/>
        <a:lstStyle/>
        <a:p>
          <a:r>
            <a:rPr lang="th-TH" sz="4000" b="1" dirty="0" smtClean="0"/>
            <a:t>เงินช่วยค่าครองชีพ       ผู้รับเบี้ยหวัดบำนาญ </a:t>
          </a:r>
          <a:endParaRPr lang="th-TH" sz="4000" dirty="0"/>
        </a:p>
      </dgm:t>
    </dgm:pt>
    <dgm:pt modelId="{C85D67F3-AB6B-46D9-B2E0-DB49F9B14A10}" type="parTrans" cxnId="{6C24E871-34D7-43C8-BE28-BCE28A016B52}">
      <dgm:prSet/>
      <dgm:spPr/>
      <dgm:t>
        <a:bodyPr/>
        <a:lstStyle/>
        <a:p>
          <a:endParaRPr lang="th-TH"/>
        </a:p>
      </dgm:t>
    </dgm:pt>
    <dgm:pt modelId="{FC315620-034B-491D-9D37-0A78547BDDB5}" type="sibTrans" cxnId="{6C24E871-34D7-43C8-BE28-BCE28A016B52}">
      <dgm:prSet/>
      <dgm:spPr/>
      <dgm:t>
        <a:bodyPr/>
        <a:lstStyle/>
        <a:p>
          <a:endParaRPr lang="th-TH"/>
        </a:p>
      </dgm:t>
    </dgm:pt>
    <dgm:pt modelId="{346404C8-055C-4ADD-8C9B-75FFAC256149}" type="pres">
      <dgm:prSet presAssocID="{180D2745-FB6B-4F94-85B4-BA8B04969C7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A2E8EA3-5729-4E28-96D9-5F521E186387}" type="pres">
      <dgm:prSet presAssocID="{29E96439-9572-45B1-86FB-421ECFF1DD0B}" presName="horFlow" presStyleCnt="0"/>
      <dgm:spPr/>
    </dgm:pt>
    <dgm:pt modelId="{03B08B5E-3238-4DB3-BE31-031A29078AAD}" type="pres">
      <dgm:prSet presAssocID="{29E96439-9572-45B1-86FB-421ECFF1DD0B}" presName="bigChev" presStyleLbl="node1" presStyleIdx="0" presStyleCnt="1" custScaleX="133568"/>
      <dgm:spPr>
        <a:prstGeom prst="flowChartTerminator">
          <a:avLst/>
        </a:prstGeom>
      </dgm:spPr>
      <dgm:t>
        <a:bodyPr/>
        <a:lstStyle/>
        <a:p>
          <a:endParaRPr lang="th-TH"/>
        </a:p>
      </dgm:t>
    </dgm:pt>
    <dgm:pt modelId="{C7F0B871-F550-4D15-9BAD-3282F22C37C6}" type="pres">
      <dgm:prSet presAssocID="{FF9E4BE2-9AC6-4AF6-8EF2-212596891D78}" presName="parTrans" presStyleCnt="0"/>
      <dgm:spPr/>
    </dgm:pt>
    <dgm:pt modelId="{64B6812B-7B95-4030-94C9-BCC318F06068}" type="pres">
      <dgm:prSet presAssocID="{2542EEAC-D552-49CD-856C-C0D3EC763BA1}" presName="node" presStyleLbl="alignAccFollowNode1" presStyleIdx="0" presStyleCnt="1" custScaleX="81056" custLinFactNeighborX="60470">
        <dgm:presLayoutVars>
          <dgm:bulletEnabled val="1"/>
        </dgm:presLayoutVars>
      </dgm:prSet>
      <dgm:spPr>
        <a:prstGeom prst="flowChartPreparation">
          <a:avLst/>
        </a:prstGeom>
      </dgm:spPr>
      <dgm:t>
        <a:bodyPr/>
        <a:lstStyle/>
        <a:p>
          <a:endParaRPr lang="en-US"/>
        </a:p>
      </dgm:t>
    </dgm:pt>
  </dgm:ptLst>
  <dgm:cxnLst>
    <dgm:cxn modelId="{E6244F53-714F-416D-8DE6-3C533A650006}" type="presOf" srcId="{2542EEAC-D552-49CD-856C-C0D3EC763BA1}" destId="{64B6812B-7B95-4030-94C9-BCC318F06068}" srcOrd="0" destOrd="0" presId="urn:microsoft.com/office/officeart/2005/8/layout/lProcess3"/>
    <dgm:cxn modelId="{6C24E871-34D7-43C8-BE28-BCE28A016B52}" srcId="{180D2745-FB6B-4F94-85B4-BA8B04969C78}" destId="{29E96439-9572-45B1-86FB-421ECFF1DD0B}" srcOrd="0" destOrd="0" parTransId="{C85D67F3-AB6B-46D9-B2E0-DB49F9B14A10}" sibTransId="{FC315620-034B-491D-9D37-0A78547BDDB5}"/>
    <dgm:cxn modelId="{3E406B41-E648-4253-9892-A603B883FFDB}" type="presOf" srcId="{180D2745-FB6B-4F94-85B4-BA8B04969C78}" destId="{346404C8-055C-4ADD-8C9B-75FFAC256149}" srcOrd="0" destOrd="0" presId="urn:microsoft.com/office/officeart/2005/8/layout/lProcess3"/>
    <dgm:cxn modelId="{D5B869D1-2968-4B9D-B287-191C6F85F889}" srcId="{29E96439-9572-45B1-86FB-421ECFF1DD0B}" destId="{2542EEAC-D552-49CD-856C-C0D3EC763BA1}" srcOrd="0" destOrd="0" parTransId="{FF9E4BE2-9AC6-4AF6-8EF2-212596891D78}" sibTransId="{F9A7665D-5EFA-4458-B4B0-E0E55DD3D185}"/>
    <dgm:cxn modelId="{BD91816E-0363-460A-8FD6-D576BADB504A}" type="presOf" srcId="{29E96439-9572-45B1-86FB-421ECFF1DD0B}" destId="{03B08B5E-3238-4DB3-BE31-031A29078AAD}" srcOrd="0" destOrd="0" presId="urn:microsoft.com/office/officeart/2005/8/layout/lProcess3"/>
    <dgm:cxn modelId="{DF1D2868-15FD-4D7A-86F8-1032E3DB70E4}" type="presParOf" srcId="{346404C8-055C-4ADD-8C9B-75FFAC256149}" destId="{2A2E8EA3-5729-4E28-96D9-5F521E186387}" srcOrd="0" destOrd="0" presId="urn:microsoft.com/office/officeart/2005/8/layout/lProcess3"/>
    <dgm:cxn modelId="{E183B03C-AB7F-4FD5-9AC0-108E19EE719E}" type="presParOf" srcId="{2A2E8EA3-5729-4E28-96D9-5F521E186387}" destId="{03B08B5E-3238-4DB3-BE31-031A29078AAD}" srcOrd="0" destOrd="0" presId="urn:microsoft.com/office/officeart/2005/8/layout/lProcess3"/>
    <dgm:cxn modelId="{74EDE7D9-152B-43C8-8D66-2183B5866701}" type="presParOf" srcId="{2A2E8EA3-5729-4E28-96D9-5F521E186387}" destId="{C7F0B871-F550-4D15-9BAD-3282F22C37C6}" srcOrd="1" destOrd="0" presId="urn:microsoft.com/office/officeart/2005/8/layout/lProcess3"/>
    <dgm:cxn modelId="{6A2D296D-84BB-4CAA-B52A-5CF93009915D}" type="presParOf" srcId="{2A2E8EA3-5729-4E28-96D9-5F521E186387}" destId="{64B6812B-7B95-4030-94C9-BCC318F06068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92154E-DB57-4832-A1D0-04F7B7800209}" type="doc">
      <dgm:prSet loTypeId="urn:microsoft.com/office/officeart/2005/8/layout/vList2" loCatId="list" qsTypeId="urn:microsoft.com/office/officeart/2005/8/quickstyle/simple3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96B31247-653A-4FFD-9035-886BAEF3B337}">
      <dgm:prSet custT="1"/>
      <dgm:spPr/>
      <dgm:t>
        <a:bodyPr/>
        <a:lstStyle/>
        <a:p>
          <a:pPr algn="ctr" rtl="0"/>
          <a:r>
            <a:rPr lang="th-TH" sz="4800" b="1" dirty="0" smtClean="0"/>
            <a:t>สิทธิในการรับบำเหน็จบำนาญ</a:t>
          </a:r>
          <a:endParaRPr lang="th-TH" sz="4800" b="1" dirty="0"/>
        </a:p>
      </dgm:t>
    </dgm:pt>
    <dgm:pt modelId="{7D6B65E2-4B9C-4537-B425-F755B6B0633C}" type="parTrans" cxnId="{8C4A4A0A-1D21-4A23-9D99-EA501E5983A7}">
      <dgm:prSet/>
      <dgm:spPr/>
      <dgm:t>
        <a:bodyPr/>
        <a:lstStyle/>
        <a:p>
          <a:endParaRPr lang="en-US"/>
        </a:p>
      </dgm:t>
    </dgm:pt>
    <dgm:pt modelId="{33251188-D761-482F-9C3B-5C36B54CB920}" type="sibTrans" cxnId="{8C4A4A0A-1D21-4A23-9D99-EA501E5983A7}">
      <dgm:prSet/>
      <dgm:spPr/>
      <dgm:t>
        <a:bodyPr/>
        <a:lstStyle/>
        <a:p>
          <a:endParaRPr lang="en-US"/>
        </a:p>
      </dgm:t>
    </dgm:pt>
    <dgm:pt modelId="{0ACFC728-1A0B-4F46-92F6-6E27397A78E6}" type="pres">
      <dgm:prSet presAssocID="{3392154E-DB57-4832-A1D0-04F7B78002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B61807-9F7D-4C33-B0F6-4DE3A69AB0B6}" type="pres">
      <dgm:prSet presAssocID="{96B31247-653A-4FFD-9035-886BAEF3B33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0A1C0C-A351-48D8-B683-1E28A3ACC93F}" type="presOf" srcId="{96B31247-653A-4FFD-9035-886BAEF3B337}" destId="{FAB61807-9F7D-4C33-B0F6-4DE3A69AB0B6}" srcOrd="0" destOrd="0" presId="urn:microsoft.com/office/officeart/2005/8/layout/vList2"/>
    <dgm:cxn modelId="{8C4A4A0A-1D21-4A23-9D99-EA501E5983A7}" srcId="{3392154E-DB57-4832-A1D0-04F7B7800209}" destId="{96B31247-653A-4FFD-9035-886BAEF3B337}" srcOrd="0" destOrd="0" parTransId="{7D6B65E2-4B9C-4537-B425-F755B6B0633C}" sibTransId="{33251188-D761-482F-9C3B-5C36B54CB920}"/>
    <dgm:cxn modelId="{C87DA8A5-F7F2-4798-8782-3A020376579A}" type="presOf" srcId="{3392154E-DB57-4832-A1D0-04F7B7800209}" destId="{0ACFC728-1A0B-4F46-92F6-6E27397A78E6}" srcOrd="0" destOrd="0" presId="urn:microsoft.com/office/officeart/2005/8/layout/vList2"/>
    <dgm:cxn modelId="{7BFC6574-D73F-49C3-BCDA-E0F8E396CC59}" type="presParOf" srcId="{0ACFC728-1A0B-4F46-92F6-6E27397A78E6}" destId="{FAB61807-9F7D-4C33-B0F6-4DE3A69AB0B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289A44-300C-4F57-B44F-F628F69D8C71}" type="doc">
      <dgm:prSet loTypeId="urn:microsoft.com/office/officeart/2005/8/layout/vList2" loCatId="list" qsTypeId="urn:microsoft.com/office/officeart/2005/8/quickstyle/simple3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CE4A57CD-62D2-4322-9B79-978D16E75E76}">
      <dgm:prSet custT="1"/>
      <dgm:spPr/>
      <dgm:t>
        <a:bodyPr/>
        <a:lstStyle/>
        <a:p>
          <a:pPr algn="ctr" rtl="0"/>
          <a:r>
            <a:rPr lang="th-TH" sz="5400" b="1" dirty="0" smtClean="0"/>
            <a:t>บำเหน็จบำนาญ</a:t>
          </a:r>
          <a:endParaRPr lang="th-TH" sz="5400" b="1" dirty="0"/>
        </a:p>
      </dgm:t>
    </dgm:pt>
    <dgm:pt modelId="{449BE984-5C3B-4FA5-8925-FE362BB8342D}" type="parTrans" cxnId="{737EB616-F853-42F8-8CEB-5CADAD701DD2}">
      <dgm:prSet/>
      <dgm:spPr/>
      <dgm:t>
        <a:bodyPr/>
        <a:lstStyle/>
        <a:p>
          <a:endParaRPr lang="en-US"/>
        </a:p>
      </dgm:t>
    </dgm:pt>
    <dgm:pt modelId="{BCBFF595-3624-4C9A-A4B5-8B1A982C4664}" type="sibTrans" cxnId="{737EB616-F853-42F8-8CEB-5CADAD701DD2}">
      <dgm:prSet/>
      <dgm:spPr/>
      <dgm:t>
        <a:bodyPr/>
        <a:lstStyle/>
        <a:p>
          <a:endParaRPr lang="en-US"/>
        </a:p>
      </dgm:t>
    </dgm:pt>
    <dgm:pt modelId="{57A2933C-DF51-49E3-9973-C47992D0D86C}" type="pres">
      <dgm:prSet presAssocID="{37289A44-300C-4F57-B44F-F628F69D8C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68A43B-2520-470E-A1A3-1E5E8950565B}" type="pres">
      <dgm:prSet presAssocID="{CE4A57CD-62D2-4322-9B79-978D16E75E76}" presName="parentText" presStyleLbl="node1" presStyleIdx="0" presStyleCnt="1" custLinFactNeighborY="-2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7EB616-F853-42F8-8CEB-5CADAD701DD2}" srcId="{37289A44-300C-4F57-B44F-F628F69D8C71}" destId="{CE4A57CD-62D2-4322-9B79-978D16E75E76}" srcOrd="0" destOrd="0" parTransId="{449BE984-5C3B-4FA5-8925-FE362BB8342D}" sibTransId="{BCBFF595-3624-4C9A-A4B5-8B1A982C4664}"/>
    <dgm:cxn modelId="{8811E892-2E60-4CA5-AF6F-6225345EA327}" type="presOf" srcId="{CE4A57CD-62D2-4322-9B79-978D16E75E76}" destId="{6368A43B-2520-470E-A1A3-1E5E8950565B}" srcOrd="0" destOrd="0" presId="urn:microsoft.com/office/officeart/2005/8/layout/vList2"/>
    <dgm:cxn modelId="{0CFC2730-0405-4D2C-8DF9-C08006070D6E}" type="presOf" srcId="{37289A44-300C-4F57-B44F-F628F69D8C71}" destId="{57A2933C-DF51-49E3-9973-C47992D0D86C}" srcOrd="0" destOrd="0" presId="urn:microsoft.com/office/officeart/2005/8/layout/vList2"/>
    <dgm:cxn modelId="{64916D44-3F36-4D3E-B1A4-D787E62EB93A}" type="presParOf" srcId="{57A2933C-DF51-49E3-9973-C47992D0D86C}" destId="{6368A43B-2520-470E-A1A3-1E5E8950565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AD1666-8AE7-46D3-974D-C09BA4F63C4C}" type="doc">
      <dgm:prSet loTypeId="urn:microsoft.com/office/officeart/2005/8/layout/vList2" loCatId="list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7A85B8F9-3599-4884-98AE-7565CAB599AE}">
      <dgm:prSet/>
      <dgm:spPr/>
      <dgm:t>
        <a:bodyPr/>
        <a:lstStyle/>
        <a:p>
          <a:pPr algn="ctr" rtl="0"/>
          <a:r>
            <a:rPr lang="th-TH" b="1" dirty="0" smtClean="0"/>
            <a:t>วิธีคำนวณบำเหน็จบำนาญปกติ</a:t>
          </a:r>
          <a:endParaRPr lang="th-TH" b="1" dirty="0"/>
        </a:p>
      </dgm:t>
    </dgm:pt>
    <dgm:pt modelId="{C24C3831-0DD5-49B4-9F2B-F2CABE97DF5F}" type="parTrans" cxnId="{47F23CE2-B586-463C-ABC0-626B0D9E154A}">
      <dgm:prSet/>
      <dgm:spPr/>
      <dgm:t>
        <a:bodyPr/>
        <a:lstStyle/>
        <a:p>
          <a:endParaRPr lang="en-US"/>
        </a:p>
      </dgm:t>
    </dgm:pt>
    <dgm:pt modelId="{E1DA2AE3-7AC3-47B6-AB72-BB8CEEC74962}" type="sibTrans" cxnId="{47F23CE2-B586-463C-ABC0-626B0D9E154A}">
      <dgm:prSet/>
      <dgm:spPr/>
      <dgm:t>
        <a:bodyPr/>
        <a:lstStyle/>
        <a:p>
          <a:endParaRPr lang="en-US"/>
        </a:p>
      </dgm:t>
    </dgm:pt>
    <dgm:pt modelId="{62B9871C-9174-4F53-ABBA-17F729096F64}" type="pres">
      <dgm:prSet presAssocID="{8DAD1666-8AE7-46D3-974D-C09BA4F63C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1E0C49-266D-4B0C-A16C-E6BB01625332}" type="pres">
      <dgm:prSet presAssocID="{7A85B8F9-3599-4884-98AE-7565CAB599AE}" presName="parentText" presStyleLbl="node1" presStyleIdx="0" presStyleCnt="1" custScaleY="7060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3CCA3B-7CAB-4A35-8E49-95667133CF7E}" type="presOf" srcId="{7A85B8F9-3599-4884-98AE-7565CAB599AE}" destId="{B61E0C49-266D-4B0C-A16C-E6BB01625332}" srcOrd="0" destOrd="0" presId="urn:microsoft.com/office/officeart/2005/8/layout/vList2"/>
    <dgm:cxn modelId="{8827AE28-031E-41CB-BAA2-439BEB720C03}" type="presOf" srcId="{8DAD1666-8AE7-46D3-974D-C09BA4F63C4C}" destId="{62B9871C-9174-4F53-ABBA-17F729096F64}" srcOrd="0" destOrd="0" presId="urn:microsoft.com/office/officeart/2005/8/layout/vList2"/>
    <dgm:cxn modelId="{47F23CE2-B586-463C-ABC0-626B0D9E154A}" srcId="{8DAD1666-8AE7-46D3-974D-C09BA4F63C4C}" destId="{7A85B8F9-3599-4884-98AE-7565CAB599AE}" srcOrd="0" destOrd="0" parTransId="{C24C3831-0DD5-49B4-9F2B-F2CABE97DF5F}" sibTransId="{E1DA2AE3-7AC3-47B6-AB72-BB8CEEC74962}"/>
    <dgm:cxn modelId="{501E64AA-CE89-453A-8D57-9A8D1AA943F7}" type="presParOf" srcId="{62B9871C-9174-4F53-ABBA-17F729096F64}" destId="{B61E0C49-266D-4B0C-A16C-E6BB0162533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47D396-14D6-4041-81DE-F2E7687B4128}" type="doc">
      <dgm:prSet loTypeId="urn:microsoft.com/office/officeart/2005/8/layout/vList2" loCatId="list" qsTypeId="urn:microsoft.com/office/officeart/2005/8/quickstyle/simple3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BB436670-6346-4881-A9E2-4444EECF1542}">
      <dgm:prSet custT="1"/>
      <dgm:spPr/>
      <dgm:t>
        <a:bodyPr/>
        <a:lstStyle/>
        <a:p>
          <a:pPr algn="ctr" rtl="0"/>
          <a:r>
            <a:rPr lang="th-TH" sz="4000" b="1" dirty="0" smtClean="0"/>
            <a:t>วิธีคำนวณบำเหน็จบำนาญปกติ</a:t>
          </a:r>
          <a:endParaRPr lang="th-TH" sz="4000" b="1" dirty="0"/>
        </a:p>
      </dgm:t>
    </dgm:pt>
    <dgm:pt modelId="{38FE605F-4716-4D6B-A4FF-4DACCC867FA1}" type="parTrans" cxnId="{EB0094A1-2A4C-466A-8D82-29337120A4A5}">
      <dgm:prSet/>
      <dgm:spPr/>
      <dgm:t>
        <a:bodyPr/>
        <a:lstStyle/>
        <a:p>
          <a:pPr algn="ctr"/>
          <a:endParaRPr lang="en-US"/>
        </a:p>
      </dgm:t>
    </dgm:pt>
    <dgm:pt modelId="{F998AD2B-FFDA-44A6-908D-87E7EC32D1C9}" type="sibTrans" cxnId="{EB0094A1-2A4C-466A-8D82-29337120A4A5}">
      <dgm:prSet/>
      <dgm:spPr/>
      <dgm:t>
        <a:bodyPr/>
        <a:lstStyle/>
        <a:p>
          <a:pPr algn="ctr"/>
          <a:endParaRPr lang="en-US"/>
        </a:p>
      </dgm:t>
    </dgm:pt>
    <dgm:pt modelId="{C1823BA3-0198-4C9F-97AC-EC1D87DC854F}" type="pres">
      <dgm:prSet presAssocID="{7847D396-14D6-4041-81DE-F2E7687B412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2472CD-D944-4EFA-A52B-129CAE4D3CA3}" type="pres">
      <dgm:prSet presAssocID="{BB436670-6346-4881-A9E2-4444EECF154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194A90-3DC8-4262-B252-ED2A3AAD636B}" type="presOf" srcId="{BB436670-6346-4881-A9E2-4444EECF1542}" destId="{262472CD-D944-4EFA-A52B-129CAE4D3CA3}" srcOrd="0" destOrd="0" presId="urn:microsoft.com/office/officeart/2005/8/layout/vList2"/>
    <dgm:cxn modelId="{EB0094A1-2A4C-466A-8D82-29337120A4A5}" srcId="{7847D396-14D6-4041-81DE-F2E7687B4128}" destId="{BB436670-6346-4881-A9E2-4444EECF1542}" srcOrd="0" destOrd="0" parTransId="{38FE605F-4716-4D6B-A4FF-4DACCC867FA1}" sibTransId="{F998AD2B-FFDA-44A6-908D-87E7EC32D1C9}"/>
    <dgm:cxn modelId="{734050D0-15E0-4906-A885-7988E5BFC941}" type="presOf" srcId="{7847D396-14D6-4041-81DE-F2E7687B4128}" destId="{C1823BA3-0198-4C9F-97AC-EC1D87DC854F}" srcOrd="0" destOrd="0" presId="urn:microsoft.com/office/officeart/2005/8/layout/vList2"/>
    <dgm:cxn modelId="{3CFA3B82-4FEB-4ED1-997D-175B5DE91955}" type="presParOf" srcId="{C1823BA3-0198-4C9F-97AC-EC1D87DC854F}" destId="{262472CD-D944-4EFA-A52B-129CAE4D3CA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5113122-0F4B-43C4-978C-4F0370BD7690}" type="doc">
      <dgm:prSet loTypeId="urn:microsoft.com/office/officeart/2005/8/layout/vList2" loCatId="list" qsTypeId="urn:microsoft.com/office/officeart/2005/8/quickstyle/simple3" qsCatId="simple" csTypeId="urn:microsoft.com/office/officeart/2005/8/colors/accent3_5" csCatId="accent3"/>
      <dgm:spPr/>
      <dgm:t>
        <a:bodyPr/>
        <a:lstStyle/>
        <a:p>
          <a:endParaRPr lang="en-US"/>
        </a:p>
      </dgm:t>
    </dgm:pt>
    <dgm:pt modelId="{952385E4-2882-476B-953B-B1F04F67C275}">
      <dgm:prSet custT="1"/>
      <dgm:spPr/>
      <dgm:t>
        <a:bodyPr/>
        <a:lstStyle/>
        <a:p>
          <a:pPr algn="ctr" rtl="0"/>
          <a:r>
            <a:rPr lang="th-TH" sz="4800" b="1" dirty="0" smtClean="0"/>
            <a:t>บำนาญพิเศษ</a:t>
          </a:r>
          <a:endParaRPr lang="th-TH" sz="4800" b="1" dirty="0"/>
        </a:p>
      </dgm:t>
    </dgm:pt>
    <dgm:pt modelId="{58A83C43-F23F-4A7D-903F-588F2443A899}" type="parTrans" cxnId="{1244693D-FDE3-4468-A688-6E526B1D11B5}">
      <dgm:prSet/>
      <dgm:spPr/>
      <dgm:t>
        <a:bodyPr/>
        <a:lstStyle/>
        <a:p>
          <a:endParaRPr lang="en-US"/>
        </a:p>
      </dgm:t>
    </dgm:pt>
    <dgm:pt modelId="{BAA98AF6-977B-41D2-941E-E3A093197362}" type="sibTrans" cxnId="{1244693D-FDE3-4468-A688-6E526B1D11B5}">
      <dgm:prSet/>
      <dgm:spPr/>
      <dgm:t>
        <a:bodyPr/>
        <a:lstStyle/>
        <a:p>
          <a:endParaRPr lang="en-US"/>
        </a:p>
      </dgm:t>
    </dgm:pt>
    <dgm:pt modelId="{F9F39F92-DF6E-4CEE-BFF2-C77D2570603C}" type="pres">
      <dgm:prSet presAssocID="{C5113122-0F4B-43C4-978C-4F0370BD769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25DC18-A2AD-4526-AA7B-809774D48F64}" type="pres">
      <dgm:prSet presAssocID="{952385E4-2882-476B-953B-B1F04F67C27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AE96B1-4A18-4CC4-AADD-CD4A9EB0E8B3}" type="presOf" srcId="{C5113122-0F4B-43C4-978C-4F0370BD7690}" destId="{F9F39F92-DF6E-4CEE-BFF2-C77D2570603C}" srcOrd="0" destOrd="0" presId="urn:microsoft.com/office/officeart/2005/8/layout/vList2"/>
    <dgm:cxn modelId="{1244693D-FDE3-4468-A688-6E526B1D11B5}" srcId="{C5113122-0F4B-43C4-978C-4F0370BD7690}" destId="{952385E4-2882-476B-953B-B1F04F67C275}" srcOrd="0" destOrd="0" parTransId="{58A83C43-F23F-4A7D-903F-588F2443A899}" sibTransId="{BAA98AF6-977B-41D2-941E-E3A093197362}"/>
    <dgm:cxn modelId="{5A6948C9-11B9-4D39-BE8C-6263B35FBEFA}" type="presOf" srcId="{952385E4-2882-476B-953B-B1F04F67C275}" destId="{3225DC18-A2AD-4526-AA7B-809774D48F64}" srcOrd="0" destOrd="0" presId="urn:microsoft.com/office/officeart/2005/8/layout/vList2"/>
    <dgm:cxn modelId="{69FF2C31-5C98-4B05-AF4B-24BF0ED752D1}" type="presParOf" srcId="{F9F39F92-DF6E-4CEE-BFF2-C77D2570603C}" destId="{3225DC18-A2AD-4526-AA7B-809774D48F6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A3BB2F5-8F1D-41E5-B405-A65A65AF5266}" type="doc">
      <dgm:prSet loTypeId="urn:microsoft.com/office/officeart/2005/8/layout/vList2" loCatId="list" qsTypeId="urn:microsoft.com/office/officeart/2005/8/quickstyle/simple3" qsCatId="simple" csTypeId="urn:microsoft.com/office/officeart/2005/8/colors/accent6_2" csCatId="accent6"/>
      <dgm:spPr/>
      <dgm:t>
        <a:bodyPr/>
        <a:lstStyle/>
        <a:p>
          <a:endParaRPr lang="th-TH"/>
        </a:p>
      </dgm:t>
    </dgm:pt>
    <dgm:pt modelId="{AC0880C0-C708-42D5-8360-49DEF6E206C9}">
      <dgm:prSet custT="1"/>
      <dgm:spPr/>
      <dgm:t>
        <a:bodyPr/>
        <a:lstStyle/>
        <a:p>
          <a:pPr algn="ctr" rtl="0"/>
          <a:r>
            <a:rPr lang="th-TH" sz="6000" b="1" dirty="0" smtClean="0">
              <a:cs typeface="+mj-cs"/>
            </a:rPr>
            <a:t>บำเหน็จตกทอด</a:t>
          </a:r>
          <a:endParaRPr lang="th-TH" sz="6000" dirty="0">
            <a:cs typeface="+mj-cs"/>
          </a:endParaRPr>
        </a:p>
      </dgm:t>
    </dgm:pt>
    <dgm:pt modelId="{42F63173-015E-4EC4-9006-D988DC2022C5}" type="parTrans" cxnId="{A3126F0E-7F47-4C58-9F63-7B4FFF63AB1D}">
      <dgm:prSet/>
      <dgm:spPr/>
      <dgm:t>
        <a:bodyPr/>
        <a:lstStyle/>
        <a:p>
          <a:endParaRPr lang="th-TH"/>
        </a:p>
      </dgm:t>
    </dgm:pt>
    <dgm:pt modelId="{1D780C93-B3DC-4F0A-88CB-638804FAD074}" type="sibTrans" cxnId="{A3126F0E-7F47-4C58-9F63-7B4FFF63AB1D}">
      <dgm:prSet/>
      <dgm:spPr/>
      <dgm:t>
        <a:bodyPr/>
        <a:lstStyle/>
        <a:p>
          <a:endParaRPr lang="th-TH"/>
        </a:p>
      </dgm:t>
    </dgm:pt>
    <dgm:pt modelId="{1D6DFB29-7DAE-415A-B239-8E35BD45E76E}" type="pres">
      <dgm:prSet presAssocID="{EA3BB2F5-8F1D-41E5-B405-A65A65AF52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4C0E26-9E9E-4973-A944-5959D9C35201}" type="pres">
      <dgm:prSet presAssocID="{AC0880C0-C708-42D5-8360-49DEF6E206C9}" presName="parentText" presStyleLbl="node1" presStyleIdx="0" presStyleCnt="1" custLinFactNeighborY="668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E003DC-8B27-4637-A05E-231DE605741D}" type="presOf" srcId="{AC0880C0-C708-42D5-8360-49DEF6E206C9}" destId="{A74C0E26-9E9E-4973-A944-5959D9C35201}" srcOrd="0" destOrd="0" presId="urn:microsoft.com/office/officeart/2005/8/layout/vList2"/>
    <dgm:cxn modelId="{4545B485-3E86-4B02-8232-88F1B06D5CDF}" type="presOf" srcId="{EA3BB2F5-8F1D-41E5-B405-A65A65AF5266}" destId="{1D6DFB29-7DAE-415A-B239-8E35BD45E76E}" srcOrd="0" destOrd="0" presId="urn:microsoft.com/office/officeart/2005/8/layout/vList2"/>
    <dgm:cxn modelId="{A3126F0E-7F47-4C58-9F63-7B4FFF63AB1D}" srcId="{EA3BB2F5-8F1D-41E5-B405-A65A65AF5266}" destId="{AC0880C0-C708-42D5-8360-49DEF6E206C9}" srcOrd="0" destOrd="0" parTransId="{42F63173-015E-4EC4-9006-D988DC2022C5}" sibTransId="{1D780C93-B3DC-4F0A-88CB-638804FAD074}"/>
    <dgm:cxn modelId="{65BA8586-F55C-45E6-B4DA-647F7363A425}" type="presParOf" srcId="{1D6DFB29-7DAE-415A-B239-8E35BD45E76E}" destId="{A74C0E26-9E9E-4973-A944-5959D9C3520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043B5C2-D757-47EC-B1E6-F8B590EE9E72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A2967962-B76E-4826-A41A-E9A5082A41BC}">
      <dgm:prSet phldrT="[ข้อความ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sz="3000" dirty="0" smtClean="0"/>
            <a:t>เวลาราชการ</a:t>
          </a:r>
          <a:endParaRPr lang="th-TH" sz="3000" dirty="0"/>
        </a:p>
      </dgm:t>
    </dgm:pt>
    <dgm:pt modelId="{DDDD01B3-C434-4561-880D-960BE45327B2}" type="parTrans" cxnId="{8634C149-871C-4EE7-841F-E7CA1E621705}">
      <dgm:prSet/>
      <dgm:spPr/>
      <dgm:t>
        <a:bodyPr/>
        <a:lstStyle/>
        <a:p>
          <a:endParaRPr lang="th-TH"/>
        </a:p>
      </dgm:t>
    </dgm:pt>
    <dgm:pt modelId="{E65B9219-8A86-4438-B21A-792DD638452D}" type="sibTrans" cxnId="{8634C149-871C-4EE7-841F-E7CA1E621705}">
      <dgm:prSet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th-TH" dirty="0"/>
        </a:p>
      </dgm:t>
    </dgm:pt>
    <dgm:pt modelId="{98B45025-EF4E-43E5-A7A8-7232635AFAAA}">
      <dgm:prSet phldrT="[ข้อความ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sz="3000" dirty="0" smtClean="0"/>
            <a:t>เงินเดือน    เดือนสุดท้าย</a:t>
          </a:r>
          <a:endParaRPr lang="th-TH" sz="3000" dirty="0"/>
        </a:p>
      </dgm:t>
    </dgm:pt>
    <dgm:pt modelId="{74CBF03C-658C-4B30-8ECC-D0AE0BDE091A}" type="parTrans" cxnId="{74344895-E08C-4E11-9FCE-0ED0D1E7816A}">
      <dgm:prSet/>
      <dgm:spPr/>
      <dgm:t>
        <a:bodyPr/>
        <a:lstStyle/>
        <a:p>
          <a:endParaRPr lang="th-TH"/>
        </a:p>
      </dgm:t>
    </dgm:pt>
    <dgm:pt modelId="{853B1F06-50F6-4AF5-9710-EC4D0180E01D}" type="sibTrans" cxnId="{74344895-E08C-4E11-9FCE-0ED0D1E7816A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th-TH" dirty="0"/>
        </a:p>
      </dgm:t>
    </dgm:pt>
    <dgm:pt modelId="{428E162B-808B-4ED8-8848-32B4E00A6F83}">
      <dgm:prSet phldrT="[ข้อความ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sz="3000" dirty="0" smtClean="0"/>
            <a:t>บำเหน็จตกทอด</a:t>
          </a:r>
          <a:endParaRPr lang="th-TH" sz="3000" dirty="0"/>
        </a:p>
      </dgm:t>
    </dgm:pt>
    <dgm:pt modelId="{1A6F4FC0-1252-4CD2-A9B2-D017643E0706}" type="parTrans" cxnId="{B6604172-1C46-46E9-A377-EE0AF4FA4E9A}">
      <dgm:prSet/>
      <dgm:spPr/>
      <dgm:t>
        <a:bodyPr/>
        <a:lstStyle/>
        <a:p>
          <a:endParaRPr lang="th-TH"/>
        </a:p>
      </dgm:t>
    </dgm:pt>
    <dgm:pt modelId="{59485951-C35D-48FB-874D-2798F449A661}" type="sibTrans" cxnId="{B6604172-1C46-46E9-A377-EE0AF4FA4E9A}">
      <dgm:prSet/>
      <dgm:spPr/>
      <dgm:t>
        <a:bodyPr/>
        <a:lstStyle/>
        <a:p>
          <a:endParaRPr lang="th-TH"/>
        </a:p>
      </dgm:t>
    </dgm:pt>
    <dgm:pt modelId="{05F7CB0E-CF67-4359-88D4-998BB86CF47A}" type="pres">
      <dgm:prSet presAssocID="{A043B5C2-D757-47EC-B1E6-F8B590EE9E72}" presName="linearFlow" presStyleCnt="0">
        <dgm:presLayoutVars>
          <dgm:dir val="rev"/>
          <dgm:resizeHandles val="exact"/>
        </dgm:presLayoutVars>
      </dgm:prSet>
      <dgm:spPr/>
    </dgm:pt>
    <dgm:pt modelId="{9163BAC7-AB37-474D-8800-73915FD701FF}" type="pres">
      <dgm:prSet presAssocID="{A2967962-B76E-4826-A41A-E9A5082A41BC}" presName="node" presStyleLbl="node1" presStyleIdx="0" presStyleCnt="3" custScaleX="137028" custScaleY="8204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85B6B08-4DFE-4130-AD3B-F226A7F84C29}" type="pres">
      <dgm:prSet presAssocID="{E65B9219-8A86-4438-B21A-792DD638452D}" presName="spacerL" presStyleCnt="0"/>
      <dgm:spPr/>
    </dgm:pt>
    <dgm:pt modelId="{826CA0F7-E581-485C-A61B-FFC5B1CD45A8}" type="pres">
      <dgm:prSet presAssocID="{E65B9219-8A86-4438-B21A-792DD638452D}" presName="sibTrans" presStyleLbl="sibTrans2D1" presStyleIdx="0" presStyleCnt="2"/>
      <dgm:spPr>
        <a:prstGeom prst="mathMultiply">
          <a:avLst/>
        </a:prstGeom>
      </dgm:spPr>
      <dgm:t>
        <a:bodyPr/>
        <a:lstStyle/>
        <a:p>
          <a:endParaRPr lang="en-US"/>
        </a:p>
      </dgm:t>
    </dgm:pt>
    <dgm:pt modelId="{B9B8017B-56D7-4CD2-88C8-6DC17A1F71D8}" type="pres">
      <dgm:prSet presAssocID="{E65B9219-8A86-4438-B21A-792DD638452D}" presName="spacerR" presStyleCnt="0"/>
      <dgm:spPr/>
    </dgm:pt>
    <dgm:pt modelId="{F410A222-DBE3-470E-9231-845394820B44}" type="pres">
      <dgm:prSet presAssocID="{98B45025-EF4E-43E5-A7A8-7232635AFAAA}" presName="node" presStyleLbl="node1" presStyleIdx="1" presStyleCnt="3" custScaleX="144382" custScaleY="8122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th-TH"/>
        </a:p>
      </dgm:t>
    </dgm:pt>
    <dgm:pt modelId="{ED96C473-DCFA-44F0-8E8F-DA14A24A8A33}" type="pres">
      <dgm:prSet presAssocID="{853B1F06-50F6-4AF5-9710-EC4D0180E01D}" presName="spacerL" presStyleCnt="0"/>
      <dgm:spPr/>
    </dgm:pt>
    <dgm:pt modelId="{8BCC79AC-CF3B-4C3E-9F0E-98D8FA997AA4}" type="pres">
      <dgm:prSet presAssocID="{853B1F06-50F6-4AF5-9710-EC4D0180E01D}" presName="sibTrans" presStyleLbl="sibTrans2D1" presStyleIdx="1" presStyleCnt="2" custScaleY="80834"/>
      <dgm:spPr/>
      <dgm:t>
        <a:bodyPr/>
        <a:lstStyle/>
        <a:p>
          <a:endParaRPr lang="en-US"/>
        </a:p>
      </dgm:t>
    </dgm:pt>
    <dgm:pt modelId="{92B2DC41-02B4-4F3A-B20A-269C775735AC}" type="pres">
      <dgm:prSet presAssocID="{853B1F06-50F6-4AF5-9710-EC4D0180E01D}" presName="spacerR" presStyleCnt="0"/>
      <dgm:spPr/>
    </dgm:pt>
    <dgm:pt modelId="{CD8954B5-89F0-483C-82C3-E37FFB68F253}" type="pres">
      <dgm:prSet presAssocID="{428E162B-808B-4ED8-8848-32B4E00A6F83}" presName="node" presStyleLbl="node1" presStyleIdx="2" presStyleCnt="3" custScaleX="162002" custScaleY="71253">
        <dgm:presLayoutVars>
          <dgm:bulletEnabled val="1"/>
        </dgm:presLayoutVars>
      </dgm:prSet>
      <dgm:spPr>
        <a:prstGeom prst="cube">
          <a:avLst/>
        </a:prstGeom>
      </dgm:spPr>
      <dgm:t>
        <a:bodyPr/>
        <a:lstStyle/>
        <a:p>
          <a:endParaRPr lang="en-US"/>
        </a:p>
      </dgm:t>
    </dgm:pt>
  </dgm:ptLst>
  <dgm:cxnLst>
    <dgm:cxn modelId="{8634C149-871C-4EE7-841F-E7CA1E621705}" srcId="{A043B5C2-D757-47EC-B1E6-F8B590EE9E72}" destId="{A2967962-B76E-4826-A41A-E9A5082A41BC}" srcOrd="0" destOrd="0" parTransId="{DDDD01B3-C434-4561-880D-960BE45327B2}" sibTransId="{E65B9219-8A86-4438-B21A-792DD638452D}"/>
    <dgm:cxn modelId="{9A82A656-501C-4AD1-9D6C-B95A25CCDC7D}" type="presOf" srcId="{E65B9219-8A86-4438-B21A-792DD638452D}" destId="{826CA0F7-E581-485C-A61B-FFC5B1CD45A8}" srcOrd="0" destOrd="0" presId="urn:microsoft.com/office/officeart/2005/8/layout/equation1"/>
    <dgm:cxn modelId="{3AA25B40-6AC1-4BAF-89D9-9C825EBD863D}" type="presOf" srcId="{A2967962-B76E-4826-A41A-E9A5082A41BC}" destId="{9163BAC7-AB37-474D-8800-73915FD701FF}" srcOrd="0" destOrd="0" presId="urn:microsoft.com/office/officeart/2005/8/layout/equation1"/>
    <dgm:cxn modelId="{F9BBDC04-4AB7-4AD0-932F-D947CCFEDBDA}" type="presOf" srcId="{853B1F06-50F6-4AF5-9710-EC4D0180E01D}" destId="{8BCC79AC-CF3B-4C3E-9F0E-98D8FA997AA4}" srcOrd="0" destOrd="0" presId="urn:microsoft.com/office/officeart/2005/8/layout/equation1"/>
    <dgm:cxn modelId="{74344895-E08C-4E11-9FCE-0ED0D1E7816A}" srcId="{A043B5C2-D757-47EC-B1E6-F8B590EE9E72}" destId="{98B45025-EF4E-43E5-A7A8-7232635AFAAA}" srcOrd="1" destOrd="0" parTransId="{74CBF03C-658C-4B30-8ECC-D0AE0BDE091A}" sibTransId="{853B1F06-50F6-4AF5-9710-EC4D0180E01D}"/>
    <dgm:cxn modelId="{5E61AB5A-41A5-4BC7-A4BF-63B85ABE4612}" type="presOf" srcId="{A043B5C2-D757-47EC-B1E6-F8B590EE9E72}" destId="{05F7CB0E-CF67-4359-88D4-998BB86CF47A}" srcOrd="0" destOrd="0" presId="urn:microsoft.com/office/officeart/2005/8/layout/equation1"/>
    <dgm:cxn modelId="{5343452D-7174-49D0-844D-10E3AA4EC92A}" type="presOf" srcId="{428E162B-808B-4ED8-8848-32B4E00A6F83}" destId="{CD8954B5-89F0-483C-82C3-E37FFB68F253}" srcOrd="0" destOrd="0" presId="urn:microsoft.com/office/officeart/2005/8/layout/equation1"/>
    <dgm:cxn modelId="{B6604172-1C46-46E9-A377-EE0AF4FA4E9A}" srcId="{A043B5C2-D757-47EC-B1E6-F8B590EE9E72}" destId="{428E162B-808B-4ED8-8848-32B4E00A6F83}" srcOrd="2" destOrd="0" parTransId="{1A6F4FC0-1252-4CD2-A9B2-D017643E0706}" sibTransId="{59485951-C35D-48FB-874D-2798F449A661}"/>
    <dgm:cxn modelId="{3D089B59-2DC7-4AC2-97AA-C44606B95343}" type="presOf" srcId="{98B45025-EF4E-43E5-A7A8-7232635AFAAA}" destId="{F410A222-DBE3-470E-9231-845394820B44}" srcOrd="0" destOrd="0" presId="urn:microsoft.com/office/officeart/2005/8/layout/equation1"/>
    <dgm:cxn modelId="{3CE5F2F7-689B-4618-9246-1002A6D3AB12}" type="presParOf" srcId="{05F7CB0E-CF67-4359-88D4-998BB86CF47A}" destId="{9163BAC7-AB37-474D-8800-73915FD701FF}" srcOrd="0" destOrd="0" presId="urn:microsoft.com/office/officeart/2005/8/layout/equation1"/>
    <dgm:cxn modelId="{7CED8AD8-A894-454A-A3FD-735A49379EE7}" type="presParOf" srcId="{05F7CB0E-CF67-4359-88D4-998BB86CF47A}" destId="{385B6B08-4DFE-4130-AD3B-F226A7F84C29}" srcOrd="1" destOrd="0" presId="urn:microsoft.com/office/officeart/2005/8/layout/equation1"/>
    <dgm:cxn modelId="{E18FF65C-8BA3-4095-9447-7C5EBE46F342}" type="presParOf" srcId="{05F7CB0E-CF67-4359-88D4-998BB86CF47A}" destId="{826CA0F7-E581-485C-A61B-FFC5B1CD45A8}" srcOrd="2" destOrd="0" presId="urn:microsoft.com/office/officeart/2005/8/layout/equation1"/>
    <dgm:cxn modelId="{AE5320AE-424C-469D-ABB4-1952B76E7DD6}" type="presParOf" srcId="{05F7CB0E-CF67-4359-88D4-998BB86CF47A}" destId="{B9B8017B-56D7-4CD2-88C8-6DC17A1F71D8}" srcOrd="3" destOrd="0" presId="urn:microsoft.com/office/officeart/2005/8/layout/equation1"/>
    <dgm:cxn modelId="{630C04A2-5657-4A71-8FDA-C99E76787473}" type="presParOf" srcId="{05F7CB0E-CF67-4359-88D4-998BB86CF47A}" destId="{F410A222-DBE3-470E-9231-845394820B44}" srcOrd="4" destOrd="0" presId="urn:microsoft.com/office/officeart/2005/8/layout/equation1"/>
    <dgm:cxn modelId="{2F83A488-0D2E-4E78-8D8E-3E70B5F78140}" type="presParOf" srcId="{05F7CB0E-CF67-4359-88D4-998BB86CF47A}" destId="{ED96C473-DCFA-44F0-8E8F-DA14A24A8A33}" srcOrd="5" destOrd="0" presId="urn:microsoft.com/office/officeart/2005/8/layout/equation1"/>
    <dgm:cxn modelId="{4CB3CE02-0BD9-4C29-8E3E-8617816A071A}" type="presParOf" srcId="{05F7CB0E-CF67-4359-88D4-998BB86CF47A}" destId="{8BCC79AC-CF3B-4C3E-9F0E-98D8FA997AA4}" srcOrd="6" destOrd="0" presId="urn:microsoft.com/office/officeart/2005/8/layout/equation1"/>
    <dgm:cxn modelId="{A6C0D46B-9AB8-45BD-81B9-5745435984F6}" type="presParOf" srcId="{05F7CB0E-CF67-4359-88D4-998BB86CF47A}" destId="{92B2DC41-02B4-4F3A-B20A-269C775735AC}" srcOrd="7" destOrd="0" presId="urn:microsoft.com/office/officeart/2005/8/layout/equation1"/>
    <dgm:cxn modelId="{5C1F3843-A008-4C69-92F3-E997AD851087}" type="presParOf" srcId="{05F7CB0E-CF67-4359-88D4-998BB86CF47A}" destId="{CD8954B5-89F0-483C-82C3-E37FFB68F253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D75A414-4BC4-40E0-A53A-34931CF1171C}" type="doc">
      <dgm:prSet loTypeId="urn:microsoft.com/office/officeart/2005/8/layout/vList2" loCatId="list" qsTypeId="urn:microsoft.com/office/officeart/2005/8/quickstyle/simple3" qsCatId="simple" csTypeId="urn:microsoft.com/office/officeart/2005/8/colors/accent2_5" csCatId="accent2"/>
      <dgm:spPr/>
      <dgm:t>
        <a:bodyPr/>
        <a:lstStyle/>
        <a:p>
          <a:endParaRPr lang="th-TH"/>
        </a:p>
      </dgm:t>
    </dgm:pt>
    <dgm:pt modelId="{08344684-24F3-4BE9-BBAD-57E22D806B9D}">
      <dgm:prSet custT="1"/>
      <dgm:spPr/>
      <dgm:t>
        <a:bodyPr/>
        <a:lstStyle/>
        <a:p>
          <a:pPr algn="ctr" rtl="0"/>
          <a:r>
            <a:rPr lang="th-TH" sz="5400" b="1" dirty="0" smtClean="0"/>
            <a:t>บำเหน็จดำรงชีพ</a:t>
          </a:r>
          <a:endParaRPr lang="th-TH" sz="5400" dirty="0"/>
        </a:p>
      </dgm:t>
    </dgm:pt>
    <dgm:pt modelId="{83A7005E-E197-480A-80E8-EEB7A9CC0782}" type="parTrans" cxnId="{6410D43A-C9D6-48FF-A5F8-BAEF75446B9B}">
      <dgm:prSet/>
      <dgm:spPr/>
      <dgm:t>
        <a:bodyPr/>
        <a:lstStyle/>
        <a:p>
          <a:endParaRPr lang="th-TH"/>
        </a:p>
      </dgm:t>
    </dgm:pt>
    <dgm:pt modelId="{929B6F9F-0EAF-40D3-AD5D-1E9994FBFAA6}" type="sibTrans" cxnId="{6410D43A-C9D6-48FF-A5F8-BAEF75446B9B}">
      <dgm:prSet/>
      <dgm:spPr/>
      <dgm:t>
        <a:bodyPr/>
        <a:lstStyle/>
        <a:p>
          <a:endParaRPr lang="th-TH"/>
        </a:p>
      </dgm:t>
    </dgm:pt>
    <dgm:pt modelId="{E1CEDCDD-ACC1-43BA-9FCA-23FC48944A42}" type="pres">
      <dgm:prSet presAssocID="{BD75A414-4BC4-40E0-A53A-34931CF117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464E02-C664-45FE-926B-7CFFC9B8E04E}" type="pres">
      <dgm:prSet presAssocID="{08344684-24F3-4BE9-BBAD-57E22D806B9D}" presName="parentText" presStyleLbl="node1" presStyleIdx="0" presStyleCnt="1" custLinFactNeighborX="13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10D43A-C9D6-48FF-A5F8-BAEF75446B9B}" srcId="{BD75A414-4BC4-40E0-A53A-34931CF1171C}" destId="{08344684-24F3-4BE9-BBAD-57E22D806B9D}" srcOrd="0" destOrd="0" parTransId="{83A7005E-E197-480A-80E8-EEB7A9CC0782}" sibTransId="{929B6F9F-0EAF-40D3-AD5D-1E9994FBFAA6}"/>
    <dgm:cxn modelId="{937EE869-0A7E-4F84-922F-8C55BD6858A7}" type="presOf" srcId="{08344684-24F3-4BE9-BBAD-57E22D806B9D}" destId="{D3464E02-C664-45FE-926B-7CFFC9B8E04E}" srcOrd="0" destOrd="0" presId="urn:microsoft.com/office/officeart/2005/8/layout/vList2"/>
    <dgm:cxn modelId="{42AAF1CB-ACDE-4E5F-B407-D9F786DB158C}" type="presOf" srcId="{BD75A414-4BC4-40E0-A53A-34931CF1171C}" destId="{E1CEDCDD-ACC1-43BA-9FCA-23FC48944A42}" srcOrd="0" destOrd="0" presId="urn:microsoft.com/office/officeart/2005/8/layout/vList2"/>
    <dgm:cxn modelId="{798156BD-5041-4F79-8520-09A4BEF671B7}" type="presParOf" srcId="{E1CEDCDD-ACC1-43BA-9FCA-23FC48944A42}" destId="{D3464E02-C664-45FE-926B-7CFFC9B8E04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9D069F-308A-4B57-9503-F42A3B8FD41A}">
      <dsp:nvSpPr>
        <dsp:cNvPr id="0" name=""/>
        <dsp:cNvSpPr/>
      </dsp:nvSpPr>
      <dsp:spPr>
        <a:xfrm>
          <a:off x="0" y="3"/>
          <a:ext cx="4857784" cy="1114424"/>
        </a:xfrm>
        <a:prstGeom prst="roundRect">
          <a:avLst/>
        </a:prstGeom>
        <a:gradFill rotWithShape="1">
          <a:gsLst>
            <a:gs pos="0">
              <a:schemeClr val="accent4">
                <a:tint val="15000"/>
                <a:satMod val="250000"/>
              </a:schemeClr>
            </a:gs>
            <a:gs pos="49000">
              <a:schemeClr val="accent4">
                <a:tint val="50000"/>
                <a:satMod val="200000"/>
              </a:schemeClr>
            </a:gs>
            <a:gs pos="49100">
              <a:schemeClr val="accent4">
                <a:tint val="64000"/>
                <a:satMod val="160000"/>
              </a:schemeClr>
            </a:gs>
            <a:gs pos="92000">
              <a:schemeClr val="accent4">
                <a:tint val="50000"/>
                <a:satMod val="200000"/>
              </a:schemeClr>
            </a:gs>
            <a:gs pos="100000">
              <a:schemeClr val="accent4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4"/>
          </a:solidFill>
          <a:prstDash val="solid"/>
        </a:ln>
        <a:effectLst>
          <a:outerShdw blurRad="50800" dist="25000" dir="5400000" rotWithShape="0">
            <a:schemeClr val="accent4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400" b="1" kern="1200" dirty="0" smtClean="0">
              <a:solidFill>
                <a:schemeClr val="tx1"/>
              </a:solidFill>
            </a:rPr>
            <a:t>กฎหมายที่เกี่ยวข้อง</a:t>
          </a:r>
          <a:endParaRPr lang="en-US" sz="4400" kern="1200" dirty="0">
            <a:solidFill>
              <a:schemeClr val="tx1"/>
            </a:solidFill>
          </a:endParaRPr>
        </a:p>
      </dsp:txBody>
      <dsp:txXfrm>
        <a:off x="0" y="3"/>
        <a:ext cx="4857784" cy="1114424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B61807-9F7D-4C33-B0F6-4DE3A69AB0B6}">
      <dsp:nvSpPr>
        <dsp:cNvPr id="0" name=""/>
        <dsp:cNvSpPr/>
      </dsp:nvSpPr>
      <dsp:spPr>
        <a:xfrm>
          <a:off x="0" y="63"/>
          <a:ext cx="7086600" cy="92320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800" b="1" kern="1200" dirty="0" smtClean="0"/>
            <a:t>สิทธิในการรับบำเหน็จบำนาญ</a:t>
          </a:r>
          <a:endParaRPr lang="th-TH" sz="4800" b="1" kern="1200" dirty="0"/>
        </a:p>
      </dsp:txBody>
      <dsp:txXfrm>
        <a:off x="0" y="63"/>
        <a:ext cx="7086600" cy="92320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68A43B-2520-470E-A1A3-1E5E8950565B}">
      <dsp:nvSpPr>
        <dsp:cNvPr id="0" name=""/>
        <dsp:cNvSpPr/>
      </dsp:nvSpPr>
      <dsp:spPr>
        <a:xfrm>
          <a:off x="0" y="0"/>
          <a:ext cx="4143404" cy="10159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400" b="1" kern="1200" dirty="0" smtClean="0"/>
            <a:t>บำเหน็จบำนาญ</a:t>
          </a:r>
          <a:endParaRPr lang="th-TH" sz="5400" b="1" kern="1200" dirty="0"/>
        </a:p>
      </dsp:txBody>
      <dsp:txXfrm>
        <a:off x="0" y="0"/>
        <a:ext cx="4143404" cy="101598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1E0C49-266D-4B0C-A16C-E6BB01625332}">
      <dsp:nvSpPr>
        <dsp:cNvPr id="0" name=""/>
        <dsp:cNvSpPr/>
      </dsp:nvSpPr>
      <dsp:spPr>
        <a:xfrm>
          <a:off x="0" y="314338"/>
          <a:ext cx="6870700" cy="97152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900" b="1" kern="1200" dirty="0" smtClean="0"/>
            <a:t>วิธีคำนวณบำเหน็จบำนาญปกติ</a:t>
          </a:r>
          <a:endParaRPr lang="th-TH" sz="3900" b="1" kern="1200" dirty="0"/>
        </a:p>
      </dsp:txBody>
      <dsp:txXfrm>
        <a:off x="0" y="314338"/>
        <a:ext cx="6870700" cy="97152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0163" y="0"/>
            <a:ext cx="29400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00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0163" y="9428163"/>
            <a:ext cx="29400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2613EB8-4A81-4705-999F-68A2B70FF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1583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4175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B5ED74B-E1FD-41B7-9C1B-1EA768111915}" type="datetimeFigureOut">
              <a:rPr lang="en-US"/>
              <a:pPr>
                <a:defRPr/>
              </a:pPr>
              <a:t>4/3/2015</a:t>
            </a:fld>
            <a:endParaRPr lang="en-US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7863" y="4716463"/>
            <a:ext cx="5426075" cy="4465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  <a:endParaRPr lang="en-US" noProof="0" smtClean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4175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BC84D7C-3D51-461D-813C-66546EA6A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9682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50180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9B1FA2-3650-473D-87DE-73E64379CC9D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DA5B9E-637B-4AE1-9DEE-593C0FE4D93D}" type="slidenum">
              <a:rPr lang="th-TH" smtClean="0"/>
              <a:pPr/>
              <a:t>38</a:t>
            </a:fld>
            <a:endParaRPr lang="th-TH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ตัวเชื่อมต่อตรง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ชื่อเรื่อง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25" name="ชื่อเรื่องรอง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6" name="ตัวยึดวันที่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ตัวยึดท้ายกระดาษ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ตัวยึดหมายเลขภาพนิ่ง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699327B-E00F-4A79-84E6-32A9890802B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262AE-662D-4E8A-BEC5-773C0F4C9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9AA50B9-D1A5-416D-A358-47ECAF26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15F98-8DBB-4F2B-B2E8-4EF4628FD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89E014D-C48D-45C0-B8B8-908D5C880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วันที่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74DE8-2DCC-4E60-BBDE-49F662124A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ยึดวันที่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E6B76-5818-4CA7-A522-633BD6A81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วันที่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5A1DD-B034-4541-8116-D55882A95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63CF1-54DE-4FE8-8CD3-F0E467958D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วันที่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8E179-B4F2-4B9B-8589-A361915AE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สี่เหลี่ยมผืนผ้า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0" name="ตัวยึดรูปภาพ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th-TH" noProof="0" smtClean="0"/>
              <a:t>คลิกไอคอนเพื่อเพิ่มรูปภาพ</a:t>
            </a:r>
            <a:endParaRPr lang="en-US" noProof="0" dirty="0"/>
          </a:p>
        </p:txBody>
      </p:sp>
      <p:sp>
        <p:nvSpPr>
          <p:cNvPr id="7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F9D41E-E9A1-4909-BBDF-28BA0FA289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ตัวยึดชื่อเรื่อง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2054" name="ตัวยึดข้อความ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  <p:sp>
        <p:nvSpPr>
          <p:cNvPr id="27" name="ตัวยึดวันที่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5A6F4F98-6ECD-4874-8864-7F11059C89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42" r:id="rId2"/>
    <p:sldLayoutId id="2147484150" r:id="rId3"/>
    <p:sldLayoutId id="2147484143" r:id="rId4"/>
    <p:sldLayoutId id="2147484144" r:id="rId5"/>
    <p:sldLayoutId id="2147484145" r:id="rId6"/>
    <p:sldLayoutId id="2147484146" r:id="rId7"/>
    <p:sldLayoutId id="2147484147" r:id="rId8"/>
    <p:sldLayoutId id="2147484151" r:id="rId9"/>
    <p:sldLayoutId id="2147484148" r:id="rId10"/>
    <p:sldLayoutId id="214748415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10CF9B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10CF9B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10CF9B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6.e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7.em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0.gi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25.emf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31.emf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35.emf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vconexecutive.com/wp-content/uploads/2010/09/contract.jpg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4.emf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45.emf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500306"/>
            <a:ext cx="1571621" cy="1517427"/>
          </a:xfrm>
          <a:prstGeom prst="ellipse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112500"/>
          </a:effectLst>
          <a:scene3d>
            <a:camera prst="perspectiveHeroicExtremeLeftFacing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6" name="ชื่อเรื่อง 5"/>
          <p:cNvSpPr>
            <a:spLocks noGrp="1"/>
          </p:cNvSpPr>
          <p:nvPr>
            <p:ph type="ctrTitle"/>
          </p:nvPr>
        </p:nvSpPr>
        <p:spPr>
          <a:xfrm>
            <a:off x="2714612" y="1785926"/>
            <a:ext cx="6429388" cy="2868168"/>
          </a:xfrm>
          <a:ln w="22225"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1000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บำเหน็จบำนาญ</a:t>
            </a:r>
            <a:r>
              <a:rPr lang="th-TH" sz="44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th-TH" sz="44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1027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285750" y="1785938"/>
            <a:ext cx="78581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-US" sz="3600" b="1" dirty="0">
                <a:latin typeface="Times New Roman" pitchFamily="18" charset="0"/>
                <a:cs typeface="+mn-cs"/>
              </a:rPr>
              <a:t> </a:t>
            </a:r>
            <a:r>
              <a:rPr lang="th-TH" sz="3600" b="1" u="sng" dirty="0">
                <a:latin typeface="Times New Roman" pitchFamily="18" charset="0"/>
                <a:cs typeface="+mn-cs"/>
              </a:rPr>
              <a:t>เหตุทดแทน  / เหตุทุพพลภาพ  / เหตุสูงอายุ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600" b="1" dirty="0">
                <a:latin typeface="Times New Roman" pitchFamily="18" charset="0"/>
                <a:cs typeface="+mn-cs"/>
              </a:rPr>
              <a:t>		</a:t>
            </a:r>
            <a:r>
              <a:rPr lang="en-US" sz="3200" dirty="0">
                <a:latin typeface="Times New Roman" pitchFamily="18" charset="0"/>
                <a:cs typeface="+mn-cs"/>
              </a:rPr>
              <a:t>- </a:t>
            </a:r>
            <a:r>
              <a:rPr lang="th-TH" sz="3200" dirty="0">
                <a:latin typeface="Times New Roman" pitchFamily="18" charset="0"/>
                <a:cs typeface="+mn-cs"/>
              </a:rPr>
              <a:t>ถ้ามีเวลาราชการตั้งแต่ 1 ปีบริบูรณ์ขึ้นไป </a:t>
            </a:r>
            <a:endParaRPr lang="en-US" sz="3200" dirty="0">
              <a:latin typeface="Times New Roman" pitchFamily="18" charset="0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dirty="0">
                <a:latin typeface="Times New Roman" pitchFamily="18" charset="0"/>
                <a:cs typeface="+mn-cs"/>
              </a:rPr>
              <a:t>           </a:t>
            </a:r>
            <a:r>
              <a:rPr lang="th-TH" sz="3200" dirty="0">
                <a:latin typeface="Times New Roman" pitchFamily="18" charset="0"/>
                <a:cs typeface="+mn-cs"/>
              </a:rPr>
              <a:t>แต่ไม่ถึง 10 ปีบริบูรณ์ </a:t>
            </a:r>
            <a:r>
              <a:rPr lang="th-TH" sz="3200" b="1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มีสิทธิรับบำเหน็จ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dirty="0">
                <a:latin typeface="Times New Roman" pitchFamily="18" charset="0"/>
                <a:cs typeface="+mn-cs"/>
              </a:rPr>
              <a:t>		- </a:t>
            </a:r>
            <a:r>
              <a:rPr lang="th-TH" sz="3200" dirty="0">
                <a:latin typeface="Times New Roman" pitchFamily="18" charset="0"/>
                <a:cs typeface="+mn-cs"/>
              </a:rPr>
              <a:t>ถ้ามีเวลาราชการตั้งแต่ 10 ปีบริบูรณ์ขึ้นไป </a:t>
            </a:r>
            <a:endParaRPr lang="en-US" sz="3200" dirty="0">
              <a:latin typeface="Times New Roman" pitchFamily="18" charset="0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dirty="0">
                <a:latin typeface="Times New Roman" pitchFamily="18" charset="0"/>
                <a:cs typeface="+mn-cs"/>
              </a:rPr>
              <a:t>           </a:t>
            </a:r>
            <a:r>
              <a:rPr lang="th-TH" sz="3200" b="1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มีสิทธิรับบำนาญ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-US" sz="3600" b="1" dirty="0">
                <a:latin typeface="Times New Roman" pitchFamily="18" charset="0"/>
                <a:cs typeface="+mn-cs"/>
              </a:rPr>
              <a:t> </a:t>
            </a:r>
            <a:r>
              <a:rPr lang="th-TH" sz="3600" b="1" u="sng" dirty="0">
                <a:latin typeface="Times New Roman" pitchFamily="18" charset="0"/>
                <a:cs typeface="+mn-cs"/>
              </a:rPr>
              <a:t>เหตุรับราชการนาน</a:t>
            </a:r>
            <a:r>
              <a:rPr lang="th-TH" sz="3600" b="1" dirty="0">
                <a:latin typeface="Times New Roman" pitchFamily="18" charset="0"/>
                <a:cs typeface="+mn-cs"/>
              </a:rPr>
              <a:t>  </a:t>
            </a:r>
            <a:r>
              <a:rPr lang="th-TH" sz="3200" dirty="0">
                <a:latin typeface="Times New Roman" pitchFamily="18" charset="0"/>
                <a:cs typeface="+mn-cs"/>
              </a:rPr>
              <a:t>มีสิทธิรับบำเหน็จหรือบำนาญก็ได้</a:t>
            </a:r>
            <a:endParaRPr lang="th-TH" sz="3600" dirty="0">
              <a:latin typeface="Times New Roman" pitchFamily="18" charset="0"/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-US" sz="3600" b="1" dirty="0">
                <a:latin typeface="Times New Roman" pitchFamily="18" charset="0"/>
                <a:cs typeface="+mn-cs"/>
              </a:rPr>
              <a:t> </a:t>
            </a:r>
            <a:r>
              <a:rPr lang="th-TH" sz="3600" b="1" dirty="0">
                <a:latin typeface="Times New Roman" pitchFamily="18" charset="0"/>
                <a:cs typeface="+mn-cs"/>
              </a:rPr>
              <a:t>ผู้มีสิทธิรับบำนาญขอเปลี่ยนเป็นรับบำเหน็จก็ได้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th-TH" sz="3600" b="1" dirty="0">
              <a:latin typeface="Times New Roman" pitchFamily="18" charset="0"/>
              <a:cs typeface="Angsana New" pitchFamily="18" charset="-34"/>
            </a:endParaRPr>
          </a:p>
        </p:txBody>
      </p:sp>
      <p:grpSp>
        <p:nvGrpSpPr>
          <p:cNvPr id="2" name="กลุ่ม 6"/>
          <p:cNvGrpSpPr/>
          <p:nvPr/>
        </p:nvGrpSpPr>
        <p:grpSpPr>
          <a:xfrm>
            <a:off x="1500166" y="428604"/>
            <a:ext cx="5357850" cy="1071570"/>
            <a:chOff x="0" y="-808060"/>
            <a:chExt cx="4143404" cy="1015522"/>
          </a:xfrm>
          <a:scene3d>
            <a:camera prst="orthographicFront"/>
            <a:lightRig rig="flat" dir="t"/>
          </a:scene3d>
        </p:grpSpPr>
        <p:sp>
          <p:nvSpPr>
            <p:cNvPr id="5" name="สี่เหลี่ยมมุมมน 4"/>
            <p:cNvSpPr/>
            <p:nvPr/>
          </p:nvSpPr>
          <p:spPr>
            <a:xfrm>
              <a:off x="0" y="-808060"/>
              <a:ext cx="4143404" cy="101552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สี่เหลี่ยมมุมมน 4"/>
            <p:cNvSpPr/>
            <p:nvPr/>
          </p:nvSpPr>
          <p:spPr>
            <a:xfrm>
              <a:off x="55245" y="-714352"/>
              <a:ext cx="4044256" cy="91637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05740" tIns="205740" rIns="205740" bIns="205740" spcCol="1270" anchor="ctr"/>
            <a:lstStyle/>
            <a:p>
              <a:pPr algn="ctr" defTabSz="2400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6000" b="1" dirty="0"/>
                <a:t>บำเหน็จบำนาญปกติ</a:t>
              </a:r>
            </a:p>
          </p:txBody>
        </p:sp>
      </p:grp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3786188"/>
            <a:ext cx="6858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28625" y="2071688"/>
            <a:ext cx="7715250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th-TH" sz="4000" b="1" u="sng" dirty="0">
                <a:latin typeface="Times New Roman" pitchFamily="18" charset="0"/>
                <a:cs typeface="+mj-cs"/>
              </a:rPr>
              <a:t>บำเหน็จ</a:t>
            </a:r>
            <a:r>
              <a:rPr lang="th-TH" sz="4000" dirty="0">
                <a:latin typeface="Times New Roman" pitchFamily="18" charset="0"/>
                <a:cs typeface="+mj-cs"/>
              </a:rPr>
              <a:t> </a:t>
            </a:r>
            <a:r>
              <a:rPr lang="en-US" sz="4000" dirty="0">
                <a:latin typeface="Times New Roman" pitchFamily="18" charset="0"/>
                <a:cs typeface="+mj-cs"/>
              </a:rPr>
              <a:t> </a:t>
            </a:r>
            <a:r>
              <a:rPr lang="th-TH" sz="4000" dirty="0">
                <a:latin typeface="Times New Roman" pitchFamily="18" charset="0"/>
                <a:cs typeface="+mj-cs"/>
              </a:rPr>
              <a:t>มาตรา 17 หรือ มาตรา 47 (พ.ร.บ. กองทุนฯ)</a:t>
            </a:r>
            <a:r>
              <a:rPr lang="th-TH" sz="4000" dirty="0">
                <a:latin typeface="Times New Roman" pitchFamily="18" charset="0"/>
                <a:cs typeface="AngsanaUPC" pitchFamily="18" charset="-34"/>
              </a:rPr>
              <a:t> </a:t>
            </a:r>
            <a:r>
              <a:rPr lang="en-US" sz="4000" dirty="0">
                <a:latin typeface="Times New Roman" pitchFamily="18" charset="0"/>
                <a:cs typeface="AngsanaUPC" pitchFamily="18" charset="-34"/>
              </a:rPr>
              <a:t> </a:t>
            </a:r>
            <a:r>
              <a:rPr lang="th-TH" sz="4000" dirty="0">
                <a:latin typeface="Times New Roman" pitchFamily="18" charset="0"/>
                <a:cs typeface="AngsanaUPC" pitchFamily="18" charset="-34"/>
              </a:rPr>
              <a:t> 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785813" y="3000375"/>
            <a:ext cx="762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th-TH" sz="3600" dirty="0">
                <a:latin typeface="Times New Roman" pitchFamily="18" charset="0"/>
                <a:cs typeface="+mj-cs"/>
              </a:rPr>
              <a:t> ลาออกจากราชการ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th-TH" sz="3600" dirty="0">
                <a:latin typeface="Times New Roman" pitchFamily="18" charset="0"/>
                <a:cs typeface="+mj-cs"/>
              </a:rPr>
              <a:t> มีเวลาราชการสำหรับคำนวณครบ 10 ปีบริบูรณ์</a:t>
            </a:r>
            <a:endParaRPr lang="en-US" sz="3600" dirty="0">
              <a:latin typeface="Times New Roman" pitchFamily="18" charset="0"/>
              <a:cs typeface="+mj-cs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600" dirty="0">
                <a:latin typeface="Times New Roman" pitchFamily="18" charset="0"/>
                <a:cs typeface="+mj-cs"/>
              </a:rPr>
              <a:t>	 </a:t>
            </a:r>
            <a:r>
              <a:rPr lang="th-TH" sz="3600" dirty="0">
                <a:latin typeface="Times New Roman" pitchFamily="18" charset="0"/>
                <a:cs typeface="+mj-cs"/>
              </a:rPr>
              <a:t>(9 ปี 6 เดือน)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th-TH" sz="3600" dirty="0">
                <a:latin typeface="Times New Roman" pitchFamily="18" charset="0"/>
                <a:cs typeface="+mj-cs"/>
              </a:rPr>
              <a:t> ไม่มีสิทธิได้รับด้วยเหตุใดเหตุหนึ่งใน 4 เหตุ 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th-TH" sz="3200" b="1" dirty="0">
              <a:latin typeface="Times New Roman" pitchFamily="18" charset="0"/>
              <a:cs typeface="Angsana New" pitchFamily="18" charset="-34"/>
            </a:endParaRPr>
          </a:p>
        </p:txBody>
      </p:sp>
      <p:grpSp>
        <p:nvGrpSpPr>
          <p:cNvPr id="2" name="กลุ่ม 6"/>
          <p:cNvGrpSpPr/>
          <p:nvPr/>
        </p:nvGrpSpPr>
        <p:grpSpPr>
          <a:xfrm>
            <a:off x="1500166" y="428604"/>
            <a:ext cx="5357850" cy="1071570"/>
            <a:chOff x="0" y="-808060"/>
            <a:chExt cx="4143404" cy="1015522"/>
          </a:xfrm>
          <a:scene3d>
            <a:camera prst="orthographicFront"/>
            <a:lightRig rig="flat" dir="t"/>
          </a:scene3d>
        </p:grpSpPr>
        <p:sp>
          <p:nvSpPr>
            <p:cNvPr id="6" name="สี่เหลี่ยมมุมมน 5"/>
            <p:cNvSpPr/>
            <p:nvPr/>
          </p:nvSpPr>
          <p:spPr>
            <a:xfrm>
              <a:off x="0" y="-808060"/>
              <a:ext cx="4143404" cy="101552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สี่เหลี่ยมมุมมน 4"/>
            <p:cNvSpPr/>
            <p:nvPr/>
          </p:nvSpPr>
          <p:spPr>
            <a:xfrm>
              <a:off x="55245" y="-714352"/>
              <a:ext cx="4044256" cy="91637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05740" tIns="205740" rIns="205740" bIns="205740" spcCol="1270" anchor="ctr"/>
            <a:lstStyle/>
            <a:p>
              <a:pPr algn="ctr" defTabSz="2400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6000" b="1" dirty="0"/>
                <a:t>บำเหน็จบำนาญปกติ</a:t>
              </a:r>
            </a:p>
          </p:txBody>
        </p:sp>
      </p:grp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5357813"/>
            <a:ext cx="1728788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85750" y="1643063"/>
            <a:ext cx="78581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th-TH" sz="4000" b="1" u="sng" dirty="0">
                <a:latin typeface="Times New Roman" pitchFamily="18" charset="0"/>
                <a:cs typeface="+mj-cs"/>
              </a:rPr>
              <a:t>เวลาราชการสำหรับคำนวณบำเหน็จบำนาญ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85750" y="2357438"/>
            <a:ext cx="857250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th-TH" sz="3600" b="1" dirty="0">
                <a:latin typeface="Times New Roman" pitchFamily="18" charset="0"/>
                <a:cs typeface="+mj-cs"/>
              </a:rPr>
              <a:t> เวลาปกติ  </a:t>
            </a:r>
          </a:p>
          <a:p>
            <a:pPr marL="742950" lvl="1" indent="-285750">
              <a:spcBef>
                <a:spcPct val="20000"/>
              </a:spcBef>
              <a:buClr>
                <a:schemeClr val="accent4"/>
              </a:buClr>
              <a:buSzPct val="80000"/>
              <a:buFont typeface="Wingdings" pitchFamily="2" charset="2"/>
              <a:buChar char="v"/>
              <a:defRPr/>
            </a:pPr>
            <a:r>
              <a:rPr lang="th-TH" sz="3600" b="1" dirty="0">
                <a:latin typeface="Tahoma" pitchFamily="34" charset="0"/>
                <a:cs typeface="+mj-cs"/>
              </a:rPr>
              <a:t>	</a:t>
            </a:r>
            <a:r>
              <a:rPr lang="en-US" sz="3600" b="1" dirty="0">
                <a:latin typeface="Tahoma" pitchFamily="34" charset="0"/>
                <a:cs typeface="+mj-cs"/>
              </a:rPr>
              <a:t> </a:t>
            </a:r>
            <a:r>
              <a:rPr lang="th-TH" sz="3600" dirty="0">
                <a:latin typeface="Tahoma" pitchFamily="34" charset="0"/>
                <a:cs typeface="+mj-cs"/>
              </a:rPr>
              <a:t>วันเริ่มรับราชการ ถึง วันสุดท้ายที่ได้รับเงินเดือน</a:t>
            </a:r>
            <a:r>
              <a:rPr lang="th-TH" sz="3600" b="1" dirty="0">
                <a:latin typeface="Times New Roman" pitchFamily="18" charset="0"/>
                <a:cs typeface="+mj-cs"/>
              </a:rPr>
              <a:t>	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th-TH" sz="3600" b="1" dirty="0">
                <a:latin typeface="Times New Roman" pitchFamily="18" charset="0"/>
                <a:cs typeface="+mj-cs"/>
              </a:rPr>
              <a:t> เวลาทวีคูณ</a:t>
            </a:r>
          </a:p>
          <a:p>
            <a:pPr marL="742950" lvl="1" indent="-285750">
              <a:spcBef>
                <a:spcPct val="20000"/>
              </a:spcBef>
              <a:buClr>
                <a:schemeClr val="accent4"/>
              </a:buClr>
              <a:buSzPct val="80000"/>
              <a:buFont typeface="Wingdings" pitchFamily="2" charset="2"/>
              <a:buChar char="v"/>
              <a:defRPr/>
            </a:pPr>
            <a:r>
              <a:rPr lang="th-TH" sz="3600" b="1" dirty="0">
                <a:latin typeface="Times New Roman" pitchFamily="18" charset="0"/>
                <a:cs typeface="+mj-cs"/>
              </a:rPr>
              <a:t>	</a:t>
            </a:r>
            <a:r>
              <a:rPr lang="en-US" sz="3600" b="1" dirty="0">
                <a:latin typeface="Times New Roman" pitchFamily="18" charset="0"/>
                <a:cs typeface="+mj-cs"/>
              </a:rPr>
              <a:t> </a:t>
            </a:r>
            <a:r>
              <a:rPr lang="th-TH" sz="3600" dirty="0">
                <a:latin typeface="Times New Roman" pitchFamily="18" charset="0"/>
                <a:cs typeface="+mj-cs"/>
              </a:rPr>
              <a:t>ทำหน้าที่ทหารตามที่กระทรวงกลาโหมกำหนด</a:t>
            </a:r>
          </a:p>
          <a:p>
            <a:pPr marL="742950" lvl="1" indent="-285750">
              <a:spcBef>
                <a:spcPct val="20000"/>
              </a:spcBef>
              <a:buClr>
                <a:schemeClr val="accent4"/>
              </a:buClr>
              <a:buSzPct val="80000"/>
              <a:buFont typeface="Wingdings" pitchFamily="2" charset="2"/>
              <a:buChar char="v"/>
              <a:defRPr/>
            </a:pPr>
            <a:r>
              <a:rPr lang="th-TH" sz="3600" dirty="0">
                <a:latin typeface="Times New Roman" pitchFamily="18" charset="0"/>
                <a:cs typeface="+mj-cs"/>
              </a:rPr>
              <a:t>	</a:t>
            </a:r>
            <a:r>
              <a:rPr lang="en-US" sz="3600" dirty="0">
                <a:latin typeface="Times New Roman" pitchFamily="18" charset="0"/>
                <a:cs typeface="+mj-cs"/>
              </a:rPr>
              <a:t> </a:t>
            </a:r>
            <a:r>
              <a:rPr lang="th-TH" sz="3600" dirty="0">
                <a:latin typeface="Times New Roman" pitchFamily="18" charset="0"/>
                <a:cs typeface="+mj-cs"/>
              </a:rPr>
              <a:t>ปฏิบัติหน้าที่ในเขตประกาศกฎอัยการศึก</a:t>
            </a:r>
          </a:p>
        </p:txBody>
      </p:sp>
      <p:pic>
        <p:nvPicPr>
          <p:cNvPr id="18436" name="รูปภาพ 4" descr="6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9425" y="5143500"/>
            <a:ext cx="11715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กลุ่ม 6"/>
          <p:cNvGrpSpPr/>
          <p:nvPr/>
        </p:nvGrpSpPr>
        <p:grpSpPr>
          <a:xfrm>
            <a:off x="1500166" y="428604"/>
            <a:ext cx="5357850" cy="1071570"/>
            <a:chOff x="0" y="-808060"/>
            <a:chExt cx="4143404" cy="1015522"/>
          </a:xfrm>
          <a:scene3d>
            <a:camera prst="orthographicFront"/>
            <a:lightRig rig="flat" dir="t"/>
          </a:scene3d>
        </p:grpSpPr>
        <p:sp>
          <p:nvSpPr>
            <p:cNvPr id="7" name="สี่เหลี่ยมมุมมน 6"/>
            <p:cNvSpPr/>
            <p:nvPr/>
          </p:nvSpPr>
          <p:spPr>
            <a:xfrm>
              <a:off x="0" y="-808060"/>
              <a:ext cx="4143404" cy="101552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สี่เหลี่ยมมุมมน 4"/>
            <p:cNvSpPr/>
            <p:nvPr/>
          </p:nvSpPr>
          <p:spPr>
            <a:xfrm>
              <a:off x="55245" y="-714352"/>
              <a:ext cx="4044256" cy="91637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05740" tIns="205740" rIns="205740" bIns="205740" spcCol="1270" anchor="ctr"/>
            <a:lstStyle/>
            <a:p>
              <a:pPr algn="ctr" defTabSz="2400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6000" b="1" dirty="0"/>
                <a:t>บำเหน็จบำนาญปกติ</a:t>
              </a: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357188" y="3214688"/>
            <a:ext cx="7086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3"/>
              </a:buBlip>
              <a:defRPr/>
            </a:pPr>
            <a:r>
              <a:rPr lang="th-TH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+mj-cs"/>
              </a:rPr>
              <a:t> </a:t>
            </a:r>
            <a:r>
              <a:rPr lang="th-TH" sz="3600" b="1" dirty="0">
                <a:latin typeface="Times New Roman" pitchFamily="18" charset="0"/>
                <a:cs typeface="+mj-cs"/>
              </a:rPr>
              <a:t>การตัดเวลาราชการ</a:t>
            </a:r>
          </a:p>
          <a:p>
            <a:pPr lvl="1">
              <a:spcBef>
                <a:spcPct val="50000"/>
              </a:spcBef>
              <a:buClr>
                <a:schemeClr val="accent4"/>
              </a:buClr>
              <a:buSzPct val="80000"/>
              <a:buFont typeface="Wingdings" pitchFamily="2" charset="2"/>
              <a:buChar char="v"/>
              <a:defRPr/>
            </a:pPr>
            <a:r>
              <a:rPr lang="th-TH" sz="3600" b="1" dirty="0">
                <a:latin typeface="Angsana New" pitchFamily="18" charset="-34"/>
                <a:cs typeface="+mj-cs"/>
              </a:rPr>
              <a:t> </a:t>
            </a:r>
            <a:r>
              <a:rPr lang="th-TH" sz="3600" dirty="0">
                <a:latin typeface="Angsana New" pitchFamily="18" charset="-34"/>
                <a:cs typeface="+mj-cs"/>
              </a:rPr>
              <a:t>เวลาที่ไม่ได้รับเงินเดือน</a:t>
            </a:r>
          </a:p>
          <a:p>
            <a:pPr lvl="1">
              <a:spcBef>
                <a:spcPct val="50000"/>
              </a:spcBef>
              <a:buClr>
                <a:schemeClr val="accent4"/>
              </a:buClr>
              <a:buSzPct val="80000"/>
              <a:buFont typeface="Wingdings" pitchFamily="2" charset="2"/>
              <a:buChar char="v"/>
              <a:defRPr/>
            </a:pPr>
            <a:r>
              <a:rPr lang="th-TH" sz="3600" dirty="0">
                <a:latin typeface="Angsana New" pitchFamily="18" charset="-34"/>
                <a:cs typeface="+mj-cs"/>
              </a:rPr>
              <a:t> วันลาในระหว่างประกาศกฎอัยการศึก</a:t>
            </a: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285750" y="2143125"/>
            <a:ext cx="78724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th-TH" sz="4000" b="1" u="sng" dirty="0">
                <a:latin typeface="Times New Roman" pitchFamily="18" charset="0"/>
                <a:cs typeface="+mj-cs"/>
              </a:rPr>
              <a:t>เวลาราชการสำหรับคำนวณบำเหน็จบำนาญ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6286500" y="4214813"/>
          <a:ext cx="1665288" cy="2428875"/>
        </p:xfrm>
        <a:graphic>
          <a:graphicData uri="http://schemas.openxmlformats.org/presentationml/2006/ole">
            <p:oleObj spid="_x0000_s1028" name="Bitmap Image" r:id="rId4" imgW="3095238" imgH="4514286" progId="PBrush">
              <p:embed/>
            </p:oleObj>
          </a:graphicData>
        </a:graphic>
      </p:graphicFrame>
      <p:grpSp>
        <p:nvGrpSpPr>
          <p:cNvPr id="2" name="กลุ่ม 6"/>
          <p:cNvGrpSpPr/>
          <p:nvPr/>
        </p:nvGrpSpPr>
        <p:grpSpPr>
          <a:xfrm>
            <a:off x="1500166" y="428604"/>
            <a:ext cx="5357850" cy="1071570"/>
            <a:chOff x="0" y="-808060"/>
            <a:chExt cx="4143404" cy="1015522"/>
          </a:xfrm>
          <a:scene3d>
            <a:camera prst="orthographicFront"/>
            <a:lightRig rig="flat" dir="t"/>
          </a:scene3d>
        </p:grpSpPr>
        <p:sp>
          <p:nvSpPr>
            <p:cNvPr id="7" name="สี่เหลี่ยมมุมมน 6"/>
            <p:cNvSpPr/>
            <p:nvPr/>
          </p:nvSpPr>
          <p:spPr>
            <a:xfrm>
              <a:off x="0" y="-808060"/>
              <a:ext cx="4143404" cy="101552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สี่เหลี่ยมมุมมน 4"/>
            <p:cNvSpPr/>
            <p:nvPr/>
          </p:nvSpPr>
          <p:spPr>
            <a:xfrm>
              <a:off x="55245" y="-714352"/>
              <a:ext cx="4044256" cy="91637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05740" tIns="205740" rIns="205740" bIns="205740" spcCol="1270" anchor="ctr"/>
            <a:lstStyle/>
            <a:p>
              <a:pPr algn="ctr" defTabSz="2400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6000" b="1" dirty="0"/>
                <a:t>บำเหน็จบำนาญปกติ</a:t>
              </a:r>
            </a:p>
          </p:txBody>
        </p:sp>
      </p:grp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026"/>
          <p:cNvSpPr>
            <a:spLocks noChangeArrowheads="1"/>
          </p:cNvSpPr>
          <p:nvPr/>
        </p:nvSpPr>
        <p:spPr bwMode="auto">
          <a:xfrm>
            <a:off x="500063" y="1714500"/>
            <a:ext cx="533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th-TH" sz="4000" b="1" u="sng" dirty="0">
                <a:latin typeface="Times New Roman" pitchFamily="18" charset="0"/>
                <a:cs typeface="+mj-cs"/>
              </a:rPr>
              <a:t>การนับเวลา ตาม พ.ร.บ.กองทุนฯ</a:t>
            </a:r>
          </a:p>
        </p:txBody>
      </p:sp>
      <p:sp>
        <p:nvSpPr>
          <p:cNvPr id="17412" name="Rectangle 1027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500063" y="2362200"/>
            <a:ext cx="7643812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th-TH" sz="3400" b="1" dirty="0">
                <a:latin typeface="Times New Roman" pitchFamily="18" charset="0"/>
                <a:cs typeface="+mn-cs"/>
              </a:rPr>
              <a:t>มาตรา 66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th-TH" sz="3400" b="1" dirty="0">
                <a:latin typeface="Times New Roman" pitchFamily="18" charset="0"/>
                <a:cs typeface="+mn-cs"/>
              </a:rPr>
              <a:t>การนับเวลาราชการ</a:t>
            </a:r>
            <a:r>
              <a:rPr lang="th-TH" sz="3400" b="1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เพื่อให้เกิดสิทธิ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Clr>
                <a:schemeClr val="accent4"/>
              </a:buClr>
              <a:buSzPct val="80000"/>
              <a:buFont typeface="Wingdings" pitchFamily="2" charset="2"/>
              <a:buChar char="v"/>
              <a:defRPr/>
            </a:pPr>
            <a:r>
              <a:rPr lang="th-TH" sz="3400" b="1" dirty="0">
                <a:latin typeface="Times New Roman" pitchFamily="18" charset="0"/>
                <a:cs typeface="+mn-cs"/>
              </a:rPr>
              <a:t>  </a:t>
            </a:r>
            <a:r>
              <a:rPr lang="th-TH" sz="3400" dirty="0">
                <a:latin typeface="Times New Roman" pitchFamily="18" charset="0"/>
                <a:cs typeface="+mn-cs"/>
              </a:rPr>
              <a:t>ให้นับจำนวนปี เศษของปีถ้าถึงครึ่งปีให้นับเป็นหนึ่งปี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th-TH" sz="3400" b="1" dirty="0">
                <a:latin typeface="Times New Roman" pitchFamily="18" charset="0"/>
                <a:cs typeface="+mn-cs"/>
              </a:rPr>
              <a:t>การนับเวลา</a:t>
            </a:r>
            <a:r>
              <a:rPr lang="th-TH" sz="3400" b="1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เพื่อคำนวณ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Clr>
                <a:schemeClr val="accent4"/>
              </a:buClr>
              <a:buSzPct val="80000"/>
              <a:buFont typeface="Wingdings" pitchFamily="2" charset="2"/>
              <a:buChar char="v"/>
              <a:defRPr/>
            </a:pPr>
            <a:r>
              <a:rPr lang="th-TH" sz="3400" b="1" dirty="0">
                <a:latin typeface="Times New Roman" pitchFamily="18" charset="0"/>
                <a:cs typeface="+mn-cs"/>
              </a:rPr>
              <a:t>  </a:t>
            </a:r>
            <a:r>
              <a:rPr lang="th-TH" sz="3400" kern="1400" dirty="0">
                <a:latin typeface="Cordia New" pitchFamily="34" charset="-34"/>
                <a:cs typeface="+mn-cs"/>
              </a:rPr>
              <a:t>ให้นับจำนวนปีรวมทั้งเศษของปีด้วย 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Clr>
                <a:schemeClr val="accent4"/>
              </a:buClr>
              <a:buSzPct val="80000"/>
              <a:buFont typeface="Wingdings" pitchFamily="2" charset="2"/>
              <a:buChar char="v"/>
              <a:defRPr/>
            </a:pPr>
            <a:r>
              <a:rPr lang="th-TH" sz="3400" dirty="0">
                <a:latin typeface="Cordia New" pitchFamily="34" charset="-34"/>
                <a:cs typeface="+mn-cs"/>
              </a:rPr>
              <a:t>  ให้นับสิบสองเดือนเป็นหนึ่งปี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Clr>
                <a:schemeClr val="accent4"/>
              </a:buClr>
              <a:buSzPct val="80000"/>
              <a:buFont typeface="Wingdings" pitchFamily="2" charset="2"/>
              <a:buChar char="v"/>
              <a:defRPr/>
            </a:pPr>
            <a:r>
              <a:rPr lang="th-TH" sz="3400" dirty="0">
                <a:latin typeface="Cordia New" pitchFamily="34" charset="-34"/>
                <a:cs typeface="+mn-cs"/>
              </a:rPr>
              <a:t>  ให้นับสามสิบวันเป็นหนึ่งเดื</a:t>
            </a:r>
            <a:r>
              <a:rPr lang="th-TH" sz="3400" dirty="0">
                <a:latin typeface="Times New Roman" pitchFamily="18" charset="0"/>
                <a:cs typeface="+mn-cs"/>
              </a:rPr>
              <a:t>อน</a:t>
            </a:r>
          </a:p>
        </p:txBody>
      </p:sp>
      <p:grpSp>
        <p:nvGrpSpPr>
          <p:cNvPr id="2" name="กลุ่ม 6"/>
          <p:cNvGrpSpPr/>
          <p:nvPr/>
        </p:nvGrpSpPr>
        <p:grpSpPr>
          <a:xfrm>
            <a:off x="1500166" y="428604"/>
            <a:ext cx="5357850" cy="1071570"/>
            <a:chOff x="0" y="-808060"/>
            <a:chExt cx="4143404" cy="1015522"/>
          </a:xfrm>
          <a:scene3d>
            <a:camera prst="orthographicFront"/>
            <a:lightRig rig="flat" dir="t"/>
          </a:scene3d>
        </p:grpSpPr>
        <p:sp>
          <p:nvSpPr>
            <p:cNvPr id="7" name="สี่เหลี่ยมมุมมน 6"/>
            <p:cNvSpPr/>
            <p:nvPr/>
          </p:nvSpPr>
          <p:spPr>
            <a:xfrm>
              <a:off x="0" y="-808060"/>
              <a:ext cx="4143404" cy="101552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สี่เหลี่ยมมุมมน 4"/>
            <p:cNvSpPr/>
            <p:nvPr/>
          </p:nvSpPr>
          <p:spPr>
            <a:xfrm>
              <a:off x="55245" y="-714352"/>
              <a:ext cx="4044256" cy="91637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05740" tIns="205740" rIns="205740" bIns="205740" spcCol="1270" anchor="ctr"/>
            <a:lstStyle/>
            <a:p>
              <a:pPr algn="ctr" defTabSz="2400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6000" b="1" dirty="0"/>
                <a:t>บำเหน็จบำนาญปกติ</a:t>
              </a:r>
            </a:p>
          </p:txBody>
        </p:sp>
      </p:grpSp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88" y="5214938"/>
            <a:ext cx="172878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ไดอะแกรม 5"/>
          <p:cNvGraphicFramePr/>
          <p:nvPr/>
        </p:nvGraphicFramePr>
        <p:xfrm>
          <a:off x="773134" y="142875"/>
          <a:ext cx="68707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89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47675" y="1843088"/>
            <a:ext cx="7696200" cy="3657600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h-TH" sz="4400" b="1" dirty="0" smtClean="0">
                <a:solidFill>
                  <a:srgbClr val="FF0000"/>
                </a:solidFill>
                <a:latin typeface="Cordia New" pitchFamily="34" charset="-34"/>
              </a:rPr>
              <a:t>พ.ร.บ. 2494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800" dirty="0" smtClean="0">
              <a:latin typeface="Cordia New" pitchFamily="34" charset="-34"/>
            </a:endParaRPr>
          </a:p>
          <a:p>
            <a:pPr eaLnBrk="1" fontAlgn="auto" hangingPunct="1">
              <a:spcAft>
                <a:spcPts val="0"/>
              </a:spcAft>
              <a:buClr>
                <a:srgbClr val="CC0000"/>
              </a:buClr>
              <a:buSzPct val="70000"/>
              <a:buFont typeface="Wingdings" pitchFamily="2" charset="2"/>
              <a:buChar char="Ø"/>
              <a:defRPr/>
            </a:pPr>
            <a:r>
              <a:rPr lang="th-TH" sz="4100" dirty="0" smtClean="0">
                <a:latin typeface="Cordia New" pitchFamily="34" charset="-34"/>
              </a:rPr>
              <a:t> บำเหน็จ  </a:t>
            </a:r>
            <a:r>
              <a:rPr lang="en-US" sz="4100" dirty="0" smtClean="0">
                <a:latin typeface="Cordia New" pitchFamily="34" charset="-34"/>
              </a:rPr>
              <a:t>	= </a:t>
            </a:r>
            <a:r>
              <a:rPr lang="th-TH" sz="4100" dirty="0" smtClean="0">
                <a:latin typeface="Cordia New" pitchFamily="34" charset="-34"/>
              </a:rPr>
              <a:t>	เงินเดือนเดือนสุดท้าย </a:t>
            </a:r>
            <a:r>
              <a:rPr lang="en-US" sz="4100" dirty="0" smtClean="0">
                <a:latin typeface="Cordia New" pitchFamily="34" charset="-34"/>
              </a:rPr>
              <a:t>X </a:t>
            </a:r>
            <a:r>
              <a:rPr lang="th-TH" sz="4100" dirty="0" smtClean="0">
                <a:latin typeface="Cordia New" pitchFamily="34" charset="-34"/>
              </a:rPr>
              <a:t>เวลาราชการ</a:t>
            </a:r>
          </a:p>
          <a:p>
            <a:pPr eaLnBrk="1" fontAlgn="auto" hangingPunct="1">
              <a:spcAft>
                <a:spcPts val="0"/>
              </a:spcAft>
              <a:buClr>
                <a:srgbClr val="CC0000"/>
              </a:buClr>
              <a:buSzPct val="70000"/>
              <a:buFont typeface="Wingdings" pitchFamily="2" charset="2"/>
              <a:buChar char="Ø"/>
              <a:defRPr/>
            </a:pPr>
            <a:endParaRPr lang="en-US" dirty="0" smtClean="0">
              <a:latin typeface="Cordia New" pitchFamily="34" charset="-34"/>
            </a:endParaRPr>
          </a:p>
          <a:p>
            <a:pPr eaLnBrk="1" fontAlgn="auto" hangingPunct="1">
              <a:spcAft>
                <a:spcPts val="0"/>
              </a:spcAft>
              <a:buClr>
                <a:srgbClr val="CC0000"/>
              </a:buClr>
              <a:buSzPct val="70000"/>
              <a:buFont typeface="Wingdings" pitchFamily="2" charset="2"/>
              <a:buChar char="Ø"/>
              <a:defRPr/>
            </a:pPr>
            <a:r>
              <a:rPr lang="th-TH" sz="4100" dirty="0" smtClean="0">
                <a:latin typeface="Cordia New" pitchFamily="34" charset="-34"/>
              </a:rPr>
              <a:t> บำนาญ </a:t>
            </a:r>
            <a:r>
              <a:rPr lang="en-US" sz="4100" dirty="0" smtClean="0">
                <a:latin typeface="Cordia New" pitchFamily="34" charset="-34"/>
              </a:rPr>
              <a:t> 	=</a:t>
            </a:r>
            <a:r>
              <a:rPr lang="th-TH" sz="4100" dirty="0" smtClean="0">
                <a:latin typeface="Cordia New" pitchFamily="34" charset="-34"/>
              </a:rPr>
              <a:t> </a:t>
            </a:r>
            <a:r>
              <a:rPr lang="en-US" sz="4100" dirty="0" smtClean="0">
                <a:latin typeface="Cordia New" pitchFamily="34" charset="-34"/>
              </a:rPr>
              <a:t>	</a:t>
            </a:r>
            <a:r>
              <a:rPr lang="th-TH" sz="4100" u="sng" dirty="0" smtClean="0">
                <a:latin typeface="Cordia New" pitchFamily="34" charset="-34"/>
              </a:rPr>
              <a:t>เงินเดือนเดือนสุดท้าย </a:t>
            </a:r>
            <a:r>
              <a:rPr lang="en-US" sz="4100" u="sng" dirty="0" smtClean="0">
                <a:latin typeface="Cordia New" pitchFamily="34" charset="-34"/>
              </a:rPr>
              <a:t>x</a:t>
            </a:r>
            <a:r>
              <a:rPr lang="th-TH" sz="4100" u="sng" dirty="0" smtClean="0">
                <a:latin typeface="Cordia New" pitchFamily="34" charset="-34"/>
              </a:rPr>
              <a:t> เวลาราชการ</a:t>
            </a:r>
            <a:r>
              <a:rPr lang="th-TH" sz="4100" dirty="0" smtClean="0">
                <a:latin typeface="Cordia New" pitchFamily="34" charset="-34"/>
              </a:rPr>
              <a:t> 					      50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4100" dirty="0" smtClean="0">
                <a:latin typeface="Cordia New" pitchFamily="34" charset="-34"/>
              </a:rPr>
              <a:t>				</a:t>
            </a:r>
            <a:r>
              <a:rPr lang="th-TH" sz="4100" dirty="0" smtClean="0">
                <a:latin typeface="Cordia New" pitchFamily="34" charset="-34"/>
              </a:rPr>
              <a:t>     </a:t>
            </a:r>
            <a:r>
              <a:rPr lang="en-US" sz="4100" dirty="0" smtClean="0">
                <a:latin typeface="Cordia New" pitchFamily="34" charset="-34"/>
              </a:rPr>
              <a:t> </a:t>
            </a:r>
            <a:r>
              <a:rPr lang="th-TH" sz="4100" dirty="0" smtClean="0">
                <a:latin typeface="Cordia New" pitchFamily="34" charset="-34"/>
              </a:rPr>
              <a:t>(ไม่เกินเงินเดือนเดือนสุดท้าย)</a:t>
            </a:r>
            <a:endParaRPr lang="en-US" sz="4100" dirty="0" smtClean="0">
              <a:latin typeface="Cordia New" pitchFamily="34" charset="-34"/>
            </a:endParaRPr>
          </a:p>
        </p:txBody>
      </p:sp>
      <p:pic>
        <p:nvPicPr>
          <p:cNvPr id="2048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" y="4786313"/>
            <a:ext cx="172878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075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357188" y="1714500"/>
            <a:ext cx="7786687" cy="387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th-TH" sz="4000" b="1" dirty="0">
                <a:solidFill>
                  <a:srgbClr val="FF0000"/>
                </a:solidFill>
                <a:latin typeface="Cordia New" pitchFamily="34" charset="-34"/>
                <a:cs typeface="+mn-cs"/>
              </a:rPr>
              <a:t>พ.ร.บ. กองทุนฯ 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th-TH" sz="1600" b="1" dirty="0">
              <a:latin typeface="Cordia New" pitchFamily="34" charset="-34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Ø"/>
              <a:defRPr/>
            </a:pPr>
            <a:r>
              <a:rPr lang="th-TH" sz="3600" dirty="0">
                <a:latin typeface="Cordia New" pitchFamily="34" charset="-34"/>
                <a:cs typeface="+mn-cs"/>
              </a:rPr>
              <a:t>บำเหน็จ </a:t>
            </a:r>
            <a:r>
              <a:rPr lang="en-US" sz="3600" dirty="0">
                <a:latin typeface="Cordia New" pitchFamily="34" charset="-34"/>
                <a:cs typeface="+mn-cs"/>
              </a:rPr>
              <a:t>= </a:t>
            </a:r>
            <a:r>
              <a:rPr lang="th-TH" sz="3600" dirty="0">
                <a:latin typeface="Cordia New" pitchFamily="34" charset="-34"/>
                <a:cs typeface="+mn-cs"/>
              </a:rPr>
              <a:t>	เงินเดือนเดือนสุดท้าย </a:t>
            </a:r>
            <a:r>
              <a:rPr lang="en-US" sz="3600" dirty="0">
                <a:latin typeface="Cordia New" pitchFamily="34" charset="-34"/>
                <a:cs typeface="+mn-cs"/>
              </a:rPr>
              <a:t>X </a:t>
            </a:r>
            <a:r>
              <a:rPr lang="th-TH" sz="3600" dirty="0">
                <a:latin typeface="Cordia New" pitchFamily="34" charset="-34"/>
                <a:cs typeface="+mn-cs"/>
              </a:rPr>
              <a:t>เวลาราชการ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Ø"/>
              <a:defRPr/>
            </a:pPr>
            <a:endParaRPr lang="en-US" sz="2000" dirty="0">
              <a:latin typeface="Cordia New" pitchFamily="34" charset="-34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Ø"/>
              <a:defRPr/>
            </a:pPr>
            <a:r>
              <a:rPr lang="th-TH" sz="3600" dirty="0">
                <a:latin typeface="Cordia New" pitchFamily="34" charset="-34"/>
                <a:cs typeface="+mn-cs"/>
              </a:rPr>
              <a:t>บำนาญ  </a:t>
            </a:r>
            <a:r>
              <a:rPr lang="en-US" sz="3600" dirty="0">
                <a:latin typeface="Cordia New" pitchFamily="34" charset="-34"/>
                <a:cs typeface="+mn-cs"/>
              </a:rPr>
              <a:t>=</a:t>
            </a:r>
            <a:r>
              <a:rPr lang="th-TH" sz="3600" dirty="0">
                <a:latin typeface="Cordia New" pitchFamily="34" charset="-34"/>
                <a:cs typeface="+mn-cs"/>
              </a:rPr>
              <a:t> </a:t>
            </a:r>
            <a:r>
              <a:rPr lang="th-TH" sz="3600" u="sng" dirty="0">
                <a:latin typeface="Cordia New" pitchFamily="34" charset="-34"/>
                <a:cs typeface="+mn-cs"/>
              </a:rPr>
              <a:t>เงินเดือนเฉลี่ย 60 เดือนสุดท้าย </a:t>
            </a:r>
            <a:r>
              <a:rPr lang="en-US" sz="3600" u="sng" dirty="0">
                <a:latin typeface="Cordia New" pitchFamily="34" charset="-34"/>
                <a:cs typeface="+mn-cs"/>
              </a:rPr>
              <a:t>x</a:t>
            </a:r>
            <a:r>
              <a:rPr lang="th-TH" sz="3600" u="sng" dirty="0">
                <a:latin typeface="Cordia New" pitchFamily="34" charset="-34"/>
                <a:cs typeface="+mn-cs"/>
              </a:rPr>
              <a:t> เวลาราชการ</a:t>
            </a:r>
            <a:r>
              <a:rPr lang="th-TH" sz="3600" dirty="0">
                <a:latin typeface="Cordia New" pitchFamily="34" charset="-34"/>
                <a:cs typeface="+mn-cs"/>
              </a:rPr>
              <a:t> 			</a:t>
            </a:r>
            <a:r>
              <a:rPr lang="en-US" sz="3600" dirty="0">
                <a:latin typeface="Cordia New" pitchFamily="34" charset="-34"/>
                <a:cs typeface="+mn-cs"/>
              </a:rPr>
              <a:t>	</a:t>
            </a:r>
            <a:r>
              <a:rPr lang="th-TH" sz="3600" dirty="0">
                <a:latin typeface="Cordia New" pitchFamily="34" charset="-34"/>
                <a:cs typeface="+mn-cs"/>
              </a:rPr>
              <a:t>        </a:t>
            </a:r>
            <a:r>
              <a:rPr lang="en-US" sz="3600" dirty="0">
                <a:latin typeface="Cordia New" pitchFamily="34" charset="-34"/>
                <a:cs typeface="+mn-cs"/>
              </a:rPr>
              <a:t>	        </a:t>
            </a:r>
            <a:r>
              <a:rPr lang="th-TH" sz="3600" dirty="0">
                <a:latin typeface="Cordia New" pitchFamily="34" charset="-34"/>
                <a:cs typeface="+mn-cs"/>
              </a:rPr>
              <a:t>50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th-TH" sz="3600" dirty="0">
                <a:latin typeface="Cordia New" pitchFamily="34" charset="-34"/>
                <a:cs typeface="+mn-cs"/>
              </a:rPr>
              <a:t>	    </a:t>
            </a:r>
            <a:r>
              <a:rPr lang="en-US" sz="3600" dirty="0">
                <a:latin typeface="Cordia New" pitchFamily="34" charset="-34"/>
                <a:cs typeface="+mn-cs"/>
              </a:rPr>
              <a:t>	      </a:t>
            </a:r>
            <a:r>
              <a:rPr lang="th-TH" sz="3200" dirty="0">
                <a:latin typeface="Cordia New" pitchFamily="34" charset="-34"/>
                <a:cs typeface="+mn-cs"/>
              </a:rPr>
              <a:t>(ไม่เกิน 70</a:t>
            </a:r>
            <a:r>
              <a:rPr lang="en-US" sz="3200" dirty="0">
                <a:latin typeface="Cordia New" pitchFamily="34" charset="-34"/>
                <a:cs typeface="+mn-cs"/>
              </a:rPr>
              <a:t>%</a:t>
            </a:r>
            <a:r>
              <a:rPr lang="th-TH" sz="3200" dirty="0">
                <a:latin typeface="Cordia New" pitchFamily="34" charset="-34"/>
                <a:cs typeface="+mn-cs"/>
              </a:rPr>
              <a:t> ของเงินเดือนเฉลี่ย 60 เดือนสุดท้าย )</a:t>
            </a:r>
            <a:endParaRPr lang="th-TH" sz="3600" dirty="0">
              <a:latin typeface="Cordia New" pitchFamily="34" charset="-34"/>
              <a:cs typeface="+mn-cs"/>
            </a:endParaRPr>
          </a:p>
        </p:txBody>
      </p:sp>
      <p:graphicFrame>
        <p:nvGraphicFramePr>
          <p:cNvPr id="4" name="ไดอะแกรม 3"/>
          <p:cNvGraphicFramePr/>
          <p:nvPr/>
        </p:nvGraphicFramePr>
        <p:xfrm>
          <a:off x="571472" y="485761"/>
          <a:ext cx="7000896" cy="871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838" y="5214938"/>
            <a:ext cx="1720850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28625" y="1000125"/>
            <a:ext cx="7700963" cy="5429250"/>
          </a:xfrm>
        </p:spPr>
        <p:txBody>
          <a:bodyPr>
            <a:normAutofit fontScale="77500" lnSpcReduction="20000"/>
          </a:bodyPr>
          <a:lstStyle/>
          <a:p>
            <a:pPr marL="742950" indent="-742950" eaLnBrk="1" fontAlgn="auto" hangingPunct="1">
              <a:spcAft>
                <a:spcPts val="0"/>
              </a:spcAft>
              <a:buClr>
                <a:schemeClr val="tx2">
                  <a:lumMod val="25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th-TH" sz="4400" dirty="0" smtClean="0">
                <a:latin typeface="Cordia New" pitchFamily="34" charset="-34"/>
              </a:rPr>
              <a:t>บำเหน็จหรือบำนาญ</a:t>
            </a:r>
          </a:p>
          <a:p>
            <a:pPr marL="742950" indent="-742950" eaLnBrk="1" fontAlgn="auto" hangingPunct="1">
              <a:spcAft>
                <a:spcPts val="0"/>
              </a:spcAft>
              <a:buClr>
                <a:schemeClr val="tx2">
                  <a:lumMod val="25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th-TH" sz="4400" dirty="0" smtClean="0">
                <a:latin typeface="Cordia New" pitchFamily="34" charset="-34"/>
              </a:rPr>
              <a:t>เงินสะสม 	ร้อยละ 3 – 15 </a:t>
            </a:r>
          </a:p>
          <a:p>
            <a:pPr marL="742950" indent="-742950" eaLnBrk="1" fontAlgn="auto" hangingPunct="1">
              <a:spcAft>
                <a:spcPts val="0"/>
              </a:spcAft>
              <a:buClr>
                <a:schemeClr val="tx2">
                  <a:lumMod val="25000"/>
                </a:schemeClr>
              </a:buClr>
              <a:buSzPct val="80000"/>
              <a:buFont typeface="Wingdings 2" pitchFamily="18" charset="2"/>
              <a:buNone/>
              <a:defRPr/>
            </a:pPr>
            <a:r>
              <a:rPr lang="th-TH" sz="4400" dirty="0" smtClean="0">
                <a:latin typeface="Cordia New" pitchFamily="34" charset="-34"/>
              </a:rPr>
              <a:t>	</a:t>
            </a:r>
            <a:r>
              <a:rPr lang="th-TH" sz="4100" dirty="0" smtClean="0">
                <a:latin typeface="Cordia New" pitchFamily="34" charset="-34"/>
              </a:rPr>
              <a:t>(หักจากเงินเดือนก่อนหักภาษี ไม่รวมเงินเพิ่มทุกประเภท)</a:t>
            </a:r>
          </a:p>
          <a:p>
            <a:pPr marL="742950" indent="-742950" eaLnBrk="1" fontAlgn="auto" hangingPunct="1">
              <a:spcAft>
                <a:spcPts val="0"/>
              </a:spcAft>
              <a:buClr>
                <a:schemeClr val="tx2">
                  <a:lumMod val="25000"/>
                </a:schemeClr>
              </a:buClr>
              <a:buSzPct val="80000"/>
              <a:buFont typeface="+mj-lt"/>
              <a:buAutoNum type="arabicParenR" startAt="3"/>
              <a:defRPr/>
            </a:pPr>
            <a:r>
              <a:rPr lang="th-TH" sz="4400" dirty="0" smtClean="0">
                <a:latin typeface="Cordia New" pitchFamily="34" charset="-34"/>
              </a:rPr>
              <a:t>เงินสมทบ 	ร้อยละ 3 (รัฐสมทบ)</a:t>
            </a:r>
          </a:p>
          <a:p>
            <a:pPr marL="742950" indent="-742950" eaLnBrk="1" fontAlgn="auto" hangingPunct="1">
              <a:spcAft>
                <a:spcPts val="0"/>
              </a:spcAft>
              <a:buClr>
                <a:schemeClr val="tx2">
                  <a:lumMod val="25000"/>
                </a:schemeClr>
              </a:buClr>
              <a:buSzPct val="80000"/>
              <a:buFont typeface="+mj-lt"/>
              <a:buAutoNum type="arabicParenR" startAt="3"/>
              <a:defRPr/>
            </a:pPr>
            <a:r>
              <a:rPr lang="th-TH" sz="4400" dirty="0" smtClean="0">
                <a:latin typeface="Cordia New" pitchFamily="34" charset="-34"/>
              </a:rPr>
              <a:t>เงินประเดิม 	ร้อยละ 2 (โดยประมาณ)</a:t>
            </a:r>
          </a:p>
          <a:p>
            <a:pPr marL="742950" indent="-742950" eaLnBrk="1" fontAlgn="auto" hangingPunct="1">
              <a:spcAft>
                <a:spcPts val="0"/>
              </a:spcAft>
              <a:buClr>
                <a:schemeClr val="tx2">
                  <a:lumMod val="25000"/>
                </a:schemeClr>
              </a:buClr>
              <a:buSzPct val="80000"/>
              <a:buFont typeface="+mj-lt"/>
              <a:buAutoNum type="arabicParenR" startAt="3"/>
              <a:defRPr/>
            </a:pPr>
            <a:r>
              <a:rPr lang="th-TH" sz="4400" dirty="0" smtClean="0">
                <a:latin typeface="Cordia New" pitchFamily="34" charset="-34"/>
              </a:rPr>
              <a:t>เงินชดเชย 	ร้อยละ 2</a:t>
            </a:r>
          </a:p>
          <a:p>
            <a:pPr marL="742950" indent="-742950" eaLnBrk="1" fontAlgn="auto" hangingPunct="1">
              <a:spcAft>
                <a:spcPts val="0"/>
              </a:spcAft>
              <a:buClr>
                <a:schemeClr val="tx2">
                  <a:lumMod val="25000"/>
                </a:schemeClr>
              </a:buClr>
              <a:buSzPct val="80000"/>
              <a:buFont typeface="+mj-lt"/>
              <a:buAutoNum type="arabicParenR" startAt="3"/>
              <a:defRPr/>
            </a:pPr>
            <a:r>
              <a:rPr lang="th-TH" sz="4400" dirty="0" smtClean="0">
                <a:latin typeface="Cordia New" pitchFamily="34" charset="-34"/>
              </a:rPr>
              <a:t>ผลประโยชน์ของ</a:t>
            </a:r>
          </a:p>
          <a:p>
            <a:pPr marL="1474788" lvl="3" indent="-742950" eaLnBrk="1" fontAlgn="auto" hangingPunct="1"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 2" pitchFamily="18" charset="2"/>
              <a:buChar char=""/>
              <a:defRPr/>
            </a:pPr>
            <a:r>
              <a:rPr lang="th-TH" sz="3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</a:rPr>
              <a:t>เงินสะสม</a:t>
            </a:r>
          </a:p>
          <a:p>
            <a:pPr marL="1474788" lvl="3" indent="-742950" eaLnBrk="1" fontAlgn="auto" hangingPunct="1"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 2" pitchFamily="18" charset="2"/>
              <a:buChar char=""/>
              <a:defRPr/>
            </a:pPr>
            <a:r>
              <a:rPr lang="th-TH" sz="3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</a:rPr>
              <a:t>เงินสมทบ</a:t>
            </a:r>
          </a:p>
          <a:p>
            <a:pPr marL="1474788" lvl="3" indent="-742950" eaLnBrk="1" fontAlgn="auto" hangingPunct="1"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 2" pitchFamily="18" charset="2"/>
              <a:buChar char=""/>
              <a:defRPr/>
            </a:pPr>
            <a:r>
              <a:rPr lang="th-TH" sz="3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</a:rPr>
              <a:t>เงินประเดิม</a:t>
            </a:r>
          </a:p>
          <a:p>
            <a:pPr marL="1474788" lvl="3" indent="-742950" eaLnBrk="1" fontAlgn="auto" hangingPunct="1"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 2" pitchFamily="18" charset="2"/>
              <a:buChar char=""/>
              <a:defRPr/>
            </a:pPr>
            <a:r>
              <a:rPr lang="th-TH" sz="3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</a:rPr>
              <a:t>เงินชดเชย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th-TH" dirty="0" smtClean="0">
              <a:cs typeface="Browallia New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428728" y="214290"/>
            <a:ext cx="5359160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bliqueTop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 charset="-34"/>
                <a:cs typeface="+mj-cs"/>
              </a:rPr>
              <a:t>สิทธิประโยชน์ของสมาชิก </a:t>
            </a:r>
            <a:r>
              <a:rPr lang="th-TH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 charset="-34"/>
                <a:cs typeface="+mj-cs"/>
              </a:rPr>
              <a:t>กบข.</a:t>
            </a:r>
            <a:endParaRPr lang="th-TH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+mj-cs"/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5072063"/>
            <a:ext cx="21939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714612" y="2428868"/>
            <a:ext cx="6357982" cy="18157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80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</a:rPr>
              <a:t>บำนาญพิเศษ</a:t>
            </a:r>
            <a:endParaRPr lang="th-TH" sz="80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</a:endParaRP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513" y="2738438"/>
            <a:ext cx="1725612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ไดอะแกรม 6"/>
          <p:cNvGraphicFramePr/>
          <p:nvPr/>
        </p:nvGraphicFramePr>
        <p:xfrm>
          <a:off x="1928794" y="285728"/>
          <a:ext cx="4014788" cy="92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9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42875" y="1214438"/>
            <a:ext cx="7786688" cy="3143250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7030A0"/>
              </a:buClr>
              <a:buSzPct val="105000"/>
              <a:buFont typeface="Arial" pitchFamily="34" charset="0"/>
              <a:buChar char="•"/>
              <a:defRPr/>
            </a:pPr>
            <a:r>
              <a:rPr lang="th-TH" sz="4400" b="1" dirty="0" smtClean="0">
                <a:latin typeface="Cordia New" pitchFamily="34" charset="-34"/>
              </a:rPr>
              <a:t> </a:t>
            </a:r>
            <a:r>
              <a:rPr lang="th-TH" sz="3600" b="1" dirty="0" smtClean="0">
                <a:latin typeface="Cordia New" pitchFamily="34" charset="-34"/>
              </a:rPr>
              <a:t>พฤติการณ์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7030A0"/>
              </a:buClr>
              <a:buSzPct val="105000"/>
              <a:buFont typeface="Arial" pitchFamily="34" charset="0"/>
              <a:buChar char="•"/>
              <a:defRPr/>
            </a:pPr>
            <a:r>
              <a:rPr lang="th-TH" sz="3200" dirty="0" smtClean="0">
                <a:solidFill>
                  <a:schemeClr val="tx1"/>
                </a:solidFill>
                <a:latin typeface="Cordia New" pitchFamily="34" charset="-34"/>
              </a:rPr>
              <a:t>ได้รับอันตรายจนพิการ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7030A0"/>
              </a:buClr>
              <a:buSzPct val="105000"/>
              <a:buFont typeface="Arial" pitchFamily="34" charset="0"/>
              <a:buChar char="•"/>
              <a:defRPr/>
            </a:pPr>
            <a:r>
              <a:rPr lang="th-TH" sz="3200" dirty="0" smtClean="0">
                <a:solidFill>
                  <a:schemeClr val="tx1"/>
                </a:solidFill>
                <a:latin typeface="Cordia New" pitchFamily="34" charset="-34"/>
              </a:rPr>
              <a:t>ได้รับการป่วยเจ็บ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7030A0"/>
              </a:buClr>
              <a:buSzPct val="105000"/>
              <a:buFont typeface="Arial" pitchFamily="34" charset="0"/>
              <a:buChar char="•"/>
              <a:defRPr/>
            </a:pPr>
            <a:r>
              <a:rPr lang="th-TH" sz="3200" dirty="0" smtClean="0">
                <a:solidFill>
                  <a:schemeClr val="tx1"/>
                </a:solidFill>
                <a:latin typeface="Cordia New" pitchFamily="34" charset="-34"/>
              </a:rPr>
              <a:t>ถึงแก่ความตาย</a:t>
            </a:r>
          </a:p>
          <a:p>
            <a:pPr marL="639763" lvl="1" indent="-246063" eaLnBrk="1" fontAlgn="auto" hangingPunct="1">
              <a:spcBef>
                <a:spcPts val="324"/>
              </a:spcBef>
              <a:spcAft>
                <a:spcPts val="0"/>
              </a:spcAft>
              <a:buClr>
                <a:schemeClr val="accent4"/>
              </a:buClr>
              <a:buFont typeface="Verdana"/>
              <a:buChar char="◦"/>
              <a:defRPr/>
            </a:pPr>
            <a:endParaRPr lang="th-TH" sz="3600" dirty="0" smtClean="0">
              <a:solidFill>
                <a:schemeClr val="tx1">
                  <a:tint val="85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42875" y="4357688"/>
            <a:ext cx="75723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rgbClr val="7030A0"/>
              </a:buClr>
              <a:buSzPct val="75000"/>
              <a:buFont typeface="Wingdings" pitchFamily="2" charset="2"/>
              <a:buChar char="§"/>
              <a:defRPr/>
            </a:pPr>
            <a:r>
              <a:rPr lang="th-TH" sz="4000" b="1" dirty="0">
                <a:solidFill>
                  <a:schemeClr val="tx2">
                    <a:lumMod val="50000"/>
                  </a:schemeClr>
                </a:solidFill>
                <a:latin typeface="Cordia New" pitchFamily="34" charset="-34"/>
                <a:cs typeface="+mn-cs"/>
              </a:rPr>
              <a:t> </a:t>
            </a:r>
            <a:r>
              <a:rPr lang="th-TH" sz="3600" b="1" dirty="0">
                <a:latin typeface="Cordia New" pitchFamily="34" charset="-34"/>
                <a:cs typeface="+mn-cs"/>
              </a:rPr>
              <a:t>สาเหตุ</a:t>
            </a:r>
          </a:p>
          <a:p>
            <a:pPr marL="639763" lvl="1" indent="-246063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/>
            </a:pPr>
            <a:r>
              <a:rPr lang="th-TH" sz="3200" dirty="0">
                <a:latin typeface="Cordia New" pitchFamily="34" charset="-34"/>
                <a:cs typeface="+mn-cs"/>
              </a:rPr>
              <a:t> ปฏิบัติราชการในหน้าที่</a:t>
            </a:r>
          </a:p>
          <a:p>
            <a:pPr marL="639763" lvl="1" indent="-246063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/>
            </a:pPr>
            <a:r>
              <a:rPr lang="th-TH" sz="3200" dirty="0">
                <a:latin typeface="Cordia New" pitchFamily="34" charset="-34"/>
                <a:cs typeface="+mn-cs"/>
              </a:rPr>
              <a:t> ถูกประทุษร้าย เพราะเหตุกระทำการตามหน้าที่</a:t>
            </a:r>
          </a:p>
          <a:p>
            <a:pPr marL="639763" lvl="1" indent="-246063">
              <a:spcBef>
                <a:spcPct val="20000"/>
              </a:spcBef>
              <a:buClr>
                <a:schemeClr val="accent1"/>
              </a:buClr>
              <a:buSzPct val="75000"/>
              <a:defRPr/>
            </a:pPr>
            <a:endParaRPr lang="th-TH" sz="3200" dirty="0">
              <a:latin typeface="+mn-lt"/>
              <a:cs typeface="Angsana New" pitchFamily="18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43375" y="2357438"/>
            <a:ext cx="3786188" cy="95408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0" lvl="1" algn="ctr">
              <a:defRPr/>
            </a:pPr>
            <a:r>
              <a:rPr lang="th-TH" sz="2800" dirty="0">
                <a:latin typeface="Cordia New" pitchFamily="34" charset="-34"/>
              </a:rPr>
              <a:t>แพทย์ลงความเห็นว่าไม่สามารถ</a:t>
            </a:r>
          </a:p>
          <a:p>
            <a:pPr marL="0" lvl="1" algn="ctr">
              <a:defRPr/>
            </a:pPr>
            <a:r>
              <a:rPr lang="th-TH" sz="2800" dirty="0">
                <a:latin typeface="Cordia New" pitchFamily="34" charset="-34"/>
              </a:rPr>
              <a:t>รับราชการต่อไปได้อีกเลย</a:t>
            </a:r>
            <a:endParaRPr lang="en-US" sz="1400" dirty="0"/>
          </a:p>
        </p:txBody>
      </p:sp>
      <p:pic>
        <p:nvPicPr>
          <p:cNvPr id="24582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5524500"/>
            <a:ext cx="6381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บวก 19"/>
          <p:cNvSpPr/>
          <p:nvPr/>
        </p:nvSpPr>
        <p:spPr>
          <a:xfrm>
            <a:off x="3286125" y="2357438"/>
            <a:ext cx="571500" cy="92868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ไดอะแกรม 5"/>
          <p:cNvGraphicFramePr/>
          <p:nvPr/>
        </p:nvGraphicFramePr>
        <p:xfrm>
          <a:off x="1714480" y="671498"/>
          <a:ext cx="4857784" cy="1114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579" name="Rectangle 102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728913"/>
            <a:ext cx="8143875" cy="2486025"/>
          </a:xfrm>
        </p:spPr>
        <p:txBody>
          <a:bodyPr>
            <a:noAutofit/>
          </a:bodyPr>
          <a:lstStyle/>
          <a:p>
            <a:pPr lvl="1" algn="thaiDist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th-TH" sz="3200" b="1" dirty="0" smtClean="0">
                <a:solidFill>
                  <a:schemeClr val="tx1"/>
                </a:solidFill>
                <a:cs typeface="AngsanaUPC" pitchFamily="18" charset="-34"/>
              </a:rPr>
              <a:t> 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พระราชบัญญัติบำเหน็จบำนาญข้าราชการ พ.ศ. 2494</a:t>
            </a:r>
            <a:endParaRPr lang="en-US" sz="3200" b="1" dirty="0" smtClean="0">
              <a:solidFill>
                <a:schemeClr val="tx1"/>
              </a:solidFill>
              <a:cs typeface="+mj-cs"/>
            </a:endParaRPr>
          </a:p>
          <a:p>
            <a:pPr lvl="1" algn="thaiDist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th-TH" sz="3200" b="1" dirty="0" smtClean="0">
              <a:solidFill>
                <a:schemeClr val="tx1"/>
              </a:solidFill>
              <a:cs typeface="+mj-cs"/>
            </a:endParaRPr>
          </a:p>
          <a:p>
            <a:pPr lvl="1" algn="thaiDist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 พระราชบัญญัติกองทุนบำเหน็จบำนาญข้าราชการ พ.ศ. 2539</a:t>
            </a:r>
          </a:p>
        </p:txBody>
      </p:sp>
      <p:pic>
        <p:nvPicPr>
          <p:cNvPr id="35844" name="Picture 1032" descr="D:\My Documents\My Pictures\New Folder (11)\g0304049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43650" y="4800600"/>
            <a:ext cx="2514600" cy="18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57188" y="1285875"/>
            <a:ext cx="7429500" cy="5143500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Clr>
                <a:srgbClr val="7030A0"/>
              </a:buClr>
              <a:buFont typeface="Wingdings 3"/>
              <a:buChar char=""/>
              <a:defRPr/>
            </a:pPr>
            <a:r>
              <a:rPr lang="th-TH" sz="4400" b="1" dirty="0" smtClean="0">
                <a:latin typeface="Cordia New" pitchFamily="34" charset="-34"/>
              </a:rPr>
              <a:t> เงื่อนไข</a:t>
            </a:r>
          </a:p>
          <a:p>
            <a:pPr marL="639763" lvl="1" indent="-246063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buFont typeface="Verdana"/>
              <a:buChar char="◦"/>
              <a:defRPr/>
            </a:pPr>
            <a:r>
              <a:rPr lang="th-TH" sz="4000" dirty="0" smtClean="0">
                <a:solidFill>
                  <a:schemeClr val="tx1"/>
                </a:solidFill>
                <a:latin typeface="Cordia New" pitchFamily="34" charset="-34"/>
              </a:rPr>
              <a:t> ไม่ใช่ความประมาทเลินเล่ออย่างร้ายแรง</a:t>
            </a:r>
          </a:p>
          <a:p>
            <a:pPr marL="639763" lvl="1" indent="-246063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buFont typeface="Verdana"/>
              <a:buChar char="◦"/>
              <a:defRPr/>
            </a:pPr>
            <a:r>
              <a:rPr lang="th-TH" sz="4000" dirty="0" smtClean="0">
                <a:solidFill>
                  <a:schemeClr val="tx1"/>
                </a:solidFill>
                <a:latin typeface="Cordia New" pitchFamily="34" charset="-34"/>
              </a:rPr>
              <a:t> ไม่ใช่ความผิดของตนเอง</a:t>
            </a:r>
          </a:p>
          <a:p>
            <a:pPr marL="639763" lvl="1" indent="-246063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buFontTx/>
              <a:buNone/>
              <a:defRPr/>
            </a:pPr>
            <a:endParaRPr lang="th-TH" sz="1200" dirty="0" smtClean="0">
              <a:solidFill>
                <a:schemeClr val="tx1"/>
              </a:solidFill>
              <a:latin typeface="Cordia New" pitchFamily="34" charset="-34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>
                <a:srgbClr val="7030A0"/>
              </a:buClr>
              <a:buFont typeface="Wingdings 3"/>
              <a:buChar char=""/>
              <a:defRPr/>
            </a:pPr>
            <a:r>
              <a:rPr lang="th-TH" sz="4400" b="1" dirty="0" smtClean="0">
                <a:latin typeface="Cordia New" pitchFamily="34" charset="-34"/>
              </a:rPr>
              <a:t> การคำนวณบำนาญพิเศษ</a:t>
            </a:r>
          </a:p>
          <a:p>
            <a:pPr marL="639763" lvl="1" indent="-246063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buFont typeface="Verdana"/>
              <a:buChar char="◦"/>
              <a:defRPr/>
            </a:pPr>
            <a:r>
              <a:rPr lang="th-TH" sz="4000" dirty="0" smtClean="0">
                <a:solidFill>
                  <a:srgbClr val="7030A0"/>
                </a:solidFill>
                <a:latin typeface="Cordia New" pitchFamily="34" charset="-34"/>
              </a:rPr>
              <a:t>กรณีทุพพลภาพ</a:t>
            </a:r>
          </a:p>
          <a:p>
            <a:pPr marL="639763" lvl="1" indent="-246063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None/>
              <a:defRPr/>
            </a:pPr>
            <a:r>
              <a:rPr lang="th-TH" sz="3600" dirty="0" smtClean="0">
                <a:solidFill>
                  <a:schemeClr val="tx1"/>
                </a:solidFill>
                <a:latin typeface="Cordia New" pitchFamily="34" charset="-34"/>
              </a:rPr>
              <a:t>	เจ้ากระทรวงกำหนด (ตามสมควรแก่เหตุ ประกอบความพิการและทุพพลภาพ)</a:t>
            </a:r>
          </a:p>
          <a:p>
            <a:pPr marL="639763" lvl="1" indent="-246063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buFont typeface="Verdana"/>
              <a:buChar char="◦"/>
              <a:defRPr/>
            </a:pPr>
            <a:r>
              <a:rPr lang="th-TH" sz="4000" dirty="0" smtClean="0">
                <a:solidFill>
                  <a:srgbClr val="7030A0"/>
                </a:solidFill>
                <a:latin typeface="Cordia New" pitchFamily="34" charset="-34"/>
              </a:rPr>
              <a:t>กรณีตาย</a:t>
            </a:r>
          </a:p>
          <a:p>
            <a:pPr marL="639763" lvl="1" indent="-246063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None/>
              <a:defRPr/>
            </a:pPr>
            <a:r>
              <a:rPr lang="th-TH" sz="4000" dirty="0" smtClean="0">
                <a:solidFill>
                  <a:schemeClr val="tx1"/>
                </a:solidFill>
                <a:latin typeface="Cordia New" pitchFamily="34" charset="-34"/>
              </a:rPr>
              <a:t>	</a:t>
            </a:r>
            <a:r>
              <a:rPr lang="th-TH" sz="3600" dirty="0" smtClean="0">
                <a:solidFill>
                  <a:schemeClr val="tx1"/>
                </a:solidFill>
                <a:latin typeface="Cordia New" pitchFamily="34" charset="-34"/>
              </a:rPr>
              <a:t>เป็นไปตามที่กฎหมายบัญญัติ</a:t>
            </a:r>
          </a:p>
        </p:txBody>
      </p:sp>
      <p:grpSp>
        <p:nvGrpSpPr>
          <p:cNvPr id="2" name="กลุ่ม 3"/>
          <p:cNvGrpSpPr/>
          <p:nvPr/>
        </p:nvGrpSpPr>
        <p:grpSpPr>
          <a:xfrm>
            <a:off x="2214546" y="214290"/>
            <a:ext cx="4014788" cy="927773"/>
            <a:chOff x="0" y="456"/>
            <a:chExt cx="4014788" cy="927773"/>
          </a:xfrm>
          <a:scene3d>
            <a:camera prst="orthographicFront"/>
            <a:lightRig rig="flat" dir="t"/>
          </a:scene3d>
        </p:grpSpPr>
        <p:sp>
          <p:nvSpPr>
            <p:cNvPr id="6" name="สี่เหลี่ยมมุมมน 5"/>
            <p:cNvSpPr/>
            <p:nvPr/>
          </p:nvSpPr>
          <p:spPr>
            <a:xfrm>
              <a:off x="0" y="456"/>
              <a:ext cx="4014788" cy="927773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alpha val="9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สี่เหลี่ยมมุมมน 4"/>
            <p:cNvSpPr/>
            <p:nvPr/>
          </p:nvSpPr>
          <p:spPr>
            <a:xfrm>
              <a:off x="45290" y="45746"/>
              <a:ext cx="3924208" cy="8371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182880" tIns="182880" rIns="182880" bIns="182880" spcCol="1270" anchor="ctr"/>
            <a:lstStyle/>
            <a:p>
              <a:pPr algn="ctr" defTabSz="2133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4800" b="1" dirty="0"/>
                <a:t>บำนาญพิเศษ</a:t>
              </a:r>
            </a:p>
          </p:txBody>
        </p:sp>
      </p:grp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63" y="4857750"/>
            <a:ext cx="2305050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42875" y="1500188"/>
            <a:ext cx="8001000" cy="5357812"/>
          </a:xfrm>
        </p:spPr>
        <p:txBody>
          <a:bodyPr/>
          <a:lstStyle/>
          <a:p>
            <a:pPr eaLnBrk="1" hangingPunct="1"/>
            <a:r>
              <a:rPr lang="th-TH" sz="4100" b="1" smtClean="0">
                <a:latin typeface="Cordia New" pitchFamily="34" charset="-34"/>
              </a:rPr>
              <a:t> </a:t>
            </a:r>
            <a:r>
              <a:rPr lang="th-TH" sz="4000" b="1" smtClean="0">
                <a:latin typeface="Cordia New" pitchFamily="34" charset="-34"/>
              </a:rPr>
              <a:t>บิดาและมารดา</a:t>
            </a:r>
            <a:endParaRPr lang="th-TH" sz="4100" b="1" smtClean="0">
              <a:latin typeface="Cordia New" pitchFamily="34" charset="-34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h-TH" sz="4100" smtClean="0">
                <a:latin typeface="Cordia New" pitchFamily="34" charset="-34"/>
              </a:rPr>
              <a:t>		</a:t>
            </a:r>
            <a:r>
              <a:rPr lang="th-TH" sz="3600" smtClean="0">
                <a:latin typeface="Cordia New" pitchFamily="34" charset="-34"/>
              </a:rPr>
              <a:t>:  1 ส่วน ได้รับจนตลอดชีวิต</a:t>
            </a:r>
            <a:endParaRPr lang="th-TH" sz="1600" smtClean="0">
              <a:latin typeface="Cordia New" pitchFamily="34" charset="-34"/>
            </a:endParaRPr>
          </a:p>
          <a:p>
            <a:pPr eaLnBrk="1" hangingPunct="1"/>
            <a:r>
              <a:rPr lang="th-TH" sz="4100" b="1" smtClean="0">
                <a:latin typeface="Cordia New" pitchFamily="34" charset="-34"/>
              </a:rPr>
              <a:t> </a:t>
            </a:r>
            <a:r>
              <a:rPr lang="th-TH" sz="4000" b="1" smtClean="0">
                <a:latin typeface="Cordia New" pitchFamily="34" charset="-34"/>
              </a:rPr>
              <a:t>คู่สมรส</a:t>
            </a:r>
            <a:endParaRPr lang="th-TH" sz="4100" b="1" smtClean="0">
              <a:latin typeface="Cordia New" pitchFamily="34" charset="-34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h-TH" sz="4100" smtClean="0">
                <a:latin typeface="Cordia New" pitchFamily="34" charset="-34"/>
              </a:rPr>
              <a:t>		</a:t>
            </a:r>
            <a:r>
              <a:rPr lang="th-TH" sz="3600" smtClean="0">
                <a:latin typeface="Cordia New" pitchFamily="34" charset="-34"/>
              </a:rPr>
              <a:t>:  1 ส่วน ได้รับจนตลอดชีวิต  </a:t>
            </a:r>
            <a:r>
              <a:rPr lang="th-TH" sz="3600" u="sng" smtClean="0">
                <a:latin typeface="Cordia New" pitchFamily="34" charset="-34"/>
              </a:rPr>
              <a:t>เว้น</a:t>
            </a:r>
            <a:r>
              <a:rPr lang="th-TH" sz="3600" smtClean="0">
                <a:latin typeface="Cordia New" pitchFamily="34" charset="-34"/>
              </a:rPr>
              <a:t>  สมรสใหม่</a:t>
            </a:r>
            <a:endParaRPr lang="th-TH" sz="1600" smtClean="0">
              <a:latin typeface="Cordia New" pitchFamily="34" charset="-34"/>
            </a:endParaRPr>
          </a:p>
          <a:p>
            <a:pPr eaLnBrk="1" hangingPunct="1"/>
            <a:r>
              <a:rPr lang="th-TH" sz="4100" b="1" smtClean="0">
                <a:latin typeface="Cordia New" pitchFamily="34" charset="-34"/>
              </a:rPr>
              <a:t> </a:t>
            </a:r>
            <a:r>
              <a:rPr lang="th-TH" sz="4000" b="1" smtClean="0">
                <a:latin typeface="Cordia New" pitchFamily="34" charset="-34"/>
              </a:rPr>
              <a:t>บุตร</a:t>
            </a:r>
            <a:endParaRPr lang="th-TH" sz="4100" b="1" smtClean="0">
              <a:latin typeface="Cordia New" pitchFamily="34" charset="-34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h-TH" sz="4100" smtClean="0">
                <a:latin typeface="Cordia New" pitchFamily="34" charset="-34"/>
              </a:rPr>
              <a:t>		</a:t>
            </a:r>
            <a:r>
              <a:rPr lang="th-TH" sz="3600" smtClean="0">
                <a:latin typeface="Cordia New" pitchFamily="34" charset="-34"/>
              </a:rPr>
              <a:t>:  2 ส่วน (ถ้ามี 3 คนขึ้นไป รับ 3 ส่วน) 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3600" smtClean="0">
                <a:latin typeface="Cordia New" pitchFamily="34" charset="-34"/>
              </a:rPr>
              <a:t>		</a:t>
            </a:r>
            <a:r>
              <a:rPr lang="en-US" sz="3600" smtClean="0">
                <a:latin typeface="Cordia New" pitchFamily="34" charset="-34"/>
              </a:rPr>
              <a:t>:  </a:t>
            </a:r>
            <a:r>
              <a:rPr lang="th-TH" sz="3600" smtClean="0">
                <a:latin typeface="Cordia New" pitchFamily="34" charset="-34"/>
              </a:rPr>
              <a:t>รับถึง 20 ปีบริบูรณ์ หรือ กำลังศึกษารับถึง 25 ปีบริบูรณ์</a:t>
            </a:r>
            <a:endParaRPr lang="th-TH" sz="4100" smtClean="0">
              <a:latin typeface="Cordia New" pitchFamily="34" charset="-34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th-TH" sz="4400" smtClean="0">
              <a:latin typeface="Angsana New" pitchFamily="18" charset="-34"/>
              <a:cs typeface="Browallia New" pitchFamily="34" charset="-34"/>
            </a:endParaRPr>
          </a:p>
        </p:txBody>
      </p:sp>
      <p:grpSp>
        <p:nvGrpSpPr>
          <p:cNvPr id="2" name="กลุ่ม 3"/>
          <p:cNvGrpSpPr/>
          <p:nvPr/>
        </p:nvGrpSpPr>
        <p:grpSpPr>
          <a:xfrm>
            <a:off x="1214414" y="285728"/>
            <a:ext cx="6015037" cy="856499"/>
            <a:chOff x="0" y="0"/>
            <a:chExt cx="6015037" cy="856499"/>
          </a:xfrm>
          <a:scene3d>
            <a:camera prst="orthographicFront"/>
            <a:lightRig rig="flat" dir="t"/>
          </a:scene3d>
        </p:grpSpPr>
        <p:sp>
          <p:nvSpPr>
            <p:cNvPr id="5" name="สี่เหลี่ยมมุมมน 4"/>
            <p:cNvSpPr/>
            <p:nvPr/>
          </p:nvSpPr>
          <p:spPr>
            <a:xfrm>
              <a:off x="0" y="0"/>
              <a:ext cx="6015037" cy="856499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สี่เหลี่ยมมุมมน 4"/>
            <p:cNvSpPr/>
            <p:nvPr/>
          </p:nvSpPr>
          <p:spPr>
            <a:xfrm>
              <a:off x="41811" y="41811"/>
              <a:ext cx="5931415" cy="77287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152400" tIns="152400" rIns="152400" bIns="1524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4000" b="1" dirty="0"/>
                <a:t>การแบ่งจ่ายบำนาญพิเศษ</a:t>
              </a:r>
              <a:endParaRPr lang="en-US" sz="4000" dirty="0"/>
            </a:p>
          </p:txBody>
        </p:sp>
      </p:grp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1785938"/>
            <a:ext cx="22161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000125" y="1571625"/>
            <a:ext cx="650081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th-TH" sz="3600" b="1" dirty="0">
                <a:latin typeface="Cordia New" pitchFamily="34" charset="-34"/>
                <a:cs typeface="+mn-cs"/>
              </a:rPr>
              <a:t>  ในกรณีไม่มีทายาท </a:t>
            </a:r>
            <a:r>
              <a:rPr lang="th-TH" sz="3600" dirty="0">
                <a:latin typeface="Cordia New" pitchFamily="34" charset="-34"/>
                <a:cs typeface="+mn-cs"/>
              </a:rPr>
              <a:t>ให้จ่าย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h-TH" sz="3600" dirty="0">
                <a:latin typeface="Cordia New" pitchFamily="34" charset="-34"/>
                <a:cs typeface="+mn-cs"/>
              </a:rPr>
              <a:t>ผู้อุปการะ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h-TH" sz="3600" dirty="0">
                <a:latin typeface="Cordia New" pitchFamily="34" charset="-34"/>
                <a:cs typeface="+mn-cs"/>
              </a:rPr>
              <a:t>ผู้อยู่ในอุปการะ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th-TH" sz="3600" dirty="0">
                <a:latin typeface="Cordia New" pitchFamily="34" charset="-34"/>
                <a:cs typeface="+mn-cs"/>
              </a:rPr>
              <a:t>   ตามส่วนที่เจ้ากระทรวงกำหนด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th-TH" sz="3600" dirty="0">
                <a:latin typeface="Cordia New" pitchFamily="34" charset="-34"/>
                <a:cs typeface="+mn-cs"/>
              </a:rPr>
              <a:t>   อายุไม่ถึง 20 ปีบริบูรณ์ ให้ได้รับอย่างบุตร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th-TH" sz="3600" dirty="0">
                <a:latin typeface="Cordia New" pitchFamily="34" charset="-34"/>
                <a:cs typeface="+mn-cs"/>
              </a:rPr>
              <a:t>   ไม่เข้าลักษณะดังกล่าวให้ได้รับ 10 ปี</a:t>
            </a:r>
          </a:p>
          <a:p>
            <a:pPr marL="1257300" lvl="2" indent="-342900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SzPct val="65000"/>
              <a:buFont typeface="Wingdings" pitchFamily="2" charset="2"/>
              <a:buNone/>
              <a:defRPr/>
            </a:pPr>
            <a:endParaRPr lang="th-TH" sz="3200" dirty="0"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2" name="กลุ่ม 3"/>
          <p:cNvGrpSpPr/>
          <p:nvPr/>
        </p:nvGrpSpPr>
        <p:grpSpPr>
          <a:xfrm>
            <a:off x="1214414" y="285728"/>
            <a:ext cx="6015037" cy="856499"/>
            <a:chOff x="0" y="0"/>
            <a:chExt cx="6015037" cy="856499"/>
          </a:xfrm>
          <a:scene3d>
            <a:camera prst="orthographicFront"/>
            <a:lightRig rig="flat" dir="t"/>
          </a:scene3d>
        </p:grpSpPr>
        <p:sp>
          <p:nvSpPr>
            <p:cNvPr id="5" name="สี่เหลี่ยมมุมมน 4"/>
            <p:cNvSpPr/>
            <p:nvPr/>
          </p:nvSpPr>
          <p:spPr>
            <a:xfrm>
              <a:off x="0" y="0"/>
              <a:ext cx="6015037" cy="856499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สี่เหลี่ยมมุมมน 4"/>
            <p:cNvSpPr/>
            <p:nvPr/>
          </p:nvSpPr>
          <p:spPr>
            <a:xfrm>
              <a:off x="41811" y="41811"/>
              <a:ext cx="5931415" cy="77287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152400" tIns="152400" rIns="152400" bIns="1524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4000" b="1" dirty="0"/>
                <a:t>การแบ่งจ่ายบำนาญพิเศษ</a:t>
              </a:r>
              <a:endParaRPr lang="en-US" sz="4000" dirty="0"/>
            </a:p>
          </p:txBody>
        </p:sp>
      </p:grp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88" y="1928813"/>
            <a:ext cx="2157412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643188" y="2613025"/>
            <a:ext cx="6500812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10000" b="1" cap="all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pitchFamily="34" charset="0"/>
                <a:cs typeface="+mj-cs"/>
              </a:rPr>
              <a:t>บำเหน็จตกทอด</a:t>
            </a:r>
            <a:endParaRPr lang="th-TH" sz="10000" b="1" cap="all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Times New Roman" pitchFamily="18" charset="0"/>
              <a:cs typeface="+mj-cs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560638"/>
            <a:ext cx="22860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ไดอะแกรม 3"/>
          <p:cNvGraphicFramePr/>
          <p:nvPr/>
        </p:nvGraphicFramePr>
        <p:xfrm>
          <a:off x="1714480" y="285736"/>
          <a:ext cx="4643438" cy="1071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6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14313" y="1571625"/>
            <a:ext cx="8001000" cy="5143500"/>
          </a:xfrm>
        </p:spPr>
        <p:txBody>
          <a:bodyPr/>
          <a:lstStyle/>
          <a:p>
            <a:pPr marL="609600" indent="-609600" eaLnBrk="1" hangingPunct="1">
              <a:buClr>
                <a:srgbClr val="7030A0"/>
              </a:buClr>
              <a:buSzPct val="70000"/>
              <a:buFont typeface="Wingdings" pitchFamily="2" charset="2"/>
              <a:buChar char=""/>
            </a:pPr>
            <a:r>
              <a:rPr lang="th-TH" sz="3600" b="1" smtClean="0">
                <a:latin typeface="Cordia New" pitchFamily="34" charset="-34"/>
              </a:rPr>
              <a:t>ข้าราชการตาย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th-TH" sz="3200" smtClean="0">
                <a:latin typeface="Cordia New" pitchFamily="34" charset="-34"/>
              </a:rPr>
              <a:t>	</a:t>
            </a:r>
            <a:r>
              <a:rPr lang="th-TH" sz="3000" b="1" smtClean="0">
                <a:solidFill>
                  <a:srgbClr val="CC00FF"/>
                </a:solidFill>
                <a:latin typeface="Cordia New" pitchFamily="34" charset="-34"/>
              </a:rPr>
              <a:t>1.</a:t>
            </a:r>
            <a:r>
              <a:rPr lang="th-TH" sz="3000" smtClean="0">
                <a:latin typeface="Cordia New" pitchFamily="34" charset="-34"/>
              </a:rPr>
              <a:t> เหตุปกติ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th-TH" sz="3000" smtClean="0">
                <a:latin typeface="Cordia New" pitchFamily="34" charset="-34"/>
              </a:rPr>
              <a:t>	เป็นโรคหรือเจ็บป่วย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th-TH" sz="3200" smtClean="0">
                <a:latin typeface="Cordia New" pitchFamily="34" charset="-34"/>
              </a:rPr>
              <a:t>	</a:t>
            </a:r>
            <a:r>
              <a:rPr lang="th-TH" sz="3000" b="1" smtClean="0">
                <a:solidFill>
                  <a:srgbClr val="CC00FF"/>
                </a:solidFill>
                <a:latin typeface="Cordia New" pitchFamily="34" charset="-34"/>
              </a:rPr>
              <a:t>2.</a:t>
            </a:r>
            <a:r>
              <a:rPr lang="th-TH" sz="3000" smtClean="0">
                <a:latin typeface="Cordia New" pitchFamily="34" charset="-34"/>
              </a:rPr>
              <a:t> เหตุผิดปกติธรรมชาติ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th-TH" sz="3000" smtClean="0">
                <a:latin typeface="Cordia New" pitchFamily="34" charset="-34"/>
              </a:rPr>
              <a:t>	อุบัติเหตุกระทำ หรือถูกกระทำถึงแก่ความตาย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th-TH" sz="3000" smtClean="0">
                <a:latin typeface="Cordia New" pitchFamily="34" charset="-34"/>
              </a:rPr>
              <a:t>	</a:t>
            </a:r>
            <a:r>
              <a:rPr lang="th-TH" sz="3000" u="sng" smtClean="0">
                <a:latin typeface="Cordia New" pitchFamily="34" charset="-34"/>
              </a:rPr>
              <a:t>ซึ่งไม่ได้เกิดจากการประพฤติชั่วอย่างร้ายแรงของตนเอง</a:t>
            </a:r>
            <a:endParaRPr lang="th-TH" sz="3000" smtClean="0">
              <a:cs typeface="Browallia New" pitchFamily="34" charset="-34"/>
            </a:endParaRPr>
          </a:p>
        </p:txBody>
      </p:sp>
      <p:graphicFrame>
        <p:nvGraphicFramePr>
          <p:cNvPr id="5" name="ไดอะแกรม 4"/>
          <p:cNvGraphicFramePr/>
          <p:nvPr/>
        </p:nvGraphicFramePr>
        <p:xfrm>
          <a:off x="500034" y="5286388"/>
          <a:ext cx="7215238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57750" y="2071688"/>
            <a:ext cx="2146300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785813" y="2000250"/>
            <a:ext cx="7072312" cy="23193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spcBef>
                <a:spcPts val="960"/>
              </a:spcBef>
              <a:buClr>
                <a:srgbClr val="7030A0"/>
              </a:buClr>
              <a:buSzPct val="70000"/>
              <a:buFont typeface="Wingdings" pitchFamily="2" charset="2"/>
              <a:buChar char="Ì"/>
              <a:defRPr/>
            </a:pPr>
            <a:r>
              <a:rPr lang="th-TH" sz="4400" b="1" dirty="0">
                <a:latin typeface="Angsana New" pitchFamily="18" charset="-34"/>
                <a:cs typeface="+mn-cs"/>
              </a:rPr>
              <a:t>ผู้รับบำนาญ</a:t>
            </a:r>
            <a:r>
              <a:rPr lang="th-TH" sz="4400" b="1" dirty="0">
                <a:latin typeface="Cordia New" pitchFamily="34" charset="-34"/>
                <a:cs typeface="+mn-cs"/>
              </a:rPr>
              <a:t>ตาย</a:t>
            </a:r>
          </a:p>
          <a:p>
            <a:pPr marL="609600" indent="-609600">
              <a:spcBef>
                <a:spcPts val="960"/>
              </a:spcBef>
              <a:defRPr/>
            </a:pPr>
            <a:r>
              <a:rPr lang="th-TH" sz="4400" b="1" dirty="0">
                <a:latin typeface="Cordia New" pitchFamily="34" charset="-34"/>
                <a:cs typeface="+mn-cs"/>
              </a:rPr>
              <a:t>	30</a:t>
            </a:r>
            <a:r>
              <a:rPr lang="th-TH" sz="4000" dirty="0">
                <a:latin typeface="Cordia New" pitchFamily="34" charset="-34"/>
                <a:cs typeface="+mn-cs"/>
              </a:rPr>
              <a:t> เท่าของบำนาญ + </a:t>
            </a:r>
            <a:r>
              <a:rPr lang="th-TH" sz="4000" dirty="0" err="1">
                <a:latin typeface="Cordia New" pitchFamily="34" charset="-34"/>
                <a:cs typeface="+mn-cs"/>
              </a:rPr>
              <a:t>ช.ค.บ.</a:t>
            </a:r>
            <a:endParaRPr lang="th-TH" sz="4000" dirty="0">
              <a:latin typeface="Cordia New" pitchFamily="34" charset="-34"/>
              <a:cs typeface="+mn-cs"/>
            </a:endParaRPr>
          </a:p>
          <a:p>
            <a:pPr marL="609600" indent="-609600">
              <a:spcBef>
                <a:spcPts val="960"/>
              </a:spcBef>
              <a:defRPr/>
            </a:pPr>
            <a:r>
              <a:rPr lang="th-TH" sz="4000" dirty="0">
                <a:latin typeface="Cordia New" pitchFamily="34" charset="-34"/>
                <a:cs typeface="+mn-cs"/>
              </a:rPr>
              <a:t>	หัก </a:t>
            </a:r>
            <a:r>
              <a:rPr lang="th-TH" sz="4000" dirty="0">
                <a:solidFill>
                  <a:srgbClr val="CC00FF"/>
                </a:solidFill>
                <a:latin typeface="Cordia New" pitchFamily="34" charset="-34"/>
                <a:cs typeface="+mn-cs"/>
              </a:rPr>
              <a:t>บำเหน็จดำรงชีพ</a:t>
            </a:r>
            <a:r>
              <a:rPr lang="th-TH" sz="4000" dirty="0">
                <a:latin typeface="Cordia New" pitchFamily="34" charset="-34"/>
                <a:cs typeface="+mn-cs"/>
              </a:rPr>
              <a:t> (ส่วนที่ขอรับไปแล้ว)</a:t>
            </a:r>
            <a:endParaRPr lang="th-TH" sz="3600" dirty="0">
              <a:latin typeface="Cordia New" pitchFamily="34" charset="-34"/>
              <a:cs typeface="Cordia New" pitchFamily="34" charset="-34"/>
            </a:endParaRPr>
          </a:p>
        </p:txBody>
      </p:sp>
      <p:grpSp>
        <p:nvGrpSpPr>
          <p:cNvPr id="2" name="กลุ่ม 9"/>
          <p:cNvGrpSpPr/>
          <p:nvPr/>
        </p:nvGrpSpPr>
        <p:grpSpPr>
          <a:xfrm>
            <a:off x="1785918" y="428604"/>
            <a:ext cx="4643438" cy="1071144"/>
            <a:chOff x="0" y="417"/>
            <a:chExt cx="4643438" cy="1071144"/>
          </a:xfrm>
          <a:scene3d>
            <a:camera prst="orthographicFront"/>
            <a:lightRig rig="flat" dir="t"/>
          </a:scene3d>
        </p:grpSpPr>
        <p:sp>
          <p:nvSpPr>
            <p:cNvPr id="11" name="สี่เหลี่ยมมุมมน 10"/>
            <p:cNvSpPr/>
            <p:nvPr/>
          </p:nvSpPr>
          <p:spPr>
            <a:xfrm>
              <a:off x="0" y="417"/>
              <a:ext cx="4643438" cy="1071144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" name="สี่เหลี่ยมมุมมน 4"/>
            <p:cNvSpPr/>
            <p:nvPr/>
          </p:nvSpPr>
          <p:spPr>
            <a:xfrm>
              <a:off x="52289" y="52706"/>
              <a:ext cx="4538860" cy="96656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28600" tIns="228600" rIns="228600" bIns="228600" spcCol="1270" anchor="ctr"/>
            <a:lstStyle/>
            <a:p>
              <a:pPr algn="ctr" defTabSz="2667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6000" b="1" dirty="0">
                  <a:cs typeface="+mj-cs"/>
                </a:rPr>
                <a:t>บำเหน็จตกทอด</a:t>
              </a:r>
              <a:endParaRPr lang="th-TH" sz="6000" dirty="0">
                <a:cs typeface="+mj-cs"/>
              </a:endParaRPr>
            </a:p>
          </p:txBody>
        </p:sp>
      </p:grp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25" y="4714875"/>
            <a:ext cx="29083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9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214313" y="1714500"/>
            <a:ext cx="7929562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>
              <a:spcBef>
                <a:spcPts val="0"/>
              </a:spcBef>
              <a:buClr>
                <a:srgbClr val="0070C0"/>
              </a:buClr>
              <a:defRPr/>
            </a:pPr>
            <a:r>
              <a:rPr lang="th-TH" sz="3600" b="1" dirty="0">
                <a:latin typeface="Cordia New" pitchFamily="34" charset="-34"/>
                <a:cs typeface="+mn-cs"/>
              </a:rPr>
              <a:t>จ่ายให้ทายาท ดังนี้</a:t>
            </a:r>
          </a:p>
          <a:p>
            <a:pPr marL="1143000" lvl="2" indent="-228600">
              <a:spcBef>
                <a:spcPts val="0"/>
              </a:spcBef>
              <a:buClr>
                <a:srgbClr val="0070C0"/>
              </a:buClr>
              <a:buSzPct val="80000"/>
              <a:buFont typeface="Wingdings" pitchFamily="2" charset="2"/>
              <a:buChar char="v"/>
              <a:defRPr/>
            </a:pPr>
            <a:r>
              <a:rPr lang="th-TH" sz="3200" dirty="0">
                <a:latin typeface="Cordia New" pitchFamily="34" charset="-34"/>
                <a:cs typeface="+mn-cs"/>
              </a:rPr>
              <a:t>  </a:t>
            </a:r>
            <a:r>
              <a:rPr lang="th-TH" sz="3600" dirty="0">
                <a:latin typeface="Cordia New" pitchFamily="34" charset="-34"/>
                <a:cs typeface="+mn-cs"/>
              </a:rPr>
              <a:t>บิดา มารดา</a:t>
            </a:r>
            <a:r>
              <a:rPr lang="th-TH" sz="3200" dirty="0">
                <a:latin typeface="Cordia New" pitchFamily="34" charset="-34"/>
                <a:cs typeface="+mn-cs"/>
              </a:rPr>
              <a:t>	1 ส่วน</a:t>
            </a:r>
          </a:p>
          <a:p>
            <a:pPr marL="1143000" lvl="2" indent="-228600">
              <a:spcBef>
                <a:spcPts val="0"/>
              </a:spcBef>
              <a:buClr>
                <a:srgbClr val="0070C0"/>
              </a:buClr>
              <a:buSzPct val="80000"/>
              <a:buFont typeface="Wingdings" pitchFamily="2" charset="2"/>
              <a:buChar char="v"/>
              <a:defRPr/>
            </a:pPr>
            <a:r>
              <a:rPr lang="th-TH" sz="3200" dirty="0">
                <a:latin typeface="Cordia New" pitchFamily="34" charset="-34"/>
                <a:cs typeface="+mn-cs"/>
              </a:rPr>
              <a:t>  </a:t>
            </a:r>
            <a:r>
              <a:rPr lang="th-TH" sz="3600" dirty="0">
                <a:latin typeface="Cordia New" pitchFamily="34" charset="-34"/>
                <a:cs typeface="+mn-cs"/>
              </a:rPr>
              <a:t>คู่สมรส</a:t>
            </a:r>
            <a:r>
              <a:rPr lang="th-TH" sz="3200" dirty="0">
                <a:latin typeface="Cordia New" pitchFamily="34" charset="-34"/>
                <a:cs typeface="+mn-cs"/>
              </a:rPr>
              <a:t>		1 ส่วน   </a:t>
            </a:r>
          </a:p>
          <a:p>
            <a:pPr marL="1143000" lvl="2" indent="-228600">
              <a:spcBef>
                <a:spcPts val="0"/>
              </a:spcBef>
              <a:buClr>
                <a:srgbClr val="0070C0"/>
              </a:buClr>
              <a:buSzPct val="80000"/>
              <a:buFont typeface="Wingdings" pitchFamily="2" charset="2"/>
              <a:buChar char="v"/>
              <a:defRPr/>
            </a:pPr>
            <a:r>
              <a:rPr lang="th-TH" sz="3200" dirty="0">
                <a:latin typeface="Cordia New" pitchFamily="34" charset="-34"/>
                <a:cs typeface="+mn-cs"/>
              </a:rPr>
              <a:t>  </a:t>
            </a:r>
            <a:r>
              <a:rPr lang="th-TH" sz="3600" dirty="0">
                <a:latin typeface="Cordia New" pitchFamily="34" charset="-34"/>
                <a:cs typeface="+mn-cs"/>
              </a:rPr>
              <a:t>บุตร</a:t>
            </a:r>
            <a:r>
              <a:rPr lang="th-TH" sz="3200" dirty="0">
                <a:latin typeface="Cordia New" pitchFamily="34" charset="-34"/>
                <a:cs typeface="+mn-cs"/>
              </a:rPr>
              <a:t> 		2 ส่วน	(บุตร 3 คนขึ้นไป 3 ส่วน)</a:t>
            </a:r>
          </a:p>
          <a:p>
            <a:pPr marL="1143000" lvl="2" indent="-228600">
              <a:spcBef>
                <a:spcPts val="0"/>
              </a:spcBef>
              <a:buClr>
                <a:srgbClr val="0070C0"/>
              </a:buClr>
              <a:defRPr/>
            </a:pPr>
            <a:endParaRPr lang="th-TH" sz="3200" dirty="0">
              <a:latin typeface="Cordia New" pitchFamily="34" charset="-34"/>
              <a:cs typeface="+mn-cs"/>
            </a:endParaRPr>
          </a:p>
          <a:p>
            <a:pPr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r>
              <a:rPr lang="th-TH" sz="3200" b="1" dirty="0">
                <a:latin typeface="Cordia New" pitchFamily="34" charset="-34"/>
                <a:cs typeface="+mn-cs"/>
              </a:rPr>
              <a:t>	</a:t>
            </a:r>
            <a:r>
              <a:rPr lang="th-TH" sz="3600" b="1" u="sng" dirty="0">
                <a:latin typeface="Cordia New" pitchFamily="34" charset="-34"/>
                <a:cs typeface="+mn-cs"/>
              </a:rPr>
              <a:t>กรณีไม่มีทายาท</a:t>
            </a:r>
            <a:endParaRPr lang="th-TH" sz="3200" b="1" u="sng" dirty="0">
              <a:latin typeface="Cordia New" pitchFamily="34" charset="-34"/>
              <a:cs typeface="+mn-cs"/>
            </a:endParaRPr>
          </a:p>
          <a:p>
            <a:pPr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r>
              <a:rPr lang="th-TH" sz="3200" dirty="0">
                <a:latin typeface="Cordia New" pitchFamily="34" charset="-34"/>
                <a:cs typeface="+mn-cs"/>
              </a:rPr>
              <a:t> 	ให้จ่ายแก่บุคคลซึ่งผู้ตายแสดงเจตนาไว้ต่อส่วนราชการเจ้าสังกัด</a:t>
            </a:r>
          </a:p>
          <a:p>
            <a:pPr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r>
              <a:rPr lang="th-TH" sz="3200" dirty="0">
                <a:latin typeface="Cordia New" pitchFamily="34" charset="-34"/>
                <a:cs typeface="+mn-cs"/>
              </a:rPr>
              <a:t> 	(ตามแบบและวิธีการที่กระทรวงการคลังกำหนด)</a:t>
            </a:r>
          </a:p>
        </p:txBody>
      </p:sp>
      <p:grpSp>
        <p:nvGrpSpPr>
          <p:cNvPr id="2" name="กลุ่ม 6"/>
          <p:cNvGrpSpPr/>
          <p:nvPr/>
        </p:nvGrpSpPr>
        <p:grpSpPr>
          <a:xfrm>
            <a:off x="1785918" y="428604"/>
            <a:ext cx="4643438" cy="1071144"/>
            <a:chOff x="0" y="417"/>
            <a:chExt cx="4643438" cy="1071144"/>
          </a:xfrm>
          <a:scene3d>
            <a:camera prst="orthographicFront"/>
            <a:lightRig rig="flat" dir="t"/>
          </a:scene3d>
        </p:grpSpPr>
        <p:sp>
          <p:nvSpPr>
            <p:cNvPr id="8" name="สี่เหลี่ยมมุมมน 7"/>
            <p:cNvSpPr/>
            <p:nvPr/>
          </p:nvSpPr>
          <p:spPr>
            <a:xfrm>
              <a:off x="0" y="417"/>
              <a:ext cx="4643438" cy="1071144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" name="สี่เหลี่ยมมุมมน 4"/>
            <p:cNvSpPr/>
            <p:nvPr/>
          </p:nvSpPr>
          <p:spPr>
            <a:xfrm>
              <a:off x="52289" y="52706"/>
              <a:ext cx="4538860" cy="96656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28600" tIns="228600" rIns="228600" bIns="228600" spcCol="1270" anchor="ctr"/>
            <a:lstStyle/>
            <a:p>
              <a:pPr algn="ctr" defTabSz="2667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4000" b="1" dirty="0">
                  <a:cs typeface="+mj-cs"/>
                </a:rPr>
                <a:t>การแบ่งจ่ายบำเหน็จตกทอด</a:t>
              </a:r>
              <a:endParaRPr lang="th-TH" sz="4000" dirty="0">
                <a:cs typeface="+mj-cs"/>
              </a:endParaRPr>
            </a:p>
          </p:txBody>
        </p:sp>
      </p:grpSp>
      <p:pic>
        <p:nvPicPr>
          <p:cNvPr id="3174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25" y="1857375"/>
            <a:ext cx="13049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9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990600" y="1066800"/>
            <a:ext cx="6934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</a:pPr>
            <a:endParaRPr lang="th-TH" sz="3200" b="1"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5" name="Rectangle 9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714375" y="714375"/>
            <a:ext cx="6934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th-TH" sz="6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+mn-cs"/>
              </a:rPr>
              <a:t>บุตรที่ชอบด้วยกฎหมาย </a:t>
            </a:r>
          </a:p>
          <a:p>
            <a:pPr marL="342900" indent="-342900" algn="ctr">
              <a:lnSpc>
                <a:spcPct val="90000"/>
              </a:lnSpc>
              <a:spcBef>
                <a:spcPct val="50000"/>
              </a:spcBef>
              <a:defRPr/>
            </a:pPr>
            <a:endParaRPr lang="th-TH" sz="800" dirty="0">
              <a:latin typeface="Times New Roman" pitchFamily="18" charset="0"/>
              <a:cs typeface="Angsana New" pitchFamily="18" charset="-34"/>
            </a:endParaRPr>
          </a:p>
          <a:p>
            <a:pPr marL="342900" indent="-342900">
              <a:lnSpc>
                <a:spcPct val="90000"/>
              </a:lnSpc>
              <a:spcBef>
                <a:spcPct val="50000"/>
              </a:spcBef>
              <a:buClr>
                <a:srgbClr val="954197"/>
              </a:buClr>
              <a:buFont typeface="Wingdings" pitchFamily="2" charset="2"/>
              <a:buChar char="v"/>
              <a:defRPr/>
            </a:pPr>
            <a:r>
              <a:rPr lang="th-TH" sz="3600" b="1" dirty="0">
                <a:solidFill>
                  <a:schemeClr val="tx2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  </a:t>
            </a:r>
            <a:r>
              <a:rPr lang="th-TH" sz="3600" b="1" dirty="0">
                <a:latin typeface="Cordia New" pitchFamily="34" charset="-34"/>
                <a:cs typeface="+mn-cs"/>
              </a:rPr>
              <a:t>บิดามารดาจดทะเบียนสมรสกัน</a:t>
            </a:r>
          </a:p>
          <a:p>
            <a:pPr marL="342900" indent="-342900">
              <a:lnSpc>
                <a:spcPct val="90000"/>
              </a:lnSpc>
              <a:spcBef>
                <a:spcPct val="50000"/>
              </a:spcBef>
              <a:buClr>
                <a:srgbClr val="954197"/>
              </a:buClr>
              <a:buFont typeface="Wingdings" pitchFamily="2" charset="2"/>
              <a:buChar char="v"/>
              <a:defRPr/>
            </a:pPr>
            <a:r>
              <a:rPr lang="th-TH" sz="3600" b="1" dirty="0">
                <a:latin typeface="Cordia New" pitchFamily="34" charset="-34"/>
                <a:cs typeface="+mn-cs"/>
              </a:rPr>
              <a:t>  บิดาจดทะเบียนรับรองบุตร</a:t>
            </a:r>
          </a:p>
          <a:p>
            <a:pPr marL="342900" indent="-342900">
              <a:lnSpc>
                <a:spcPct val="90000"/>
              </a:lnSpc>
              <a:spcBef>
                <a:spcPct val="50000"/>
              </a:spcBef>
              <a:buClr>
                <a:srgbClr val="954197"/>
              </a:buClr>
              <a:buFont typeface="Wingdings" pitchFamily="2" charset="2"/>
              <a:buChar char="v"/>
              <a:defRPr/>
            </a:pPr>
            <a:r>
              <a:rPr lang="th-TH" sz="3600" b="1" dirty="0">
                <a:latin typeface="Cordia New" pitchFamily="34" charset="-34"/>
                <a:cs typeface="+mn-cs"/>
              </a:rPr>
              <a:t>  บุตรบุญธรรม</a:t>
            </a:r>
          </a:p>
          <a:p>
            <a:pPr marL="342900" indent="-342900">
              <a:lnSpc>
                <a:spcPct val="90000"/>
              </a:lnSpc>
              <a:spcBef>
                <a:spcPct val="50000"/>
              </a:spcBef>
              <a:buClr>
                <a:srgbClr val="954197"/>
              </a:buClr>
              <a:buFont typeface="Wingdings" pitchFamily="2" charset="2"/>
              <a:buChar char="v"/>
              <a:defRPr/>
            </a:pPr>
            <a:r>
              <a:rPr lang="th-TH" sz="3600" b="1" dirty="0">
                <a:latin typeface="Cordia New" pitchFamily="34" charset="-34"/>
                <a:cs typeface="+mn-cs"/>
              </a:rPr>
              <a:t>  บุตรตามคำพิพากษาของศาล</a:t>
            </a:r>
          </a:p>
        </p:txBody>
      </p:sp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3" y="4857750"/>
            <a:ext cx="2536825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357188" y="1785938"/>
            <a:ext cx="7929562" cy="40719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002060"/>
              </a:buClr>
              <a:buFont typeface="Wingdings 2" pitchFamily="18" charset="2"/>
              <a:buNone/>
            </a:pPr>
            <a:r>
              <a:rPr lang="th-TH" sz="3600" smtClean="0">
                <a:latin typeface="Cordia New" pitchFamily="34" charset="-34"/>
              </a:rPr>
              <a:t> </a:t>
            </a:r>
            <a:r>
              <a:rPr lang="th-TH" sz="3600" b="1" smtClean="0">
                <a:latin typeface="Cordia New" pitchFamily="34" charset="-34"/>
              </a:rPr>
              <a:t>แบบหนังสือแสดงเจตนาระบุตัวผู้รับบำเหน็จตกทอด</a:t>
            </a:r>
          </a:p>
          <a:p>
            <a:pPr lvl="1" eaLnBrk="1" hangingPunct="1">
              <a:lnSpc>
                <a:spcPct val="90000"/>
              </a:lnSpc>
              <a:buClr>
                <a:srgbClr val="002060"/>
              </a:buClr>
              <a:buFont typeface="Wingdings" pitchFamily="2" charset="2"/>
              <a:buChar char=""/>
            </a:pPr>
            <a:r>
              <a:rPr lang="th-TH" sz="3400" smtClean="0">
                <a:solidFill>
                  <a:schemeClr val="tx1"/>
                </a:solidFill>
                <a:latin typeface="Cordia New" pitchFamily="34" charset="-34"/>
              </a:rPr>
              <a:t>   ตามแบบและวิธีการที่กระทรวงการคลังกำหนด</a:t>
            </a:r>
          </a:p>
          <a:p>
            <a:pPr lvl="1" eaLnBrk="1" hangingPunct="1">
              <a:lnSpc>
                <a:spcPct val="90000"/>
              </a:lnSpc>
              <a:buClr>
                <a:srgbClr val="002060"/>
              </a:buClr>
              <a:buFont typeface="Wingdings" pitchFamily="2" charset="2"/>
              <a:buChar char=""/>
            </a:pPr>
            <a:r>
              <a:rPr lang="th-TH" sz="3400" smtClean="0">
                <a:solidFill>
                  <a:schemeClr val="tx1"/>
                </a:solidFill>
                <a:latin typeface="Cordia New" pitchFamily="34" charset="-34"/>
              </a:rPr>
              <a:t>   ระบุชื่อบุคคลธรรมดา (ไม่จำกัดจำนวน)</a:t>
            </a:r>
          </a:p>
          <a:p>
            <a:pPr lvl="1" eaLnBrk="1" hangingPunct="1">
              <a:lnSpc>
                <a:spcPct val="90000"/>
              </a:lnSpc>
              <a:buClr>
                <a:srgbClr val="002060"/>
              </a:buClr>
              <a:buFont typeface="Wingdings" pitchFamily="2" charset="2"/>
              <a:buChar char=""/>
            </a:pPr>
            <a:r>
              <a:rPr lang="th-TH" sz="3400" smtClean="0">
                <a:solidFill>
                  <a:schemeClr val="tx1"/>
                </a:solidFill>
                <a:latin typeface="Cordia New" pitchFamily="34" charset="-34"/>
              </a:rPr>
              <a:t>   ยื่นต่อเจ้าหน้าที่ </a:t>
            </a:r>
          </a:p>
          <a:p>
            <a:pPr lvl="1" eaLnBrk="1" hangingPunct="1">
              <a:lnSpc>
                <a:spcPct val="90000"/>
              </a:lnSpc>
              <a:buClr>
                <a:srgbClr val="002060"/>
              </a:buClr>
              <a:buFont typeface="Wingdings" pitchFamily="2" charset="2"/>
              <a:buChar char=""/>
            </a:pPr>
            <a:r>
              <a:rPr lang="th-TH" sz="3400" smtClean="0">
                <a:solidFill>
                  <a:schemeClr val="tx1"/>
                </a:solidFill>
                <a:latin typeface="Cordia New" pitchFamily="34" charset="-34"/>
              </a:rPr>
              <a:t>   เก็บหนังสือไว้ 1 ฉบับ</a:t>
            </a:r>
          </a:p>
        </p:txBody>
      </p:sp>
      <p:grpSp>
        <p:nvGrpSpPr>
          <p:cNvPr id="2" name="กลุ่ม 6"/>
          <p:cNvGrpSpPr/>
          <p:nvPr/>
        </p:nvGrpSpPr>
        <p:grpSpPr>
          <a:xfrm>
            <a:off x="714348" y="357592"/>
            <a:ext cx="6786610" cy="1071144"/>
            <a:chOff x="0" y="417"/>
            <a:chExt cx="4643438" cy="1071144"/>
          </a:xfrm>
          <a:scene3d>
            <a:camera prst="orthographicFront"/>
            <a:lightRig rig="flat" dir="t"/>
          </a:scene3d>
        </p:grpSpPr>
        <p:sp>
          <p:nvSpPr>
            <p:cNvPr id="8" name="สี่เหลี่ยมมุมมน 7"/>
            <p:cNvSpPr/>
            <p:nvPr/>
          </p:nvSpPr>
          <p:spPr>
            <a:xfrm>
              <a:off x="0" y="417"/>
              <a:ext cx="4643438" cy="1071144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" name="สี่เหลี่ยมมุมมน 4"/>
            <p:cNvSpPr/>
            <p:nvPr/>
          </p:nvSpPr>
          <p:spPr>
            <a:xfrm>
              <a:off x="52289" y="52706"/>
              <a:ext cx="4538860" cy="96656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28600" tIns="228600" rIns="228600" bIns="228600" spcCol="1270" anchor="ctr"/>
            <a:lstStyle/>
            <a:p>
              <a:pPr algn="ctr" defTabSz="2667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3600" b="1" dirty="0">
                  <a:cs typeface="+mj-cs"/>
                </a:rPr>
                <a:t>หนังสือแสดงเจตนาระบุตัวผู้รับบำเหน็จตกทอด</a:t>
              </a:r>
              <a:endParaRPr lang="th-TH" sz="3600" dirty="0">
                <a:cs typeface="+mj-cs"/>
              </a:endParaRPr>
            </a:p>
          </p:txBody>
        </p:sp>
      </p:grpSp>
      <p:sp>
        <p:nvSpPr>
          <p:cNvPr id="10" name="สี่เหลี่ยมผืนผ้า 9"/>
          <p:cNvSpPr/>
          <p:nvPr/>
        </p:nvSpPr>
        <p:spPr>
          <a:xfrm>
            <a:off x="2214546" y="5077438"/>
            <a:ext cx="3748142" cy="923330"/>
          </a:xfrm>
          <a:prstGeom prst="rect">
            <a:avLst/>
          </a:prstGeom>
          <a:noFill/>
        </p:spPr>
        <p:txBody>
          <a:bodyPr wrap="none">
            <a:prstTxWarp prst="textInflateTop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5400" b="1" cap="all" dirty="0">
                <a:ln/>
                <a:solidFill>
                  <a:srgbClr val="DD1A05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+mj-cs"/>
              </a:rPr>
              <a:t>ใช้พินัยกรรมไม่ได้</a:t>
            </a:r>
            <a:endParaRPr lang="th-TH" sz="5400" b="1" cap="all" dirty="0">
              <a:ln/>
              <a:solidFill>
                <a:srgbClr val="DD1A05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379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3544888"/>
            <a:ext cx="22161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714625" y="2671763"/>
            <a:ext cx="6429375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10000" b="1" cap="all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pitchFamily="34" charset="0"/>
                <a:cs typeface="+mj-cs"/>
              </a:rPr>
              <a:t>บำเหน็จดำรงชีพ</a:t>
            </a:r>
            <a:endParaRPr lang="th-TH" sz="10000" b="1" cap="all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Times New Roman" pitchFamily="18" charset="0"/>
              <a:cs typeface="+mj-cs"/>
            </a:endParaRPr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2976563"/>
            <a:ext cx="13811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71500" y="1857375"/>
            <a:ext cx="7572375" cy="41021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h-TH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ความหมาย</a:t>
            </a:r>
          </a:p>
          <a:p>
            <a:pPr eaLnBrk="1" fontAlgn="auto" hangingPunct="1">
              <a:spcAft>
                <a:spcPts val="0"/>
              </a:spcAft>
              <a:buClr>
                <a:schemeClr val="accent4"/>
              </a:buClr>
              <a:buFont typeface="Wingdings" pitchFamily="2" charset="2"/>
              <a:buChar char="§"/>
              <a:defRPr/>
            </a:pPr>
            <a:r>
              <a:rPr lang="th-TH" sz="3800" b="1" dirty="0" smtClean="0">
                <a:latin typeface="+mj-lt"/>
              </a:rPr>
              <a:t>บำเหน็จ</a:t>
            </a:r>
            <a:r>
              <a:rPr lang="th-TH" sz="3800" dirty="0" smtClean="0">
                <a:latin typeface="+mj-lt"/>
              </a:rPr>
              <a:t> คือ เงินตอบแทนความชอบที่ได้รับราชการมา          ซึ่งจ่ายเป็นเงินก้อนครั้งเดียว</a:t>
            </a:r>
          </a:p>
          <a:p>
            <a:pPr eaLnBrk="1" fontAlgn="auto" hangingPunct="1">
              <a:spcAft>
                <a:spcPts val="0"/>
              </a:spcAft>
              <a:buClr>
                <a:schemeClr val="accent4"/>
              </a:buClr>
              <a:buFont typeface="Wingdings" pitchFamily="2" charset="2"/>
              <a:buChar char="§"/>
              <a:defRPr/>
            </a:pPr>
            <a:r>
              <a:rPr lang="th-TH" sz="3800" b="1" dirty="0" smtClean="0">
                <a:latin typeface="+mj-lt"/>
              </a:rPr>
              <a:t>บำนาญ</a:t>
            </a:r>
            <a:r>
              <a:rPr lang="th-TH" sz="3800" dirty="0" smtClean="0">
                <a:latin typeface="+mj-lt"/>
              </a:rPr>
              <a:t> คือ เงินตอบแทนความชอบที่ได้รับราชการมา</a:t>
            </a:r>
            <a:r>
              <a:rPr lang="en-US" sz="3800" dirty="0" smtClean="0">
                <a:latin typeface="+mj-lt"/>
              </a:rPr>
              <a:t>  </a:t>
            </a:r>
            <a:r>
              <a:rPr lang="th-TH" sz="3800" dirty="0" smtClean="0">
                <a:latin typeface="+mj-lt"/>
              </a:rPr>
              <a:t>ซึ่งจ่ายเป็นรายเดือน</a:t>
            </a:r>
          </a:p>
        </p:txBody>
      </p:sp>
      <p:graphicFrame>
        <p:nvGraphicFramePr>
          <p:cNvPr id="5" name="ไดอะแกรม 4"/>
          <p:cNvGraphicFramePr/>
          <p:nvPr/>
        </p:nvGraphicFramePr>
        <p:xfrm>
          <a:off x="557234" y="642918"/>
          <a:ext cx="7086600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ไดอะแกรม 4"/>
          <p:cNvGraphicFramePr/>
          <p:nvPr/>
        </p:nvGraphicFramePr>
        <p:xfrm>
          <a:off x="1428754" y="357166"/>
          <a:ext cx="5357824" cy="1071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500188" y="2143125"/>
            <a:ext cx="6000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th-TH" sz="3600" b="1" dirty="0">
                <a:latin typeface="Times New Roman" pitchFamily="18" charset="0"/>
                <a:cs typeface="+mj-cs"/>
              </a:rPr>
              <a:t>เงินที่จ่ายให้แก่ผู้รับบำนาญเพื่อช่วยเหลือ</a:t>
            </a:r>
          </a:p>
          <a:p>
            <a:pPr>
              <a:spcBef>
                <a:spcPts val="0"/>
              </a:spcBef>
              <a:defRPr/>
            </a:pPr>
            <a:r>
              <a:rPr lang="th-TH" sz="3600" b="1" dirty="0">
                <a:latin typeface="Times New Roman" pitchFamily="18" charset="0"/>
                <a:cs typeface="+mj-cs"/>
              </a:rPr>
              <a:t>การดำรงชีพ โดยจ่ายให้ครั้งเดียว</a:t>
            </a:r>
          </a:p>
        </p:txBody>
      </p:sp>
      <p:pic>
        <p:nvPicPr>
          <p:cNvPr id="3584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22538" y="4500563"/>
            <a:ext cx="290671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500063" y="1785938"/>
            <a:ext cx="19415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j-cs"/>
              </a:rPr>
              <a:t>จ่ายในอัตรา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785813" y="2643188"/>
            <a:ext cx="7858125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800"/>
              </a:spcBef>
              <a:buClr>
                <a:srgbClr val="C00000"/>
              </a:buClr>
              <a:buSzPct val="80000"/>
              <a:buFont typeface="Wingdings 2" pitchFamily="18" charset="2"/>
              <a:buChar char="õ"/>
              <a:defRPr/>
            </a:pPr>
            <a:r>
              <a:rPr lang="th-TH" sz="3600" b="1" dirty="0">
                <a:latin typeface="Times New Roman" pitchFamily="18" charset="0"/>
                <a:cs typeface="+mj-cs"/>
              </a:rPr>
              <a:t> ไม่เกิน </a:t>
            </a:r>
            <a:r>
              <a:rPr lang="th-TH" sz="4000" b="1" dirty="0">
                <a:latin typeface="Angsana New" pitchFamily="18" charset="-34"/>
                <a:cs typeface="+mj-cs"/>
              </a:rPr>
              <a:t>15</a:t>
            </a:r>
            <a:r>
              <a:rPr lang="th-TH" sz="3600" b="1" dirty="0">
                <a:latin typeface="Times New Roman" pitchFamily="18" charset="0"/>
                <a:cs typeface="+mj-cs"/>
              </a:rPr>
              <a:t> เท่าของบำนาญรายเดือนที่ได้รับ</a:t>
            </a:r>
          </a:p>
          <a:p>
            <a:pPr>
              <a:spcBef>
                <a:spcPts val="1800"/>
              </a:spcBef>
              <a:buClr>
                <a:srgbClr val="C00000"/>
              </a:buClr>
              <a:buSzPct val="80000"/>
              <a:buFont typeface="Wingdings 2" pitchFamily="18" charset="2"/>
              <a:buChar char="õ"/>
              <a:defRPr/>
            </a:pPr>
            <a:r>
              <a:rPr lang="th-TH" sz="3600" b="1" dirty="0">
                <a:latin typeface="Times New Roman" pitchFamily="18" charset="0"/>
                <a:cs typeface="+mj-cs"/>
              </a:rPr>
              <a:t> อัตราและวิธีการตามที่กำหนดในกฎกระทรวง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0" y="4357688"/>
            <a:ext cx="8143875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spcBef>
                <a:spcPts val="0"/>
              </a:spcBef>
              <a:defRPr/>
            </a:pPr>
            <a:r>
              <a:rPr lang="th-TH" sz="3200" b="1" dirty="0">
                <a:solidFill>
                  <a:srgbClr val="00078C"/>
                </a:solidFill>
                <a:latin typeface="Times New Roman" pitchFamily="18" charset="0"/>
                <a:cs typeface="+mj-cs"/>
              </a:rPr>
              <a:t>กรณีได้รับทั้งบำนาญปกติ</a:t>
            </a:r>
          </a:p>
          <a:p>
            <a:pPr algn="ctr">
              <a:lnSpc>
                <a:spcPct val="95000"/>
              </a:lnSpc>
              <a:spcBef>
                <a:spcPts val="0"/>
              </a:spcBef>
              <a:defRPr/>
            </a:pPr>
            <a:r>
              <a:rPr lang="th-TH" sz="3200" b="1" dirty="0">
                <a:solidFill>
                  <a:srgbClr val="00078C"/>
                </a:solidFill>
                <a:latin typeface="Times New Roman" pitchFamily="18" charset="0"/>
                <a:cs typeface="+mj-cs"/>
              </a:rPr>
              <a:t>และบำนาญพิเศษเพราะเหตุทุพพลภาพ</a:t>
            </a:r>
          </a:p>
          <a:p>
            <a:pPr algn="ctr">
              <a:lnSpc>
                <a:spcPct val="95000"/>
              </a:lnSpc>
              <a:spcBef>
                <a:spcPts val="0"/>
              </a:spcBef>
              <a:defRPr/>
            </a:pPr>
            <a:r>
              <a:rPr lang="th-TH" sz="3200" b="1" dirty="0">
                <a:solidFill>
                  <a:srgbClr val="00078C"/>
                </a:solidFill>
                <a:latin typeface="Times New Roman" pitchFamily="18" charset="0"/>
                <a:cs typeface="+mj-cs"/>
              </a:rPr>
              <a:t>ให้นำมารวมกันคิดเป็นบำนาญรายเดือน</a:t>
            </a:r>
          </a:p>
        </p:txBody>
      </p:sp>
      <p:grpSp>
        <p:nvGrpSpPr>
          <p:cNvPr id="2" name="กลุ่ม 6"/>
          <p:cNvGrpSpPr/>
          <p:nvPr/>
        </p:nvGrpSpPr>
        <p:grpSpPr>
          <a:xfrm>
            <a:off x="1500166" y="357166"/>
            <a:ext cx="5357824" cy="1070687"/>
            <a:chOff x="0" y="432"/>
            <a:chExt cx="5357824" cy="1070687"/>
          </a:xfrm>
          <a:scene3d>
            <a:camera prst="orthographicFront"/>
            <a:lightRig rig="flat" dir="t"/>
          </a:scene3d>
        </p:grpSpPr>
        <p:sp>
          <p:nvSpPr>
            <p:cNvPr id="8" name="สี่เหลี่ยมมุมมน 7"/>
            <p:cNvSpPr/>
            <p:nvPr/>
          </p:nvSpPr>
          <p:spPr>
            <a:xfrm>
              <a:off x="0" y="432"/>
              <a:ext cx="5357824" cy="1070687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" name="สี่เหลี่ยมมุมมน 4"/>
            <p:cNvSpPr/>
            <p:nvPr/>
          </p:nvSpPr>
          <p:spPr>
            <a:xfrm>
              <a:off x="52267" y="52699"/>
              <a:ext cx="5253290" cy="96615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05740" tIns="205740" rIns="205740" bIns="205740" spcCol="1270" anchor="ctr"/>
            <a:lstStyle/>
            <a:p>
              <a:pPr algn="ctr" defTabSz="2400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5400" b="1" dirty="0"/>
                <a:t>บำเหน็จดำรงชีพ</a:t>
              </a:r>
              <a:endParaRPr lang="th-TH" sz="5400" dirty="0"/>
            </a:p>
          </p:txBody>
        </p:sp>
      </p:grpSp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38" y="5572125"/>
            <a:ext cx="7905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ChangeArrowheads="1"/>
          </p:cNvSpPr>
          <p:nvPr/>
        </p:nvSpPr>
        <p:spPr bwMode="auto">
          <a:xfrm>
            <a:off x="1071563" y="4000500"/>
            <a:ext cx="2159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Angsana New" pitchFamily="18" charset="-34"/>
              </a:rPr>
              <a:t> 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357188" y="3286125"/>
            <a:ext cx="428625" cy="28575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>
              <a:lumMod val="60000"/>
              <a:lumOff val="40000"/>
              <a:alpha val="7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600" dirty="0">
              <a:latin typeface="Arial" pitchFamily="34" charset="0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28625" y="1728788"/>
            <a:ext cx="7643813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Sans Serif"/>
                <a:cs typeface="+mj-cs"/>
              </a:rPr>
              <a:t>กฎกระทรวงกำหนดอัตราและวิธีการรับบำเหน็จดำรงชีพ พ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Sans Serif"/>
                <a:cs typeface="+mj-cs"/>
              </a:rPr>
              <a:t>.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Sans Serif"/>
                <a:cs typeface="+mj-cs"/>
              </a:rPr>
              <a:t>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Sans Serif"/>
                <a:cs typeface="+mj-cs"/>
              </a:rPr>
              <a:t>.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Sans Serif"/>
                <a:cs typeface="+mj-cs"/>
              </a:rPr>
              <a:t>2546 และฉบับที่ 2 พ.ศ. 2551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785813" y="3143250"/>
            <a:ext cx="7358062" cy="2062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h-TH" sz="3200" b="1" dirty="0">
                <a:latin typeface="Times New Roman" pitchFamily="18" charset="0"/>
                <a:cs typeface="+mj-cs"/>
              </a:rPr>
              <a:t>ขอรับได้ 15 เท่าของบำนาญรายเดือน แต่ไม่เกิน 2 แสนบาท</a:t>
            </a:r>
          </a:p>
          <a:p>
            <a:pPr>
              <a:defRPr/>
            </a:pPr>
            <a:endParaRPr lang="th-TH" sz="2800" b="1" dirty="0">
              <a:latin typeface="Times New Roman" pitchFamily="18" charset="0"/>
              <a:cs typeface="+mj-cs"/>
            </a:endParaRPr>
          </a:p>
          <a:p>
            <a:pPr>
              <a:defRPr/>
            </a:pPr>
            <a:r>
              <a:rPr lang="th-TH" sz="3200" b="1" dirty="0">
                <a:latin typeface="Times New Roman" pitchFamily="18" charset="0"/>
                <a:cs typeface="+mj-cs"/>
              </a:rPr>
              <a:t>อายุ 65 ปีบริบูรณ์ ขอรับในส่วนที่เกิน 2 แสนบาทได้อีก</a:t>
            </a:r>
          </a:p>
          <a:p>
            <a:pPr>
              <a:defRPr/>
            </a:pPr>
            <a:r>
              <a:rPr lang="th-TH" sz="3200" b="1" dirty="0">
                <a:latin typeface="Times New Roman" pitchFamily="18" charset="0"/>
                <a:cs typeface="+mj-cs"/>
              </a:rPr>
              <a:t>แต่ไม่เกิน 4 แสนบาท</a:t>
            </a:r>
            <a:endParaRPr lang="en-US" sz="3200" b="1" dirty="0">
              <a:latin typeface="Times New Roman" pitchFamily="18" charset="0"/>
              <a:cs typeface="+mj-cs"/>
            </a:endParaRPr>
          </a:p>
        </p:txBody>
      </p:sp>
      <p:grpSp>
        <p:nvGrpSpPr>
          <p:cNvPr id="2" name="กลุ่ม 13"/>
          <p:cNvGrpSpPr/>
          <p:nvPr/>
        </p:nvGrpSpPr>
        <p:grpSpPr>
          <a:xfrm>
            <a:off x="1500166" y="357166"/>
            <a:ext cx="5357824" cy="1070687"/>
            <a:chOff x="0" y="432"/>
            <a:chExt cx="5357824" cy="1070687"/>
          </a:xfrm>
          <a:scene3d>
            <a:camera prst="orthographicFront"/>
            <a:lightRig rig="flat" dir="t"/>
          </a:scene3d>
        </p:grpSpPr>
        <p:sp>
          <p:nvSpPr>
            <p:cNvPr id="15" name="สี่เหลี่ยมมุมมน 14"/>
            <p:cNvSpPr/>
            <p:nvPr/>
          </p:nvSpPr>
          <p:spPr>
            <a:xfrm>
              <a:off x="0" y="432"/>
              <a:ext cx="5357824" cy="1070687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6" name="สี่เหลี่ยมมุมมน 4"/>
            <p:cNvSpPr/>
            <p:nvPr/>
          </p:nvSpPr>
          <p:spPr>
            <a:xfrm>
              <a:off x="52267" y="52699"/>
              <a:ext cx="5253290" cy="96615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05740" tIns="205740" rIns="205740" bIns="205740" spcCol="1270" anchor="ctr"/>
            <a:lstStyle/>
            <a:p>
              <a:pPr algn="ctr" defTabSz="2400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5400" b="1" dirty="0"/>
                <a:t>บำเหน็จดำรงชีพ</a:t>
              </a:r>
              <a:endParaRPr lang="th-TH" sz="5400" dirty="0"/>
            </a:p>
          </p:txBody>
        </p:sp>
      </p:grp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357188" y="4214813"/>
            <a:ext cx="428625" cy="28575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>
              <a:lumMod val="60000"/>
              <a:lumOff val="40000"/>
              <a:alpha val="7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600" dirty="0">
              <a:latin typeface="Arial" pitchFamily="34" charset="0"/>
            </a:endParaRPr>
          </a:p>
        </p:txBody>
      </p:sp>
      <p:pic>
        <p:nvPicPr>
          <p:cNvPr id="3789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661078">
            <a:off x="5410200" y="5105400"/>
            <a:ext cx="2473325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500063" y="1785938"/>
            <a:ext cx="23002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j-cs"/>
              </a:rPr>
              <a:t>การขอรับ</a:t>
            </a:r>
          </a:p>
        </p:txBody>
      </p:sp>
      <p:sp>
        <p:nvSpPr>
          <p:cNvPr id="58371" name="Text Box 4"/>
          <p:cNvSpPr txBox="1">
            <a:spLocks noChangeArrowheads="1"/>
          </p:cNvSpPr>
          <p:nvPr/>
        </p:nvSpPr>
        <p:spPr bwMode="auto">
          <a:xfrm>
            <a:off x="428625" y="2500313"/>
            <a:ext cx="764381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DD1A05"/>
              </a:buClr>
              <a:buSzPct val="85000"/>
              <a:buFont typeface="Webdings" pitchFamily="18" charset="2"/>
              <a:buChar char=""/>
              <a:defRPr/>
            </a:pPr>
            <a:r>
              <a:rPr lang="th-TH" sz="3300" b="1" dirty="0">
                <a:latin typeface="Times New Roman" pitchFamily="18" charset="0"/>
                <a:cs typeface="+mn-cs"/>
              </a:rPr>
              <a:t>ขอรับได้พร้อมกับการขอรับบำนาญ หรือ</a:t>
            </a:r>
          </a:p>
          <a:p>
            <a:pPr>
              <a:spcBef>
                <a:spcPct val="50000"/>
              </a:spcBef>
              <a:buClr>
                <a:srgbClr val="DD1A05"/>
              </a:buClr>
              <a:buSzPct val="85000"/>
              <a:buFont typeface="Webdings" pitchFamily="18" charset="2"/>
              <a:buChar char=""/>
              <a:defRPr/>
            </a:pPr>
            <a:r>
              <a:rPr lang="th-TH" sz="3300" b="1" dirty="0">
                <a:latin typeface="Times New Roman" pitchFamily="18" charset="0"/>
                <a:cs typeface="+mn-cs"/>
              </a:rPr>
              <a:t>ขอรับได้ตั้งแต่วันที่</a:t>
            </a:r>
            <a:r>
              <a:rPr lang="en-US" sz="3300" b="1" dirty="0">
                <a:latin typeface="Times New Roman" pitchFamily="18" charset="0"/>
                <a:cs typeface="+mn-cs"/>
              </a:rPr>
              <a:t> </a:t>
            </a:r>
            <a:r>
              <a:rPr lang="th-TH" sz="3300" b="1" dirty="0">
                <a:latin typeface="Times New Roman" pitchFamily="18" charset="0"/>
                <a:cs typeface="+mn-cs"/>
              </a:rPr>
              <a:t>1</a:t>
            </a:r>
            <a:r>
              <a:rPr lang="en-US" sz="3300" b="1" dirty="0">
                <a:latin typeface="Times New Roman" pitchFamily="18" charset="0"/>
                <a:cs typeface="+mn-cs"/>
              </a:rPr>
              <a:t> </a:t>
            </a:r>
            <a:r>
              <a:rPr lang="th-TH" sz="3300" b="1" dirty="0">
                <a:latin typeface="Times New Roman" pitchFamily="18" charset="0"/>
                <a:cs typeface="+mn-cs"/>
              </a:rPr>
              <a:t>ตุลาคม - 31 ธันวาคม ของทุกปี</a:t>
            </a:r>
          </a:p>
          <a:p>
            <a:pPr>
              <a:spcBef>
                <a:spcPct val="50000"/>
              </a:spcBef>
              <a:buClr>
                <a:srgbClr val="DD1A05"/>
              </a:buClr>
              <a:buSzPct val="85000"/>
              <a:buFont typeface="Webdings" pitchFamily="18" charset="2"/>
              <a:buChar char=""/>
              <a:defRPr/>
            </a:pPr>
            <a:r>
              <a:rPr lang="th-TH" sz="3300" b="1" dirty="0">
                <a:latin typeface="Times New Roman" pitchFamily="18" charset="0"/>
                <a:cs typeface="+mn-cs"/>
              </a:rPr>
              <a:t>กรณีต้องหาว่ากระทำความผิดวินัยหรือความผิดอาญา    ก่อนออกจากราชการ</a:t>
            </a:r>
            <a:r>
              <a:rPr lang="en-US" sz="3300" b="1" dirty="0">
                <a:latin typeface="Times New Roman" pitchFamily="18" charset="0"/>
                <a:cs typeface="+mn-cs"/>
              </a:rPr>
              <a:t> </a:t>
            </a:r>
            <a:r>
              <a:rPr lang="th-TH" sz="3300" b="1" dirty="0">
                <a:latin typeface="Times New Roman" pitchFamily="18" charset="0"/>
                <a:cs typeface="+mn-cs"/>
              </a:rPr>
              <a:t>จะขอรับได้เมื่อกรณีหรือคดีถึงที่สุด    และมีสิทธิรับบำนาญ</a:t>
            </a:r>
          </a:p>
        </p:txBody>
      </p:sp>
      <p:grpSp>
        <p:nvGrpSpPr>
          <p:cNvPr id="2" name="กลุ่ม 5"/>
          <p:cNvGrpSpPr/>
          <p:nvPr/>
        </p:nvGrpSpPr>
        <p:grpSpPr>
          <a:xfrm>
            <a:off x="1500166" y="357166"/>
            <a:ext cx="5357824" cy="1070687"/>
            <a:chOff x="0" y="432"/>
            <a:chExt cx="5357824" cy="1070687"/>
          </a:xfrm>
          <a:scene3d>
            <a:camera prst="orthographicFront"/>
            <a:lightRig rig="flat" dir="t"/>
          </a:scene3d>
        </p:grpSpPr>
        <p:sp>
          <p:nvSpPr>
            <p:cNvPr id="7" name="สี่เหลี่ยมมุมมน 6"/>
            <p:cNvSpPr/>
            <p:nvPr/>
          </p:nvSpPr>
          <p:spPr>
            <a:xfrm>
              <a:off x="0" y="432"/>
              <a:ext cx="5357824" cy="1070687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สี่เหลี่ยมมุมมน 4"/>
            <p:cNvSpPr/>
            <p:nvPr/>
          </p:nvSpPr>
          <p:spPr>
            <a:xfrm>
              <a:off x="52267" y="52699"/>
              <a:ext cx="5253290" cy="96615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05740" tIns="205740" rIns="205740" bIns="205740" spcCol="1270" anchor="ctr"/>
            <a:lstStyle/>
            <a:p>
              <a:pPr algn="ctr" defTabSz="2400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5400" b="1" dirty="0"/>
                <a:t>บำเหน็จดำรงชีพ</a:t>
              </a:r>
              <a:endParaRPr lang="th-TH" sz="5400" dirty="0"/>
            </a:p>
          </p:txBody>
        </p:sp>
      </p:grpSp>
      <p:pic>
        <p:nvPicPr>
          <p:cNvPr id="3891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13" y="5429250"/>
            <a:ext cx="1882775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ctrTitle"/>
          </p:nvPr>
        </p:nvSpPr>
        <p:spPr>
          <a:xfrm>
            <a:off x="2714612" y="1671638"/>
            <a:ext cx="6286544" cy="18288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880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บำเหน็จค้ำประกัน</a:t>
            </a:r>
            <a:endParaRPr lang="th-TH" sz="8800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ชื่อเรื่องรอง 1"/>
          <p:cNvSpPr>
            <a:spLocks noGrp="1"/>
          </p:cNvSpPr>
          <p:nvPr>
            <p:ph type="subTitle" idx="1"/>
          </p:nvPr>
        </p:nvSpPr>
        <p:spPr>
          <a:xfrm>
            <a:off x="2714612" y="3676664"/>
            <a:ext cx="6429388" cy="1752600"/>
          </a:xfrm>
        </p:spPr>
        <p:txBody>
          <a:bodyPr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th-TH" sz="3200" b="1" dirty="0" smtClean="0">
                <a:solidFill>
                  <a:srgbClr val="660066"/>
                </a:solidFill>
              </a:rPr>
              <a:t>โครงการกู้เงินกับสถาบันการเงิน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th-TH" sz="3200" b="1" dirty="0" smtClean="0">
                <a:solidFill>
                  <a:srgbClr val="660066"/>
                </a:solidFill>
              </a:rPr>
              <a:t>โดยนำสิทธิในบำเหน็จตกทอด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th-TH" sz="3200" b="1" dirty="0" smtClean="0">
                <a:solidFill>
                  <a:srgbClr val="660066"/>
                </a:solidFill>
              </a:rPr>
              <a:t>ไปเป็นหลักทรัพย์ประกันการกู้เงิน</a:t>
            </a:r>
            <a:endParaRPr lang="th-TH" sz="3200" b="1" dirty="0">
              <a:ln w="50800"/>
              <a:solidFill>
                <a:srgbClr val="660066"/>
              </a:solidFill>
            </a:endParaRP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138" y="2000250"/>
            <a:ext cx="1606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ไดอะแกรม 1"/>
          <p:cNvGraphicFramePr/>
          <p:nvPr/>
        </p:nvGraphicFramePr>
        <p:xfrm>
          <a:off x="1333488" y="1198554"/>
          <a:ext cx="6477024" cy="4460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63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25" y="4929188"/>
            <a:ext cx="2268538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214313" y="214313"/>
            <a:ext cx="845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th-TH" sz="4000" b="1" u="sng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การขอใช้สิทธิ</a:t>
            </a:r>
            <a:endParaRPr lang="en-US" sz="4000">
              <a:solidFill>
                <a:srgbClr val="0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0179" name="AutoShape 3"/>
          <p:cNvSpPr>
            <a:spLocks noChangeArrowheads="1"/>
          </p:cNvSpPr>
          <p:nvPr/>
        </p:nvSpPr>
        <p:spPr bwMode="auto">
          <a:xfrm>
            <a:off x="642938" y="2286000"/>
            <a:ext cx="1357312" cy="69056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th-TH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-93"/>
              </a:rPr>
              <a:t>ผู้รับบำนาญ</a:t>
            </a:r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6429375" y="1000125"/>
            <a:ext cx="1600200" cy="7620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th-TH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-93"/>
              </a:rPr>
              <a:t>กรมบัญชีกลาง</a:t>
            </a:r>
          </a:p>
        </p:txBody>
      </p:sp>
      <p:sp>
        <p:nvSpPr>
          <p:cNvPr id="41989" name="AutoShape 8"/>
          <p:cNvSpPr>
            <a:spLocks noChangeArrowheads="1"/>
          </p:cNvSpPr>
          <p:nvPr/>
        </p:nvSpPr>
        <p:spPr bwMode="auto">
          <a:xfrm>
            <a:off x="2214563" y="2428875"/>
            <a:ext cx="1371600" cy="357188"/>
          </a:xfrm>
          <a:prstGeom prst="rightArrow">
            <a:avLst>
              <a:gd name="adj1" fmla="val 54759"/>
              <a:gd name="adj2" fmla="val 114293"/>
            </a:avLst>
          </a:prstGeom>
          <a:solidFill>
            <a:srgbClr val="FFFF33"/>
          </a:solidFill>
          <a:ln w="38100">
            <a:solidFill>
              <a:srgbClr val="D8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1990" name="AutoShape 11" descr="เครื่องเขียน"/>
          <p:cNvSpPr>
            <a:spLocks noChangeArrowheads="1"/>
          </p:cNvSpPr>
          <p:nvPr/>
        </p:nvSpPr>
        <p:spPr bwMode="auto">
          <a:xfrm rot="1768308" flipH="1">
            <a:off x="860425" y="1298575"/>
            <a:ext cx="850900" cy="820738"/>
          </a:xfrm>
          <a:prstGeom prst="verticalScroll">
            <a:avLst>
              <a:gd name="adj" fmla="val 12500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AutoShape 12"/>
          <p:cNvSpPr>
            <a:spLocks noChangeArrowheads="1"/>
          </p:cNvSpPr>
          <p:nvPr/>
        </p:nvSpPr>
        <p:spPr bwMode="auto">
          <a:xfrm rot="10800000">
            <a:off x="3714750" y="3071813"/>
            <a:ext cx="857250" cy="1143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900 h 21600"/>
              <a:gd name="T14" fmla="*/ 19284 w 21600"/>
              <a:gd name="T15" fmla="*/ 825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39" y="0"/>
                </a:lnTo>
                <a:lnTo>
                  <a:pt x="15139" y="3900"/>
                </a:lnTo>
                <a:lnTo>
                  <a:pt x="12427" y="3900"/>
                </a:lnTo>
                <a:cubicBezTo>
                  <a:pt x="5564" y="3900"/>
                  <a:pt x="0" y="7597"/>
                  <a:pt x="0" y="12158"/>
                </a:cubicBezTo>
                <a:lnTo>
                  <a:pt x="0" y="21600"/>
                </a:lnTo>
                <a:lnTo>
                  <a:pt x="4454" y="21600"/>
                </a:lnTo>
                <a:lnTo>
                  <a:pt x="4454" y="12158"/>
                </a:lnTo>
                <a:cubicBezTo>
                  <a:pt x="4454" y="10004"/>
                  <a:pt x="8024" y="8258"/>
                  <a:pt x="12427" y="8258"/>
                </a:cubicBezTo>
                <a:lnTo>
                  <a:pt x="15139" y="8258"/>
                </a:lnTo>
                <a:lnTo>
                  <a:pt x="15139" y="12158"/>
                </a:lnTo>
                <a:close/>
              </a:path>
            </a:pathLst>
          </a:custGeom>
          <a:solidFill>
            <a:srgbClr val="FFFF33"/>
          </a:solidFill>
          <a:ln w="38100">
            <a:solidFill>
              <a:srgbClr val="D8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90" name="AutoShape 14"/>
          <p:cNvSpPr>
            <a:spLocks noChangeArrowheads="1"/>
          </p:cNvSpPr>
          <p:nvPr/>
        </p:nvSpPr>
        <p:spPr bwMode="auto">
          <a:xfrm>
            <a:off x="3714750" y="2214563"/>
            <a:ext cx="1600200" cy="7620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th-TH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-93"/>
              </a:rPr>
              <a:t>ธนาคาร</a:t>
            </a:r>
          </a:p>
        </p:txBody>
      </p:sp>
      <p:sp>
        <p:nvSpPr>
          <p:cNvPr id="41993" name="AutoShape 15"/>
          <p:cNvSpPr>
            <a:spLocks noChangeArrowheads="1"/>
          </p:cNvSpPr>
          <p:nvPr/>
        </p:nvSpPr>
        <p:spPr bwMode="auto">
          <a:xfrm rot="-2020736">
            <a:off x="5413375" y="2136775"/>
            <a:ext cx="1371600" cy="357188"/>
          </a:xfrm>
          <a:prstGeom prst="rightArrow">
            <a:avLst>
              <a:gd name="adj1" fmla="val 54759"/>
              <a:gd name="adj2" fmla="val 114293"/>
            </a:avLst>
          </a:prstGeom>
          <a:solidFill>
            <a:srgbClr val="FFFF33"/>
          </a:solidFill>
          <a:ln w="38100">
            <a:solidFill>
              <a:srgbClr val="D8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1994" name="Rectangle 16"/>
          <p:cNvSpPr>
            <a:spLocks noChangeArrowheads="1"/>
          </p:cNvSpPr>
          <p:nvPr/>
        </p:nvSpPr>
        <p:spPr bwMode="auto">
          <a:xfrm>
            <a:off x="2857500" y="2286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88872" rIns="0" bIns="0">
            <a:spAutoFit/>
          </a:bodyPr>
          <a:lstStyle/>
          <a:p>
            <a:endParaRPr lang="en-US"/>
          </a:p>
        </p:txBody>
      </p:sp>
      <p:sp>
        <p:nvSpPr>
          <p:cNvPr id="41995" name="AutoShape 18"/>
          <p:cNvSpPr>
            <a:spLocks noChangeArrowheads="1"/>
          </p:cNvSpPr>
          <p:nvPr/>
        </p:nvSpPr>
        <p:spPr bwMode="auto">
          <a:xfrm rot="10800000" flipH="1">
            <a:off x="1000125" y="3071813"/>
            <a:ext cx="781050" cy="10715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900 h 21600"/>
              <a:gd name="T14" fmla="*/ 19284 w 21600"/>
              <a:gd name="T15" fmla="*/ 825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39" y="0"/>
                </a:lnTo>
                <a:lnTo>
                  <a:pt x="15139" y="3900"/>
                </a:lnTo>
                <a:lnTo>
                  <a:pt x="12427" y="3900"/>
                </a:lnTo>
                <a:cubicBezTo>
                  <a:pt x="5564" y="3900"/>
                  <a:pt x="0" y="7597"/>
                  <a:pt x="0" y="12158"/>
                </a:cubicBezTo>
                <a:lnTo>
                  <a:pt x="0" y="21600"/>
                </a:lnTo>
                <a:lnTo>
                  <a:pt x="4454" y="21600"/>
                </a:lnTo>
                <a:lnTo>
                  <a:pt x="4454" y="12158"/>
                </a:lnTo>
                <a:cubicBezTo>
                  <a:pt x="4454" y="10004"/>
                  <a:pt x="8024" y="8258"/>
                  <a:pt x="12427" y="8258"/>
                </a:cubicBezTo>
                <a:lnTo>
                  <a:pt x="15139" y="8258"/>
                </a:lnTo>
                <a:lnTo>
                  <a:pt x="15139" y="12158"/>
                </a:lnTo>
                <a:close/>
              </a:path>
            </a:pathLst>
          </a:custGeom>
          <a:solidFill>
            <a:srgbClr val="FFFF33"/>
          </a:solidFill>
          <a:ln w="38100">
            <a:solidFill>
              <a:srgbClr val="D8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2071688" y="1928813"/>
            <a:ext cx="121443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-93"/>
              </a:rPr>
              <a:t>ติดต่อ</a:t>
            </a:r>
          </a:p>
        </p:txBody>
      </p:sp>
      <p:sp>
        <p:nvSpPr>
          <p:cNvPr id="50196" name="Text Box 20"/>
          <p:cNvSpPr txBox="1">
            <a:spLocks noChangeArrowheads="1"/>
          </p:cNvSpPr>
          <p:nvPr/>
        </p:nvSpPr>
        <p:spPr bwMode="auto">
          <a:xfrm>
            <a:off x="1500188" y="4857750"/>
            <a:ext cx="25717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-93"/>
              </a:rPr>
              <a:t>ทำสัญญากู้เงิน</a:t>
            </a:r>
          </a:p>
        </p:txBody>
      </p:sp>
      <p:sp>
        <p:nvSpPr>
          <p:cNvPr id="50197" name="Text Box 21"/>
          <p:cNvSpPr txBox="1">
            <a:spLocks noChangeArrowheads="1"/>
          </p:cNvSpPr>
          <p:nvPr/>
        </p:nvSpPr>
        <p:spPr bwMode="auto">
          <a:xfrm>
            <a:off x="5214938" y="1643063"/>
            <a:ext cx="99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-93"/>
              </a:rPr>
              <a:t>แจ้ง</a:t>
            </a:r>
          </a:p>
        </p:txBody>
      </p:sp>
      <p:pic>
        <p:nvPicPr>
          <p:cNvPr id="41999" name="Picture 22" descr="http://www.govconexecutive.com/wp-content/uploads/2010/09/contract-300x24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25" y="3429000"/>
            <a:ext cx="135731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42875" y="142875"/>
            <a:ext cx="7696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th-TH" sz="4400" b="1" u="sng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การชำระหนี้ตามสัญญากู้เงิน</a:t>
            </a:r>
            <a:endParaRPr lang="en-US" sz="4400" b="1">
              <a:solidFill>
                <a:srgbClr val="0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2232025" y="1938338"/>
            <a:ext cx="9144000" cy="0"/>
          </a:xfrm>
          <a:prstGeom prst="rect">
            <a:avLst/>
          </a:prstGeom>
          <a:solidFill>
            <a:srgbClr val="E5EBED"/>
          </a:solidFill>
          <a:ln w="9525">
            <a:noFill/>
            <a:miter lim="800000"/>
            <a:headEnd/>
            <a:tailEnd/>
          </a:ln>
        </p:spPr>
        <p:txBody>
          <a:bodyPr lIns="0" tIns="88872" rIns="0" bIns="88872">
            <a:spAutoFit/>
          </a:bodyPr>
          <a:lstStyle/>
          <a:p>
            <a:endParaRPr lang="en-US"/>
          </a:p>
        </p:txBody>
      </p:sp>
      <p:pic>
        <p:nvPicPr>
          <p:cNvPr id="43012" name="Picture 7" descr="computer-giving-mon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2513" y="989013"/>
            <a:ext cx="140811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AutoShape 12"/>
          <p:cNvSpPr>
            <a:spLocks noChangeArrowheads="1"/>
          </p:cNvSpPr>
          <p:nvPr/>
        </p:nvSpPr>
        <p:spPr bwMode="auto">
          <a:xfrm>
            <a:off x="2057400" y="2714625"/>
            <a:ext cx="1085850" cy="280988"/>
          </a:xfrm>
          <a:prstGeom prst="rightArrow">
            <a:avLst>
              <a:gd name="adj1" fmla="val 54759"/>
              <a:gd name="adj2" fmla="val 114286"/>
            </a:avLst>
          </a:prstGeom>
          <a:solidFill>
            <a:srgbClr val="FFFF33"/>
          </a:solidFill>
          <a:ln w="38100">
            <a:solidFill>
              <a:srgbClr val="D8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3014" name="AutoShape 13"/>
          <p:cNvSpPr>
            <a:spLocks noChangeArrowheads="1"/>
          </p:cNvSpPr>
          <p:nvPr/>
        </p:nvSpPr>
        <p:spPr bwMode="auto">
          <a:xfrm rot="-1115203">
            <a:off x="5094288" y="2168525"/>
            <a:ext cx="1109662" cy="322263"/>
          </a:xfrm>
          <a:prstGeom prst="rightArrow">
            <a:avLst>
              <a:gd name="adj1" fmla="val 54759"/>
              <a:gd name="adj2" fmla="val 114411"/>
            </a:avLst>
          </a:prstGeom>
          <a:solidFill>
            <a:srgbClr val="FFFF33"/>
          </a:solidFill>
          <a:ln w="38100">
            <a:solidFill>
              <a:srgbClr val="D8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7904" name="AutoShape 16"/>
          <p:cNvSpPr>
            <a:spLocks noChangeArrowheads="1"/>
          </p:cNvSpPr>
          <p:nvPr/>
        </p:nvSpPr>
        <p:spPr bwMode="auto">
          <a:xfrm>
            <a:off x="3357563" y="2500313"/>
            <a:ext cx="1600200" cy="76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th-TH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-93"/>
              </a:rPr>
              <a:t>กรมบัญชีกลาง</a:t>
            </a:r>
          </a:p>
        </p:txBody>
      </p:sp>
      <p:sp>
        <p:nvSpPr>
          <p:cNvPr id="37905" name="AutoShape 17"/>
          <p:cNvSpPr>
            <a:spLocks noChangeArrowheads="1"/>
          </p:cNvSpPr>
          <p:nvPr/>
        </p:nvSpPr>
        <p:spPr bwMode="auto">
          <a:xfrm>
            <a:off x="6286500" y="1785938"/>
            <a:ext cx="1600200" cy="7620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th-TH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-93"/>
              </a:rPr>
              <a:t>ธนาคาร</a:t>
            </a:r>
          </a:p>
        </p:txBody>
      </p:sp>
      <p:pic>
        <p:nvPicPr>
          <p:cNvPr id="43017" name="Picture 20" descr="http://www.thaitownusa.com/Resource/images/news/414/Img09070004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214563"/>
            <a:ext cx="1643063" cy="11604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3018" name="AutoShape 21"/>
          <p:cNvSpPr>
            <a:spLocks noChangeArrowheads="1"/>
          </p:cNvSpPr>
          <p:nvPr/>
        </p:nvSpPr>
        <p:spPr bwMode="auto">
          <a:xfrm rot="1024835">
            <a:off x="5095875" y="3371850"/>
            <a:ext cx="1120775" cy="328613"/>
          </a:xfrm>
          <a:prstGeom prst="rightArrow">
            <a:avLst>
              <a:gd name="adj1" fmla="val 54759"/>
              <a:gd name="adj2" fmla="val 113956"/>
            </a:avLst>
          </a:prstGeom>
          <a:solidFill>
            <a:srgbClr val="FFFF33"/>
          </a:solidFill>
          <a:ln w="38100">
            <a:solidFill>
              <a:srgbClr val="D8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7910" name="AutoShape 22"/>
          <p:cNvSpPr>
            <a:spLocks noChangeArrowheads="1"/>
          </p:cNvSpPr>
          <p:nvPr/>
        </p:nvSpPr>
        <p:spPr bwMode="auto">
          <a:xfrm>
            <a:off x="6357938" y="3286125"/>
            <a:ext cx="1600200" cy="762000"/>
          </a:xfrm>
          <a:prstGeom prst="roundRect">
            <a:avLst>
              <a:gd name="adj" fmla="val 16667"/>
            </a:avLst>
          </a:prstGeom>
          <a:noFill/>
          <a:ln w="3175">
            <a:solidFill>
              <a:srgbClr val="0000CC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th-TH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-93"/>
              </a:rPr>
              <a:t>ผู้รับบำนาญ</a:t>
            </a:r>
          </a:p>
        </p:txBody>
      </p:sp>
      <p:sp>
        <p:nvSpPr>
          <p:cNvPr id="37911" name="Text Box 23"/>
          <p:cNvSpPr txBox="1">
            <a:spLocks noChangeArrowheads="1"/>
          </p:cNvSpPr>
          <p:nvPr/>
        </p:nvSpPr>
        <p:spPr bwMode="auto">
          <a:xfrm>
            <a:off x="285750" y="3571875"/>
            <a:ext cx="15716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-93"/>
              </a:rPr>
              <a:t>บำนาญ</a:t>
            </a:r>
          </a:p>
        </p:txBody>
      </p:sp>
      <p:sp>
        <p:nvSpPr>
          <p:cNvPr id="37912" name="Text Box 24"/>
          <p:cNvSpPr txBox="1">
            <a:spLocks noChangeArrowheads="1"/>
          </p:cNvSpPr>
          <p:nvPr/>
        </p:nvSpPr>
        <p:spPr bwMode="auto">
          <a:xfrm>
            <a:off x="3309938" y="3500438"/>
            <a:ext cx="1905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-93"/>
              </a:rPr>
              <a:t>ระบบ               จ่ายตรง</a:t>
            </a:r>
            <a:r>
              <a:rPr lang="th-TH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-93"/>
              </a:rPr>
              <a:t>ฯ</a:t>
            </a:r>
          </a:p>
        </p:txBody>
      </p:sp>
      <p:sp>
        <p:nvSpPr>
          <p:cNvPr id="37913" name="Text Box 25"/>
          <p:cNvSpPr txBox="1">
            <a:spLocks noChangeArrowheads="1"/>
          </p:cNvSpPr>
          <p:nvPr/>
        </p:nvSpPr>
        <p:spPr bwMode="auto">
          <a:xfrm>
            <a:off x="6496050" y="1262063"/>
            <a:ext cx="1219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-93"/>
              </a:rPr>
              <a:t>ชำระหนี้</a:t>
            </a:r>
          </a:p>
        </p:txBody>
      </p:sp>
      <p:sp>
        <p:nvSpPr>
          <p:cNvPr id="37914" name="Text Box 26"/>
          <p:cNvSpPr txBox="1">
            <a:spLocks noChangeArrowheads="1"/>
          </p:cNvSpPr>
          <p:nvPr/>
        </p:nvSpPr>
        <p:spPr bwMode="auto">
          <a:xfrm>
            <a:off x="6429375" y="4046538"/>
            <a:ext cx="1524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-93"/>
              </a:rPr>
              <a:t>บำนาญ ส่วนที่เหลือ</a:t>
            </a:r>
          </a:p>
        </p:txBody>
      </p:sp>
      <p:sp>
        <p:nvSpPr>
          <p:cNvPr id="37915" name="Text Box 27"/>
          <p:cNvSpPr txBox="1">
            <a:spLocks noChangeArrowheads="1"/>
          </p:cNvSpPr>
          <p:nvPr/>
        </p:nvSpPr>
        <p:spPr bwMode="auto">
          <a:xfrm>
            <a:off x="609600" y="5715000"/>
            <a:ext cx="6891338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-93"/>
              </a:rPr>
              <a:t> * </a:t>
            </a:r>
            <a:r>
              <a:rPr lang="th-TH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-93"/>
              </a:rPr>
              <a:t>ทุกๆเดือน จนกว่าจะชำระหนี้ครบถ้วน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2"/>
          <p:cNvSpPr>
            <a:spLocks noChangeArrowheads="1"/>
          </p:cNvSpPr>
          <p:nvPr/>
        </p:nvSpPr>
        <p:spPr bwMode="auto">
          <a:xfrm>
            <a:off x="0" y="17716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5" name="Rectangle 13"/>
          <p:cNvSpPr>
            <a:spLocks noChangeArrowheads="1"/>
          </p:cNvSpPr>
          <p:nvPr/>
        </p:nvSpPr>
        <p:spPr bwMode="auto">
          <a:xfrm>
            <a:off x="0" y="17716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4036" name="Rectangle 14"/>
          <p:cNvSpPr>
            <a:spLocks noChangeArrowheads="1"/>
          </p:cNvSpPr>
          <p:nvPr/>
        </p:nvSpPr>
        <p:spPr bwMode="auto">
          <a:xfrm>
            <a:off x="0" y="17716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bIns="44436">
            <a:spAutoFit/>
          </a:bodyPr>
          <a:lstStyle/>
          <a:p>
            <a:endParaRPr lang="en-US"/>
          </a:p>
        </p:txBody>
      </p:sp>
      <p:sp>
        <p:nvSpPr>
          <p:cNvPr id="44037" name="Rectangle 16"/>
          <p:cNvSpPr>
            <a:spLocks noChangeArrowheads="1"/>
          </p:cNvSpPr>
          <p:nvPr/>
        </p:nvSpPr>
        <p:spPr bwMode="auto">
          <a:xfrm>
            <a:off x="3138488" y="18288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8" name="Rectangle 17"/>
          <p:cNvSpPr>
            <a:spLocks noChangeArrowheads="1"/>
          </p:cNvSpPr>
          <p:nvPr/>
        </p:nvSpPr>
        <p:spPr bwMode="auto">
          <a:xfrm>
            <a:off x="3138488" y="1828800"/>
            <a:ext cx="9144000" cy="0"/>
          </a:xfrm>
          <a:prstGeom prst="rect">
            <a:avLst/>
          </a:prstGeom>
          <a:solidFill>
            <a:srgbClr val="FBFBF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9" name="Rectangle 18"/>
          <p:cNvSpPr>
            <a:spLocks noChangeArrowheads="1"/>
          </p:cNvSpPr>
          <p:nvPr/>
        </p:nvSpPr>
        <p:spPr bwMode="auto">
          <a:xfrm>
            <a:off x="3138488" y="1828800"/>
            <a:ext cx="9144000" cy="0"/>
          </a:xfrm>
          <a:prstGeom prst="rect">
            <a:avLst/>
          </a:prstGeom>
          <a:solidFill>
            <a:srgbClr val="FBFBFD"/>
          </a:solidFill>
          <a:ln w="9525">
            <a:noFill/>
            <a:miter lim="800000"/>
            <a:headEnd/>
            <a:tailEnd/>
          </a:ln>
        </p:spPr>
        <p:txBody>
          <a:bodyPr lIns="17457" tIns="17457" rIns="17457" bIns="17457">
            <a:spAutoFit/>
          </a:bodyPr>
          <a:lstStyle/>
          <a:p>
            <a:endParaRPr lang="en-US"/>
          </a:p>
        </p:txBody>
      </p:sp>
      <p:grpSp>
        <p:nvGrpSpPr>
          <p:cNvPr id="44040" name="Group 20"/>
          <p:cNvGrpSpPr>
            <a:grpSpLocks/>
          </p:cNvGrpSpPr>
          <p:nvPr/>
        </p:nvGrpSpPr>
        <p:grpSpPr bwMode="auto">
          <a:xfrm>
            <a:off x="4551363" y="2605088"/>
            <a:ext cx="0" cy="0"/>
            <a:chOff x="0" y="0"/>
            <a:chExt cx="0" cy="0"/>
          </a:xfrm>
        </p:grpSpPr>
        <p:sp>
          <p:nvSpPr>
            <p:cNvPr id="44059" name="Rectangle 21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solidFill>
              <a:srgbClr val="FBFBFD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4060" name="Rectangle 22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3285" name="AutoShape 37"/>
          <p:cNvSpPr>
            <a:spLocks noChangeArrowheads="1"/>
          </p:cNvSpPr>
          <p:nvPr/>
        </p:nvSpPr>
        <p:spPr bwMode="auto">
          <a:xfrm>
            <a:off x="3900488" y="3214688"/>
            <a:ext cx="1600200" cy="76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th-TH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-93"/>
              </a:rPr>
              <a:t>ธนาคาร</a:t>
            </a:r>
          </a:p>
        </p:txBody>
      </p:sp>
      <p:sp>
        <p:nvSpPr>
          <p:cNvPr id="53286" name="Text Box 38"/>
          <p:cNvSpPr txBox="1">
            <a:spLocks noChangeArrowheads="1"/>
          </p:cNvSpPr>
          <p:nvPr/>
        </p:nvSpPr>
        <p:spPr bwMode="auto">
          <a:xfrm>
            <a:off x="3881438" y="5119688"/>
            <a:ext cx="1905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2400"/>
              </a:spcBef>
              <a:defRPr/>
            </a:pPr>
            <a:r>
              <a:rPr lang="th-TH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-93"/>
              </a:rPr>
              <a:t>ชำระหนี้</a:t>
            </a:r>
          </a:p>
        </p:txBody>
      </p:sp>
      <p:sp>
        <p:nvSpPr>
          <p:cNvPr id="53291" name="AutoShape 43"/>
          <p:cNvSpPr>
            <a:spLocks noChangeArrowheads="1"/>
          </p:cNvSpPr>
          <p:nvPr/>
        </p:nvSpPr>
        <p:spPr bwMode="auto">
          <a:xfrm>
            <a:off x="6143625" y="1571625"/>
            <a:ext cx="1600200" cy="83820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th-TH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-93"/>
              </a:rPr>
              <a:t>กลับไปเป็น</a:t>
            </a:r>
          </a:p>
          <a:p>
            <a:pPr algn="ctr">
              <a:defRPr/>
            </a:pPr>
            <a:r>
              <a:rPr lang="th-TH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-93"/>
              </a:rPr>
              <a:t>บำเหน็จตกทอด</a:t>
            </a:r>
          </a:p>
        </p:txBody>
      </p:sp>
      <p:sp>
        <p:nvSpPr>
          <p:cNvPr id="53292" name="AutoShape 44"/>
          <p:cNvSpPr>
            <a:spLocks noChangeArrowheads="1"/>
          </p:cNvSpPr>
          <p:nvPr/>
        </p:nvSpPr>
        <p:spPr bwMode="auto">
          <a:xfrm>
            <a:off x="6215063" y="4786313"/>
            <a:ext cx="1600200" cy="76200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th-TH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-93"/>
              </a:rPr>
              <a:t>จ่ายให้กับ</a:t>
            </a:r>
          </a:p>
          <a:p>
            <a:pPr algn="ctr">
              <a:defRPr/>
            </a:pPr>
            <a:r>
              <a:rPr lang="th-TH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-93"/>
              </a:rPr>
              <a:t>ทายาท</a:t>
            </a:r>
          </a:p>
        </p:txBody>
      </p:sp>
      <p:sp>
        <p:nvSpPr>
          <p:cNvPr id="44045" name="Text Box 45"/>
          <p:cNvSpPr txBox="1">
            <a:spLocks noChangeArrowheads="1"/>
          </p:cNvSpPr>
          <p:nvPr/>
        </p:nvSpPr>
        <p:spPr bwMode="auto">
          <a:xfrm>
            <a:off x="642938" y="720725"/>
            <a:ext cx="7696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th-TH" sz="4000" b="1" u="sng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การชำระหนี้ตามสัญญากู้เงิน</a:t>
            </a:r>
            <a:endParaRPr lang="en-US" sz="4000" b="1">
              <a:solidFill>
                <a:srgbClr val="0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3294" name="Text Box 46"/>
          <p:cNvSpPr txBox="1">
            <a:spLocks noChangeArrowheads="1"/>
          </p:cNvSpPr>
          <p:nvPr/>
        </p:nvSpPr>
        <p:spPr bwMode="auto">
          <a:xfrm>
            <a:off x="5357813" y="3405188"/>
            <a:ext cx="1905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-93"/>
              </a:rPr>
              <a:t>ยังมีเงินเหลือ</a:t>
            </a:r>
          </a:p>
        </p:txBody>
      </p:sp>
      <p:sp>
        <p:nvSpPr>
          <p:cNvPr id="29712" name="AutoShape 47"/>
          <p:cNvSpPr>
            <a:spLocks noChangeArrowheads="1"/>
          </p:cNvSpPr>
          <p:nvPr/>
        </p:nvSpPr>
        <p:spPr bwMode="auto">
          <a:xfrm rot="5400000" flipH="1">
            <a:off x="4319588" y="4252913"/>
            <a:ext cx="838200" cy="762000"/>
          </a:xfrm>
          <a:prstGeom prst="bentArrow">
            <a:avLst/>
          </a:prstGeom>
          <a:solidFill>
            <a:srgbClr val="FFFF33"/>
          </a:solidFill>
          <a:ln w="28575">
            <a:solidFill>
              <a:srgbClr val="D8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633" name="AutoShape 50"/>
          <p:cNvSpPr>
            <a:spLocks noChangeArrowheads="1"/>
          </p:cNvSpPr>
          <p:nvPr/>
        </p:nvSpPr>
        <p:spPr bwMode="auto">
          <a:xfrm>
            <a:off x="2000250" y="1571625"/>
            <a:ext cx="2209800" cy="914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th-TH" sz="2000" b="1" dirty="0">
                <a:solidFill>
                  <a:srgbClr val="000000"/>
                </a:solidFill>
                <a:latin typeface="Arial" charset="0"/>
              </a:rPr>
              <a:t>กรณีไม่สามารถชำระหนี้ได้</a:t>
            </a:r>
          </a:p>
        </p:txBody>
      </p:sp>
      <p:sp>
        <p:nvSpPr>
          <p:cNvPr id="25634" name="AutoShape 51"/>
          <p:cNvSpPr>
            <a:spLocks noChangeArrowheads="1"/>
          </p:cNvSpPr>
          <p:nvPr/>
        </p:nvSpPr>
        <p:spPr bwMode="auto">
          <a:xfrm>
            <a:off x="2000250" y="4572000"/>
            <a:ext cx="2214563" cy="914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h-TH" sz="2000" b="1" dirty="0">
                <a:solidFill>
                  <a:srgbClr val="000000"/>
                </a:solidFill>
                <a:latin typeface="Arial" charset="0"/>
              </a:rPr>
              <a:t>กรณีถึงแก่</a:t>
            </a:r>
          </a:p>
          <a:p>
            <a:pPr algn="ctr">
              <a:defRPr/>
            </a:pPr>
            <a:r>
              <a:rPr lang="th-TH" sz="2000" b="1" dirty="0">
                <a:solidFill>
                  <a:srgbClr val="000000"/>
                </a:solidFill>
                <a:latin typeface="Arial" charset="0"/>
              </a:rPr>
              <a:t>ความตาย</a:t>
            </a:r>
          </a:p>
        </p:txBody>
      </p:sp>
      <p:grpSp>
        <p:nvGrpSpPr>
          <p:cNvPr id="3" name="กลุ่ม 36"/>
          <p:cNvGrpSpPr/>
          <p:nvPr/>
        </p:nvGrpSpPr>
        <p:grpSpPr>
          <a:xfrm>
            <a:off x="214282" y="2571744"/>
            <a:ext cx="2143139" cy="1928826"/>
            <a:chOff x="2913395" y="604864"/>
            <a:chExt cx="3251162" cy="325116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8" name="วงรี 37"/>
            <p:cNvSpPr/>
            <p:nvPr/>
          </p:nvSpPr>
          <p:spPr>
            <a:xfrm>
              <a:off x="2913395" y="604864"/>
              <a:ext cx="3251162" cy="3251162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096517"/>
                <a:satOff val="31044"/>
                <a:lumOff val="-21569"/>
                <a:alphaOff val="0"/>
              </a:schemeClr>
            </a:fillRef>
            <a:effectRef idx="0">
              <a:schemeClr val="accent5">
                <a:hueOff val="-3096517"/>
                <a:satOff val="31044"/>
                <a:lumOff val="-2156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วงรี 4"/>
            <p:cNvSpPr/>
            <p:nvPr/>
          </p:nvSpPr>
          <p:spPr>
            <a:xfrm>
              <a:off x="3497887" y="1201401"/>
              <a:ext cx="2124810" cy="21729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7470" tIns="77470" rIns="77470" bIns="77470" spcCol="1270" anchor="ctr"/>
            <a:lstStyle/>
            <a:p>
              <a:pPr algn="ctr" defTabSz="2711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3200" dirty="0">
                  <a:solidFill>
                    <a:schemeClr val="tx1"/>
                  </a:solidFill>
                </a:rPr>
                <a:t>บำเหน็จ</a:t>
              </a:r>
            </a:p>
            <a:p>
              <a:pPr algn="ctr" defTabSz="2711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3200" dirty="0">
                  <a:solidFill>
                    <a:schemeClr val="tx1"/>
                  </a:solidFill>
                </a:rPr>
                <a:t>ค้ำประกัน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AutoShape 47"/>
          <p:cNvSpPr>
            <a:spLocks noChangeArrowheads="1"/>
          </p:cNvSpPr>
          <p:nvPr/>
        </p:nvSpPr>
        <p:spPr bwMode="auto">
          <a:xfrm rot="5400000">
            <a:off x="4319588" y="2200275"/>
            <a:ext cx="838200" cy="762000"/>
          </a:xfrm>
          <a:prstGeom prst="bentArrow">
            <a:avLst/>
          </a:prstGeom>
          <a:solidFill>
            <a:srgbClr val="FFFF33"/>
          </a:solidFill>
          <a:ln w="28575">
            <a:solidFill>
              <a:srgbClr val="D8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44052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88" y="2928938"/>
            <a:ext cx="9334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 Box 38"/>
          <p:cNvSpPr txBox="1">
            <a:spLocks noChangeArrowheads="1"/>
          </p:cNvSpPr>
          <p:nvPr/>
        </p:nvSpPr>
        <p:spPr bwMode="auto">
          <a:xfrm>
            <a:off x="3857625" y="1643063"/>
            <a:ext cx="1905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2400"/>
              </a:spcBef>
              <a:defRPr/>
            </a:pPr>
            <a:r>
              <a:rPr lang="th-TH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-93"/>
              </a:rPr>
              <a:t>ชำระหนี้</a:t>
            </a:r>
          </a:p>
        </p:txBody>
      </p:sp>
      <p:sp>
        <p:nvSpPr>
          <p:cNvPr id="42" name="AutoShape 47"/>
          <p:cNvSpPr>
            <a:spLocks noChangeArrowheads="1"/>
          </p:cNvSpPr>
          <p:nvPr/>
        </p:nvSpPr>
        <p:spPr bwMode="auto">
          <a:xfrm rot="5400000" flipH="1">
            <a:off x="5676900" y="2609850"/>
            <a:ext cx="838200" cy="762000"/>
          </a:xfrm>
          <a:prstGeom prst="bentArrow">
            <a:avLst/>
          </a:prstGeom>
          <a:solidFill>
            <a:srgbClr val="FFFF33"/>
          </a:solidFill>
          <a:ln w="28575">
            <a:solidFill>
              <a:srgbClr val="D8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3" name="AutoShape 47"/>
          <p:cNvSpPr>
            <a:spLocks noChangeArrowheads="1"/>
          </p:cNvSpPr>
          <p:nvPr/>
        </p:nvSpPr>
        <p:spPr bwMode="auto">
          <a:xfrm rot="5400000">
            <a:off x="5676900" y="3843338"/>
            <a:ext cx="838200" cy="762000"/>
          </a:xfrm>
          <a:prstGeom prst="bentArrow">
            <a:avLst/>
          </a:prstGeom>
          <a:solidFill>
            <a:srgbClr val="FFFF33"/>
          </a:solidFill>
          <a:ln w="28575">
            <a:solidFill>
              <a:srgbClr val="D8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" name="AutoShape 47"/>
          <p:cNvSpPr>
            <a:spLocks noChangeArrowheads="1"/>
          </p:cNvSpPr>
          <p:nvPr/>
        </p:nvSpPr>
        <p:spPr bwMode="auto">
          <a:xfrm rot="10800000" flipH="1">
            <a:off x="1000125" y="4572000"/>
            <a:ext cx="838200" cy="762000"/>
          </a:xfrm>
          <a:prstGeom prst="bentArrow">
            <a:avLst/>
          </a:prstGeom>
          <a:solidFill>
            <a:srgbClr val="FFFF33"/>
          </a:solidFill>
          <a:ln w="28575">
            <a:solidFill>
              <a:srgbClr val="D8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5" name="AutoShape 47"/>
          <p:cNvSpPr>
            <a:spLocks noChangeArrowheads="1"/>
          </p:cNvSpPr>
          <p:nvPr/>
        </p:nvSpPr>
        <p:spPr bwMode="auto">
          <a:xfrm>
            <a:off x="1019175" y="1714500"/>
            <a:ext cx="838200" cy="762000"/>
          </a:xfrm>
          <a:prstGeom prst="bentArrow">
            <a:avLst/>
          </a:prstGeom>
          <a:solidFill>
            <a:srgbClr val="FFFF33"/>
          </a:solidFill>
          <a:ln w="28575">
            <a:solidFill>
              <a:srgbClr val="D8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44058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13" y="2928938"/>
            <a:ext cx="1706562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2714625" y="1412875"/>
            <a:ext cx="64293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2400"/>
              </a:spcBef>
              <a:defRPr/>
            </a:pPr>
            <a:r>
              <a:rPr lang="th-TH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j-cs"/>
              </a:rPr>
              <a:t>เงินช่วยค่าครองชีพ</a:t>
            </a:r>
          </a:p>
          <a:p>
            <a:pPr algn="ctr">
              <a:spcBef>
                <a:spcPts val="2400"/>
              </a:spcBef>
              <a:defRPr/>
            </a:pPr>
            <a:r>
              <a:rPr lang="th-TH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j-cs"/>
              </a:rPr>
              <a:t>ผู้รับเบี้ยหวัด บำนาญ</a:t>
            </a:r>
          </a:p>
          <a:p>
            <a:pPr algn="ctr">
              <a:spcBef>
                <a:spcPts val="2400"/>
              </a:spcBef>
              <a:defRPr/>
            </a:pPr>
            <a:r>
              <a:rPr lang="th-TH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j-cs"/>
              </a:rPr>
              <a:t>(</a:t>
            </a:r>
            <a:r>
              <a:rPr lang="th-TH" sz="7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j-cs"/>
              </a:rPr>
              <a:t>ช.ค.บ.</a:t>
            </a:r>
            <a:r>
              <a:rPr lang="th-TH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j-cs"/>
              </a:rPr>
              <a:t>)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285875"/>
            <a:ext cx="124301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2928938"/>
            <a:ext cx="1398588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428625" y="1779588"/>
            <a:ext cx="48577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j-cs"/>
              </a:rPr>
              <a:t>ประเภทของบำเหน็จบำนาญ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4357688" y="2771775"/>
            <a:ext cx="3581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4"/>
              </a:buClr>
              <a:buSzPct val="75000"/>
              <a:buFont typeface="Wingdings" pitchFamily="2" charset="2"/>
              <a:buChar char="§"/>
              <a:defRPr/>
            </a:pPr>
            <a:r>
              <a:rPr lang="th-TH" sz="3600" b="1" dirty="0">
                <a:latin typeface="Arial" pitchFamily="34" charset="0"/>
                <a:cs typeface="+mj-cs"/>
              </a:rPr>
              <a:t>บำเหน็จบำนาญปกติ</a:t>
            </a:r>
          </a:p>
          <a:p>
            <a:pPr marL="342900" indent="-342900">
              <a:spcBef>
                <a:spcPct val="20000"/>
              </a:spcBef>
              <a:buClr>
                <a:schemeClr val="accent4"/>
              </a:buClr>
              <a:buSzPct val="75000"/>
              <a:buFont typeface="Wingdings" pitchFamily="2" charset="2"/>
              <a:buChar char="§"/>
              <a:defRPr/>
            </a:pPr>
            <a:r>
              <a:rPr lang="th-TH" sz="3600" b="1" dirty="0">
                <a:latin typeface="Arial" pitchFamily="34" charset="0"/>
                <a:cs typeface="+mj-cs"/>
              </a:rPr>
              <a:t>บำนาญพิเศษ</a:t>
            </a:r>
          </a:p>
          <a:p>
            <a:pPr marL="342900" indent="-342900">
              <a:spcBef>
                <a:spcPct val="20000"/>
              </a:spcBef>
              <a:buClr>
                <a:schemeClr val="accent4"/>
              </a:buClr>
              <a:buSzPct val="75000"/>
              <a:buFont typeface="Wingdings" pitchFamily="2" charset="2"/>
              <a:buChar char="§"/>
              <a:defRPr/>
            </a:pPr>
            <a:r>
              <a:rPr lang="th-TH" sz="3600" b="1" dirty="0">
                <a:latin typeface="Arial" pitchFamily="34" charset="0"/>
                <a:cs typeface="+mj-cs"/>
              </a:rPr>
              <a:t>บำเหน็จตกทอด</a:t>
            </a:r>
          </a:p>
          <a:p>
            <a:pPr marL="342900" indent="-342900">
              <a:spcBef>
                <a:spcPct val="20000"/>
              </a:spcBef>
              <a:buClr>
                <a:schemeClr val="accent4"/>
              </a:buClr>
              <a:buSzPct val="75000"/>
              <a:buFont typeface="Wingdings" pitchFamily="2" charset="2"/>
              <a:buChar char="§"/>
              <a:defRPr/>
            </a:pPr>
            <a:r>
              <a:rPr lang="th-TH" sz="3600" b="1" dirty="0">
                <a:latin typeface="Arial" pitchFamily="34" charset="0"/>
                <a:cs typeface="+mj-cs"/>
              </a:rPr>
              <a:t>บำเหน็จดำรง</a:t>
            </a:r>
            <a:r>
              <a:rPr lang="th-TH" sz="3600" b="1" dirty="0" smtClean="0">
                <a:latin typeface="Arial" pitchFamily="34" charset="0"/>
                <a:cs typeface="+mj-cs"/>
              </a:rPr>
              <a:t>ชีพ</a:t>
            </a:r>
          </a:p>
          <a:p>
            <a:pPr marL="342900" indent="-342900">
              <a:spcBef>
                <a:spcPct val="20000"/>
              </a:spcBef>
              <a:buClr>
                <a:schemeClr val="accent4"/>
              </a:buClr>
              <a:buSzPct val="75000"/>
              <a:buFont typeface="Wingdings" pitchFamily="2" charset="2"/>
              <a:buChar char="§"/>
              <a:defRPr/>
            </a:pPr>
            <a:r>
              <a:rPr lang="th-TH" sz="3600" b="1" dirty="0" smtClean="0">
                <a:solidFill>
                  <a:srgbClr val="FF0000"/>
                </a:solidFill>
                <a:latin typeface="Arial" pitchFamily="34" charset="0"/>
                <a:cs typeface="+mj-cs"/>
              </a:rPr>
              <a:t>บำเหน็จค้ำประกัน</a:t>
            </a:r>
            <a:endParaRPr lang="th-TH" sz="3600" b="1" dirty="0">
              <a:solidFill>
                <a:srgbClr val="FF0000"/>
              </a:solidFill>
              <a:latin typeface="Arial" pitchFamily="34" charset="0"/>
              <a:cs typeface="+mj-cs"/>
            </a:endParaRPr>
          </a:p>
        </p:txBody>
      </p:sp>
      <p:pic>
        <p:nvPicPr>
          <p:cNvPr id="8197" name="Picture 5" descr="http://www.partycreations.co.uk/images/Treasure%20af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1681" y="2714620"/>
            <a:ext cx="2855939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6" name="ไดอะแกรม 5"/>
          <p:cNvGraphicFramePr/>
          <p:nvPr/>
        </p:nvGraphicFramePr>
        <p:xfrm>
          <a:off x="2143108" y="500042"/>
          <a:ext cx="4143404" cy="101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ไดอะแกรม 6"/>
          <p:cNvGraphicFramePr/>
          <p:nvPr/>
        </p:nvGraphicFramePr>
        <p:xfrm>
          <a:off x="214282" y="500043"/>
          <a:ext cx="7643837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5059" name="Rectangle 1026"/>
          <p:cNvSpPr>
            <a:spLocks noChangeArrowheads="1"/>
          </p:cNvSpPr>
          <p:nvPr/>
        </p:nvSpPr>
        <p:spPr bwMode="auto">
          <a:xfrm>
            <a:off x="785813" y="2428875"/>
            <a:ext cx="521493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buClr>
                <a:srgbClr val="002060"/>
              </a:buClr>
              <a:buFont typeface="Webdings" pitchFamily="18" charset="2"/>
              <a:buChar char=""/>
              <a:defRPr/>
            </a:pP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+mn-cs"/>
              </a:rPr>
              <a:t> กฎหมายที่เกี่ยวข้อง</a:t>
            </a:r>
          </a:p>
        </p:txBody>
      </p:sp>
      <p:sp>
        <p:nvSpPr>
          <p:cNvPr id="45060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0" y="3357563"/>
            <a:ext cx="814387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ts val="600"/>
              </a:spcBef>
              <a:buClr>
                <a:srgbClr val="002060"/>
              </a:buClr>
              <a:buSzPct val="111000"/>
              <a:defRPr/>
            </a:pPr>
            <a:r>
              <a:rPr lang="th-TH" sz="4000" b="1" dirty="0">
                <a:latin typeface="Cordia New" pitchFamily="34" charset="-34"/>
                <a:cs typeface="+mn-cs"/>
              </a:rPr>
              <a:t> </a:t>
            </a:r>
            <a:r>
              <a:rPr lang="th-TH" sz="4000" b="1" dirty="0">
                <a:solidFill>
                  <a:srgbClr val="00078C"/>
                </a:solidFill>
                <a:latin typeface="Cordia New" pitchFamily="34" charset="-34"/>
                <a:cs typeface="+mn-cs"/>
              </a:rPr>
              <a:t>พระราชกฤษฎีกาเงินช่วยค่าครองชีพ</a:t>
            </a:r>
          </a:p>
          <a:p>
            <a:pPr marL="342900" indent="-342900" algn="ctr">
              <a:spcBef>
                <a:spcPts val="600"/>
              </a:spcBef>
              <a:buClr>
                <a:srgbClr val="002060"/>
              </a:buClr>
              <a:buSzPct val="111000"/>
              <a:defRPr/>
            </a:pPr>
            <a:r>
              <a:rPr lang="th-TH" sz="4000" b="1" dirty="0">
                <a:solidFill>
                  <a:srgbClr val="00078C"/>
                </a:solidFill>
                <a:latin typeface="Cordia New" pitchFamily="34" charset="-34"/>
                <a:cs typeface="+mn-cs"/>
              </a:rPr>
              <a:t>ผู้รับเบี้ยหวัดบำนาญ พ.ศ. 2521</a:t>
            </a:r>
          </a:p>
        </p:txBody>
      </p:sp>
      <p:pic>
        <p:nvPicPr>
          <p:cNvPr id="46085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25" y="5143500"/>
            <a:ext cx="21748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102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400050" y="2428875"/>
            <a:ext cx="7743825" cy="24765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th-TH" sz="3400" b="1" dirty="0" err="1" smtClean="0">
                <a:latin typeface="Cordia New" pitchFamily="34" charset="-34"/>
              </a:rPr>
              <a:t>ช.ค.บ.</a:t>
            </a:r>
            <a:r>
              <a:rPr lang="th-TH" sz="3400" b="1" dirty="0" smtClean="0">
                <a:latin typeface="Cordia New" pitchFamily="34" charset="-34"/>
              </a:rPr>
              <a:t> มาตรา 4 </a:t>
            </a:r>
            <a:r>
              <a:rPr lang="th-TH" sz="3400" b="1" dirty="0" err="1" smtClean="0">
                <a:latin typeface="Cordia New" pitchFamily="34" charset="-34"/>
              </a:rPr>
              <a:t>นว</a:t>
            </a:r>
            <a:r>
              <a:rPr lang="th-TH" sz="3400" b="1" dirty="0" smtClean="0">
                <a:latin typeface="Cordia New" pitchFamily="34" charset="-34"/>
              </a:rPr>
              <a:t> (ประกันรายได้ขั้นต่ำ)</a:t>
            </a:r>
            <a:r>
              <a:rPr lang="en-US" sz="3400" b="1" dirty="0" smtClean="0">
                <a:latin typeface="Cordia New" pitchFamily="34" charset="-34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3400" b="1" dirty="0" smtClean="0">
                <a:latin typeface="Cordia New" pitchFamily="34" charset="-34"/>
              </a:rPr>
              <a:t> </a:t>
            </a:r>
            <a:r>
              <a:rPr lang="en-US" sz="3400" b="1" spc="40" dirty="0" err="1" smtClean="0">
                <a:latin typeface="Cordia New" pitchFamily="34" charset="-34"/>
              </a:rPr>
              <a:t>ได้รับเบี้ยหว</a:t>
            </a:r>
            <a:r>
              <a:rPr lang="th-TH" sz="3400" b="1" spc="40" dirty="0" smtClean="0">
                <a:latin typeface="Cordia New" pitchFamily="34" charset="-34"/>
              </a:rPr>
              <a:t>ั</a:t>
            </a:r>
            <a:r>
              <a:rPr lang="en-US" sz="3400" b="1" spc="40" dirty="0" err="1" smtClean="0">
                <a:latin typeface="Cordia New" pitchFamily="34" charset="-34"/>
              </a:rPr>
              <a:t>ดหรือ</a:t>
            </a:r>
            <a:r>
              <a:rPr lang="th-TH" sz="3400" b="1" spc="40" dirty="0" err="1" smtClean="0">
                <a:latin typeface="Cordia New" pitchFamily="34" charset="-34"/>
              </a:rPr>
              <a:t>บำน</a:t>
            </a:r>
            <a:r>
              <a:rPr lang="en-US" sz="3400" b="1" spc="40" dirty="0" err="1" smtClean="0">
                <a:latin typeface="Cordia New" pitchFamily="34" charset="-34"/>
              </a:rPr>
              <a:t>าญรวมกับ</a:t>
            </a:r>
            <a:r>
              <a:rPr lang="en-US" sz="3400" b="1" spc="40" dirty="0" smtClean="0">
                <a:latin typeface="Cordia New" pitchFamily="34" charset="-34"/>
              </a:rPr>
              <a:t> </a:t>
            </a:r>
            <a:r>
              <a:rPr lang="en-US" sz="3400" b="1" spc="40" dirty="0" err="1" smtClean="0">
                <a:latin typeface="Cordia New" pitchFamily="34" charset="-34"/>
              </a:rPr>
              <a:t>ช.ค.บ</a:t>
            </a:r>
            <a:r>
              <a:rPr lang="en-US" sz="3400" b="1" spc="40" dirty="0" smtClean="0">
                <a:latin typeface="Cordia New" pitchFamily="34" charset="-34"/>
              </a:rPr>
              <a:t>. </a:t>
            </a:r>
            <a:r>
              <a:rPr lang="en-US" sz="3400" b="1" spc="40" dirty="0" err="1" smtClean="0">
                <a:latin typeface="Cordia New" pitchFamily="34" charset="-34"/>
              </a:rPr>
              <a:t>ต่ำกว่าเดือนล</a:t>
            </a:r>
            <a:r>
              <a:rPr lang="th-TH" sz="3400" b="1" spc="40" dirty="0" smtClean="0">
                <a:latin typeface="Cordia New" pitchFamily="34" charset="-34"/>
              </a:rPr>
              <a:t>ะ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th-TH" sz="3400" b="1" dirty="0" smtClean="0">
                <a:latin typeface="Cordia New" pitchFamily="34" charset="-34"/>
              </a:rPr>
              <a:t>	 </a:t>
            </a:r>
            <a:r>
              <a:rPr lang="en-US" sz="3400" b="1" dirty="0" smtClean="0">
                <a:latin typeface="Cordia New" pitchFamily="34" charset="-34"/>
              </a:rPr>
              <a:t> 6,000 </a:t>
            </a:r>
            <a:r>
              <a:rPr lang="en-US" sz="3400" b="1" dirty="0" err="1" smtClean="0">
                <a:latin typeface="Cordia New" pitchFamily="34" charset="-34"/>
              </a:rPr>
              <a:t>บาท</a:t>
            </a:r>
            <a:r>
              <a:rPr lang="en-US" sz="3400" b="1" dirty="0" smtClean="0">
                <a:latin typeface="Cordia New" pitchFamily="34" charset="-34"/>
              </a:rPr>
              <a:t> </a:t>
            </a:r>
            <a:r>
              <a:rPr lang="en-US" sz="3400" b="1" dirty="0" err="1" smtClean="0">
                <a:latin typeface="Cordia New" pitchFamily="34" charset="-34"/>
              </a:rPr>
              <a:t>ให้ได้รับ</a:t>
            </a:r>
            <a:r>
              <a:rPr lang="en-US" sz="3400" b="1" dirty="0" smtClean="0">
                <a:latin typeface="Cordia New" pitchFamily="34" charset="-34"/>
              </a:rPr>
              <a:t> </a:t>
            </a:r>
            <a:r>
              <a:rPr lang="en-US" sz="3400" b="1" dirty="0" err="1" smtClean="0">
                <a:latin typeface="Cordia New" pitchFamily="34" charset="-34"/>
              </a:rPr>
              <a:t>ช.ค.บ</a:t>
            </a:r>
            <a:r>
              <a:rPr lang="en-US" sz="3400" b="1" dirty="0" smtClean="0">
                <a:latin typeface="Cordia New" pitchFamily="34" charset="-34"/>
              </a:rPr>
              <a:t>. </a:t>
            </a:r>
            <a:r>
              <a:rPr lang="en-US" sz="3400" b="1" dirty="0" err="1" smtClean="0">
                <a:latin typeface="Cordia New" pitchFamily="34" charset="-34"/>
              </a:rPr>
              <a:t>เพิ่มอีกในอัตราเดือนละเท่ากับ</a:t>
            </a:r>
            <a:endParaRPr lang="en-US" sz="3400" b="1" dirty="0" smtClean="0">
              <a:latin typeface="Cordia New" pitchFamily="34" charset="-34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en-US" sz="3400" b="1" dirty="0" smtClean="0">
                <a:latin typeface="Cordia New" pitchFamily="34" charset="-34"/>
              </a:rPr>
              <a:t>	  </a:t>
            </a:r>
            <a:r>
              <a:rPr lang="en-US" sz="3400" b="1" dirty="0" err="1" smtClean="0">
                <a:latin typeface="Cordia New" pitchFamily="34" charset="-34"/>
              </a:rPr>
              <a:t>ส่วนต่างของจำนวนเงิน</a:t>
            </a:r>
            <a:r>
              <a:rPr lang="en-US" sz="3400" b="1" dirty="0" smtClean="0">
                <a:latin typeface="Cordia New" pitchFamily="34" charset="-34"/>
              </a:rPr>
              <a:t> 6,000 </a:t>
            </a:r>
            <a:r>
              <a:rPr lang="en-US" sz="3400" b="1" dirty="0" err="1" smtClean="0">
                <a:latin typeface="Cordia New" pitchFamily="34" charset="-34"/>
              </a:rPr>
              <a:t>บาท</a:t>
            </a:r>
            <a:endParaRPr lang="en-US" sz="3400" b="1" dirty="0" smtClean="0">
              <a:latin typeface="Cordia New" pitchFamily="34" charset="-34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3900" b="1" dirty="0" smtClean="0">
              <a:solidFill>
                <a:schemeClr val="tx2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>
          <a:xfrm>
            <a:off x="285720" y="4429132"/>
            <a:ext cx="7572428" cy="1000132"/>
          </a:xfrm>
          <a:prstGeom prst="rect">
            <a:avLst/>
          </a:prstGeom>
        </p:spPr>
        <p:txBody>
          <a:bodyPr lIns="0" rIns="0" bIns="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th-TH" sz="2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* แก้ไขโดย </a:t>
            </a:r>
            <a:r>
              <a:rPr lang="th-TH" sz="28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พรฎ.</a:t>
            </a:r>
            <a:r>
              <a:rPr lang="th-TH" sz="2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เงินช่วยค่าครองชีพผู้รับเบี้ยหวัดบำนาญ (ฉบับที่ 13) พ.ศ. 2552</a:t>
            </a:r>
          </a:p>
        </p:txBody>
      </p:sp>
      <p:graphicFrame>
        <p:nvGraphicFramePr>
          <p:cNvPr id="7" name="ไดอะแกรม 6"/>
          <p:cNvGraphicFramePr/>
          <p:nvPr/>
        </p:nvGraphicFramePr>
        <p:xfrm>
          <a:off x="214282" y="500043"/>
          <a:ext cx="7643837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7109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25" y="5572125"/>
            <a:ext cx="14763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786050" y="2459504"/>
            <a:ext cx="6286544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60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cs typeface="+mn-cs"/>
              </a:rPr>
              <a:t>ขอขอบคุณทุกท่าน</a:t>
            </a:r>
          </a:p>
          <a:p>
            <a:pPr algn="ctr">
              <a:defRPr/>
            </a:pPr>
            <a:r>
              <a:rPr lang="th-TH" sz="60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cs typeface="+mn-cs"/>
              </a:rPr>
              <a:t>แล้วพบกันใหม่โอกาสหน้า</a:t>
            </a: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741613"/>
            <a:ext cx="2073275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714625" y="2700338"/>
            <a:ext cx="6429375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8000" b="1" cap="all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pitchFamily="34" charset="0"/>
                <a:cs typeface="+mj-cs"/>
              </a:rPr>
              <a:t>บำเหน็จบำนาญปกติ</a:t>
            </a:r>
            <a:endParaRPr lang="th-TH" sz="8000" b="1" cap="all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Times New Roman" pitchFamily="18" charset="0"/>
              <a:cs typeface="+mj-cs"/>
            </a:endParaRP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428875"/>
            <a:ext cx="2052638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571500" y="2087563"/>
            <a:ext cx="32559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th-TH" sz="4400" b="1" u="sng" dirty="0">
                <a:latin typeface="Arial" pitchFamily="34" charset="0"/>
                <a:cs typeface="+mj-cs"/>
              </a:rPr>
              <a:t>ผู้มีสิทธิได้รับ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57188" y="2981325"/>
            <a:ext cx="82296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th-TH" sz="3400" b="1" dirty="0">
                <a:latin typeface="Times New Roman" pitchFamily="18" charset="0"/>
                <a:cs typeface="+mj-cs"/>
              </a:rPr>
              <a:t>เป็นข้าราชการตามกฎหมาย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th-TH" sz="3400" b="1" dirty="0">
                <a:latin typeface="Times New Roman" pitchFamily="18" charset="0"/>
                <a:cs typeface="+mj-cs"/>
              </a:rPr>
              <a:t>รับเงินเดือนจากเงินงบประมาณรายจ่ายประเภทงบบุคลากร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th-TH" sz="3400" b="1" dirty="0">
                <a:latin typeface="Times New Roman" pitchFamily="18" charset="0"/>
                <a:cs typeface="+mj-cs"/>
              </a:rPr>
              <a:t>เข้าเหตุใดเหตุหนึ่งใน </a:t>
            </a:r>
            <a:r>
              <a:rPr lang="th-TH" sz="3400" b="1" u="sng" dirty="0">
                <a:latin typeface="Times New Roman" pitchFamily="18" charset="0"/>
                <a:cs typeface="+mj-cs"/>
              </a:rPr>
              <a:t>4 เหตุ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th-TH" sz="3400" b="1" dirty="0">
                <a:latin typeface="Times New Roman" pitchFamily="18" charset="0"/>
                <a:cs typeface="+mj-cs"/>
              </a:rPr>
              <a:t>ไม่เป็นบุคคลต้องห้ามมิให้มีสิทธิ</a:t>
            </a:r>
          </a:p>
        </p:txBody>
      </p:sp>
      <p:pic>
        <p:nvPicPr>
          <p:cNvPr id="10245" name="Picture 5" descr="โบนัส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572008"/>
            <a:ext cx="1748264" cy="2057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Below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pSp>
        <p:nvGrpSpPr>
          <p:cNvPr id="2" name="กลุ่ม 6"/>
          <p:cNvGrpSpPr/>
          <p:nvPr/>
        </p:nvGrpSpPr>
        <p:grpSpPr>
          <a:xfrm>
            <a:off x="1500166" y="428604"/>
            <a:ext cx="5357850" cy="1285884"/>
            <a:chOff x="0" y="-808060"/>
            <a:chExt cx="4143404" cy="1015522"/>
          </a:xfrm>
          <a:scene3d>
            <a:camera prst="orthographicFront"/>
            <a:lightRig rig="flat" dir="t"/>
          </a:scene3d>
        </p:grpSpPr>
        <p:sp>
          <p:nvSpPr>
            <p:cNvPr id="8" name="สี่เหลี่ยมมุมมน 7"/>
            <p:cNvSpPr/>
            <p:nvPr/>
          </p:nvSpPr>
          <p:spPr>
            <a:xfrm>
              <a:off x="0" y="-808060"/>
              <a:ext cx="4143404" cy="101552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" name="สี่เหลี่ยมมุมมน 4"/>
            <p:cNvSpPr/>
            <p:nvPr/>
          </p:nvSpPr>
          <p:spPr>
            <a:xfrm>
              <a:off x="55245" y="-714352"/>
              <a:ext cx="4044256" cy="91637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05740" tIns="205740" rIns="205740" bIns="205740" spcCol="1270" anchor="ctr"/>
            <a:lstStyle/>
            <a:p>
              <a:pPr algn="ctr" defTabSz="2400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6000" b="1" dirty="0"/>
                <a:t>บำเหน็จบำนาญปกติ</a:t>
              </a:r>
            </a:p>
          </p:txBody>
        </p:sp>
      </p:grp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57188" y="2057400"/>
            <a:ext cx="7696200" cy="36576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th-TH" sz="4000" b="1" dirty="0" smtClean="0">
                <a:latin typeface="Angsana New" pitchFamily="18" charset="-34"/>
              </a:rPr>
              <a:t> ผู้มีสิทธิได้รับต้องเข้าเหตุใดเหตุหนึ่งดังนี้</a:t>
            </a:r>
          </a:p>
          <a:p>
            <a:pPr marL="914400" lvl="2" indent="-246063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"/>
              <a:defRPr/>
            </a:pPr>
            <a:r>
              <a:rPr lang="th-TH" sz="3800" dirty="0" smtClean="0">
                <a:latin typeface="Angsana New" pitchFamily="18" charset="-34"/>
              </a:rPr>
              <a:t>เหตุทดแทน (มาตรา 11)</a:t>
            </a:r>
          </a:p>
          <a:p>
            <a:pPr marL="914400" lvl="2" indent="-246063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"/>
              <a:defRPr/>
            </a:pPr>
            <a:r>
              <a:rPr lang="th-TH" sz="3800" dirty="0" smtClean="0">
                <a:latin typeface="Angsana New" pitchFamily="18" charset="-34"/>
              </a:rPr>
              <a:t>เหตุทุพพลภาพ (มาตรา 12)</a:t>
            </a:r>
          </a:p>
          <a:p>
            <a:pPr marL="914400" lvl="2" indent="-246063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"/>
              <a:defRPr/>
            </a:pPr>
            <a:r>
              <a:rPr lang="th-TH" sz="3800" dirty="0" smtClean="0">
                <a:latin typeface="Angsana New" pitchFamily="18" charset="-34"/>
              </a:rPr>
              <a:t>เหตุสูงอายุ (มาตรา 13) </a:t>
            </a:r>
          </a:p>
          <a:p>
            <a:pPr marL="914400" lvl="2" indent="-246063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"/>
              <a:defRPr/>
            </a:pPr>
            <a:r>
              <a:rPr lang="th-TH" sz="3800" dirty="0" smtClean="0">
                <a:latin typeface="Angsana New" pitchFamily="18" charset="-34"/>
              </a:rPr>
              <a:t>เหตุรับราชการนาน (มาตรา 14)</a:t>
            </a:r>
          </a:p>
          <a:p>
            <a:pPr marL="914400" lvl="2" indent="-246063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"/>
              <a:defRPr/>
            </a:pPr>
            <a:r>
              <a:rPr lang="th-TH" sz="3800" dirty="0" smtClean="0">
                <a:latin typeface="Angsana New" pitchFamily="18" charset="-34"/>
              </a:rPr>
              <a:t>บำเหน็จ (มาตรา 17)</a:t>
            </a:r>
          </a:p>
        </p:txBody>
      </p:sp>
      <p:pic>
        <p:nvPicPr>
          <p:cNvPr id="13315" name="รูปภาพ 4" descr="3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4857760"/>
            <a:ext cx="1571608" cy="1637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2" name="กลุ่ม 4"/>
          <p:cNvGrpSpPr/>
          <p:nvPr/>
        </p:nvGrpSpPr>
        <p:grpSpPr>
          <a:xfrm>
            <a:off x="1500166" y="428604"/>
            <a:ext cx="5357850" cy="1285884"/>
            <a:chOff x="0" y="-808060"/>
            <a:chExt cx="4143404" cy="1015522"/>
          </a:xfrm>
          <a:scene3d>
            <a:camera prst="orthographicFront"/>
            <a:lightRig rig="flat" dir="t"/>
          </a:scene3d>
        </p:grpSpPr>
        <p:sp>
          <p:nvSpPr>
            <p:cNvPr id="6" name="สี่เหลี่ยมมุมมน 5"/>
            <p:cNvSpPr/>
            <p:nvPr/>
          </p:nvSpPr>
          <p:spPr>
            <a:xfrm>
              <a:off x="0" y="-808060"/>
              <a:ext cx="4143404" cy="101552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สี่เหลี่ยมมุมมน 4"/>
            <p:cNvSpPr/>
            <p:nvPr/>
          </p:nvSpPr>
          <p:spPr>
            <a:xfrm>
              <a:off x="55245" y="-714352"/>
              <a:ext cx="4044256" cy="91637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05740" tIns="205740" rIns="205740" bIns="205740" spcCol="1270" anchor="ctr"/>
            <a:lstStyle/>
            <a:p>
              <a:pPr algn="ctr" defTabSz="2400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6000" b="1" dirty="0"/>
                <a:t>บำเหน็จบำนาญปกติ</a:t>
              </a:r>
            </a:p>
          </p:txBody>
        </p:sp>
      </p:grp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1027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571500" y="1785938"/>
            <a:ext cx="6929438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th-TH" sz="4000" b="1" dirty="0">
                <a:latin typeface="Times New Roman" pitchFamily="18" charset="0"/>
                <a:cs typeface="+mj-cs"/>
              </a:rPr>
              <a:t> </a:t>
            </a:r>
            <a:r>
              <a:rPr lang="th-TH" sz="3800" b="1" u="sng" dirty="0">
                <a:latin typeface="Times New Roman" pitchFamily="18" charset="0"/>
                <a:cs typeface="+mj-cs"/>
              </a:rPr>
              <a:t>เหตุทดแทน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th-TH" sz="3600" b="1" dirty="0">
                <a:latin typeface="Times New Roman" pitchFamily="18" charset="0"/>
                <a:cs typeface="+mj-cs"/>
              </a:rPr>
              <a:t>	</a:t>
            </a:r>
            <a:r>
              <a:rPr lang="th-TH" sz="3600" dirty="0">
                <a:latin typeface="Times New Roman" pitchFamily="18" charset="0"/>
                <a:cs typeface="+mj-cs"/>
              </a:rPr>
              <a:t>ทางราชการสั่งให้ออกจากราชการ ยุบ / เลิกตำแหน่ง / ผลของรัฐธรรมนูญ / ทหารออกจากกองหนุนเบี้ยหวัด</a:t>
            </a:r>
            <a:endParaRPr lang="en-US" sz="3600" dirty="0">
              <a:latin typeface="Times New Roman" pitchFamily="18" charset="0"/>
              <a:cs typeface="+mj-cs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th-TH" sz="4000" b="1" dirty="0">
                <a:latin typeface="Times New Roman" pitchFamily="18" charset="0"/>
                <a:cs typeface="+mj-cs"/>
              </a:rPr>
              <a:t> </a:t>
            </a:r>
            <a:r>
              <a:rPr lang="th-TH" sz="3800" b="1" u="sng" dirty="0">
                <a:latin typeface="Times New Roman" pitchFamily="18" charset="0"/>
                <a:cs typeface="+mj-cs"/>
              </a:rPr>
              <a:t>เหตุทุพพลภาพ</a:t>
            </a:r>
            <a:r>
              <a:rPr lang="th-TH" sz="3800" b="1" dirty="0">
                <a:latin typeface="Times New Roman" pitchFamily="18" charset="0"/>
                <a:cs typeface="+mj-cs"/>
              </a:rPr>
              <a:t>  </a:t>
            </a:r>
          </a:p>
          <a:p>
            <a:pPr marL="342900" indent="-342900" algn="thaiDist">
              <a:spcBef>
                <a:spcPct val="20000"/>
              </a:spcBef>
              <a:defRPr/>
            </a:pPr>
            <a:r>
              <a:rPr lang="th-TH" sz="3600" b="1" dirty="0">
                <a:latin typeface="Times New Roman" pitchFamily="18" charset="0"/>
                <a:cs typeface="+mj-cs"/>
              </a:rPr>
              <a:t>	</a:t>
            </a:r>
            <a:r>
              <a:rPr lang="th-TH" sz="3600" spc="40" dirty="0">
                <a:latin typeface="Times New Roman" pitchFamily="18" charset="0"/>
                <a:cs typeface="+mj-cs"/>
              </a:rPr>
              <a:t>- ป่วยเจ็บทุพพลภาพ</a:t>
            </a:r>
          </a:p>
          <a:p>
            <a:pPr marL="342900" indent="-342900" algn="thaiDist">
              <a:spcBef>
                <a:spcPct val="20000"/>
              </a:spcBef>
              <a:defRPr/>
            </a:pPr>
            <a:r>
              <a:rPr lang="th-TH" sz="3600" spc="40" dirty="0">
                <a:latin typeface="Times New Roman" pitchFamily="18" charset="0"/>
                <a:cs typeface="+mj-cs"/>
              </a:rPr>
              <a:t>	- </a:t>
            </a:r>
            <a:r>
              <a:rPr lang="th-TH" sz="3600" dirty="0">
                <a:latin typeface="Times New Roman" pitchFamily="18" charset="0"/>
                <a:cs typeface="+mj-cs"/>
              </a:rPr>
              <a:t>แพทย์ที่ทางราชการเห็นว่าไม่สามารถรับราชการ     ในตำแหน่งหน้าที่ต่อไปได้</a:t>
            </a:r>
          </a:p>
        </p:txBody>
      </p:sp>
      <p:grpSp>
        <p:nvGrpSpPr>
          <p:cNvPr id="2" name="กลุ่ม 3"/>
          <p:cNvGrpSpPr/>
          <p:nvPr/>
        </p:nvGrpSpPr>
        <p:grpSpPr>
          <a:xfrm>
            <a:off x="1500166" y="428604"/>
            <a:ext cx="5357850" cy="1285884"/>
            <a:chOff x="0" y="-808060"/>
            <a:chExt cx="4143404" cy="1015522"/>
          </a:xfrm>
          <a:scene3d>
            <a:camera prst="orthographicFront"/>
            <a:lightRig rig="flat" dir="t"/>
          </a:scene3d>
        </p:grpSpPr>
        <p:sp>
          <p:nvSpPr>
            <p:cNvPr id="5" name="สี่เหลี่ยมมุมมน 4"/>
            <p:cNvSpPr/>
            <p:nvPr/>
          </p:nvSpPr>
          <p:spPr>
            <a:xfrm>
              <a:off x="0" y="-808060"/>
              <a:ext cx="4143404" cy="101552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สี่เหลี่ยมมุมมน 4"/>
            <p:cNvSpPr/>
            <p:nvPr/>
          </p:nvSpPr>
          <p:spPr>
            <a:xfrm>
              <a:off x="55245" y="-714352"/>
              <a:ext cx="4044256" cy="91637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05740" tIns="205740" rIns="205740" bIns="205740" spcCol="1270" anchor="ctr"/>
            <a:lstStyle/>
            <a:p>
              <a:pPr algn="ctr" defTabSz="2400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6000" b="1" dirty="0"/>
                <a:t>บำเหน็จบำนาญปกติ</a:t>
              </a:r>
            </a:p>
          </p:txBody>
        </p:sp>
      </p:grp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13" y="3857625"/>
            <a:ext cx="124936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27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285750" y="2214563"/>
            <a:ext cx="7848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-US" sz="3600" b="1" dirty="0">
                <a:latin typeface="Times New Roman" pitchFamily="18" charset="0"/>
                <a:cs typeface="+mj-cs"/>
              </a:rPr>
              <a:t> </a:t>
            </a:r>
            <a:r>
              <a:rPr lang="th-TH" sz="3600" b="1" u="sng" dirty="0">
                <a:latin typeface="Times New Roman" pitchFamily="18" charset="0"/>
                <a:cs typeface="+mj-cs"/>
              </a:rPr>
              <a:t>เหตุสูงอายุ</a:t>
            </a:r>
            <a:r>
              <a:rPr lang="th-TH" sz="3600" b="1" dirty="0">
                <a:latin typeface="Times New Roman" pitchFamily="18" charset="0"/>
                <a:cs typeface="+mj-cs"/>
              </a:rPr>
              <a:t>           </a:t>
            </a:r>
            <a:endParaRPr lang="th-TH" sz="3600" b="1" u="sng" dirty="0">
              <a:latin typeface="Times New Roman" pitchFamily="18" charset="0"/>
              <a:cs typeface="+mj-cs"/>
            </a:endParaRPr>
          </a:p>
          <a:p>
            <a:pPr marL="342900" indent="-342900">
              <a:spcBef>
                <a:spcPct val="20000"/>
              </a:spcBef>
              <a:buFont typeface="Wingdings 3" pitchFamily="18" charset="2"/>
              <a:buNone/>
              <a:defRPr/>
            </a:pPr>
            <a:r>
              <a:rPr lang="th-TH" sz="3600" b="1" dirty="0">
                <a:latin typeface="Times New Roman" pitchFamily="18" charset="0"/>
                <a:cs typeface="+mj-cs"/>
              </a:rPr>
              <a:t>		</a:t>
            </a:r>
            <a:r>
              <a:rPr lang="th-TH" sz="3600" dirty="0">
                <a:latin typeface="Times New Roman" pitchFamily="18" charset="0"/>
                <a:cs typeface="+mj-cs"/>
              </a:rPr>
              <a:t>อายุตั้งแต่ 50 ปีบริบูรณ์ ขึ้นไป / กรณีเกษียณอายุ</a:t>
            </a:r>
            <a:endParaRPr lang="en-US" sz="3600" dirty="0">
              <a:latin typeface="Times New Roman" pitchFamily="18" charset="0"/>
              <a:cs typeface="+mj-cs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-US" sz="3600" b="1" dirty="0">
                <a:latin typeface="Times New Roman" pitchFamily="18" charset="0"/>
                <a:cs typeface="+mj-cs"/>
              </a:rPr>
              <a:t> </a:t>
            </a:r>
            <a:r>
              <a:rPr lang="th-TH" sz="3600" b="1" u="sng" dirty="0">
                <a:latin typeface="Times New Roman" pitchFamily="18" charset="0"/>
                <a:cs typeface="+mj-cs"/>
              </a:rPr>
              <a:t>เหตุรับราชการนาน</a:t>
            </a:r>
            <a:r>
              <a:rPr lang="th-TH" sz="3600" b="1" dirty="0">
                <a:latin typeface="Times New Roman" pitchFamily="18" charset="0"/>
                <a:cs typeface="+mj-cs"/>
              </a:rPr>
              <a:t> 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th-TH" sz="3600" b="1" dirty="0">
                <a:latin typeface="Times New Roman" pitchFamily="18" charset="0"/>
                <a:cs typeface="+mj-cs"/>
              </a:rPr>
              <a:t>		</a:t>
            </a:r>
            <a:r>
              <a:rPr lang="th-TH" sz="3600" dirty="0">
                <a:latin typeface="Times New Roman" pitchFamily="18" charset="0"/>
                <a:cs typeface="+mj-cs"/>
              </a:rPr>
              <a:t>มีเวลาราชการตั้งแต่ 25 ปีบริบูรณ์ขึ้นไป                   </a:t>
            </a:r>
          </a:p>
        </p:txBody>
      </p:sp>
      <p:grpSp>
        <p:nvGrpSpPr>
          <p:cNvPr id="2" name="กลุ่ม 6"/>
          <p:cNvGrpSpPr/>
          <p:nvPr/>
        </p:nvGrpSpPr>
        <p:grpSpPr>
          <a:xfrm>
            <a:off x="1500166" y="428604"/>
            <a:ext cx="5357850" cy="1285884"/>
            <a:chOff x="0" y="-808060"/>
            <a:chExt cx="4143404" cy="1015522"/>
          </a:xfrm>
          <a:scene3d>
            <a:camera prst="orthographicFront"/>
            <a:lightRig rig="flat" dir="t"/>
          </a:scene3d>
        </p:grpSpPr>
        <p:sp>
          <p:nvSpPr>
            <p:cNvPr id="7" name="สี่เหลี่ยมมุมมน 6"/>
            <p:cNvSpPr/>
            <p:nvPr/>
          </p:nvSpPr>
          <p:spPr>
            <a:xfrm>
              <a:off x="0" y="-808060"/>
              <a:ext cx="4143404" cy="101552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สี่เหลี่ยมมุมมน 4"/>
            <p:cNvSpPr/>
            <p:nvPr/>
          </p:nvSpPr>
          <p:spPr>
            <a:xfrm>
              <a:off x="55245" y="-714352"/>
              <a:ext cx="4044256" cy="91637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05740" tIns="205740" rIns="205740" bIns="205740" spcCol="1270" anchor="ctr"/>
            <a:lstStyle/>
            <a:p>
              <a:pPr algn="ctr" defTabSz="2400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6000" b="1" dirty="0"/>
                <a:t>บำเหน็จบำนาญปกติ</a:t>
              </a:r>
            </a:p>
          </p:txBody>
        </p:sp>
      </p:grp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5143500"/>
            <a:ext cx="9620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อุดมสมบูรณ์">
  <a:themeElements>
    <a:clrScheme name="กำหนดเอง 2">
      <a:dk1>
        <a:sysClr val="windowText" lastClr="000000"/>
      </a:dk1>
      <a:lt1>
        <a:sysClr val="window" lastClr="FFFFFF"/>
      </a:lt1>
      <a:dk2>
        <a:srgbClr val="B2E9F2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อุดมสมบูรณ์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อุดมสมบูรณ์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กำหนดเอง 2">
    <a:dk1>
      <a:sysClr val="windowText" lastClr="000000"/>
    </a:dk1>
    <a:lt1>
      <a:sysClr val="window" lastClr="FFFFFF"/>
    </a:lt1>
    <a:dk2>
      <a:srgbClr val="B2E9F2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2399</TotalTime>
  <Words>1002</Words>
  <Application>Microsoft Office PowerPoint</Application>
  <PresentationFormat>นำเสนอทางหน้าจอ (4:3)</PresentationFormat>
  <Paragraphs>254</Paragraphs>
  <Slides>42</Slides>
  <Notes>2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42</vt:i4>
      </vt:variant>
    </vt:vector>
  </HeadingPairs>
  <TitlesOfParts>
    <vt:vector size="44" baseType="lpstr">
      <vt:lpstr>อุดมสมบูรณ์</vt:lpstr>
      <vt:lpstr>Bitmap Image</vt:lpstr>
      <vt:lpstr>บำเหน็จบำนาญ 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ภาพนิ่ง 20</vt:lpstr>
      <vt:lpstr>ภาพนิ่ง 21</vt:lpstr>
      <vt:lpstr>ภาพนิ่ง 22</vt:lpstr>
      <vt:lpstr>ภาพนิ่ง 23</vt:lpstr>
      <vt:lpstr>ภาพนิ่ง 24</vt:lpstr>
      <vt:lpstr>ภาพนิ่ง 25</vt:lpstr>
      <vt:lpstr>ภาพนิ่ง 26</vt:lpstr>
      <vt:lpstr>ภาพนิ่ง 27</vt:lpstr>
      <vt:lpstr>ภาพนิ่ง 28</vt:lpstr>
      <vt:lpstr>ภาพนิ่ง 29</vt:lpstr>
      <vt:lpstr>ภาพนิ่ง 30</vt:lpstr>
      <vt:lpstr>ภาพนิ่ง 31</vt:lpstr>
      <vt:lpstr>ภาพนิ่ง 32</vt:lpstr>
      <vt:lpstr>ภาพนิ่ง 33</vt:lpstr>
      <vt:lpstr>บำเหน็จค้ำประกัน</vt:lpstr>
      <vt:lpstr>ภาพนิ่ง 35</vt:lpstr>
      <vt:lpstr>ภาพนิ่ง 36</vt:lpstr>
      <vt:lpstr>ภาพนิ่ง 37</vt:lpstr>
      <vt:lpstr>ภาพนิ่ง 38</vt:lpstr>
      <vt:lpstr>ภาพนิ่ง 39</vt:lpstr>
      <vt:lpstr>ภาพนิ่ง 40</vt:lpstr>
      <vt:lpstr>ภาพนิ่ง 41</vt:lpstr>
      <vt:lpstr>ภาพนิ่ง 42</vt:lpstr>
    </vt:vector>
  </TitlesOfParts>
  <Company>MOF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เงินเดือน salaries</dc:title>
  <dc:creator>MOF_CG_H&amp;A012</dc:creator>
  <cp:lastModifiedBy>ALRO</cp:lastModifiedBy>
  <cp:revision>148</cp:revision>
  <dcterms:created xsi:type="dcterms:W3CDTF">2003-07-17T07:08:13Z</dcterms:created>
  <dcterms:modified xsi:type="dcterms:W3CDTF">2015-04-03T09:17:32Z</dcterms:modified>
  <cp:contentStatus/>
</cp:coreProperties>
</file>