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88163" cy="100218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EDFF"/>
    <a:srgbClr val="ABE3FF"/>
    <a:srgbClr val="CCFFFF"/>
    <a:srgbClr val="FFCCFF"/>
    <a:srgbClr val="FFFFCC"/>
    <a:srgbClr val="FFFF99"/>
    <a:srgbClr val="FF99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30" d="100"/>
          <a:sy n="330" d="100"/>
        </p:scale>
        <p:origin x="4638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C30C-5570-4C57-A9A9-25C7D576D4B7}" type="datetimeFigureOut">
              <a:rPr lang="th-TH" smtClean="0"/>
              <a:t>29/08/60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34EA-CF93-4325-BB33-9DA179AE00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9334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C30C-5570-4C57-A9A9-25C7D576D4B7}" type="datetimeFigureOut">
              <a:rPr lang="th-TH" smtClean="0"/>
              <a:t>29/08/60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34EA-CF93-4325-BB33-9DA179AE00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9026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C30C-5570-4C57-A9A9-25C7D576D4B7}" type="datetimeFigureOut">
              <a:rPr lang="th-TH" smtClean="0"/>
              <a:t>29/08/60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34EA-CF93-4325-BB33-9DA179AE00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057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C30C-5570-4C57-A9A9-25C7D576D4B7}" type="datetimeFigureOut">
              <a:rPr lang="th-TH" smtClean="0"/>
              <a:t>29/08/60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34EA-CF93-4325-BB33-9DA179AE00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703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C30C-5570-4C57-A9A9-25C7D576D4B7}" type="datetimeFigureOut">
              <a:rPr lang="th-TH" smtClean="0"/>
              <a:t>29/08/60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34EA-CF93-4325-BB33-9DA179AE00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551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C30C-5570-4C57-A9A9-25C7D576D4B7}" type="datetimeFigureOut">
              <a:rPr lang="th-TH" smtClean="0"/>
              <a:t>29/08/60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34EA-CF93-4325-BB33-9DA179AE00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4626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C30C-5570-4C57-A9A9-25C7D576D4B7}" type="datetimeFigureOut">
              <a:rPr lang="th-TH" smtClean="0"/>
              <a:t>29/08/60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34EA-CF93-4325-BB33-9DA179AE00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847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C30C-5570-4C57-A9A9-25C7D576D4B7}" type="datetimeFigureOut">
              <a:rPr lang="th-TH" smtClean="0"/>
              <a:t>29/08/60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34EA-CF93-4325-BB33-9DA179AE00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7984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C30C-5570-4C57-A9A9-25C7D576D4B7}" type="datetimeFigureOut">
              <a:rPr lang="th-TH" smtClean="0"/>
              <a:t>29/08/60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34EA-CF93-4325-BB33-9DA179AE00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7350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C30C-5570-4C57-A9A9-25C7D576D4B7}" type="datetimeFigureOut">
              <a:rPr lang="th-TH" smtClean="0"/>
              <a:t>29/08/60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34EA-CF93-4325-BB33-9DA179AE00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8940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C30C-5570-4C57-A9A9-25C7D576D4B7}" type="datetimeFigureOut">
              <a:rPr lang="th-TH" smtClean="0"/>
              <a:t>29/08/60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34EA-CF93-4325-BB33-9DA179AE00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820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6C30C-5570-4C57-A9A9-25C7D576D4B7}" type="datetimeFigureOut">
              <a:rPr lang="th-TH" smtClean="0"/>
              <a:t>29/08/60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C34EA-CF93-4325-BB33-9DA179AE00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488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5"/>
          <p:cNvSpPr txBox="1">
            <a:spLocks noChangeArrowheads="1"/>
          </p:cNvSpPr>
          <p:nvPr/>
        </p:nvSpPr>
        <p:spPr bwMode="auto">
          <a:xfrm>
            <a:off x="8153400" y="1905000"/>
            <a:ext cx="904415" cy="307777"/>
          </a:xfrm>
          <a:prstGeom prst="rect">
            <a:avLst/>
          </a:prstGeom>
          <a:solidFill>
            <a:srgbClr val="C9EDFF"/>
          </a:solidFill>
          <a:ln w="28575" cap="rnd">
            <a:solidFill>
              <a:schemeClr val="tx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กลุ่มกฎหมาย</a:t>
            </a:r>
            <a:endParaRPr kumimoji="0" lang="th-TH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ngsana New" pitchFamily="18" charset="-34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1584542" y="1905000"/>
            <a:ext cx="1615858" cy="307777"/>
          </a:xfrm>
          <a:prstGeom prst="rect">
            <a:avLst/>
          </a:prstGeom>
          <a:solidFill>
            <a:srgbClr val="C9EDFF"/>
          </a:solidFill>
          <a:ln w="28575" cap="rnd">
            <a:solidFill>
              <a:schemeClr val="tx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 </a:t>
            </a: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กลุ่มงานช่างและแผนที่</a:t>
            </a:r>
            <a:endParaRPr kumimoji="0" lang="th-TH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ngsana New" pitchFamily="18" charset="-34"/>
            </a:endParaRPr>
          </a:p>
        </p:txBody>
      </p:sp>
      <p:sp>
        <p:nvSpPr>
          <p:cNvPr id="7" name="Text Box 43"/>
          <p:cNvSpPr txBox="1">
            <a:spLocks noChangeArrowheads="1"/>
          </p:cNvSpPr>
          <p:nvPr/>
        </p:nvSpPr>
        <p:spPr bwMode="auto">
          <a:xfrm>
            <a:off x="3505200" y="1905000"/>
            <a:ext cx="2092239" cy="307777"/>
          </a:xfrm>
          <a:prstGeom prst="rect">
            <a:avLst/>
          </a:prstGeom>
          <a:solidFill>
            <a:srgbClr val="C9EDFF"/>
          </a:solidFill>
          <a:ln w="28575" cap="rnd">
            <a:solidFill>
              <a:schemeClr val="tx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กลุ่มการเงินและจัดเก็บผลประโยชน์</a:t>
            </a:r>
            <a:endParaRPr kumimoji="0" lang="th-TH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ngsana New" pitchFamily="18" charset="-34"/>
            </a:endParaRPr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5791200" y="1905000"/>
            <a:ext cx="2055371" cy="307777"/>
          </a:xfrm>
          <a:prstGeom prst="rect">
            <a:avLst/>
          </a:prstGeom>
          <a:solidFill>
            <a:srgbClr val="C9EDFF"/>
          </a:solidFill>
          <a:ln w="28575" cap="rnd">
            <a:solidFill>
              <a:schemeClr val="tx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1400" b="1" dirty="0" smtClean="0"/>
              <a:t>กลุ่ม</a:t>
            </a:r>
            <a:r>
              <a:rPr lang="th-TH" sz="1400" b="1" dirty="0"/>
              <a:t>ยุทธศาสตร์</a:t>
            </a:r>
            <a:r>
              <a:rPr lang="th-TH" sz="1400" b="1" dirty="0" smtClean="0"/>
              <a:t>และการ</a:t>
            </a:r>
            <a:r>
              <a:rPr lang="th-TH" sz="1400" b="1" dirty="0"/>
              <a:t>ปฏิรูปที่ดิน</a:t>
            </a:r>
            <a:endParaRPr kumimoji="0" lang="th-TH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ngsana New" pitchFamily="18" charset="-34"/>
            </a:endParaRPr>
          </a:p>
        </p:txBody>
      </p:sp>
      <p:pic>
        <p:nvPicPr>
          <p:cNvPr id="10" name="รูปภาพ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925" y="2288977"/>
            <a:ext cx="586675" cy="73678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3"/>
          <p:cNvSpPr txBox="1">
            <a:spLocks noChangeArrowheads="1"/>
          </p:cNvSpPr>
          <p:nvPr/>
        </p:nvSpPr>
        <p:spPr bwMode="auto">
          <a:xfrm>
            <a:off x="1524000" y="4876800"/>
            <a:ext cx="1371599" cy="369332"/>
          </a:xfrm>
          <a:prstGeom prst="rect">
            <a:avLst/>
          </a:prstGeom>
          <a:solidFill>
            <a:srgbClr val="DAEEF3"/>
          </a:solidFill>
          <a:ln w="28575">
            <a:solidFill>
              <a:srgbClr val="92CDDC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จ้างเหมาบริการ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ngsana New" pitchFamily="18" charset="-34"/>
            </a:endParaRPr>
          </a:p>
        </p:txBody>
      </p:sp>
      <p:sp>
        <p:nvSpPr>
          <p:cNvPr id="12" name="Text Box 38"/>
          <p:cNvSpPr txBox="1">
            <a:spLocks noChangeArrowheads="1"/>
          </p:cNvSpPr>
          <p:nvPr/>
        </p:nvSpPr>
        <p:spPr bwMode="auto">
          <a:xfrm>
            <a:off x="76682" y="1905000"/>
            <a:ext cx="1066318" cy="307777"/>
          </a:xfrm>
          <a:prstGeom prst="rect">
            <a:avLst/>
          </a:prstGeom>
          <a:solidFill>
            <a:srgbClr val="C9EDFF"/>
          </a:solidFill>
          <a:ln w="28575" cap="rnd">
            <a:solidFill>
              <a:schemeClr val="tx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ฝ่ายบริหารทั่วไป</a:t>
            </a:r>
            <a:endParaRPr kumimoji="0" lang="th-TH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ngsana New" pitchFamily="18" charset="-34"/>
            </a:endParaRPr>
          </a:p>
        </p:txBody>
      </p:sp>
      <p:pic>
        <p:nvPicPr>
          <p:cNvPr id="15" name="รูปภาพ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767" y="4267016"/>
            <a:ext cx="503829" cy="6859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6" name="รูปภาพ 1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962" y="5791200"/>
            <a:ext cx="532038" cy="65373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8" name="Text Box 36"/>
          <p:cNvSpPr txBox="1">
            <a:spLocks noChangeArrowheads="1"/>
          </p:cNvSpPr>
          <p:nvPr/>
        </p:nvSpPr>
        <p:spPr bwMode="auto">
          <a:xfrm>
            <a:off x="5899663" y="3127177"/>
            <a:ext cx="1707519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      นางปรานอม  </a:t>
            </a:r>
            <a:r>
              <a:rPr kumimoji="0" lang="th-TH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เพ็ชร</a:t>
            </a: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เสนา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นักวิชาการปฏิรูปที่ดินชำนาญการ</a:t>
            </a:r>
            <a:endParaRPr kumimoji="0" lang="th-TH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ngsana New" pitchFamily="18" charset="-34"/>
            </a:endParaRPr>
          </a:p>
        </p:txBody>
      </p:sp>
      <p:sp>
        <p:nvSpPr>
          <p:cNvPr id="20" name="Text Box 54"/>
          <p:cNvSpPr txBox="1">
            <a:spLocks noChangeArrowheads="1"/>
          </p:cNvSpPr>
          <p:nvPr/>
        </p:nvSpPr>
        <p:spPr bwMode="auto">
          <a:xfrm>
            <a:off x="-119063" y="6534150"/>
            <a:ext cx="2301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" name="Text Box 53"/>
          <p:cNvSpPr txBox="1">
            <a:spLocks noChangeArrowheads="1"/>
          </p:cNvSpPr>
          <p:nvPr/>
        </p:nvSpPr>
        <p:spPr bwMode="auto">
          <a:xfrm>
            <a:off x="2854325" y="6575425"/>
            <a:ext cx="2397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0" y="3127177"/>
            <a:ext cx="1404552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   </a:t>
            </a:r>
            <a:r>
              <a:rPr kumimoji="0" lang="th-TH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นางสาว</a:t>
            </a:r>
            <a:r>
              <a:rPr kumimoji="0" lang="th-TH" sz="11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บุต</a:t>
            </a:r>
            <a:r>
              <a:rPr kumimoji="0" lang="th-TH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สดี  พลายบัว</a:t>
            </a:r>
            <a:r>
              <a:rPr kumimoji="0" lang="th-TH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ngsana New" pitchFamily="18" charset="-34"/>
              </a:rPr>
              <a:t>     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เจ้าพนักงานธุรการปฏิบัติงาน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ngsana New" pitchFamily="18" charset="-34"/>
            </a:endParaRPr>
          </a:p>
        </p:txBody>
      </p:sp>
      <p:sp>
        <p:nvSpPr>
          <p:cNvPr id="23" name="Text Box 52"/>
          <p:cNvSpPr txBox="1">
            <a:spLocks noChangeArrowheads="1"/>
          </p:cNvSpPr>
          <p:nvPr/>
        </p:nvSpPr>
        <p:spPr bwMode="auto">
          <a:xfrm>
            <a:off x="-3970" y="6581001"/>
            <a:ext cx="1269919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น</a:t>
            </a: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ngsana New" pitchFamily="18" charset="-34"/>
              </a:rPr>
              <a:t>.</a:t>
            </a: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ส</a:t>
            </a: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ngsana New" pitchFamily="18" charset="-34"/>
              </a:rPr>
              <a:t>.</a:t>
            </a:r>
            <a:r>
              <a:rPr kumimoji="0" lang="th-TH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ปุณญิศา</a:t>
            </a: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  พึ่งเนตร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ngsana New" pitchFamily="18" charset="-34"/>
            </a:endParaRPr>
          </a:p>
        </p:txBody>
      </p:sp>
      <p:pic>
        <p:nvPicPr>
          <p:cNvPr id="25" name="รูปภาพ 24" descr="รูประกอบการสมัคร.jp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9820" y="5815663"/>
            <a:ext cx="528380" cy="68218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3554346" y="3127177"/>
            <a:ext cx="1886672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       </a:t>
            </a:r>
            <a:r>
              <a:rPr kumimoji="0" lang="th-TH" sz="11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 </a:t>
            </a:r>
            <a:r>
              <a:rPr kumimoji="0" lang="th-TH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  นางสาว</a:t>
            </a:r>
            <a:r>
              <a:rPr kumimoji="0" lang="th-TH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ทิพาวรรณ์</a:t>
            </a: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   บุญใจ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    นักวิชาการเงินและบัญชีปฏิบัติการ</a:t>
            </a:r>
            <a:endParaRPr kumimoji="0" lang="th-TH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ngsana New" pitchFamily="18" charset="-34"/>
            </a:endParaRPr>
          </a:p>
        </p:txBody>
      </p:sp>
      <p:sp>
        <p:nvSpPr>
          <p:cNvPr id="28" name="Text Box 51"/>
          <p:cNvSpPr txBox="1">
            <a:spLocks noChangeArrowheads="1"/>
          </p:cNvSpPr>
          <p:nvPr/>
        </p:nvSpPr>
        <p:spPr bwMode="auto">
          <a:xfrm>
            <a:off x="2590800" y="6581001"/>
            <a:ext cx="1164101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นายสุทธิศักดิ์   บุตรจู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ngsana New" pitchFamily="18" charset="-34"/>
            </a:endParaRPr>
          </a:p>
        </p:txBody>
      </p:sp>
      <p:pic>
        <p:nvPicPr>
          <p:cNvPr id="30" name="รูปภาพ 2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48" y="2290868"/>
            <a:ext cx="569804" cy="73489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2" name="Text Box 48"/>
          <p:cNvSpPr txBox="1">
            <a:spLocks noChangeArrowheads="1"/>
          </p:cNvSpPr>
          <p:nvPr/>
        </p:nvSpPr>
        <p:spPr bwMode="auto">
          <a:xfrm>
            <a:off x="3886200" y="5133201"/>
            <a:ext cx="1266693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น</a:t>
            </a: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ngsana New" pitchFamily="18" charset="-34"/>
              </a:rPr>
              <a:t>.</a:t>
            </a: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ส</a:t>
            </a: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ngsana New" pitchFamily="18" charset="-34"/>
              </a:rPr>
              <a:t>.</a:t>
            </a: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สุธา</a:t>
            </a:r>
            <a:r>
              <a:rPr kumimoji="0" lang="th-TH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ริณี</a:t>
            </a: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  </a:t>
            </a:r>
            <a:r>
              <a:rPr kumimoji="0" lang="th-TH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เพ็ชร</a:t>
            </a: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เสนา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ngsana New" pitchFamily="18" charset="-34"/>
            </a:endParaRPr>
          </a:p>
        </p:txBody>
      </p:sp>
      <p:pic>
        <p:nvPicPr>
          <p:cNvPr id="33" name="รูปภาพ 32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502" y="5791200"/>
            <a:ext cx="436098" cy="65129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4" name="Text Box 47"/>
          <p:cNvSpPr txBox="1">
            <a:spLocks noChangeArrowheads="1"/>
          </p:cNvSpPr>
          <p:nvPr/>
        </p:nvSpPr>
        <p:spPr bwMode="auto">
          <a:xfrm>
            <a:off x="3810000" y="6581001"/>
            <a:ext cx="1143000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h-TH" sz="1200" b="1" dirty="0">
                <a:solidFill>
                  <a:srgbClr val="000000"/>
                </a:solidFill>
                <a:ea typeface="Times New Roman" pitchFamily="18" charset="0"/>
                <a:cs typeface="Cordia New" pitchFamily="34" charset="-34"/>
              </a:rPr>
              <a:t>นายนาวิน  โสมรักษ์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ngsana New" pitchFamily="18" charset="-34"/>
            </a:endParaRPr>
          </a:p>
        </p:txBody>
      </p:sp>
      <p:pic>
        <p:nvPicPr>
          <p:cNvPr id="35" name="รูปภาพ 34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4997" y="4245610"/>
            <a:ext cx="598805" cy="76376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7952533" y="3810000"/>
            <a:ext cx="1064715" cy="307777"/>
          </a:xfrm>
          <a:prstGeom prst="rect">
            <a:avLst/>
          </a:prstGeom>
          <a:solidFill>
            <a:srgbClr val="C9EDFF"/>
          </a:solidFill>
          <a:ln w="19050">
            <a:solidFill>
              <a:schemeClr val="tx2">
                <a:lumMod val="40000"/>
                <a:lumOff val="60000"/>
              </a:schemeClr>
            </a:solidFill>
            <a:prstDash val="dash"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พนักงานราชการ</a:t>
            </a:r>
            <a:endParaRPr kumimoji="0" lang="th-TH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ngsana New" pitchFamily="18" charset="-34"/>
            </a:endParaRPr>
          </a:p>
        </p:txBody>
      </p:sp>
      <p:sp>
        <p:nvSpPr>
          <p:cNvPr id="58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59" name="Text Box 26"/>
          <p:cNvSpPr txBox="1">
            <a:spLocks noChangeArrowheads="1"/>
          </p:cNvSpPr>
          <p:nvPr/>
        </p:nvSpPr>
        <p:spPr bwMode="auto">
          <a:xfrm>
            <a:off x="7924800" y="5105400"/>
            <a:ext cx="1149674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rot="0" vert="horz" wrap="non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th-TH" sz="1200" b="1" kern="1200" dirty="0">
                <a:solidFill>
                  <a:srgbClr val="000000"/>
                </a:solidFill>
                <a:effectLst/>
                <a:ea typeface="Times New Roman"/>
                <a:cs typeface="Cordia New"/>
              </a:rPr>
              <a:t>น</a:t>
            </a:r>
            <a:r>
              <a:rPr lang="en-US" sz="1200" b="1" kern="1200" dirty="0">
                <a:solidFill>
                  <a:srgbClr val="000000"/>
                </a:solidFill>
                <a:effectLst/>
                <a:ea typeface="Times New Roman"/>
                <a:cs typeface="Cordia New"/>
              </a:rPr>
              <a:t>.</a:t>
            </a:r>
            <a:r>
              <a:rPr lang="th-TH" sz="1200" b="1" kern="1200" dirty="0">
                <a:solidFill>
                  <a:srgbClr val="000000"/>
                </a:solidFill>
                <a:effectLst/>
                <a:ea typeface="Times New Roman"/>
                <a:cs typeface="Cordia New"/>
              </a:rPr>
              <a:t>ส</a:t>
            </a:r>
            <a:r>
              <a:rPr lang="en-US" sz="1200" b="1" kern="1200" dirty="0">
                <a:solidFill>
                  <a:srgbClr val="000000"/>
                </a:solidFill>
                <a:effectLst/>
                <a:ea typeface="Times New Roman"/>
                <a:cs typeface="Cordia New"/>
              </a:rPr>
              <a:t>.</a:t>
            </a:r>
            <a:r>
              <a:rPr lang="th-TH" sz="1200" b="1" kern="1200" dirty="0" err="1">
                <a:solidFill>
                  <a:srgbClr val="000000"/>
                </a:solidFill>
                <a:effectLst/>
                <a:ea typeface="Times New Roman"/>
                <a:cs typeface="Cordia New"/>
              </a:rPr>
              <a:t>ธนิ</a:t>
            </a:r>
            <a:r>
              <a:rPr lang="th-TH" sz="1200" b="1" kern="1200" dirty="0">
                <a:solidFill>
                  <a:srgbClr val="000000"/>
                </a:solidFill>
                <a:effectLst/>
                <a:ea typeface="Times New Roman"/>
                <a:cs typeface="Cordia New"/>
              </a:rPr>
              <a:t>ตา   พึ่งเนตร</a:t>
            </a:r>
            <a:endParaRPr lang="en-US" sz="1100" b="1" dirty="0">
              <a:effectLst/>
              <a:ea typeface="Times New Roman"/>
            </a:endParaRPr>
          </a:p>
        </p:txBody>
      </p:sp>
      <p:pic>
        <p:nvPicPr>
          <p:cNvPr id="72" name="รูปภาพ 7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116" y="2288977"/>
            <a:ext cx="622484" cy="71756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79" name="ตัวเชื่อมต่อตรง 78"/>
          <p:cNvCxnSpPr/>
          <p:nvPr/>
        </p:nvCxnSpPr>
        <p:spPr>
          <a:xfrm>
            <a:off x="524313" y="1623294"/>
            <a:ext cx="81624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ตัวเชื่อมต่อตรง 80"/>
          <p:cNvCxnSpPr/>
          <p:nvPr/>
        </p:nvCxnSpPr>
        <p:spPr>
          <a:xfrm>
            <a:off x="524313" y="3512642"/>
            <a:ext cx="25603" cy="8318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ตัวเชื่อมต่อตรง 89"/>
          <p:cNvCxnSpPr/>
          <p:nvPr/>
        </p:nvCxnSpPr>
        <p:spPr>
          <a:xfrm>
            <a:off x="553888" y="4343400"/>
            <a:ext cx="1655912" cy="11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ตัวเชื่อมต่อตรง 91"/>
          <p:cNvCxnSpPr/>
          <p:nvPr/>
        </p:nvCxnSpPr>
        <p:spPr>
          <a:xfrm>
            <a:off x="537114" y="5486400"/>
            <a:ext cx="4834986" cy="107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ลูกศรเชื่อมต่อแบบตรง 96"/>
          <p:cNvCxnSpPr/>
          <p:nvPr/>
        </p:nvCxnSpPr>
        <p:spPr>
          <a:xfrm>
            <a:off x="2209800" y="4343400"/>
            <a:ext cx="0" cy="45720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ลูกศรเชื่อมต่อแบบตรง 98"/>
          <p:cNvCxnSpPr/>
          <p:nvPr/>
        </p:nvCxnSpPr>
        <p:spPr>
          <a:xfrm>
            <a:off x="1828800" y="5497191"/>
            <a:ext cx="0" cy="22860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ลูกศรเชื่อมต่อแบบตรง 99"/>
          <p:cNvCxnSpPr/>
          <p:nvPr/>
        </p:nvCxnSpPr>
        <p:spPr>
          <a:xfrm>
            <a:off x="533400" y="5486400"/>
            <a:ext cx="0" cy="22860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ลูกศรเชื่อมต่อแบบตรง 101"/>
          <p:cNvCxnSpPr/>
          <p:nvPr/>
        </p:nvCxnSpPr>
        <p:spPr>
          <a:xfrm>
            <a:off x="3124200" y="5497191"/>
            <a:ext cx="0" cy="22860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ลูกศรเชื่อมต่อแบบตรง 102"/>
          <p:cNvCxnSpPr/>
          <p:nvPr/>
        </p:nvCxnSpPr>
        <p:spPr>
          <a:xfrm>
            <a:off x="4343400" y="5497191"/>
            <a:ext cx="0" cy="22860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ลูกศรเชื่อมต่อแบบตรง 106"/>
          <p:cNvCxnSpPr/>
          <p:nvPr/>
        </p:nvCxnSpPr>
        <p:spPr>
          <a:xfrm>
            <a:off x="8686800" y="1620317"/>
            <a:ext cx="0" cy="30480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ลูกศรเชื่อมต่อแบบตรง 108"/>
          <p:cNvCxnSpPr/>
          <p:nvPr/>
        </p:nvCxnSpPr>
        <p:spPr>
          <a:xfrm>
            <a:off x="6781800" y="1620317"/>
            <a:ext cx="0" cy="30480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ลูกศรเชื่อมต่อแบบตรง 109"/>
          <p:cNvCxnSpPr/>
          <p:nvPr/>
        </p:nvCxnSpPr>
        <p:spPr>
          <a:xfrm>
            <a:off x="2286000" y="1620317"/>
            <a:ext cx="0" cy="30480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ลูกศรเชื่อมต่อแบบตรง 110"/>
          <p:cNvCxnSpPr/>
          <p:nvPr/>
        </p:nvCxnSpPr>
        <p:spPr>
          <a:xfrm>
            <a:off x="4419600" y="1620317"/>
            <a:ext cx="0" cy="30480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ลูกศรเชื่อมต่อแบบตรง 111"/>
          <p:cNvCxnSpPr/>
          <p:nvPr/>
        </p:nvCxnSpPr>
        <p:spPr>
          <a:xfrm>
            <a:off x="549916" y="1600200"/>
            <a:ext cx="0" cy="30480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 Box 47"/>
          <p:cNvSpPr txBox="1">
            <a:spLocks noChangeArrowheads="1"/>
          </p:cNvSpPr>
          <p:nvPr/>
        </p:nvSpPr>
        <p:spPr bwMode="auto">
          <a:xfrm>
            <a:off x="4953001" y="6581001"/>
            <a:ext cx="1142999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1200" b="1" dirty="0" smtClean="0">
                <a:solidFill>
                  <a:srgbClr val="000000"/>
                </a:solidFill>
                <a:ea typeface="Times New Roman" pitchFamily="18" charset="0"/>
              </a:rPr>
              <a:t>นาย</a:t>
            </a:r>
            <a:r>
              <a:rPr lang="th-TH" sz="1200" b="1" dirty="0">
                <a:solidFill>
                  <a:srgbClr val="000000"/>
                </a:solidFill>
                <a:ea typeface="Times New Roman" pitchFamily="18" charset="0"/>
              </a:rPr>
              <a:t>พนม  วิเศษ</a:t>
            </a:r>
            <a:r>
              <a:rPr lang="th-TH" sz="1200" b="1" dirty="0" smtClean="0">
                <a:solidFill>
                  <a:srgbClr val="000000"/>
                </a:solidFill>
                <a:ea typeface="Times New Roman" pitchFamily="18" charset="0"/>
              </a:rPr>
              <a:t>แก้ว</a:t>
            </a:r>
            <a:endParaRPr lang="en-US" sz="1200" b="1" dirty="0">
              <a:ea typeface="Times New Roman" pitchFamily="18" charset="0"/>
            </a:endParaRPr>
          </a:p>
        </p:txBody>
      </p:sp>
      <p:pic>
        <p:nvPicPr>
          <p:cNvPr id="117" name="รูปภาพ 11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5802679"/>
            <a:ext cx="469127" cy="67432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24" name="ตัวเชื่อมต่อตรง 123"/>
          <p:cNvCxnSpPr/>
          <p:nvPr/>
        </p:nvCxnSpPr>
        <p:spPr>
          <a:xfrm>
            <a:off x="1143000" y="6581001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ตัวเชื่อมต่อตรง 125"/>
          <p:cNvCxnSpPr/>
          <p:nvPr/>
        </p:nvCxnSpPr>
        <p:spPr>
          <a:xfrm>
            <a:off x="0" y="6575425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ตัวเชื่อมต่อตรง 126"/>
          <p:cNvCxnSpPr/>
          <p:nvPr/>
        </p:nvCxnSpPr>
        <p:spPr>
          <a:xfrm>
            <a:off x="3810000" y="6594901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ตัวเชื่อมต่อตรง 127"/>
          <p:cNvCxnSpPr/>
          <p:nvPr/>
        </p:nvCxnSpPr>
        <p:spPr>
          <a:xfrm>
            <a:off x="2590800" y="6581001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ตัวเชื่อมต่อตรง 128"/>
          <p:cNvCxnSpPr/>
          <p:nvPr/>
        </p:nvCxnSpPr>
        <p:spPr>
          <a:xfrm>
            <a:off x="4876800" y="6581001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Box 33"/>
          <p:cNvSpPr txBox="1">
            <a:spLocks noChangeArrowheads="1"/>
          </p:cNvSpPr>
          <p:nvPr/>
        </p:nvSpPr>
        <p:spPr bwMode="auto">
          <a:xfrm>
            <a:off x="1731240" y="3127177"/>
            <a:ext cx="1469160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      นายสากล</a:t>
            </a:r>
            <a:r>
              <a:rPr kumimoji="0" lang="th-TH" sz="11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  มิ่งมงคล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 นายช่างสำรวจชำนาญงาน</a:t>
            </a:r>
            <a:endParaRPr kumimoji="0" lang="th-TH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ngsana New" pitchFamily="18" charset="-34"/>
            </a:endParaRPr>
          </a:p>
        </p:txBody>
      </p:sp>
      <p:pic>
        <p:nvPicPr>
          <p:cNvPr id="71" name="รูปภาพ 7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478" y="2316375"/>
            <a:ext cx="610091" cy="71945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3" name="TextBox 9"/>
          <p:cNvSpPr txBox="1">
            <a:spLocks noChangeArrowheads="1"/>
          </p:cNvSpPr>
          <p:nvPr/>
        </p:nvSpPr>
        <p:spPr bwMode="auto">
          <a:xfrm>
            <a:off x="3581400" y="1000780"/>
            <a:ext cx="1628972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400" b="1" dirty="0" smtClean="0">
                <a:solidFill>
                  <a:srgbClr val="000000"/>
                </a:solidFill>
                <a:ea typeface="Times New Roman" pitchFamily="18" charset="0"/>
                <a:cs typeface="Cordia New" pitchFamily="34" charset="-34"/>
              </a:rPr>
              <a:t>นางสาว</a:t>
            </a:r>
            <a:r>
              <a:rPr lang="th-TH" sz="1400" b="1" dirty="0" err="1" smtClean="0"/>
              <a:t>จันทนา</a:t>
            </a:r>
            <a:r>
              <a:rPr lang="th-TH" sz="1400" b="1" dirty="0" smtClean="0"/>
              <a:t>  </a:t>
            </a:r>
            <a:r>
              <a:rPr lang="th-TH" sz="1400" b="1" dirty="0"/>
              <a:t>จิต</a:t>
            </a:r>
            <a:r>
              <a:rPr lang="th-TH" sz="1400" b="1" dirty="0" smtClean="0"/>
              <a:t>การค้า</a:t>
            </a:r>
            <a:endParaRPr lang="th-TH" sz="1400" b="1" dirty="0">
              <a:solidFill>
                <a:srgbClr val="000000"/>
              </a:solidFill>
              <a:cs typeface="Cordia New" pitchFamily="34" charset="-34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ปฏิรูปที่ดินจังหวัดอ่างทอง</a:t>
            </a:r>
            <a:endParaRPr kumimoji="0" lang="th-TH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ngsana New" pitchFamily="18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860"/>
          <a:stretch/>
        </p:blipFill>
        <p:spPr>
          <a:xfrm>
            <a:off x="4127869" y="107800"/>
            <a:ext cx="621727" cy="783523"/>
          </a:xfrm>
          <a:prstGeom prst="round2DiagRect">
            <a:avLst>
              <a:gd name="adj1" fmla="val 2320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5" name="Text Box 31"/>
          <p:cNvSpPr txBox="1">
            <a:spLocks noChangeArrowheads="1"/>
          </p:cNvSpPr>
          <p:nvPr/>
        </p:nvSpPr>
        <p:spPr bwMode="auto">
          <a:xfrm>
            <a:off x="6174285" y="3810000"/>
            <a:ext cx="1064715" cy="307777"/>
          </a:xfrm>
          <a:prstGeom prst="rect">
            <a:avLst/>
          </a:prstGeom>
          <a:solidFill>
            <a:srgbClr val="C9EDFF"/>
          </a:solidFill>
          <a:ln w="19050">
            <a:solidFill>
              <a:schemeClr val="tx2">
                <a:lumMod val="40000"/>
                <a:lumOff val="60000"/>
              </a:schemeClr>
            </a:solidFill>
            <a:prstDash val="dash"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พนักงานราชการ</a:t>
            </a:r>
            <a:endParaRPr kumimoji="0" lang="th-TH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ngsana New" pitchFamily="18" charset="-34"/>
            </a:endParaRPr>
          </a:p>
        </p:txBody>
      </p:sp>
      <p:sp>
        <p:nvSpPr>
          <p:cNvPr id="80" name="Text Box 26"/>
          <p:cNvSpPr txBox="1">
            <a:spLocks noChangeArrowheads="1"/>
          </p:cNvSpPr>
          <p:nvPr/>
        </p:nvSpPr>
        <p:spPr bwMode="auto">
          <a:xfrm>
            <a:off x="7938965" y="3127177"/>
            <a:ext cx="1128835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rot="0" vert="horz" wrap="non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th-TH" sz="1200" b="1" kern="1200" dirty="0" smtClean="0">
                <a:solidFill>
                  <a:srgbClr val="000000"/>
                </a:solidFill>
                <a:effectLst/>
                <a:ea typeface="Times New Roman"/>
                <a:cs typeface="Cordia New"/>
              </a:rPr>
              <a:t>น</a:t>
            </a:r>
            <a:r>
              <a:rPr lang="th-TH" sz="1200" b="1" dirty="0" smtClean="0">
                <a:solidFill>
                  <a:srgbClr val="000000"/>
                </a:solidFill>
                <a:ea typeface="Times New Roman"/>
                <a:cs typeface="Cordia New"/>
              </a:rPr>
              <a:t>ายยุทธนา  น้ำทิพย์</a:t>
            </a:r>
          </a:p>
          <a:p>
            <a:pPr>
              <a:spcAft>
                <a:spcPts val="0"/>
              </a:spcAft>
            </a:pPr>
            <a:r>
              <a:rPr lang="th-TH" sz="1200" b="1" dirty="0" smtClean="0">
                <a:solidFill>
                  <a:srgbClr val="000000"/>
                </a:solidFill>
                <a:effectLst/>
                <a:ea typeface="Times New Roman"/>
                <a:cs typeface="Cordia New"/>
              </a:rPr>
              <a:t>  นิติกรชำนาญการ</a:t>
            </a:r>
            <a:endParaRPr lang="en-US" sz="1100" b="1" dirty="0">
              <a:effectLst/>
              <a:ea typeface="Times New Roman"/>
            </a:endParaRPr>
          </a:p>
        </p:txBody>
      </p:sp>
      <p:sp>
        <p:nvSpPr>
          <p:cNvPr id="85" name="Text Box 31"/>
          <p:cNvSpPr txBox="1">
            <a:spLocks noChangeArrowheads="1"/>
          </p:cNvSpPr>
          <p:nvPr/>
        </p:nvSpPr>
        <p:spPr bwMode="auto">
          <a:xfrm>
            <a:off x="4040685" y="3810000"/>
            <a:ext cx="933269" cy="307777"/>
          </a:xfrm>
          <a:prstGeom prst="rect">
            <a:avLst/>
          </a:prstGeom>
          <a:solidFill>
            <a:srgbClr val="C9EDFF"/>
          </a:solidFill>
          <a:ln w="19050">
            <a:solidFill>
              <a:schemeClr val="tx2">
                <a:lumMod val="40000"/>
                <a:lumOff val="60000"/>
              </a:schemeClr>
            </a:solidFill>
            <a:prstDash val="dash"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ordia New" pitchFamily="34" charset="-34"/>
              </a:rPr>
              <a:t>ลูกจ้างกองทุน</a:t>
            </a:r>
            <a:endParaRPr kumimoji="0" lang="th-TH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ngsana New" pitchFamily="18" charset="-34"/>
            </a:endParaRPr>
          </a:p>
        </p:txBody>
      </p:sp>
      <p:cxnSp>
        <p:nvCxnSpPr>
          <p:cNvPr id="86" name="ลูกศรเชื่อมต่อแบบตรง 85"/>
          <p:cNvCxnSpPr/>
          <p:nvPr/>
        </p:nvCxnSpPr>
        <p:spPr>
          <a:xfrm>
            <a:off x="4551320" y="3581400"/>
            <a:ext cx="0" cy="22860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รูปภาพ 4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48" y="5819070"/>
            <a:ext cx="502752" cy="65793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94" name="ลูกศรเชื่อมต่อแบบตรง 93"/>
          <p:cNvCxnSpPr/>
          <p:nvPr/>
        </p:nvCxnSpPr>
        <p:spPr>
          <a:xfrm>
            <a:off x="6742496" y="3581400"/>
            <a:ext cx="0" cy="22860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ลูกศรเชื่อมต่อแบบตรง 94"/>
          <p:cNvCxnSpPr/>
          <p:nvPr/>
        </p:nvCxnSpPr>
        <p:spPr>
          <a:xfrm>
            <a:off x="8534400" y="3581400"/>
            <a:ext cx="0" cy="22860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รูปภาพ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351" y="2288977"/>
            <a:ext cx="666049" cy="71769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รูปภาพ 1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4276933"/>
            <a:ext cx="573465" cy="75226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" name="TextBox 16"/>
          <p:cNvSpPr txBox="1"/>
          <p:nvPr/>
        </p:nvSpPr>
        <p:spPr>
          <a:xfrm>
            <a:off x="1143000" y="6581001"/>
            <a:ext cx="1503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b="1" dirty="0" smtClean="0"/>
              <a:t>นายเกียรติศักดิ์  </a:t>
            </a:r>
            <a:r>
              <a:rPr lang="th-TH" sz="1200" b="1" dirty="0" err="1" smtClean="0"/>
              <a:t>นาคาภิรมณ์</a:t>
            </a:r>
            <a:endParaRPr lang="th-TH" sz="1200" b="1" dirty="0"/>
          </a:p>
        </p:txBody>
      </p:sp>
      <p:sp>
        <p:nvSpPr>
          <p:cNvPr id="68" name="Text Box 26"/>
          <p:cNvSpPr txBox="1">
            <a:spLocks noChangeArrowheads="1"/>
          </p:cNvSpPr>
          <p:nvPr/>
        </p:nvSpPr>
        <p:spPr bwMode="auto">
          <a:xfrm>
            <a:off x="5943600" y="5133201"/>
            <a:ext cx="1603324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rot="0" vert="horz" wrap="non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th-TH" sz="1200" b="1" kern="1200" dirty="0">
                <a:solidFill>
                  <a:srgbClr val="000000"/>
                </a:solidFill>
                <a:effectLst/>
                <a:ea typeface="Times New Roman"/>
                <a:cs typeface="Cordia New"/>
              </a:rPr>
              <a:t>น</a:t>
            </a:r>
            <a:r>
              <a:rPr lang="en-US" sz="1200" b="1" kern="1200" dirty="0">
                <a:solidFill>
                  <a:srgbClr val="000000"/>
                </a:solidFill>
                <a:effectLst/>
                <a:ea typeface="Times New Roman"/>
                <a:cs typeface="Cordia New"/>
              </a:rPr>
              <a:t>.</a:t>
            </a:r>
            <a:r>
              <a:rPr lang="th-TH" sz="1200" b="1" kern="1200" dirty="0">
                <a:solidFill>
                  <a:srgbClr val="000000"/>
                </a:solidFill>
                <a:effectLst/>
                <a:ea typeface="Times New Roman"/>
                <a:cs typeface="Cordia New"/>
              </a:rPr>
              <a:t>ส</a:t>
            </a:r>
            <a:r>
              <a:rPr lang="en-US" sz="1200" b="1" kern="1200" dirty="0" smtClean="0">
                <a:solidFill>
                  <a:srgbClr val="000000"/>
                </a:solidFill>
                <a:effectLst/>
                <a:ea typeface="Times New Roman"/>
                <a:cs typeface="Cordia New"/>
              </a:rPr>
              <a:t>.</a:t>
            </a:r>
            <a:r>
              <a:rPr lang="th-TH" sz="1200" b="1" kern="1200" dirty="0" err="1" smtClean="0">
                <a:solidFill>
                  <a:srgbClr val="000000"/>
                </a:solidFill>
                <a:effectLst/>
                <a:ea typeface="Times New Roman"/>
                <a:cs typeface="Cordia New"/>
              </a:rPr>
              <a:t>ธัณย์</a:t>
            </a:r>
            <a:r>
              <a:rPr lang="th-TH" sz="1200" b="1" kern="1200" dirty="0" smtClean="0">
                <a:solidFill>
                  <a:srgbClr val="000000"/>
                </a:solidFill>
                <a:effectLst/>
                <a:ea typeface="Times New Roman"/>
                <a:cs typeface="Cordia New"/>
              </a:rPr>
              <a:t>สิตา  </a:t>
            </a:r>
            <a:r>
              <a:rPr lang="th-TH" sz="1200" b="1" kern="1200" dirty="0" err="1" smtClean="0">
                <a:solidFill>
                  <a:srgbClr val="000000"/>
                </a:solidFill>
                <a:effectLst/>
                <a:ea typeface="Times New Roman"/>
                <a:cs typeface="Cordia New"/>
              </a:rPr>
              <a:t>อมรรัตน์ว</a:t>
            </a:r>
            <a:r>
              <a:rPr lang="th-TH" sz="1200" b="1" kern="1200" dirty="0" smtClean="0">
                <a:solidFill>
                  <a:srgbClr val="000000"/>
                </a:solidFill>
                <a:effectLst/>
                <a:ea typeface="Times New Roman"/>
                <a:cs typeface="Cordia New"/>
              </a:rPr>
              <a:t>รากุล</a:t>
            </a:r>
            <a:endParaRPr lang="en-US" sz="1100" b="1" dirty="0">
              <a:effectLst/>
              <a:ea typeface="Times New Roman"/>
            </a:endParaRPr>
          </a:p>
        </p:txBody>
      </p:sp>
      <p:cxnSp>
        <p:nvCxnSpPr>
          <p:cNvPr id="74" name="ลูกศรเชื่อมต่อแบบตรง 73"/>
          <p:cNvCxnSpPr/>
          <p:nvPr/>
        </p:nvCxnSpPr>
        <p:spPr>
          <a:xfrm>
            <a:off x="5372100" y="5486400"/>
            <a:ext cx="0" cy="22860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ตัวเชื่อมต่อตรง 75"/>
          <p:cNvCxnSpPr/>
          <p:nvPr/>
        </p:nvCxnSpPr>
        <p:spPr>
          <a:xfrm>
            <a:off x="6096000" y="6581001"/>
            <a:ext cx="0" cy="276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763000" y="6705600"/>
            <a:ext cx="4090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700" dirty="0" smtClean="0"/>
              <a:t>22/08/60</a:t>
            </a:r>
            <a:endParaRPr lang="th-TH" sz="700" dirty="0"/>
          </a:p>
        </p:txBody>
      </p:sp>
    </p:spTree>
    <p:extLst>
      <p:ext uri="{BB962C8B-B14F-4D97-AF65-F5344CB8AC3E}">
        <p14:creationId xmlns:p14="http://schemas.microsoft.com/office/powerpoint/2010/main" val="218399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138</Words>
  <Application>Microsoft Office PowerPoint</Application>
  <PresentationFormat>นำเสนอทางหน้าจอ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com</cp:lastModifiedBy>
  <cp:revision>34</cp:revision>
  <cp:lastPrinted>2017-08-22T07:30:58Z</cp:lastPrinted>
  <dcterms:created xsi:type="dcterms:W3CDTF">2015-08-11T06:00:49Z</dcterms:created>
  <dcterms:modified xsi:type="dcterms:W3CDTF">2017-08-29T07:38:16Z</dcterms:modified>
</cp:coreProperties>
</file>