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10" r:id="rId4"/>
  </p:sldMasterIdLst>
  <p:notesMasterIdLst>
    <p:notesMasterId r:id="rId23"/>
  </p:notesMasterIdLst>
  <p:sldIdLst>
    <p:sldId id="280" r:id="rId5"/>
    <p:sldId id="291" r:id="rId6"/>
    <p:sldId id="299" r:id="rId7"/>
    <p:sldId id="297" r:id="rId8"/>
    <p:sldId id="293" r:id="rId9"/>
    <p:sldId id="474" r:id="rId10"/>
    <p:sldId id="295" r:id="rId11"/>
    <p:sldId id="301" r:id="rId12"/>
    <p:sldId id="413" r:id="rId13"/>
    <p:sldId id="480" r:id="rId14"/>
    <p:sldId id="479" r:id="rId15"/>
    <p:sldId id="483" r:id="rId16"/>
    <p:sldId id="484" r:id="rId17"/>
    <p:sldId id="485" r:id="rId18"/>
    <p:sldId id="486" r:id="rId19"/>
    <p:sldId id="487" r:id="rId20"/>
    <p:sldId id="488" r:id="rId21"/>
    <p:sldId id="290" r:id="rId22"/>
  </p:sldIdLst>
  <p:sldSz cx="9144000" cy="6858000" type="screen4x3"/>
  <p:notesSz cx="6784975" cy="9856788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FF"/>
    <a:srgbClr val="FFCCFF"/>
    <a:srgbClr val="FF6600"/>
    <a:srgbClr val="2E2E9C"/>
    <a:srgbClr val="003399"/>
    <a:srgbClr val="3333CC"/>
    <a:srgbClr val="6600FF"/>
    <a:srgbClr val="0033CC"/>
    <a:srgbClr val="21F711"/>
    <a:srgbClr val="5AE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34" autoAdjust="0"/>
  </p:normalViewPr>
  <p:slideViewPr>
    <p:cSldViewPr snapToGrid="0">
      <p:cViewPr>
        <p:scale>
          <a:sx n="100" d="100"/>
          <a:sy n="100" d="100"/>
        </p:scale>
        <p:origin x="-113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9A8133-7589-4487-9FD1-59FDB6FBF4DC}" type="doc">
      <dgm:prSet loTypeId="urn:microsoft.com/office/officeart/2009/3/layout/StepUpProcess" loCatId="process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F70124B9-BF1D-41E4-8A14-0AA1B12AF0B1}">
      <dgm:prSet phldrT="[Text]" custT="1"/>
      <dgm:spPr/>
      <dgm:t>
        <a:bodyPr/>
        <a:lstStyle/>
        <a:p>
          <a:pPr algn="ctr"/>
          <a:r>
            <a:rPr lang="en-US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Certified FL Version 1.0</a:t>
          </a:r>
          <a:endParaRPr lang="en-US" sz="14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B0A3F5EB-4129-4401-A4E5-EEB03BAFACFE}" type="parTrans" cxnId="{8439B575-406C-459D-819C-93AE912DC3FD}">
      <dgm:prSet/>
      <dgm:spPr/>
      <dgm:t>
        <a:bodyPr/>
        <a:lstStyle/>
        <a:p>
          <a:pPr algn="ctr"/>
          <a:endParaRPr lang="en-US" sz="1200" b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A8266CD3-32A8-4E29-BB61-01166F3B66F3}" type="sibTrans" cxnId="{8439B575-406C-459D-819C-93AE912DC3FD}">
      <dgm:prSet/>
      <dgm:spPr/>
      <dgm:t>
        <a:bodyPr/>
        <a:lstStyle/>
        <a:p>
          <a:pPr algn="ctr"/>
          <a:endParaRPr lang="en-US" sz="1200" b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FA17708-54AE-4CD5-B6D0-80EC17A18F1A}">
      <dgm:prSet phldrT="[Text]" custT="1"/>
      <dgm:spPr/>
      <dgm:t>
        <a:bodyPr/>
        <a:lstStyle/>
        <a:p>
          <a:pPr algn="ctr"/>
          <a:r>
            <a:rPr lang="en-US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Certified FL Version 2.0</a:t>
          </a:r>
          <a:endParaRPr lang="en-US" sz="14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AAD1F20-9BA2-4C15-A472-0877D41A2867}" type="parTrans" cxnId="{32F670C8-E119-424A-A6D8-DCF39323CD4F}">
      <dgm:prSet/>
      <dgm:spPr/>
      <dgm:t>
        <a:bodyPr/>
        <a:lstStyle/>
        <a:p>
          <a:pPr algn="ctr"/>
          <a:endParaRPr lang="en-US" sz="1200" b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7A7D481F-F1FA-4865-9C0E-2264C6050A38}" type="sibTrans" cxnId="{32F670C8-E119-424A-A6D8-DCF39323CD4F}">
      <dgm:prSet/>
      <dgm:spPr/>
      <dgm:t>
        <a:bodyPr/>
        <a:lstStyle/>
        <a:p>
          <a:pPr algn="ctr"/>
          <a:endParaRPr lang="en-US" sz="1200" b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495FE799-735B-4DB0-ACC4-CA677CD65823}">
      <dgm:prSet phldrT="[Text]" custT="1"/>
      <dgm:spPr/>
      <dgm:t>
        <a:bodyPr/>
        <a:lstStyle/>
        <a:p>
          <a:pPr algn="ctr"/>
          <a:r>
            <a:rPr lang="th-TH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รางวัล </a:t>
          </a:r>
          <a:r>
            <a:rPr lang="en-US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PMQA </a:t>
          </a:r>
          <a:r>
            <a:rPr lang="th-TH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รายหมวด</a:t>
          </a:r>
          <a:endParaRPr lang="en-US" sz="14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C48BB9E-ECB2-4103-A269-A0C2145B80DC}" type="parTrans" cxnId="{0FCDB958-90C5-4D0E-9379-4D9A1118ADA2}">
      <dgm:prSet/>
      <dgm:spPr/>
      <dgm:t>
        <a:bodyPr/>
        <a:lstStyle/>
        <a:p>
          <a:pPr algn="ctr"/>
          <a:endParaRPr lang="en-US" sz="1200" b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F5D0EEEF-1236-4397-9E32-D0FFD0D30FD4}" type="sibTrans" cxnId="{0FCDB958-90C5-4D0E-9379-4D9A1118ADA2}">
      <dgm:prSet/>
      <dgm:spPr/>
      <dgm:t>
        <a:bodyPr/>
        <a:lstStyle/>
        <a:p>
          <a:pPr algn="ctr"/>
          <a:endParaRPr lang="en-US" sz="1200" b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05798733-9189-464D-B6B8-39F94DB90AD5}">
      <dgm:prSet phldrT="[Text]" custT="1"/>
      <dgm:spPr/>
      <dgm:t>
        <a:bodyPr/>
        <a:lstStyle/>
        <a:p>
          <a:pPr algn="ctr"/>
          <a:r>
            <a:rPr lang="th-TH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รางวัล </a:t>
          </a:r>
          <a:r>
            <a:rPr lang="en-US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PMQA </a:t>
          </a:r>
          <a:r>
            <a:rPr lang="th-TH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ระดับดีเด่น</a:t>
          </a:r>
          <a:endParaRPr lang="en-US" sz="14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E340FE1F-77A4-4E54-8B13-4BBE04FA5389}" type="parTrans" cxnId="{594A4812-5A0E-46FB-AED0-BE9D1CD93458}">
      <dgm:prSet/>
      <dgm:spPr/>
      <dgm:t>
        <a:bodyPr/>
        <a:lstStyle/>
        <a:p>
          <a:pPr algn="ctr"/>
          <a:endParaRPr lang="en-US" sz="1200" b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074E795-7DCA-4DA5-9B54-99D9F0AF1712}" type="sibTrans" cxnId="{594A4812-5A0E-46FB-AED0-BE9D1CD93458}">
      <dgm:prSet/>
      <dgm:spPr/>
      <dgm:t>
        <a:bodyPr/>
        <a:lstStyle/>
        <a:p>
          <a:pPr algn="ctr"/>
          <a:endParaRPr lang="en-US" sz="1200" b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CC092D44-136C-4FB4-89ED-996C8A7212D2}">
      <dgm:prSet phldrT="[Text]" custT="1"/>
      <dgm:spPr/>
      <dgm:t>
        <a:bodyPr/>
        <a:lstStyle/>
        <a:p>
          <a:pPr algn="ctr"/>
          <a:r>
            <a:rPr lang="th-TH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รางวัล </a:t>
          </a:r>
          <a:r>
            <a:rPr lang="en-US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PMQA </a:t>
          </a:r>
          <a:r>
            <a:rPr lang="th-TH" sz="1400" b="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ระดับดีเลิศ</a:t>
          </a:r>
          <a:endParaRPr lang="en-US" sz="1400" b="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D716CD8A-4556-4EEB-AE77-17ED701086ED}" type="parTrans" cxnId="{AB3B1307-7512-4586-A89F-D3EBDE5CFD2B}">
      <dgm:prSet/>
      <dgm:spPr/>
      <dgm:t>
        <a:bodyPr/>
        <a:lstStyle/>
        <a:p>
          <a:pPr algn="ctr"/>
          <a:endParaRPr lang="en-US" sz="1200" b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8D5C88C1-0584-4CC2-846C-BF4CEB320FA2}" type="sibTrans" cxnId="{AB3B1307-7512-4586-A89F-D3EBDE5CFD2B}">
      <dgm:prSet/>
      <dgm:spPr/>
      <dgm:t>
        <a:bodyPr/>
        <a:lstStyle/>
        <a:p>
          <a:pPr algn="ctr"/>
          <a:endParaRPr lang="en-US" sz="1200" b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gm:t>
    </dgm:pt>
    <dgm:pt modelId="{31002B30-F3AF-4D04-BC5D-510FED63352B}" type="pres">
      <dgm:prSet presAssocID="{529A8133-7589-4487-9FD1-59FDB6FBF4D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04D62F3-C0D6-4D70-9CE1-8FEDDCD876AD}" type="pres">
      <dgm:prSet presAssocID="{F70124B9-BF1D-41E4-8A14-0AA1B12AF0B1}" presName="composite" presStyleCnt="0"/>
      <dgm:spPr/>
    </dgm:pt>
    <dgm:pt modelId="{FB2E4563-39A5-4DA1-A598-119E4DDBE106}" type="pres">
      <dgm:prSet presAssocID="{F70124B9-BF1D-41E4-8A14-0AA1B12AF0B1}" presName="LShape" presStyleLbl="alignNode1" presStyleIdx="0" presStyleCnt="9"/>
      <dgm:spPr/>
    </dgm:pt>
    <dgm:pt modelId="{393999B7-FC98-4565-A99D-BB6CE2DA5636}" type="pres">
      <dgm:prSet presAssocID="{F70124B9-BF1D-41E4-8A14-0AA1B12AF0B1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1B40EA-4F75-4875-A7D4-7BB8ACEB075E}" type="pres">
      <dgm:prSet presAssocID="{F70124B9-BF1D-41E4-8A14-0AA1B12AF0B1}" presName="Triangle" presStyleLbl="alignNode1" presStyleIdx="1" presStyleCnt="9"/>
      <dgm:spPr/>
    </dgm:pt>
    <dgm:pt modelId="{A00C3253-1295-431B-96AB-2B91A8CE4350}" type="pres">
      <dgm:prSet presAssocID="{A8266CD3-32A8-4E29-BB61-01166F3B66F3}" presName="sibTrans" presStyleCnt="0"/>
      <dgm:spPr/>
    </dgm:pt>
    <dgm:pt modelId="{2EA6357E-8710-4CD6-A6E2-2D7C91BE87EA}" type="pres">
      <dgm:prSet presAssocID="{A8266CD3-32A8-4E29-BB61-01166F3B66F3}" presName="space" presStyleCnt="0"/>
      <dgm:spPr/>
    </dgm:pt>
    <dgm:pt modelId="{BCF50216-CC55-4CF6-9033-D8780C09F328}" type="pres">
      <dgm:prSet presAssocID="{7FA17708-54AE-4CD5-B6D0-80EC17A18F1A}" presName="composite" presStyleCnt="0"/>
      <dgm:spPr/>
    </dgm:pt>
    <dgm:pt modelId="{73B1FC7D-DC95-4B46-9FEC-5C45E83CB672}" type="pres">
      <dgm:prSet presAssocID="{7FA17708-54AE-4CD5-B6D0-80EC17A18F1A}" presName="LShape" presStyleLbl="alignNode1" presStyleIdx="2" presStyleCnt="9"/>
      <dgm:spPr/>
    </dgm:pt>
    <dgm:pt modelId="{8D631F4B-5F3A-42D9-A360-DB084B99CE1B}" type="pres">
      <dgm:prSet presAssocID="{7FA17708-54AE-4CD5-B6D0-80EC17A18F1A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44C41D-63CA-4354-8EEE-B62726BB0D57}" type="pres">
      <dgm:prSet presAssocID="{7FA17708-54AE-4CD5-B6D0-80EC17A18F1A}" presName="Triangle" presStyleLbl="alignNode1" presStyleIdx="3" presStyleCnt="9"/>
      <dgm:spPr/>
    </dgm:pt>
    <dgm:pt modelId="{A641EFA9-7E74-4A7A-8F43-FC5A008F5005}" type="pres">
      <dgm:prSet presAssocID="{7A7D481F-F1FA-4865-9C0E-2264C6050A38}" presName="sibTrans" presStyleCnt="0"/>
      <dgm:spPr/>
    </dgm:pt>
    <dgm:pt modelId="{7E519A1F-9673-4EA8-9915-9998765B51E9}" type="pres">
      <dgm:prSet presAssocID="{7A7D481F-F1FA-4865-9C0E-2264C6050A38}" presName="space" presStyleCnt="0"/>
      <dgm:spPr/>
    </dgm:pt>
    <dgm:pt modelId="{B9EB1CF6-0F9F-4CA3-BD39-9A70564A08FB}" type="pres">
      <dgm:prSet presAssocID="{495FE799-735B-4DB0-ACC4-CA677CD65823}" presName="composite" presStyleCnt="0"/>
      <dgm:spPr/>
    </dgm:pt>
    <dgm:pt modelId="{E2AE465D-0F9B-48FC-8D1E-1A0C84D1CB00}" type="pres">
      <dgm:prSet presAssocID="{495FE799-735B-4DB0-ACC4-CA677CD65823}" presName="LShape" presStyleLbl="alignNode1" presStyleIdx="4" presStyleCnt="9"/>
      <dgm:spPr/>
    </dgm:pt>
    <dgm:pt modelId="{0ED02853-C3E0-4CF7-ADE9-BDE30A4BDA68}" type="pres">
      <dgm:prSet presAssocID="{495FE799-735B-4DB0-ACC4-CA677CD65823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EA6A4D-24F1-46F6-87F8-AFDEB3A68E7E}" type="pres">
      <dgm:prSet presAssocID="{495FE799-735B-4DB0-ACC4-CA677CD65823}" presName="Triangle" presStyleLbl="alignNode1" presStyleIdx="5" presStyleCnt="9"/>
      <dgm:spPr/>
    </dgm:pt>
    <dgm:pt modelId="{0B1C8291-C300-4898-BDA4-724E51CDB3F0}" type="pres">
      <dgm:prSet presAssocID="{F5D0EEEF-1236-4397-9E32-D0FFD0D30FD4}" presName="sibTrans" presStyleCnt="0"/>
      <dgm:spPr/>
    </dgm:pt>
    <dgm:pt modelId="{C3279BD9-02D1-43D3-B516-7612DE4B5ED1}" type="pres">
      <dgm:prSet presAssocID="{F5D0EEEF-1236-4397-9E32-D0FFD0D30FD4}" presName="space" presStyleCnt="0"/>
      <dgm:spPr/>
    </dgm:pt>
    <dgm:pt modelId="{404C8943-0741-41F3-932C-338DC347FA4B}" type="pres">
      <dgm:prSet presAssocID="{05798733-9189-464D-B6B8-39F94DB90AD5}" presName="composite" presStyleCnt="0"/>
      <dgm:spPr/>
    </dgm:pt>
    <dgm:pt modelId="{B67B0EAE-7772-452E-856D-27CB2D581FD0}" type="pres">
      <dgm:prSet presAssocID="{05798733-9189-464D-B6B8-39F94DB90AD5}" presName="LShape" presStyleLbl="alignNode1" presStyleIdx="6" presStyleCnt="9"/>
      <dgm:spPr/>
    </dgm:pt>
    <dgm:pt modelId="{F11BF982-28CE-457B-B1EA-5359238540BC}" type="pres">
      <dgm:prSet presAssocID="{05798733-9189-464D-B6B8-39F94DB90AD5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85B958-B31C-452E-885C-1D7C697AC204}" type="pres">
      <dgm:prSet presAssocID="{05798733-9189-464D-B6B8-39F94DB90AD5}" presName="Triangle" presStyleLbl="alignNode1" presStyleIdx="7" presStyleCnt="9"/>
      <dgm:spPr/>
    </dgm:pt>
    <dgm:pt modelId="{9C938C0D-B625-424B-8DA0-E37045363B1F}" type="pres">
      <dgm:prSet presAssocID="{3074E795-7DCA-4DA5-9B54-99D9F0AF1712}" presName="sibTrans" presStyleCnt="0"/>
      <dgm:spPr/>
    </dgm:pt>
    <dgm:pt modelId="{1ECB89E3-C6BD-47C0-A174-0A465CF8564C}" type="pres">
      <dgm:prSet presAssocID="{3074E795-7DCA-4DA5-9B54-99D9F0AF1712}" presName="space" presStyleCnt="0"/>
      <dgm:spPr/>
    </dgm:pt>
    <dgm:pt modelId="{AF7ED8DA-E996-4F69-9F28-649086793D8D}" type="pres">
      <dgm:prSet presAssocID="{CC092D44-136C-4FB4-89ED-996C8A7212D2}" presName="composite" presStyleCnt="0"/>
      <dgm:spPr/>
    </dgm:pt>
    <dgm:pt modelId="{2110F537-64EC-4994-9689-9F1A7AF8F303}" type="pres">
      <dgm:prSet presAssocID="{CC092D44-136C-4FB4-89ED-996C8A7212D2}" presName="LShape" presStyleLbl="alignNode1" presStyleIdx="8" presStyleCnt="9"/>
      <dgm:spPr/>
    </dgm:pt>
    <dgm:pt modelId="{BB8F25AA-7A32-42B4-98CA-A72A05197094}" type="pres">
      <dgm:prSet presAssocID="{CC092D44-136C-4FB4-89ED-996C8A7212D2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F670C8-E119-424A-A6D8-DCF39323CD4F}" srcId="{529A8133-7589-4487-9FD1-59FDB6FBF4DC}" destId="{7FA17708-54AE-4CD5-B6D0-80EC17A18F1A}" srcOrd="1" destOrd="0" parTransId="{7AAD1F20-9BA2-4C15-A472-0877D41A2867}" sibTransId="{7A7D481F-F1FA-4865-9C0E-2264C6050A38}"/>
    <dgm:cxn modelId="{65E911FF-5552-47A7-91A0-A8E63888D672}" type="presOf" srcId="{CC092D44-136C-4FB4-89ED-996C8A7212D2}" destId="{BB8F25AA-7A32-42B4-98CA-A72A05197094}" srcOrd="0" destOrd="0" presId="urn:microsoft.com/office/officeart/2009/3/layout/StepUpProcess"/>
    <dgm:cxn modelId="{8439B575-406C-459D-819C-93AE912DC3FD}" srcId="{529A8133-7589-4487-9FD1-59FDB6FBF4DC}" destId="{F70124B9-BF1D-41E4-8A14-0AA1B12AF0B1}" srcOrd="0" destOrd="0" parTransId="{B0A3F5EB-4129-4401-A4E5-EEB03BAFACFE}" sibTransId="{A8266CD3-32A8-4E29-BB61-01166F3B66F3}"/>
    <dgm:cxn modelId="{4711A0B1-CED3-41B6-B98F-F4A60BB2A856}" type="presOf" srcId="{495FE799-735B-4DB0-ACC4-CA677CD65823}" destId="{0ED02853-C3E0-4CF7-ADE9-BDE30A4BDA68}" srcOrd="0" destOrd="0" presId="urn:microsoft.com/office/officeart/2009/3/layout/StepUpProcess"/>
    <dgm:cxn modelId="{692921BC-E741-4645-9E2B-85D10E468F2F}" type="presOf" srcId="{05798733-9189-464D-B6B8-39F94DB90AD5}" destId="{F11BF982-28CE-457B-B1EA-5359238540BC}" srcOrd="0" destOrd="0" presId="urn:microsoft.com/office/officeart/2009/3/layout/StepUpProcess"/>
    <dgm:cxn modelId="{139D5C19-7362-447F-A8EC-69C614E5AB33}" type="presOf" srcId="{529A8133-7589-4487-9FD1-59FDB6FBF4DC}" destId="{31002B30-F3AF-4D04-BC5D-510FED63352B}" srcOrd="0" destOrd="0" presId="urn:microsoft.com/office/officeart/2009/3/layout/StepUpProcess"/>
    <dgm:cxn modelId="{594A4812-5A0E-46FB-AED0-BE9D1CD93458}" srcId="{529A8133-7589-4487-9FD1-59FDB6FBF4DC}" destId="{05798733-9189-464D-B6B8-39F94DB90AD5}" srcOrd="3" destOrd="0" parTransId="{E340FE1F-77A4-4E54-8B13-4BBE04FA5389}" sibTransId="{3074E795-7DCA-4DA5-9B54-99D9F0AF1712}"/>
    <dgm:cxn modelId="{4867FC56-20E3-4B71-84DD-E52E58A28757}" type="presOf" srcId="{F70124B9-BF1D-41E4-8A14-0AA1B12AF0B1}" destId="{393999B7-FC98-4565-A99D-BB6CE2DA5636}" srcOrd="0" destOrd="0" presId="urn:microsoft.com/office/officeart/2009/3/layout/StepUpProcess"/>
    <dgm:cxn modelId="{2BF33518-0F71-41CF-ABA3-10538B65DA8B}" type="presOf" srcId="{7FA17708-54AE-4CD5-B6D0-80EC17A18F1A}" destId="{8D631F4B-5F3A-42D9-A360-DB084B99CE1B}" srcOrd="0" destOrd="0" presId="urn:microsoft.com/office/officeart/2009/3/layout/StepUpProcess"/>
    <dgm:cxn modelId="{0FCDB958-90C5-4D0E-9379-4D9A1118ADA2}" srcId="{529A8133-7589-4487-9FD1-59FDB6FBF4DC}" destId="{495FE799-735B-4DB0-ACC4-CA677CD65823}" srcOrd="2" destOrd="0" parTransId="{CC48BB9E-ECB2-4103-A269-A0C2145B80DC}" sibTransId="{F5D0EEEF-1236-4397-9E32-D0FFD0D30FD4}"/>
    <dgm:cxn modelId="{AB3B1307-7512-4586-A89F-D3EBDE5CFD2B}" srcId="{529A8133-7589-4487-9FD1-59FDB6FBF4DC}" destId="{CC092D44-136C-4FB4-89ED-996C8A7212D2}" srcOrd="4" destOrd="0" parTransId="{D716CD8A-4556-4EEB-AE77-17ED701086ED}" sibTransId="{8D5C88C1-0584-4CC2-846C-BF4CEB320FA2}"/>
    <dgm:cxn modelId="{562749B5-97AE-4F86-8AC6-179D030C5754}" type="presParOf" srcId="{31002B30-F3AF-4D04-BC5D-510FED63352B}" destId="{504D62F3-C0D6-4D70-9CE1-8FEDDCD876AD}" srcOrd="0" destOrd="0" presId="urn:microsoft.com/office/officeart/2009/3/layout/StepUpProcess"/>
    <dgm:cxn modelId="{E3B2BB06-3EE7-405A-8BAE-8CBFCBEB072D}" type="presParOf" srcId="{504D62F3-C0D6-4D70-9CE1-8FEDDCD876AD}" destId="{FB2E4563-39A5-4DA1-A598-119E4DDBE106}" srcOrd="0" destOrd="0" presId="urn:microsoft.com/office/officeart/2009/3/layout/StepUpProcess"/>
    <dgm:cxn modelId="{EEDD2399-6711-4257-BDEE-4C3E85037304}" type="presParOf" srcId="{504D62F3-C0D6-4D70-9CE1-8FEDDCD876AD}" destId="{393999B7-FC98-4565-A99D-BB6CE2DA5636}" srcOrd="1" destOrd="0" presId="urn:microsoft.com/office/officeart/2009/3/layout/StepUpProcess"/>
    <dgm:cxn modelId="{B6EB3264-1C08-446B-BB51-1F3DBC1E05FA}" type="presParOf" srcId="{504D62F3-C0D6-4D70-9CE1-8FEDDCD876AD}" destId="{941B40EA-4F75-4875-A7D4-7BB8ACEB075E}" srcOrd="2" destOrd="0" presId="urn:microsoft.com/office/officeart/2009/3/layout/StepUpProcess"/>
    <dgm:cxn modelId="{4A991145-5EE6-4DCF-B412-050A49B36569}" type="presParOf" srcId="{31002B30-F3AF-4D04-BC5D-510FED63352B}" destId="{A00C3253-1295-431B-96AB-2B91A8CE4350}" srcOrd="1" destOrd="0" presId="urn:microsoft.com/office/officeart/2009/3/layout/StepUpProcess"/>
    <dgm:cxn modelId="{A9F7D24E-B679-4BA6-9F65-CE159A6EE885}" type="presParOf" srcId="{A00C3253-1295-431B-96AB-2B91A8CE4350}" destId="{2EA6357E-8710-4CD6-A6E2-2D7C91BE87EA}" srcOrd="0" destOrd="0" presId="urn:microsoft.com/office/officeart/2009/3/layout/StepUpProcess"/>
    <dgm:cxn modelId="{715AF8FB-6C82-4890-A929-0EAC5F4042C2}" type="presParOf" srcId="{31002B30-F3AF-4D04-BC5D-510FED63352B}" destId="{BCF50216-CC55-4CF6-9033-D8780C09F328}" srcOrd="2" destOrd="0" presId="urn:microsoft.com/office/officeart/2009/3/layout/StepUpProcess"/>
    <dgm:cxn modelId="{AD807A19-C7D2-4F98-A434-CAA46A269A8D}" type="presParOf" srcId="{BCF50216-CC55-4CF6-9033-D8780C09F328}" destId="{73B1FC7D-DC95-4B46-9FEC-5C45E83CB672}" srcOrd="0" destOrd="0" presId="urn:microsoft.com/office/officeart/2009/3/layout/StepUpProcess"/>
    <dgm:cxn modelId="{9AC45E06-6F28-4868-9F84-8092EEF7D83C}" type="presParOf" srcId="{BCF50216-CC55-4CF6-9033-D8780C09F328}" destId="{8D631F4B-5F3A-42D9-A360-DB084B99CE1B}" srcOrd="1" destOrd="0" presId="urn:microsoft.com/office/officeart/2009/3/layout/StepUpProcess"/>
    <dgm:cxn modelId="{B5E6BF92-F8C0-4D4B-970B-10CC275F07C4}" type="presParOf" srcId="{BCF50216-CC55-4CF6-9033-D8780C09F328}" destId="{2A44C41D-63CA-4354-8EEE-B62726BB0D57}" srcOrd="2" destOrd="0" presId="urn:microsoft.com/office/officeart/2009/3/layout/StepUpProcess"/>
    <dgm:cxn modelId="{F6A51AB1-039C-4DC5-89DB-3CAD6989AEA2}" type="presParOf" srcId="{31002B30-F3AF-4D04-BC5D-510FED63352B}" destId="{A641EFA9-7E74-4A7A-8F43-FC5A008F5005}" srcOrd="3" destOrd="0" presId="urn:microsoft.com/office/officeart/2009/3/layout/StepUpProcess"/>
    <dgm:cxn modelId="{A9DC07BE-25E0-4004-BCCF-517683798C81}" type="presParOf" srcId="{A641EFA9-7E74-4A7A-8F43-FC5A008F5005}" destId="{7E519A1F-9673-4EA8-9915-9998765B51E9}" srcOrd="0" destOrd="0" presId="urn:microsoft.com/office/officeart/2009/3/layout/StepUpProcess"/>
    <dgm:cxn modelId="{91FE705C-0A4F-4792-B1D9-69B2F88F237A}" type="presParOf" srcId="{31002B30-F3AF-4D04-BC5D-510FED63352B}" destId="{B9EB1CF6-0F9F-4CA3-BD39-9A70564A08FB}" srcOrd="4" destOrd="0" presId="urn:microsoft.com/office/officeart/2009/3/layout/StepUpProcess"/>
    <dgm:cxn modelId="{8D3BBD09-8CF5-4CB8-A3A8-91D38FB56A64}" type="presParOf" srcId="{B9EB1CF6-0F9F-4CA3-BD39-9A70564A08FB}" destId="{E2AE465D-0F9B-48FC-8D1E-1A0C84D1CB00}" srcOrd="0" destOrd="0" presId="urn:microsoft.com/office/officeart/2009/3/layout/StepUpProcess"/>
    <dgm:cxn modelId="{9EDBD4B0-188D-40F6-8AE6-374949149993}" type="presParOf" srcId="{B9EB1CF6-0F9F-4CA3-BD39-9A70564A08FB}" destId="{0ED02853-C3E0-4CF7-ADE9-BDE30A4BDA68}" srcOrd="1" destOrd="0" presId="urn:microsoft.com/office/officeart/2009/3/layout/StepUpProcess"/>
    <dgm:cxn modelId="{A51451CA-D1C8-4B2A-9711-380E30848044}" type="presParOf" srcId="{B9EB1CF6-0F9F-4CA3-BD39-9A70564A08FB}" destId="{D2EA6A4D-24F1-46F6-87F8-AFDEB3A68E7E}" srcOrd="2" destOrd="0" presId="urn:microsoft.com/office/officeart/2009/3/layout/StepUpProcess"/>
    <dgm:cxn modelId="{A0757CA4-F598-4639-B272-F2ACF969ECB0}" type="presParOf" srcId="{31002B30-F3AF-4D04-BC5D-510FED63352B}" destId="{0B1C8291-C300-4898-BDA4-724E51CDB3F0}" srcOrd="5" destOrd="0" presId="urn:microsoft.com/office/officeart/2009/3/layout/StepUpProcess"/>
    <dgm:cxn modelId="{9CF7A0B8-7249-48FE-AAA7-B7570FF9A5C8}" type="presParOf" srcId="{0B1C8291-C300-4898-BDA4-724E51CDB3F0}" destId="{C3279BD9-02D1-43D3-B516-7612DE4B5ED1}" srcOrd="0" destOrd="0" presId="urn:microsoft.com/office/officeart/2009/3/layout/StepUpProcess"/>
    <dgm:cxn modelId="{5A32DAB5-F269-4194-986F-045C11562EF2}" type="presParOf" srcId="{31002B30-F3AF-4D04-BC5D-510FED63352B}" destId="{404C8943-0741-41F3-932C-338DC347FA4B}" srcOrd="6" destOrd="0" presId="urn:microsoft.com/office/officeart/2009/3/layout/StepUpProcess"/>
    <dgm:cxn modelId="{70B8526D-E5A6-4DDE-A584-829E3F92EE5E}" type="presParOf" srcId="{404C8943-0741-41F3-932C-338DC347FA4B}" destId="{B67B0EAE-7772-452E-856D-27CB2D581FD0}" srcOrd="0" destOrd="0" presId="urn:microsoft.com/office/officeart/2009/3/layout/StepUpProcess"/>
    <dgm:cxn modelId="{CF1C516B-D7B4-4692-833F-37DE4A32F1F4}" type="presParOf" srcId="{404C8943-0741-41F3-932C-338DC347FA4B}" destId="{F11BF982-28CE-457B-B1EA-5359238540BC}" srcOrd="1" destOrd="0" presId="urn:microsoft.com/office/officeart/2009/3/layout/StepUpProcess"/>
    <dgm:cxn modelId="{E9393281-A2C3-4BA6-A5B1-22F336B75F05}" type="presParOf" srcId="{404C8943-0741-41F3-932C-338DC347FA4B}" destId="{FA85B958-B31C-452E-885C-1D7C697AC204}" srcOrd="2" destOrd="0" presId="urn:microsoft.com/office/officeart/2009/3/layout/StepUpProcess"/>
    <dgm:cxn modelId="{A0B87B54-82D2-4EF4-867A-20F59CABE5DE}" type="presParOf" srcId="{31002B30-F3AF-4D04-BC5D-510FED63352B}" destId="{9C938C0D-B625-424B-8DA0-E37045363B1F}" srcOrd="7" destOrd="0" presId="urn:microsoft.com/office/officeart/2009/3/layout/StepUpProcess"/>
    <dgm:cxn modelId="{CA7D14B7-A5ED-4E7E-841B-E76C5A61C9E4}" type="presParOf" srcId="{9C938C0D-B625-424B-8DA0-E37045363B1F}" destId="{1ECB89E3-C6BD-47C0-A174-0A465CF8564C}" srcOrd="0" destOrd="0" presId="urn:microsoft.com/office/officeart/2009/3/layout/StepUpProcess"/>
    <dgm:cxn modelId="{7A42896D-A424-4B21-B69A-3508E950DA7B}" type="presParOf" srcId="{31002B30-F3AF-4D04-BC5D-510FED63352B}" destId="{AF7ED8DA-E996-4F69-9F28-649086793D8D}" srcOrd="8" destOrd="0" presId="urn:microsoft.com/office/officeart/2009/3/layout/StepUpProcess"/>
    <dgm:cxn modelId="{B1263983-237A-4DC2-914E-41536A2BE7C7}" type="presParOf" srcId="{AF7ED8DA-E996-4F69-9F28-649086793D8D}" destId="{2110F537-64EC-4994-9689-9F1A7AF8F303}" srcOrd="0" destOrd="0" presId="urn:microsoft.com/office/officeart/2009/3/layout/StepUpProcess"/>
    <dgm:cxn modelId="{845CFEFA-98EB-45DB-843D-39CB7E3517EB}" type="presParOf" srcId="{AF7ED8DA-E996-4F69-9F28-649086793D8D}" destId="{BB8F25AA-7A32-42B4-98CA-A72A05197094}" srcOrd="1" destOrd="0" presId="urn:microsoft.com/office/officeart/2009/3/layout/StepUpProcess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2E4563-39A5-4DA1-A598-119E4DDBE106}">
      <dsp:nvSpPr>
        <dsp:cNvPr id="0" name=""/>
        <dsp:cNvSpPr/>
      </dsp:nvSpPr>
      <dsp:spPr>
        <a:xfrm rot="5400000">
          <a:off x="263430" y="1339498"/>
          <a:ext cx="787548" cy="1310463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93999B7-FC98-4565-A99D-BB6CE2DA5636}">
      <dsp:nvSpPr>
        <dsp:cNvPr id="0" name=""/>
        <dsp:cNvSpPr/>
      </dsp:nvSpPr>
      <dsp:spPr>
        <a:xfrm>
          <a:off x="131969" y="1731045"/>
          <a:ext cx="1183093" cy="1037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Certified FL Version 1.0</a:t>
          </a:r>
          <a:endParaRPr lang="en-US" sz="14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131969" y="1731045"/>
        <a:ext cx="1183093" cy="1037050"/>
      </dsp:txXfrm>
    </dsp:sp>
    <dsp:sp modelId="{941B40EA-4F75-4875-A7D4-7BB8ACEB075E}">
      <dsp:nvSpPr>
        <dsp:cNvPr id="0" name=""/>
        <dsp:cNvSpPr/>
      </dsp:nvSpPr>
      <dsp:spPr>
        <a:xfrm>
          <a:off x="1091837" y="1243021"/>
          <a:ext cx="223225" cy="223225"/>
        </a:xfrm>
        <a:prstGeom prst="triangle">
          <a:avLst>
            <a:gd name="adj" fmla="val 100000"/>
          </a:avLst>
        </a:prstGeom>
        <a:solidFill>
          <a:schemeClr val="accent5">
            <a:hueOff val="-919168"/>
            <a:satOff val="-1278"/>
            <a:lumOff val="-490"/>
            <a:alphaOff val="0"/>
          </a:schemeClr>
        </a:solidFill>
        <a:ln w="12700" cap="flat" cmpd="sng" algn="ctr">
          <a:solidFill>
            <a:schemeClr val="accent5">
              <a:hueOff val="-919168"/>
              <a:satOff val="-1278"/>
              <a:lumOff val="-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B1FC7D-DC95-4B46-9FEC-5C45E83CB672}">
      <dsp:nvSpPr>
        <dsp:cNvPr id="0" name=""/>
        <dsp:cNvSpPr/>
      </dsp:nvSpPr>
      <dsp:spPr>
        <a:xfrm rot="5400000">
          <a:off x="1711768" y="981106"/>
          <a:ext cx="787548" cy="1310463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 w="12700" cap="flat" cmpd="sng" algn="ctr">
          <a:solidFill>
            <a:schemeClr val="accent5">
              <a:hueOff val="-1838336"/>
              <a:satOff val="-2557"/>
              <a:lumOff val="-98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D631F4B-5F3A-42D9-A360-DB084B99CE1B}">
      <dsp:nvSpPr>
        <dsp:cNvPr id="0" name=""/>
        <dsp:cNvSpPr/>
      </dsp:nvSpPr>
      <dsp:spPr>
        <a:xfrm>
          <a:off x="1580306" y="1372652"/>
          <a:ext cx="1183093" cy="1037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Certified FL Version 2.0</a:t>
          </a:r>
          <a:endParaRPr lang="en-US" sz="14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1580306" y="1372652"/>
        <a:ext cx="1183093" cy="1037050"/>
      </dsp:txXfrm>
    </dsp:sp>
    <dsp:sp modelId="{2A44C41D-63CA-4354-8EEE-B62726BB0D57}">
      <dsp:nvSpPr>
        <dsp:cNvPr id="0" name=""/>
        <dsp:cNvSpPr/>
      </dsp:nvSpPr>
      <dsp:spPr>
        <a:xfrm>
          <a:off x="2540175" y="884628"/>
          <a:ext cx="223225" cy="223225"/>
        </a:xfrm>
        <a:prstGeom prst="triangle">
          <a:avLst>
            <a:gd name="adj" fmla="val 100000"/>
          </a:avLst>
        </a:prstGeom>
        <a:solidFill>
          <a:schemeClr val="accent5">
            <a:hueOff val="-2757505"/>
            <a:satOff val="-3835"/>
            <a:lumOff val="-1471"/>
            <a:alphaOff val="0"/>
          </a:schemeClr>
        </a:solidFill>
        <a:ln w="12700" cap="flat" cmpd="sng" algn="ctr">
          <a:solidFill>
            <a:schemeClr val="accent5">
              <a:hueOff val="-2757505"/>
              <a:satOff val="-3835"/>
              <a:lumOff val="-147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2AE465D-0F9B-48FC-8D1E-1A0C84D1CB00}">
      <dsp:nvSpPr>
        <dsp:cNvPr id="0" name=""/>
        <dsp:cNvSpPr/>
      </dsp:nvSpPr>
      <dsp:spPr>
        <a:xfrm rot="5400000">
          <a:off x="3160105" y="622713"/>
          <a:ext cx="787548" cy="1310463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ED02853-C3E0-4CF7-ADE9-BDE30A4BDA68}">
      <dsp:nvSpPr>
        <dsp:cNvPr id="0" name=""/>
        <dsp:cNvSpPr/>
      </dsp:nvSpPr>
      <dsp:spPr>
        <a:xfrm>
          <a:off x="3028644" y="1014260"/>
          <a:ext cx="1183093" cy="1037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รางวัล </a:t>
          </a:r>
          <a:r>
            <a:rPr lang="en-US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PMQA </a:t>
          </a:r>
          <a:r>
            <a:rPr lang="th-TH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รายหมวด</a:t>
          </a:r>
          <a:endParaRPr lang="en-US" sz="14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3028644" y="1014260"/>
        <a:ext cx="1183093" cy="1037050"/>
      </dsp:txXfrm>
    </dsp:sp>
    <dsp:sp modelId="{D2EA6A4D-24F1-46F6-87F8-AFDEB3A68E7E}">
      <dsp:nvSpPr>
        <dsp:cNvPr id="0" name=""/>
        <dsp:cNvSpPr/>
      </dsp:nvSpPr>
      <dsp:spPr>
        <a:xfrm>
          <a:off x="3988512" y="526236"/>
          <a:ext cx="223225" cy="223225"/>
        </a:xfrm>
        <a:prstGeom prst="triangle">
          <a:avLst>
            <a:gd name="adj" fmla="val 100000"/>
          </a:avLst>
        </a:prstGeom>
        <a:solidFill>
          <a:schemeClr val="accent5">
            <a:hueOff val="-4595841"/>
            <a:satOff val="-6392"/>
            <a:lumOff val="-2451"/>
            <a:alphaOff val="0"/>
          </a:schemeClr>
        </a:solidFill>
        <a:ln w="12700" cap="flat" cmpd="sng" algn="ctr">
          <a:solidFill>
            <a:schemeClr val="accent5">
              <a:hueOff val="-4595841"/>
              <a:satOff val="-6392"/>
              <a:lumOff val="-245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67B0EAE-7772-452E-856D-27CB2D581FD0}">
      <dsp:nvSpPr>
        <dsp:cNvPr id="0" name=""/>
        <dsp:cNvSpPr/>
      </dsp:nvSpPr>
      <dsp:spPr>
        <a:xfrm rot="5400000">
          <a:off x="4608443" y="264321"/>
          <a:ext cx="787548" cy="1310463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 w="12700" cap="flat" cmpd="sng" algn="ctr">
          <a:solidFill>
            <a:schemeClr val="accent5">
              <a:hueOff val="-5515009"/>
              <a:satOff val="-7671"/>
              <a:lumOff val="-294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11BF982-28CE-457B-B1EA-5359238540BC}">
      <dsp:nvSpPr>
        <dsp:cNvPr id="0" name=""/>
        <dsp:cNvSpPr/>
      </dsp:nvSpPr>
      <dsp:spPr>
        <a:xfrm>
          <a:off x="4476981" y="655867"/>
          <a:ext cx="1183093" cy="1037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รางวัล </a:t>
          </a:r>
          <a:r>
            <a:rPr lang="en-US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PMQA </a:t>
          </a:r>
          <a:r>
            <a:rPr lang="th-TH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ระดับดีเด่น</a:t>
          </a:r>
          <a:endParaRPr lang="en-US" sz="14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4476981" y="655867"/>
        <a:ext cx="1183093" cy="1037050"/>
      </dsp:txXfrm>
    </dsp:sp>
    <dsp:sp modelId="{FA85B958-B31C-452E-885C-1D7C697AC204}">
      <dsp:nvSpPr>
        <dsp:cNvPr id="0" name=""/>
        <dsp:cNvSpPr/>
      </dsp:nvSpPr>
      <dsp:spPr>
        <a:xfrm>
          <a:off x="5436849" y="167843"/>
          <a:ext cx="223225" cy="223225"/>
        </a:xfrm>
        <a:prstGeom prst="triangle">
          <a:avLst>
            <a:gd name="adj" fmla="val 100000"/>
          </a:avLst>
        </a:prstGeom>
        <a:solidFill>
          <a:schemeClr val="accent5">
            <a:hueOff val="-6434177"/>
            <a:satOff val="-8949"/>
            <a:lumOff val="-3432"/>
            <a:alphaOff val="0"/>
          </a:schemeClr>
        </a:solidFill>
        <a:ln w="12700" cap="flat" cmpd="sng" algn="ctr">
          <a:solidFill>
            <a:schemeClr val="accent5">
              <a:hueOff val="-6434177"/>
              <a:satOff val="-8949"/>
              <a:lumOff val="-3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110F537-64EC-4994-9689-9F1A7AF8F303}">
      <dsp:nvSpPr>
        <dsp:cNvPr id="0" name=""/>
        <dsp:cNvSpPr/>
      </dsp:nvSpPr>
      <dsp:spPr>
        <a:xfrm rot="5400000">
          <a:off x="6056780" y="-94071"/>
          <a:ext cx="787548" cy="1310463"/>
        </a:xfrm>
        <a:prstGeom prst="corner">
          <a:avLst>
            <a:gd name="adj1" fmla="val 16120"/>
            <a:gd name="adj2" fmla="val 16110"/>
          </a:avLst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B8F25AA-7A32-42B4-98CA-A72A05197094}">
      <dsp:nvSpPr>
        <dsp:cNvPr id="0" name=""/>
        <dsp:cNvSpPr/>
      </dsp:nvSpPr>
      <dsp:spPr>
        <a:xfrm>
          <a:off x="5925319" y="297474"/>
          <a:ext cx="1183093" cy="1037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รางวัล </a:t>
          </a:r>
          <a:r>
            <a:rPr lang="en-US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PMQA </a:t>
          </a:r>
          <a:r>
            <a:rPr lang="th-TH" sz="1400" b="0" kern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rPr>
            <a:t>ระดับดีเลิศ</a:t>
          </a:r>
          <a:endParaRPr lang="en-US" sz="1400" b="0" kern="1200" dirty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endParaRPr>
        </a:p>
      </dsp:txBody>
      <dsp:txXfrm>
        <a:off x="5925319" y="297474"/>
        <a:ext cx="1183093" cy="1037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0155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3251" y="1"/>
            <a:ext cx="2940155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3FE29-7ED5-489A-A98F-03A3072594B9}" type="datetimeFigureOut">
              <a:rPr lang="th-TH" smtClean="0"/>
              <a:pPr/>
              <a:t>09/01/61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4750" y="1231900"/>
            <a:ext cx="4435475" cy="332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498" y="4743580"/>
            <a:ext cx="5427980" cy="38811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2240"/>
            <a:ext cx="2940155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3251" y="9362240"/>
            <a:ext cx="2940155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4C197-F2EC-4792-88B0-A8B72B8392B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54507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564B6F-F4AB-40C1-9B5F-4D3D6399D8D1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082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E77C6-9A3F-0248-A059-60925287B824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40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E77C6-9A3F-0248-A059-60925287B824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43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46419D-C0E6-4CFE-B3CF-97ECB749375C}" type="slidenum">
              <a:rPr lang="th-TH" smtClean="0"/>
              <a:pPr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29197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E77C6-9A3F-0248-A059-60925287B824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3743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E77C6-9A3F-0248-A059-60925287B824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180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E77C6-9A3F-0248-A059-60925287B824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734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E77C6-9A3F-0248-A059-60925287B824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8161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E77C6-9A3F-0248-A059-60925287B824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728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E77C6-9A3F-0248-A059-60925287B824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457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9E77C6-9A3F-0248-A059-60925287B824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111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88F29-6832-4DF5-B6AB-1DB31E85DEE1}" type="datetime1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68469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7869-30C6-404E-9132-E6AF6E7C7B25}" type="datetime1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3270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1133-0381-4BA3-98AA-C630083DB166}" type="datetime1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36851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0C9D-720F-4EBC-9C1A-60377CF40F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9"/>
          <p:cNvSpPr>
            <a:spLocks noChangeArrowheads="1"/>
          </p:cNvSpPr>
          <p:nvPr userDrawn="1"/>
        </p:nvSpPr>
        <p:spPr bwMode="auto">
          <a:xfrm>
            <a:off x="4183" y="43949"/>
            <a:ext cx="9139877" cy="6207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none" lIns="91373" tIns="45689" rIns="91373" bIns="45689" anchor="ctr"/>
          <a:lstStyle/>
          <a:p>
            <a:pPr eaLnBrk="0" hangingPunct="0">
              <a:defRPr/>
            </a:pPr>
            <a:endParaRPr lang="th-TH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17" name="Line 31"/>
          <p:cNvSpPr>
            <a:spLocks noChangeShapeType="1"/>
          </p:cNvSpPr>
          <p:nvPr userDrawn="1"/>
        </p:nvSpPr>
        <p:spPr bwMode="auto">
          <a:xfrm>
            <a:off x="0" y="680521"/>
            <a:ext cx="9144000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9" rIns="91373" bIns="45689"/>
          <a:lstStyle/>
          <a:p>
            <a:pPr eaLnBrk="0" hangingPunct="0">
              <a:defRPr/>
            </a:pPr>
            <a:endParaRPr lang="th-TH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18" name="Line 31"/>
          <p:cNvSpPr>
            <a:spLocks noChangeShapeType="1"/>
          </p:cNvSpPr>
          <p:nvPr userDrawn="1"/>
        </p:nvSpPr>
        <p:spPr bwMode="auto">
          <a:xfrm>
            <a:off x="0" y="19813"/>
            <a:ext cx="9144000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9" rIns="91373" bIns="45689"/>
          <a:lstStyle/>
          <a:p>
            <a:pPr eaLnBrk="0" hangingPunct="0">
              <a:defRPr/>
            </a:pPr>
            <a:endParaRPr lang="th-TH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079" y="29822"/>
            <a:ext cx="679634" cy="61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448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500"/>
              <a:t>Body Level One</a:t>
            </a:r>
          </a:p>
          <a:p>
            <a:pPr lvl="1">
              <a:defRPr sz="1800"/>
            </a:pPr>
            <a:r>
              <a:rPr sz="2500"/>
              <a:t>Body Level Two</a:t>
            </a:r>
          </a:p>
          <a:p>
            <a:pPr lvl="2">
              <a:defRPr sz="1800"/>
            </a:pPr>
            <a:r>
              <a:rPr sz="2500"/>
              <a:t>Body Level Three</a:t>
            </a:r>
          </a:p>
          <a:p>
            <a:pPr lvl="3">
              <a:defRPr sz="1800"/>
            </a:pPr>
            <a:r>
              <a:rPr sz="2500"/>
              <a:t>Body Level Four</a:t>
            </a:r>
          </a:p>
          <a:p>
            <a:pPr lvl="4">
              <a:defRPr sz="1800"/>
            </a:pPr>
            <a:r>
              <a:rPr sz="2500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71382891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137" y="2375191"/>
            <a:ext cx="9139603" cy="1685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none" lIns="91373" tIns="45689" rIns="91373" bIns="45689" anchor="ctr"/>
          <a:lstStyle/>
          <a:p>
            <a:pPr eaLnBrk="0" hangingPunct="0"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8" name="Line 31"/>
          <p:cNvSpPr>
            <a:spLocks noChangeShapeType="1"/>
          </p:cNvSpPr>
          <p:nvPr userDrawn="1"/>
        </p:nvSpPr>
        <p:spPr bwMode="auto">
          <a:xfrm>
            <a:off x="0" y="4156075"/>
            <a:ext cx="9144000" cy="0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73" tIns="45689" rIns="91373" bIns="45689"/>
          <a:lstStyle/>
          <a:p>
            <a:endParaRPr lang="th-TH" sz="1800">
              <a:solidFill>
                <a:prstClr val="black"/>
              </a:solidFill>
            </a:endParaRPr>
          </a:p>
        </p:txBody>
      </p:sp>
      <p:sp>
        <p:nvSpPr>
          <p:cNvPr id="9" name="Line 31"/>
          <p:cNvSpPr>
            <a:spLocks noChangeShapeType="1"/>
          </p:cNvSpPr>
          <p:nvPr userDrawn="1"/>
        </p:nvSpPr>
        <p:spPr bwMode="auto">
          <a:xfrm>
            <a:off x="0" y="2286000"/>
            <a:ext cx="9144000" cy="0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73" tIns="45689" rIns="91373" bIns="45689"/>
          <a:lstStyle/>
          <a:p>
            <a:endParaRPr lang="th-TH" sz="1800">
              <a:solidFill>
                <a:prstClr val="black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37" y="2514600"/>
            <a:ext cx="9139603" cy="144780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862966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64498-E549-4427-81FF-FD904545BCD0}" type="datetime1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E093-0AC2-4D13-B92F-1971B0C04253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0" y="2553183"/>
            <a:ext cx="9139533" cy="16868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none" lIns="91373" tIns="45688" rIns="91373" bIns="45688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14" name="Line 31"/>
          <p:cNvSpPr>
            <a:spLocks noChangeShapeType="1"/>
          </p:cNvSpPr>
          <p:nvPr userDrawn="1"/>
        </p:nvSpPr>
        <p:spPr bwMode="auto">
          <a:xfrm>
            <a:off x="0" y="4334995"/>
            <a:ext cx="9144000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8" rIns="91373" bIns="4568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15" name="Line 31"/>
          <p:cNvSpPr>
            <a:spLocks noChangeShapeType="1"/>
          </p:cNvSpPr>
          <p:nvPr userDrawn="1"/>
        </p:nvSpPr>
        <p:spPr bwMode="auto">
          <a:xfrm>
            <a:off x="0" y="2464277"/>
            <a:ext cx="9144000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8" rIns="91373" bIns="4568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8857" y="5912526"/>
            <a:ext cx="961817" cy="80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711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62617-D976-4EE3-9768-93CCE6EDAE52}" type="datetime1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E093-0AC2-4D13-B92F-1971B0C0425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58678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59EAC-16F2-4CCC-93A3-6138FDBD894C}" type="datetime1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E093-0AC2-4D13-B92F-1971B0C0425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66554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FAAF-C56C-4617-91EF-5AE6685BEB97}" type="datetime1">
              <a:rPr lang="th-TH" smtClean="0"/>
              <a:t>09/01/61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E093-0AC2-4D13-B92F-1971B0C0425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67107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E8FDD-EB6A-4091-9663-65F32D7911FD}" type="datetime1">
              <a:rPr lang="th-TH" smtClean="0"/>
              <a:t>09/01/61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E093-0AC2-4D13-B92F-1971B0C0425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1844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26BA-242C-406A-9989-DAA33DAC4B60}" type="datetime1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89035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C0102-7F18-45F4-B535-21913A9E6F23}" type="datetime1">
              <a:rPr lang="th-TH" smtClean="0"/>
              <a:t>09/01/61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E093-0AC2-4D13-B92F-1971B0C0425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05134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C3BB7-32C2-4C42-8966-B3B8FDF9230B}" type="datetime1">
              <a:rPr lang="th-TH" smtClean="0"/>
              <a:t>09/01/61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E093-0AC2-4D13-B92F-1971B0C0425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77103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254A-5AF2-41F7-BB95-693DBAE227E8}" type="datetime1">
              <a:rPr lang="th-TH" smtClean="0"/>
              <a:t>09/01/61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E093-0AC2-4D13-B92F-1971B0C0425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408621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4A9B2-6481-4745-8F89-4FE6B3790002}" type="datetime1">
              <a:rPr lang="th-TH" smtClean="0"/>
              <a:t>09/01/61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E093-0AC2-4D13-B92F-1971B0C0425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923104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528BD-1B4F-4253-8589-20C0D726F86E}" type="datetime1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E093-0AC2-4D13-B92F-1971B0C0425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798137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DA88-4179-4975-B710-E91B5F6F3D4C}" type="datetime1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E093-0AC2-4D13-B92F-1971B0C0425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5961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0C9D-720F-4EBC-9C1A-60377CF40F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9"/>
          <p:cNvSpPr>
            <a:spLocks noChangeArrowheads="1"/>
          </p:cNvSpPr>
          <p:nvPr userDrawn="1"/>
        </p:nvSpPr>
        <p:spPr bwMode="auto">
          <a:xfrm>
            <a:off x="4183" y="43949"/>
            <a:ext cx="9139877" cy="6207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none" lIns="91373" tIns="45689" rIns="91373" bIns="45689" anchor="ctr"/>
          <a:lstStyle/>
          <a:p>
            <a:pPr eaLnBrk="0" hangingPunct="0">
              <a:defRPr/>
            </a:pPr>
            <a:endParaRPr lang="th-TH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17" name="Line 31"/>
          <p:cNvSpPr>
            <a:spLocks noChangeShapeType="1"/>
          </p:cNvSpPr>
          <p:nvPr userDrawn="1"/>
        </p:nvSpPr>
        <p:spPr bwMode="auto">
          <a:xfrm>
            <a:off x="0" y="680521"/>
            <a:ext cx="9144000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9" rIns="91373" bIns="45689"/>
          <a:lstStyle/>
          <a:p>
            <a:pPr eaLnBrk="0" hangingPunct="0">
              <a:defRPr/>
            </a:pPr>
            <a:endParaRPr lang="th-TH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18" name="Line 31"/>
          <p:cNvSpPr>
            <a:spLocks noChangeShapeType="1"/>
          </p:cNvSpPr>
          <p:nvPr userDrawn="1"/>
        </p:nvSpPr>
        <p:spPr bwMode="auto">
          <a:xfrm>
            <a:off x="0" y="19813"/>
            <a:ext cx="9144000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9" rIns="91373" bIns="45689"/>
          <a:lstStyle/>
          <a:p>
            <a:pPr eaLnBrk="0" hangingPunct="0">
              <a:defRPr/>
            </a:pPr>
            <a:endParaRPr lang="th-TH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pic>
        <p:nvPicPr>
          <p:cNvPr id="10" name="Picture 2" descr="โลโก้กพร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800" y="82911"/>
            <a:ext cx="630450" cy="53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207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31"/>
          <p:cNvSpPr>
            <a:spLocks noChangeShapeType="1"/>
          </p:cNvSpPr>
          <p:nvPr userDrawn="1"/>
        </p:nvSpPr>
        <p:spPr bwMode="auto">
          <a:xfrm>
            <a:off x="0" y="4475361"/>
            <a:ext cx="9148467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8" rIns="91373" bIns="4568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467" y="3286539"/>
            <a:ext cx="9144000" cy="101542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800" b="1" dirty="0" smtClean="0">
                <a:solidFill>
                  <a:srgbClr val="2E2E9C"/>
                </a:solidFill>
              </a:rPr>
              <a:t>เพื่อประโยชน์สุขของประชาชน</a:t>
            </a:r>
            <a:r>
              <a:rPr lang="th-TH" sz="2800" b="1" baseline="0" dirty="0" smtClean="0">
                <a:solidFill>
                  <a:srgbClr val="2E2E9C"/>
                </a:solidFill>
              </a:rPr>
              <a:t> ตามหลัก</a:t>
            </a:r>
            <a:r>
              <a:rPr lang="th-TH" sz="2800" b="1" baseline="0" dirty="0" err="1" smtClean="0">
                <a:solidFill>
                  <a:srgbClr val="2E2E9C"/>
                </a:solidFill>
              </a:rPr>
              <a:t>ธรรมาภิ</a:t>
            </a:r>
            <a:r>
              <a:rPr lang="th-TH" sz="2800" b="1" baseline="0" dirty="0" smtClean="0">
                <a:solidFill>
                  <a:srgbClr val="2E2E9C"/>
                </a:solidFill>
              </a:rPr>
              <a:t>บาล</a:t>
            </a:r>
            <a:endParaRPr lang="en-US" sz="2800" b="1" dirty="0" smtClean="0">
              <a:solidFill>
                <a:srgbClr val="2E2E9C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2000" b="1" dirty="0" smtClean="0">
                <a:solidFill>
                  <a:srgbClr val="2E2E9C"/>
                </a:solidFill>
              </a:rPr>
              <a:t>BETTER</a:t>
            </a:r>
            <a:r>
              <a:rPr lang="en-US" sz="2000" b="1" baseline="0" dirty="0" smtClean="0">
                <a:solidFill>
                  <a:srgbClr val="2E2E9C"/>
                </a:solidFill>
              </a:rPr>
              <a:t> GOVERNANCE, HAPPIER CITIZENS</a:t>
            </a:r>
            <a:endParaRPr lang="th-TH" sz="4000" b="1" dirty="0">
              <a:solidFill>
                <a:srgbClr val="2E2E9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414" y="2092967"/>
            <a:ext cx="1302570" cy="109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720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5B77-4431-4316-BA07-118CF2C4A511}" type="datetimeFigureOut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A9F2-2492-46A5-87B6-CCF9E90923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988210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5B77-4431-4316-BA07-118CF2C4A511}" type="datetimeFigureOut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A9F2-2492-46A5-87B6-CCF9E90923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86842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1ECD-3908-4A90-81E4-6FDC88E09DC6}" type="datetime1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286629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5B77-4431-4316-BA07-118CF2C4A511}" type="datetimeFigureOut">
              <a:rPr lang="th-TH" smtClean="0"/>
              <a:t>09/01/61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A9F2-2492-46A5-87B6-CCF9E90923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644370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5B77-4431-4316-BA07-118CF2C4A511}" type="datetimeFigureOut">
              <a:rPr lang="th-TH" smtClean="0"/>
              <a:t>09/01/61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A9F2-2492-46A5-87B6-CCF9E90923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204708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5B77-4431-4316-BA07-118CF2C4A511}" type="datetimeFigureOut">
              <a:rPr lang="th-TH" smtClean="0"/>
              <a:t>09/01/61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A9F2-2492-46A5-87B6-CCF9E90923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5938946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5B77-4431-4316-BA07-118CF2C4A511}" type="datetimeFigureOut">
              <a:rPr lang="th-TH" smtClean="0"/>
              <a:t>09/01/61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A9F2-2492-46A5-87B6-CCF9E90923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45765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5B77-4431-4316-BA07-118CF2C4A511}" type="datetimeFigureOut">
              <a:rPr lang="th-TH" smtClean="0"/>
              <a:t>09/01/61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A9F2-2492-46A5-87B6-CCF9E90923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683252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5B77-4431-4316-BA07-118CF2C4A511}" type="datetimeFigureOut">
              <a:rPr lang="th-TH" smtClean="0"/>
              <a:t>09/01/61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A9F2-2492-46A5-87B6-CCF9E90923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959912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5B77-4431-4316-BA07-118CF2C4A511}" type="datetimeFigureOut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A9F2-2492-46A5-87B6-CCF9E90923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362002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75B77-4431-4316-BA07-118CF2C4A511}" type="datetimeFigureOut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7A9F2-2492-46A5-87B6-CCF9E90923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919888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88F29-6832-4DF5-B6AB-1DB31E85DEE1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09/01/61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78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3826BA-242C-406A-9989-DAA33DAC4B60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09/01/61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84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D2B4-E8CD-442D-A7CD-008FE18AE8BE}" type="datetime1">
              <a:rPr lang="th-TH" smtClean="0"/>
              <a:t>09/01/61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969783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1ECD-3908-4A90-81E4-6FDC88E09DC6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09/01/61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7066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55D2B4-E8CD-442D-A7CD-008FE18AE8BE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09/01/61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6279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2C83-44B7-4EA0-AD0F-8B64D5E0EA82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09/01/61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206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C18B7-8052-440B-B1EA-ABE516351183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09/01/61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53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3BB84-46D1-4E2F-89E7-A5FCB3B1153B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09/01/61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52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AF7E-019C-4C7B-A449-EA7443FB7E6E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09/01/61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9390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3D1B-7A28-4513-B478-37FF56069307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09/01/61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908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7869-30C6-404E-9132-E6AF6E7C7B25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09/01/61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106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1133-0381-4BA3-98AA-C630083DB166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09/01/61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277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137" y="2375191"/>
            <a:ext cx="9139603" cy="16859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none" lIns="91373" tIns="45689" rIns="91373" bIns="45689" anchor="ctr"/>
          <a:lstStyle/>
          <a:p>
            <a:pPr eaLnBrk="0" hangingPunct="0"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8" name="Line 31"/>
          <p:cNvSpPr>
            <a:spLocks noChangeShapeType="1"/>
          </p:cNvSpPr>
          <p:nvPr userDrawn="1"/>
        </p:nvSpPr>
        <p:spPr bwMode="auto">
          <a:xfrm>
            <a:off x="0" y="4156075"/>
            <a:ext cx="9144000" cy="0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73" tIns="45689" rIns="91373" bIns="45689"/>
          <a:lstStyle/>
          <a:p>
            <a:endParaRPr lang="th-TH" sz="1800">
              <a:solidFill>
                <a:prstClr val="black"/>
              </a:solidFill>
            </a:endParaRPr>
          </a:p>
        </p:txBody>
      </p:sp>
      <p:sp>
        <p:nvSpPr>
          <p:cNvPr id="9" name="Line 31"/>
          <p:cNvSpPr>
            <a:spLocks noChangeShapeType="1"/>
          </p:cNvSpPr>
          <p:nvPr userDrawn="1"/>
        </p:nvSpPr>
        <p:spPr bwMode="auto">
          <a:xfrm>
            <a:off x="0" y="2286000"/>
            <a:ext cx="9144000" cy="0"/>
          </a:xfrm>
          <a:prstGeom prst="line">
            <a:avLst/>
          </a:prstGeom>
          <a:noFill/>
          <a:ln w="76200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73" tIns="45689" rIns="91373" bIns="45689"/>
          <a:lstStyle/>
          <a:p>
            <a:endParaRPr lang="th-TH" sz="1800">
              <a:solidFill>
                <a:prstClr val="black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37" y="2514600"/>
            <a:ext cx="9139603" cy="144780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33593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52C83-44B7-4EA0-AD0F-8B64D5E0EA82}" type="datetime1">
              <a:rPr lang="th-TH" smtClean="0"/>
              <a:t>09/01/61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774231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1/9/2018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57200" y="1676400"/>
            <a:ext cx="82296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321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0C9D-720F-4EBC-9C1A-60377CF40F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9"/>
          <p:cNvSpPr>
            <a:spLocks noChangeArrowheads="1"/>
          </p:cNvSpPr>
          <p:nvPr userDrawn="1"/>
        </p:nvSpPr>
        <p:spPr bwMode="auto">
          <a:xfrm>
            <a:off x="4183" y="43949"/>
            <a:ext cx="9139877" cy="6207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none" lIns="91373" tIns="45689" rIns="91373" bIns="45689" anchor="ctr"/>
          <a:lstStyle/>
          <a:p>
            <a:pPr eaLnBrk="0" hangingPunct="0">
              <a:defRPr/>
            </a:pPr>
            <a:endParaRPr lang="th-TH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17" name="Line 31"/>
          <p:cNvSpPr>
            <a:spLocks noChangeShapeType="1"/>
          </p:cNvSpPr>
          <p:nvPr userDrawn="1"/>
        </p:nvSpPr>
        <p:spPr bwMode="auto">
          <a:xfrm>
            <a:off x="0" y="680521"/>
            <a:ext cx="9144000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9" rIns="91373" bIns="45689"/>
          <a:lstStyle/>
          <a:p>
            <a:pPr eaLnBrk="0" hangingPunct="0">
              <a:defRPr/>
            </a:pPr>
            <a:endParaRPr lang="th-TH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18" name="Line 31"/>
          <p:cNvSpPr>
            <a:spLocks noChangeShapeType="1"/>
          </p:cNvSpPr>
          <p:nvPr userDrawn="1"/>
        </p:nvSpPr>
        <p:spPr bwMode="auto">
          <a:xfrm>
            <a:off x="0" y="19813"/>
            <a:ext cx="9144000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9" rIns="91373" bIns="45689"/>
          <a:lstStyle/>
          <a:p>
            <a:pPr eaLnBrk="0" hangingPunct="0">
              <a:defRPr/>
            </a:pPr>
            <a:endParaRPr lang="th-TH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079" y="29822"/>
            <a:ext cx="679634" cy="61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981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31"/>
          <p:cNvSpPr>
            <a:spLocks noChangeShapeType="1"/>
          </p:cNvSpPr>
          <p:nvPr userDrawn="1"/>
        </p:nvSpPr>
        <p:spPr bwMode="auto">
          <a:xfrm>
            <a:off x="18" y="4011613"/>
            <a:ext cx="9148397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9" rIns="91373" bIns="45689"/>
          <a:lstStyle/>
          <a:p>
            <a:pPr eaLnBrk="0" hangingPunct="0"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2756" y="1973263"/>
            <a:ext cx="1424354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 userDrawn="1"/>
        </p:nvSpPr>
        <p:spPr>
          <a:xfrm>
            <a:off x="4397" y="3259139"/>
            <a:ext cx="9144000" cy="6810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BETTER GOVERNANCE, HAPPIER CITIZENS</a:t>
            </a:r>
            <a:endParaRPr lang="th-TH" sz="24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3048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23125" y="6580190"/>
            <a:ext cx="1905000" cy="263525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618DC0BB-8069-4971-A97E-BE55709814BD}" type="slidenum">
              <a:rPr lang="en-US">
                <a:solidFill>
                  <a:prstClr val="black">
                    <a:lumMod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3927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609600"/>
            <a:ext cx="6019800" cy="487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76400"/>
            <a:ext cx="8267700" cy="4648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th-TH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www.themegallery.com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191000" y="6534150"/>
            <a:ext cx="838200" cy="2619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18DE1-937E-49F2-B6FE-F91FA17F3FF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381000" y="6534150"/>
            <a:ext cx="1905000" cy="2619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5167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223125" y="6580188"/>
            <a:ext cx="1905000" cy="263525"/>
          </a:xfrm>
        </p:spPr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618DC0BB-8069-4971-A97E-BE55709814BD}" type="slidenum">
              <a:rPr lang="en-US">
                <a:solidFill>
                  <a:prstClr val="black">
                    <a:lumMod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50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2105" y="29703"/>
            <a:ext cx="736270" cy="61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35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C18B7-8052-440B-B1EA-ABE516351183}" type="datetime1">
              <a:rPr lang="th-TH" smtClean="0"/>
              <a:t>09/01/61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0074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3BB84-46D1-4E2F-89E7-A5FCB3B1153B}" type="datetime1">
              <a:rPr lang="th-TH" smtClean="0"/>
              <a:t>09/01/61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90301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AF7E-019C-4C7B-A449-EA7443FB7E6E}" type="datetime1">
              <a:rPr lang="th-TH" smtClean="0"/>
              <a:t>09/01/61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5712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E3D1B-7A28-4513-B478-37FF56069307}" type="datetime1">
              <a:rPr lang="th-TH" smtClean="0"/>
              <a:t>09/01/61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103AA-8845-4AAA-8DCD-945F174AEA28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56474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19" Type="http://schemas.openxmlformats.org/officeDocument/2006/relationships/theme" Target="../theme/theme4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DA5EB-5313-4E25-8D31-41DBBB83F05C}" type="datetime1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03AA-8845-4AAA-8DCD-945F174AEA2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4467" y="43949"/>
            <a:ext cx="9139533" cy="6207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none" lIns="91373" tIns="45688" rIns="91373" bIns="45688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8" name="Line 31"/>
          <p:cNvSpPr>
            <a:spLocks noChangeShapeType="1"/>
          </p:cNvSpPr>
          <p:nvPr userDrawn="1"/>
        </p:nvSpPr>
        <p:spPr bwMode="auto">
          <a:xfrm>
            <a:off x="0" y="680521"/>
            <a:ext cx="9148467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8" rIns="91373" bIns="4568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9" name="Line 31"/>
          <p:cNvSpPr>
            <a:spLocks noChangeShapeType="1"/>
          </p:cNvSpPr>
          <p:nvPr userDrawn="1"/>
        </p:nvSpPr>
        <p:spPr bwMode="auto">
          <a:xfrm>
            <a:off x="0" y="19813"/>
            <a:ext cx="9148467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8" rIns="91373" bIns="4568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82550" y="191022"/>
            <a:ext cx="7842250" cy="3810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194" y="80928"/>
            <a:ext cx="606256" cy="50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473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09" r:id="rId12"/>
    <p:sldLayoutId id="2147483731" r:id="rId13"/>
    <p:sldLayoutId id="214748373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20ECD-60B6-41DF-B883-0BCEE6ABB8D6}" type="datetime1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CE093-0AC2-4D13-B92F-1971B0C0425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7942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0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75B77-4431-4316-BA07-118CF2C4A511}" type="datetimeFigureOut">
              <a:rPr lang="th-TH" smtClean="0"/>
              <a:t>09/01/61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7A9F2-2492-46A5-87B6-CCF9E90923B1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37547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DA5EB-5313-4E25-8D31-41DBBB83F05C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09/01/61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-296" y="83638"/>
            <a:ext cx="9139533" cy="6207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wrap="none" lIns="91373" tIns="45688" rIns="91373" bIns="45688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8" name="Line 31"/>
          <p:cNvSpPr>
            <a:spLocks noChangeShapeType="1"/>
          </p:cNvSpPr>
          <p:nvPr/>
        </p:nvSpPr>
        <p:spPr bwMode="auto">
          <a:xfrm>
            <a:off x="0" y="680521"/>
            <a:ext cx="9148467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8" rIns="91373" bIns="4568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9" name="Line 31"/>
          <p:cNvSpPr>
            <a:spLocks noChangeShapeType="1"/>
          </p:cNvSpPr>
          <p:nvPr/>
        </p:nvSpPr>
        <p:spPr bwMode="auto">
          <a:xfrm>
            <a:off x="0" y="19813"/>
            <a:ext cx="9148467" cy="0"/>
          </a:xfrm>
          <a:prstGeom prst="line">
            <a:avLst/>
          </a:prstGeom>
          <a:noFill/>
          <a:ln w="76200">
            <a:solidFill>
              <a:srgbClr val="003399"/>
            </a:solidFill>
            <a:round/>
            <a:headEnd/>
            <a:tailEnd/>
          </a:ln>
          <a:effectLst/>
          <a:extLst/>
        </p:spPr>
        <p:txBody>
          <a:bodyPr lIns="91373" tIns="45688" rIns="91373" bIns="4568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th-TH" sz="1800" dirty="0">
              <a:solidFill>
                <a:srgbClr val="333333"/>
              </a:solidFill>
              <a:latin typeface="Arial" charset="0"/>
              <a:cs typeface="Angsana New" charset="-34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2550" y="191022"/>
            <a:ext cx="7842250" cy="38100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050" name="Picture 2" descr="โลโก้กพร"/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3800" y="82911"/>
            <a:ext cx="630450" cy="53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6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  <p:sldLayoutId id="2147483730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2.jpe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4CE093-0AC2-4D13-B92F-1971B0C04253}" type="slidenum">
              <a:rPr lang="th-TH" smtClean="0"/>
              <a:pPr/>
              <a:t>1</a:t>
            </a:fld>
            <a:endParaRPr lang="th-TH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2799870"/>
            <a:ext cx="9144000" cy="11545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th-TH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เกณฑ์คุณภาพการบริหารจัดการภาครัฐระดับพื้นฐาน</a:t>
            </a: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th-TH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ฉบับที่ </a:t>
            </a: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th-TH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th-TH" sz="2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ลักษณะสำคัญขององค์การ</a:t>
            </a:r>
            <a:endParaRPr lang="th-TH" sz="2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/>
          <a:srcRect l="58003" r="31989" b="66202"/>
          <a:stretch>
            <a:fillRect/>
          </a:stretch>
        </p:blipFill>
        <p:spPr bwMode="auto">
          <a:xfrm>
            <a:off x="8049326" y="463458"/>
            <a:ext cx="587047" cy="1564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4770" y="4786057"/>
            <a:ext cx="8927123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สำนักงาน ก.พ.ร.</a:t>
            </a:r>
            <a:endParaRPr lang="en-US" sz="1400" i="1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 </a:t>
            </a:r>
            <a:r>
              <a:rPr lang="th-TH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มกราคม </a:t>
            </a: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2561</a:t>
            </a:r>
            <a:endParaRPr lang="th-TH" sz="1400" i="1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36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5652168" y="1750739"/>
            <a:ext cx="1675921" cy="738664"/>
          </a:xfrm>
          <a:prstGeom prst="rect">
            <a:avLst/>
          </a:prstGeom>
          <a:solidFill>
            <a:srgbClr val="FFDD5C"/>
          </a:solidFill>
          <a:ln w="12700">
            <a:noFill/>
            <a:miter lim="4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2500" b="1">
                <a:latin typeface="TH Sarabun New"/>
                <a:ea typeface="TH Sarabun New"/>
                <a:cs typeface="TH Sarabun New"/>
                <a:sym typeface="TH Sarabun New"/>
              </a:defRPr>
            </a:lvl1pPr>
          </a:lstStyle>
          <a:p>
            <a:pPr algn="ctr" defTabSz="457200">
              <a:defRPr sz="1800" b="0"/>
            </a:pPr>
            <a:r>
              <a:rPr sz="1600" b="0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ข. </a:t>
            </a:r>
            <a:r>
              <a:rPr sz="1600" b="0" dirty="0" err="1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บริบท</a:t>
            </a:r>
            <a:r>
              <a:rPr sz="1600" b="0" dirty="0" err="1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เชิงยุทธ</a:t>
            </a:r>
            <a:r>
              <a:rPr lang="th-TH" sz="1600" b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ศาสตร์</a:t>
            </a:r>
          </a:p>
          <a:p>
            <a:pPr algn="ctr" defTabSz="457200">
              <a:defRPr sz="1800" b="0"/>
            </a:pPr>
            <a:endParaRPr sz="1600" b="0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35496" y="2626980"/>
            <a:ext cx="1656184" cy="3203159"/>
          </a:xfrm>
          <a:prstGeom prst="rect">
            <a:avLst/>
          </a:prstGeom>
          <a:solidFill>
            <a:srgbClr val="FDEFFB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defTabSz="457200">
              <a:defRPr sz="1800"/>
            </a:pP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(1)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พันธกิจหรือหน้าที่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</a:t>
            </a:r>
            <a:r>
              <a:rPr sz="1200" dirty="0" smtClean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ตามกฎหมาย</a:t>
            </a:r>
          </a:p>
          <a:p>
            <a:pPr defTabSz="457200">
              <a:spcBef>
                <a:spcPts val="600"/>
              </a:spcBef>
              <a:defRPr sz="1800"/>
            </a:pPr>
            <a:r>
              <a:rPr lang="th-TH" sz="1200" dirty="0" smtClean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 smtClean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(2) </a:t>
            </a:r>
            <a:r>
              <a:rPr lang="th-TH" sz="1200" dirty="0" smtClean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 err="1" smtClean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วิสัยทัศน์</a:t>
            </a:r>
            <a:r>
              <a:rPr sz="1200" dirty="0" smtClean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 err="1" smtClean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ค่านิยม</a:t>
            </a:r>
            <a:r>
              <a:rPr sz="1200" dirty="0" smtClean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                                        </a:t>
            </a:r>
            <a:endParaRPr sz="1200" dirty="0" smtClean="0">
              <a:solidFill>
                <a:prstClr val="black"/>
              </a:solidFill>
              <a:latin typeface="Tahoma" pitchFamily="34" charset="0"/>
              <a:ea typeface="TH Sarabun New"/>
              <a:cs typeface="Tahoma" pitchFamily="34" charset="0"/>
              <a:sym typeface="TH Sarabun New"/>
            </a:endParaRPr>
          </a:p>
          <a:p>
            <a:pPr defTabSz="457200">
              <a:spcBef>
                <a:spcPts val="600"/>
              </a:spcBef>
              <a:defRPr sz="1800"/>
            </a:pPr>
            <a:r>
              <a:rPr lang="th-TH" sz="1200" dirty="0" smtClean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(3)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ลักษณะโดยรวมของ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บุคลากร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</a:p>
          <a:p>
            <a:pPr defTabSz="457200">
              <a:spcBef>
                <a:spcPts val="600"/>
              </a:spcBef>
              <a:defRPr sz="1800"/>
            </a:pP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(4)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สินทรัพย์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: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อาคาร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สถานที่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เทคโนโลยี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อุปกรณ์และสิ่ง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อำนวยความสะดวก</a:t>
            </a:r>
            <a:endParaRPr lang="th-TH" sz="1200" dirty="0">
              <a:solidFill>
                <a:prstClr val="black"/>
              </a:solidFill>
              <a:latin typeface="Tahoma" pitchFamily="34" charset="0"/>
              <a:ea typeface="TH Sarabun New"/>
              <a:cs typeface="Tahoma" pitchFamily="34" charset="0"/>
              <a:sym typeface="TH Sarabun New"/>
            </a:endParaRPr>
          </a:p>
          <a:p>
            <a:pPr defTabSz="457200">
              <a:spcBef>
                <a:spcPts val="600"/>
              </a:spcBef>
              <a:defRPr sz="1800"/>
            </a:pP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(5)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กฎหมาย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กฎระเบียบ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และข้อบังคับที่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สำคัญ</a:t>
            </a:r>
            <a:endParaRPr sz="1200" dirty="0">
              <a:solidFill>
                <a:prstClr val="black"/>
              </a:solidFill>
              <a:latin typeface="Tahoma" pitchFamily="34" charset="0"/>
              <a:ea typeface="TH Sarabun New"/>
              <a:cs typeface="Tahoma" pitchFamily="34" charset="0"/>
              <a:sym typeface="TH Sarabun New"/>
            </a:endParaRPr>
          </a:p>
        </p:txBody>
      </p:sp>
      <p:sp>
        <p:nvSpPr>
          <p:cNvPr id="77" name="Shape 77"/>
          <p:cNvSpPr/>
          <p:nvPr/>
        </p:nvSpPr>
        <p:spPr>
          <a:xfrm>
            <a:off x="1798865" y="2639732"/>
            <a:ext cx="1765023" cy="2085417"/>
          </a:xfrm>
          <a:prstGeom prst="rect">
            <a:avLst/>
          </a:prstGeom>
          <a:solidFill>
            <a:srgbClr val="FDEFFB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defTabSz="457200">
              <a:defRPr sz="1800"/>
            </a:pP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(6)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โครงสร้างองค์กร</a:t>
            </a:r>
            <a:endParaRPr sz="1200" dirty="0">
              <a:solidFill>
                <a:prstClr val="black"/>
              </a:solidFill>
              <a:latin typeface="Tahoma" pitchFamily="34" charset="0"/>
              <a:ea typeface="TH Sarabun New"/>
              <a:cs typeface="Tahoma" pitchFamily="34" charset="0"/>
              <a:sym typeface="TH Sarabun New"/>
            </a:endParaRPr>
          </a:p>
          <a:p>
            <a:pPr defTabSz="457200">
              <a:spcBef>
                <a:spcPts val="600"/>
              </a:spcBef>
              <a:defRPr sz="1800"/>
            </a:pP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(7)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ผู้รับบริการและผู้มี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ส่วนได้ส่วนเสียและ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ระดับกลุ่มเป้าหมาย</a:t>
            </a:r>
            <a:endParaRPr sz="1200" dirty="0">
              <a:solidFill>
                <a:prstClr val="black"/>
              </a:solidFill>
              <a:latin typeface="Tahoma" pitchFamily="34" charset="0"/>
              <a:ea typeface="TH Sarabun New"/>
              <a:cs typeface="Tahoma" pitchFamily="34" charset="0"/>
              <a:sym typeface="TH Sarabun New"/>
            </a:endParaRPr>
          </a:p>
          <a:p>
            <a:pPr defTabSz="457200">
              <a:spcBef>
                <a:spcPts val="600"/>
              </a:spcBef>
              <a:defRPr sz="1800"/>
            </a:pP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(8)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ส่วนราชการหรือองค์กร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ที่เกี่ยวข้องกันในการ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ให้บริการหรือส่งมอบ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งานต่อกัน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endParaRPr lang="en-US" sz="1200" dirty="0">
              <a:solidFill>
                <a:prstClr val="black"/>
              </a:solidFill>
              <a:latin typeface="Tahoma" pitchFamily="34" charset="0"/>
              <a:ea typeface="TH Sarabun New"/>
              <a:cs typeface="Tahoma" pitchFamily="34" charset="0"/>
              <a:sym typeface="TH Sarabun New"/>
            </a:endParaRPr>
          </a:p>
          <a:p>
            <a:pPr defTabSz="457200">
              <a:spcBef>
                <a:spcPts val="600"/>
              </a:spcBef>
              <a:defRPr sz="1800"/>
            </a:pPr>
            <a:endParaRPr lang="en-US" sz="1200" dirty="0">
              <a:solidFill>
                <a:prstClr val="black"/>
              </a:solidFill>
              <a:latin typeface="Tahoma" pitchFamily="34" charset="0"/>
              <a:ea typeface="TH Sarabun New"/>
              <a:cs typeface="Tahoma" pitchFamily="34" charset="0"/>
              <a:sym typeface="TH Sarabun New"/>
            </a:endParaRPr>
          </a:p>
          <a:p>
            <a:pPr defTabSz="457200">
              <a:spcBef>
                <a:spcPts val="600"/>
              </a:spcBef>
              <a:defRPr sz="1800"/>
            </a:pPr>
            <a:endParaRPr sz="1200" dirty="0">
              <a:solidFill>
                <a:prstClr val="black"/>
              </a:solidFill>
              <a:latin typeface="Tahoma" pitchFamily="34" charset="0"/>
              <a:ea typeface="TH Sarabun New"/>
              <a:cs typeface="Tahoma" pitchFamily="34" charset="0"/>
              <a:sym typeface="TH Sarabun New"/>
            </a:endParaRPr>
          </a:p>
          <a:p>
            <a:pPr defTabSz="457200">
              <a:defRPr sz="1800"/>
            </a:pPr>
            <a:endParaRPr sz="1200" dirty="0">
              <a:solidFill>
                <a:srgbClr val="3366FF"/>
              </a:solidFill>
              <a:latin typeface="Tahoma" pitchFamily="34" charset="0"/>
              <a:ea typeface="TH Sarabun New"/>
              <a:cs typeface="Tahoma" pitchFamily="34" charset="0"/>
              <a:sym typeface="TH Sarabun New"/>
            </a:endParaRPr>
          </a:p>
        </p:txBody>
      </p:sp>
      <p:sp>
        <p:nvSpPr>
          <p:cNvPr id="78" name="Shape 78"/>
          <p:cNvSpPr/>
          <p:nvPr/>
        </p:nvSpPr>
        <p:spPr>
          <a:xfrm>
            <a:off x="3766295" y="2626885"/>
            <a:ext cx="1752057" cy="2123293"/>
          </a:xfrm>
          <a:prstGeom prst="rect">
            <a:avLst/>
          </a:prstGeom>
          <a:solidFill>
            <a:srgbClr val="FFFBC6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defTabSz="457200">
              <a:defRPr sz="1800"/>
            </a:pP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(9)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สภาพแวดล้อมด้านการ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แข่งขันการแข่งขันทั้ง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ภายในและภายนอก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ประเทศ</a:t>
            </a:r>
            <a:endParaRPr sz="1200" dirty="0">
              <a:solidFill>
                <a:prstClr val="black"/>
              </a:solidFill>
              <a:latin typeface="Tahoma" pitchFamily="34" charset="0"/>
              <a:ea typeface="TH Sarabun New"/>
              <a:cs typeface="Tahoma" pitchFamily="34" charset="0"/>
              <a:sym typeface="TH Sarabun New"/>
            </a:endParaRPr>
          </a:p>
          <a:p>
            <a:pPr defTabSz="457200">
              <a:spcBef>
                <a:spcPts val="600"/>
              </a:spcBef>
              <a:defRPr sz="1800"/>
            </a:pP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(10) </a:t>
            </a:r>
            <a:r>
              <a:rPr sz="1200" dirty="0" err="1"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การเปลี่ยนแปลง</a:t>
            </a:r>
            <a:r>
              <a:rPr lang="th-TH" sz="1200" dirty="0"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ด้าน</a:t>
            </a:r>
            <a:br>
              <a:rPr lang="th-TH" sz="1200" dirty="0"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  </a:t>
            </a:r>
            <a:r>
              <a:rPr sz="1200" dirty="0" err="1"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การแข่งขัน</a:t>
            </a:r>
            <a:r>
              <a:rPr sz="1200" dirty="0"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(ถ้ามี)</a:t>
            </a:r>
          </a:p>
          <a:p>
            <a:pPr defTabSz="457200">
              <a:spcBef>
                <a:spcPts val="600"/>
              </a:spcBef>
              <a:defRPr sz="1800"/>
            </a:pP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(11)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แหล่งข้อมูลเชิง</a:t>
            </a: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/>
            </a:r>
            <a:b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</a:br>
            <a:r>
              <a:rPr lang="th-TH" sz="1200" dirty="0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        </a:t>
            </a:r>
            <a:r>
              <a:rPr sz="1200" dirty="0" err="1">
                <a:solidFill>
                  <a:prstClr val="black"/>
                </a:solidFill>
                <a:latin typeface="Tahoma" pitchFamily="34" charset="0"/>
                <a:ea typeface="TH Sarabun New"/>
                <a:cs typeface="Tahoma" pitchFamily="34" charset="0"/>
                <a:sym typeface="TH Sarabun New"/>
              </a:rPr>
              <a:t>เปรียบเทียบ</a:t>
            </a:r>
            <a:endParaRPr sz="1200" dirty="0">
              <a:solidFill>
                <a:prstClr val="black"/>
              </a:solidFill>
              <a:latin typeface="Tahoma" pitchFamily="34" charset="0"/>
              <a:ea typeface="TH Sarabun New"/>
              <a:cs typeface="Tahoma" pitchFamily="34" charset="0"/>
              <a:sym typeface="TH Sarabun New"/>
            </a:endParaRPr>
          </a:p>
        </p:txBody>
      </p:sp>
      <p:sp>
        <p:nvSpPr>
          <p:cNvPr id="79" name="Shape 79"/>
          <p:cNvSpPr/>
          <p:nvPr/>
        </p:nvSpPr>
        <p:spPr>
          <a:xfrm>
            <a:off x="5652123" y="2551655"/>
            <a:ext cx="1656184" cy="2221051"/>
          </a:xfrm>
          <a:prstGeom prst="rect">
            <a:avLst/>
          </a:prstGeom>
          <a:solidFill>
            <a:srgbClr val="FFFBC6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2100">
                <a:latin typeface="TH Sarabun New"/>
                <a:ea typeface="TH Sarabun New"/>
                <a:cs typeface="TH Sarabun New"/>
                <a:sym typeface="TH Sarabun New"/>
              </a:defRPr>
            </a:lvl1pPr>
          </a:lstStyle>
          <a:p>
            <a:pPr defTabSz="457200">
              <a:defRPr sz="1800"/>
            </a:pPr>
            <a:r>
              <a:rPr sz="1200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(12)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ความ</a:t>
            </a:r>
            <a:r>
              <a:rPr sz="1200" dirty="0" err="1">
                <a:latin typeface="Tahoma" pitchFamily="34" charset="0"/>
                <a:cs typeface="Tahoma" pitchFamily="34" charset="0"/>
              </a:rPr>
              <a:t>ท้า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ทายเชิง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กล</a:t>
            </a:r>
            <a:r>
              <a:rPr sz="1200" dirty="0" err="1">
                <a:latin typeface="Tahoma" pitchFamily="34" charset="0"/>
                <a:cs typeface="Tahoma" pitchFamily="34" charset="0"/>
              </a:rPr>
              <a:t>ยุท</a:t>
            </a:r>
            <a:r>
              <a:rPr lang="th-TH" sz="1400" dirty="0" err="1" smtClean="0">
                <a:latin typeface="Tahoma" pitchFamily="34" charset="0"/>
                <a:cs typeface="Tahoma" pitchFamily="34" charset="0"/>
              </a:rPr>
              <a:t>ธ์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และความ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ได้เปรียบ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>เ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ชิงกลยุทธ์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ของ</a:t>
            </a:r>
            <a:r>
              <a:rPr sz="1200" dirty="0" err="1">
                <a:latin typeface="Tahoma" pitchFamily="34" charset="0"/>
                <a:cs typeface="Tahoma" pitchFamily="34" charset="0"/>
              </a:rPr>
              <a:t>ส่วนราชการ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ใน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ด้าน</a:t>
            </a:r>
            <a:r>
              <a:rPr sz="1200" dirty="0" err="1">
                <a:latin typeface="Tahoma" pitchFamily="34" charset="0"/>
                <a:cs typeface="Tahoma" pitchFamily="34" charset="0"/>
              </a:rPr>
              <a:t>พันธกิจ</a:t>
            </a:r>
            <a:r>
              <a:rPr sz="1200" dirty="0">
                <a:latin typeface="Tahoma" pitchFamily="34" charset="0"/>
                <a:cs typeface="Tahoma" pitchFamily="34" charset="0"/>
              </a:rPr>
              <a:t> </a:t>
            </a:r>
            <a:r>
              <a:rPr sz="1200" dirty="0" err="1">
                <a:latin typeface="Tahoma" pitchFamily="34" charset="0"/>
                <a:cs typeface="Tahoma" pitchFamily="34" charset="0"/>
              </a:rPr>
              <a:t>ด้าน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การ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ปฏิบัติการ</a:t>
            </a:r>
            <a:r>
              <a:rPr sz="12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sz="1200" dirty="0" err="1">
                <a:latin typeface="Tahoma" pitchFamily="34" charset="0"/>
                <a:cs typeface="Tahoma" pitchFamily="34" charset="0"/>
              </a:rPr>
              <a:t>ด้าน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ความ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รับผิดชอบ</a:t>
            </a:r>
            <a:r>
              <a:rPr sz="1200" dirty="0" err="1">
                <a:latin typeface="Tahoma" pitchFamily="34" charset="0"/>
                <a:cs typeface="Tahoma" pitchFamily="34" charset="0"/>
              </a:rPr>
              <a:t>ต่อ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สังคม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และ</a:t>
            </a:r>
            <a:r>
              <a:rPr sz="1200" dirty="0" err="1">
                <a:latin typeface="Tahoma" pitchFamily="34" charset="0"/>
                <a:cs typeface="Tahoma" pitchFamily="34" charset="0"/>
              </a:rPr>
              <a:t>ด้านบุคลากร</a:t>
            </a:r>
            <a:endParaRPr sz="1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0" name="Shape 80"/>
          <p:cNvSpPr/>
          <p:nvPr/>
        </p:nvSpPr>
        <p:spPr>
          <a:xfrm>
            <a:off x="7452368" y="1742481"/>
            <a:ext cx="1590137" cy="738664"/>
          </a:xfrm>
          <a:prstGeom prst="rect">
            <a:avLst/>
          </a:prstGeom>
          <a:solidFill>
            <a:srgbClr val="FFDD5C"/>
          </a:solidFill>
          <a:ln w="12700">
            <a:noFill/>
            <a:miter lim="4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2500" b="1">
                <a:latin typeface="TH Sarabun New"/>
                <a:ea typeface="TH Sarabun New"/>
                <a:cs typeface="TH Sarabun New"/>
                <a:sym typeface="TH Sarabun New"/>
              </a:defRPr>
            </a:lvl1pPr>
          </a:lstStyle>
          <a:p>
            <a:pPr algn="ctr" defTabSz="457200">
              <a:defRPr sz="1800" b="0"/>
            </a:pPr>
            <a:r>
              <a:rPr sz="1600" b="0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ค. </a:t>
            </a:r>
            <a:r>
              <a:rPr sz="1600" b="0" dirty="0" err="1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ระบบการปรับปรุงผลการดำเนินการ</a:t>
            </a:r>
            <a:endParaRPr sz="1600" b="0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" name="Shape 81"/>
          <p:cNvSpPr/>
          <p:nvPr/>
        </p:nvSpPr>
        <p:spPr>
          <a:xfrm>
            <a:off x="7380312" y="2578006"/>
            <a:ext cx="1691680" cy="2221051"/>
          </a:xfrm>
          <a:prstGeom prst="rect">
            <a:avLst/>
          </a:prstGeom>
          <a:solidFill>
            <a:srgbClr val="FFFBC6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/>
          <a:lstStyle>
            <a:lvl1pPr algn="l">
              <a:defRPr sz="2100">
                <a:latin typeface="TH Sarabun New"/>
                <a:ea typeface="TH Sarabun New"/>
                <a:cs typeface="TH Sarabun New"/>
                <a:sym typeface="TH Sarabun New"/>
              </a:defRPr>
            </a:lvl1pPr>
          </a:lstStyle>
          <a:p>
            <a:pPr defTabSz="457200">
              <a:defRPr sz="1800"/>
            </a:pPr>
            <a:r>
              <a:rPr lang="th-TH" sz="120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sz="120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(</a:t>
            </a:r>
            <a:r>
              <a:rPr sz="1200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13) </a:t>
            </a:r>
            <a:r>
              <a:rPr sz="1200" dirty="0" err="1">
                <a:latin typeface="Tahoma" pitchFamily="34" charset="0"/>
                <a:cs typeface="Tahoma" pitchFamily="34" charset="0"/>
              </a:rPr>
              <a:t>องค์ประกอบ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สำคัญ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ของ</a:t>
            </a:r>
            <a:r>
              <a:rPr sz="1200" dirty="0" err="1">
                <a:latin typeface="Tahoma" pitchFamily="34" charset="0"/>
                <a:cs typeface="Tahoma" pitchFamily="34" charset="0"/>
              </a:rPr>
              <a:t>ระบบ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การ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ปรับปรุง</a:t>
            </a:r>
            <a:r>
              <a:rPr sz="1200" dirty="0" err="1">
                <a:latin typeface="Tahoma" pitchFamily="34" charset="0"/>
                <a:cs typeface="Tahoma" pitchFamily="34" charset="0"/>
              </a:rPr>
              <a:t>ผล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การ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ดำเนินการรวมทั้ง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กระบวนการ</a:t>
            </a:r>
            <a:endParaRPr lang="th-TH" sz="1200" dirty="0" smtClean="0">
              <a:latin typeface="Tahoma" pitchFamily="34" charset="0"/>
              <a:cs typeface="Tahoma" pitchFamily="34" charset="0"/>
            </a:endParaRPr>
          </a:p>
          <a:p>
            <a:pPr defTabSz="457200">
              <a:defRPr sz="1800"/>
            </a:pP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ประเมิน</a:t>
            </a:r>
            <a:r>
              <a:rPr lang="th-TH" sz="1200" dirty="0">
                <a:latin typeface="Tahoma" pitchFamily="34" charset="0"/>
                <a:cs typeface="Tahoma" pitchFamily="34" charset="0"/>
              </a:rPr>
              <a:t>และ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การ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> </a:t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ปรับปรุงโครงการ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> </a:t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และ</a:t>
            </a:r>
            <a:r>
              <a:rPr sz="1200" dirty="0" err="1">
                <a:latin typeface="Tahoma" pitchFamily="34" charset="0"/>
                <a:cs typeface="Tahoma" pitchFamily="34" charset="0"/>
              </a:rPr>
              <a:t>กระบวนการ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ที่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สำคัญของ</a:t>
            </a:r>
            <a:r>
              <a:rPr lang="th-TH" sz="1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th-TH" sz="1200" dirty="0" smtClean="0">
                <a:latin typeface="Tahoma" pitchFamily="34" charset="0"/>
                <a:cs typeface="Tahoma" pitchFamily="34" charset="0"/>
              </a:rPr>
            </a:br>
            <a:r>
              <a:rPr lang="th-TH" sz="1200" dirty="0" smtClean="0">
                <a:latin typeface="Tahoma" pitchFamily="34" charset="0"/>
                <a:cs typeface="Tahoma" pitchFamily="34" charset="0"/>
              </a:rPr>
              <a:t>       </a:t>
            </a:r>
            <a:r>
              <a:rPr sz="1200" dirty="0" err="1" smtClean="0">
                <a:latin typeface="Tahoma" pitchFamily="34" charset="0"/>
                <a:cs typeface="Tahoma" pitchFamily="34" charset="0"/>
              </a:rPr>
              <a:t>ส่วนราชการ</a:t>
            </a:r>
            <a:r>
              <a:rPr sz="1200" dirty="0" smtClean="0">
                <a:latin typeface="Tahoma" pitchFamily="34" charset="0"/>
                <a:cs typeface="Tahoma" pitchFamily="34" charset="0"/>
              </a:rPr>
              <a:t>  </a:t>
            </a:r>
            <a:endParaRPr sz="1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27584" y="980728"/>
            <a:ext cx="2232248" cy="504056"/>
          </a:xfrm>
          <a:prstGeom prst="rect">
            <a:avLst/>
          </a:prstGeom>
          <a:solidFill>
            <a:srgbClr val="FF7C8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>
              <a:defRPr sz="1800" b="0">
                <a:solidFill>
                  <a:srgbClr val="000000"/>
                </a:solidFill>
              </a:defRPr>
            </a:pPr>
            <a:r>
              <a:rPr lang="th-TH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1.ลักษณะองค์การ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220072" y="1052736"/>
            <a:ext cx="2808312" cy="50405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00">
              <a:defRPr sz="1800" b="0"/>
            </a:pPr>
            <a:r>
              <a:rPr lang="th-TH" dirty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2. สภาวการณ์ขององค์การ</a:t>
            </a:r>
          </a:p>
        </p:txBody>
      </p:sp>
      <p:sp>
        <p:nvSpPr>
          <p:cNvPr id="23" name="Shape 74"/>
          <p:cNvSpPr/>
          <p:nvPr/>
        </p:nvSpPr>
        <p:spPr>
          <a:xfrm>
            <a:off x="3799668" y="1754232"/>
            <a:ext cx="1728192" cy="738664"/>
          </a:xfrm>
          <a:prstGeom prst="rect">
            <a:avLst/>
          </a:prstGeom>
          <a:solidFill>
            <a:srgbClr val="FFDD5C"/>
          </a:solidFill>
          <a:ln w="12700">
            <a:noFill/>
            <a:miter lim="4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2500" b="1">
                <a:latin typeface="TH Sarabun New"/>
                <a:ea typeface="TH Sarabun New"/>
                <a:cs typeface="TH Sarabun New"/>
                <a:sym typeface="TH Sarabun New"/>
              </a:defRPr>
            </a:lvl1pPr>
          </a:lstStyle>
          <a:p>
            <a:pPr algn="ctr" defTabSz="457200">
              <a:defRPr sz="1800" b="0"/>
            </a:pPr>
            <a:r>
              <a:rPr lang="th-TH" sz="1600" b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ก. สภาพแวดล้อมด้านการแข่งขัน</a:t>
            </a:r>
          </a:p>
          <a:p>
            <a:pPr algn="ctr" defTabSz="457200">
              <a:defRPr sz="1800" b="0"/>
            </a:pPr>
            <a:endParaRPr sz="1600" b="0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4" name="Shape 74"/>
          <p:cNvSpPr/>
          <p:nvPr/>
        </p:nvSpPr>
        <p:spPr>
          <a:xfrm>
            <a:off x="114197" y="1745519"/>
            <a:ext cx="1512168" cy="738664"/>
          </a:xfrm>
          <a:prstGeom prst="rect">
            <a:avLst/>
          </a:prstGeom>
          <a:solidFill>
            <a:srgbClr val="FFBCB9"/>
          </a:solidFill>
          <a:ln w="12700">
            <a:noFill/>
            <a:miter lim="4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2500" b="1">
                <a:latin typeface="TH Sarabun New"/>
                <a:ea typeface="TH Sarabun New"/>
                <a:cs typeface="TH Sarabun New"/>
                <a:sym typeface="TH Sarabun New"/>
              </a:defRPr>
            </a:lvl1pPr>
          </a:lstStyle>
          <a:p>
            <a:pPr algn="ctr" defTabSz="457200">
              <a:defRPr sz="1800" b="0"/>
            </a:pPr>
            <a:r>
              <a:rPr lang="th-TH" sz="1600" b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ก.สภาพแวดล้อมของส่วนราชการ </a:t>
            </a:r>
          </a:p>
          <a:p>
            <a:pPr algn="ctr" defTabSz="457200">
              <a:defRPr sz="1800" b="0"/>
            </a:pPr>
            <a:endParaRPr lang="th-TH" sz="1600" b="0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5" name="Shape 74"/>
          <p:cNvSpPr/>
          <p:nvPr/>
        </p:nvSpPr>
        <p:spPr>
          <a:xfrm>
            <a:off x="1763688" y="1753060"/>
            <a:ext cx="1728192" cy="738664"/>
          </a:xfrm>
          <a:prstGeom prst="rect">
            <a:avLst/>
          </a:prstGeom>
          <a:solidFill>
            <a:srgbClr val="FFBCB9"/>
          </a:solidFill>
          <a:ln w="12700">
            <a:noFill/>
            <a:miter lim="4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 sz="2500" b="1">
                <a:latin typeface="TH Sarabun New"/>
                <a:ea typeface="TH Sarabun New"/>
                <a:cs typeface="TH Sarabun New"/>
                <a:sym typeface="TH Sarabun New"/>
              </a:defRPr>
            </a:lvl1pPr>
          </a:lstStyle>
          <a:p>
            <a:pPr algn="ctr" defTabSz="457200">
              <a:defRPr sz="1800" b="0"/>
            </a:pPr>
            <a:r>
              <a:rPr lang="th-TH" sz="1600" b="0" dirty="0" smtClean="0">
                <a:solidFill>
                  <a:prstClr val="black"/>
                </a:solidFill>
                <a:latin typeface="Tahoma" pitchFamily="34" charset="0"/>
                <a:cs typeface="Tahoma" pitchFamily="34" charset="0"/>
              </a:rPr>
              <a:t>ข. ความสัมพันธ์ระดับองค์การ</a:t>
            </a:r>
          </a:p>
          <a:p>
            <a:pPr algn="ctr" defTabSz="457200">
              <a:defRPr sz="1800" b="0"/>
            </a:pPr>
            <a:endParaRPr lang="th-TH" sz="1600" b="0" dirty="0">
              <a:solidFill>
                <a:prstClr val="black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835696" y="5009502"/>
            <a:ext cx="6840760" cy="82063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thaiDist"/>
            <a:r>
              <a:rPr lang="th-TH" sz="16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ลักษณะ</a:t>
            </a:r>
            <a:r>
              <a:rPr lang="th-TH" sz="16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สำคัญขององค์การ คือ ภาพรวมของส่วนราชการ สิ่งสำคัญที่มีอิทธิพลต่อวิธีการดำเนินงาน และความท้าทายสำคัญที่ส่วนราชการเผชิญ</a:t>
            </a:r>
            <a:r>
              <a:rPr lang="th-TH" sz="16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อยู่</a:t>
            </a:r>
            <a:endParaRPr lang="th-TH" sz="1600" dirty="0"/>
          </a:p>
        </p:txBody>
      </p:sp>
      <p:sp>
        <p:nvSpPr>
          <p:cNvPr id="26" name="Text Box 2"/>
          <p:cNvSpPr txBox="1">
            <a:spLocks noChangeArrowheads="1"/>
          </p:cNvSpPr>
          <p:nvPr/>
        </p:nvSpPr>
        <p:spPr bwMode="black">
          <a:xfrm>
            <a:off x="0" y="13157"/>
            <a:ext cx="89988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defTabSz="914353"/>
            <a:r>
              <a:rPr lang="th-TH" sz="3200" dirty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 </a:t>
            </a:r>
            <a:r>
              <a:rPr lang="th-TH" sz="2400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ลักษณะสำคัญขององค์การ</a:t>
            </a:r>
            <a:endParaRPr lang="th-TH" sz="2400" dirty="0">
              <a:solidFill>
                <a:prstClr val="black"/>
              </a:solidFill>
              <a:latin typeface="Tahoma" pitchFamily="34" charset="0"/>
              <a:ea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7658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2"/>
          <p:cNvSpPr txBox="1">
            <a:spLocks noChangeArrowheads="1"/>
          </p:cNvSpPr>
          <p:nvPr/>
        </p:nvSpPr>
        <p:spPr bwMode="black">
          <a:xfrm>
            <a:off x="0" y="13157"/>
            <a:ext cx="89988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defTabSz="914353"/>
            <a:r>
              <a:rPr lang="th-TH" sz="3200" dirty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 </a:t>
            </a:r>
            <a:r>
              <a:rPr lang="th-TH" sz="2400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การกำหนดลักษณะสำคัญขององค์การ</a:t>
            </a:r>
            <a:endParaRPr lang="th-TH" sz="2400" dirty="0">
              <a:solidFill>
                <a:prstClr val="black"/>
              </a:solidFill>
              <a:latin typeface="Tahoma" pitchFamily="34" charset="0"/>
              <a:ea typeface="Tahom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9018" y="798674"/>
            <a:ext cx="8789785" cy="504056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>
              <a:defRPr sz="1800" b="0">
                <a:solidFill>
                  <a:srgbClr val="000000"/>
                </a:solidFill>
              </a:defRPr>
            </a:pPr>
            <a:r>
              <a:rPr lang="th-TH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1. ลักษณะองค์การ : คุณลักษณะสำคัญของส่วนราชการคืออะไร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12728" y="1397549"/>
            <a:ext cx="8182364" cy="58619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thaiDist"/>
            <a:r>
              <a:rPr lang="th-TH" sz="1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</a:t>
            </a:r>
            <a:r>
              <a:rPr lang="th-TH" sz="1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ให้อธิบายถึงสภาพแวดล้อมการดำเนินงานของส่วนราชการและความสัมพันธ์ที่สำคัญกับผู้รับบริการและผู้มีส่วนได้ส่วนเสีย ส่วนราชการอื่น และประชาชนโดยรวม</a:t>
            </a:r>
            <a:endParaRPr lang="th-TH" sz="1400" dirty="0"/>
          </a:p>
        </p:txBody>
      </p:sp>
      <p:sp>
        <p:nvSpPr>
          <p:cNvPr id="3" name="Rectangle 2"/>
          <p:cNvSpPr/>
          <p:nvPr/>
        </p:nvSpPr>
        <p:spPr>
          <a:xfrm>
            <a:off x="209018" y="2665731"/>
            <a:ext cx="3367900" cy="4136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</a:t>
            </a:r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พันธกิจหรือหน้าที่ตามกฎหมาย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9018" y="2094530"/>
            <a:ext cx="4282300" cy="4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ก. สภาพแวดล้อมของส่วนราชการ</a:t>
            </a:r>
            <a:endParaRPr lang="en-US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84495" y="2665731"/>
            <a:ext cx="53143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พันธ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กิจหรือหน้าที่หลักตามกฎหมายของส่วนราชการคืออะไรบ้าง</a:t>
            </a:r>
          </a:p>
          <a:p>
            <a:pPr marL="93663" indent="-93663"/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ความสำคัญ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เชิงเปรียบเทียบของพันธกิจหรือหน้าที่ต่อความสำเร็จของส่วนราชการคืออะไร</a:t>
            </a:r>
          </a:p>
          <a:p>
            <a:pPr marL="93663" indent="-93663"/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กลไก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/วิธีการที่ส่วนราชการใช้ในการส่งมอบผลผลิตและบริการตามพันธกิจคืออะไร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9018" y="3598061"/>
            <a:ext cx="3367900" cy="4136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วิสัยทัศน์และค่านิยม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84495" y="3642196"/>
            <a:ext cx="5314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เป้าประสงค์ วิสัยทัศน์ และค่านิยม ของส่วนราชการที่ได้ประกาศไว้คืออะไร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สมรรถนะหลักของส่วนราชการคืออะไร และมีความเกี่ยวข้องอย่างไรกับพันธกิจของส่วนราชการ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09018" y="4491318"/>
            <a:ext cx="8789785" cy="2259106"/>
          </a:xfrm>
          <a:prstGeom prst="roundRect">
            <a:avLst>
              <a:gd name="adj" fmla="val 695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18" y="4450977"/>
            <a:ext cx="1264023" cy="126402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385636" y="4708012"/>
            <a:ext cx="907088" cy="41364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วิสัยทัศน์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39424" y="5180674"/>
            <a:ext cx="2883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เป็นภาพที่ส่วนราชการจะเป็นใน</a:t>
            </a: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อนาคต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กำหนดให้ชัดเจน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วัดผลได้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กำหนด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ระยะเวลาที่จะบรรลุเป้าหมาย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700" y="6163234"/>
            <a:ext cx="6285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วิสัยทัศน์กรมการพัฒนาชุมชน 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เศรษฐกิจ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ฐานรากมั่นคงและชุมชนพึ่งตนเองได้ ภายในปี 2564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59698" y="4701210"/>
            <a:ext cx="1366290" cy="41364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สมรรถนะหลัก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20769" y="5206712"/>
            <a:ext cx="34508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เรื่องที่ส่วนราชการมีความชำนาญมากที่สุด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เป็นความสามารถหลักที่ทำให้บรรลุพันธกิจ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ลอกเลียนแบบได้ยาก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ช่วยสร้างความได้เปรียบ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6294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2"/>
          <p:cNvSpPr txBox="1">
            <a:spLocks noChangeArrowheads="1"/>
          </p:cNvSpPr>
          <p:nvPr/>
        </p:nvSpPr>
        <p:spPr bwMode="black">
          <a:xfrm>
            <a:off x="0" y="13157"/>
            <a:ext cx="89988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defTabSz="914353"/>
            <a:r>
              <a:rPr lang="th-TH" sz="3200" dirty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 </a:t>
            </a:r>
            <a:r>
              <a:rPr lang="th-TH" sz="2400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การกำหนดลักษณะสำคัญขององค์การ</a:t>
            </a:r>
            <a:endParaRPr lang="th-TH" sz="2400" dirty="0">
              <a:solidFill>
                <a:prstClr val="black"/>
              </a:solidFill>
              <a:latin typeface="Tahoma" pitchFamily="34" charset="0"/>
              <a:ea typeface="Tahom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9018" y="1415160"/>
            <a:ext cx="3367900" cy="4136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</a:t>
            </a:r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ลักษณะโดยรวมของบุคลากร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9018" y="843959"/>
            <a:ext cx="4282300" cy="4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ก. สภาพแวดล้อมของส่วน</a:t>
            </a:r>
            <a:r>
              <a:rPr lang="th-TH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ราชการ</a:t>
            </a: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th-TH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ต่อ</a:t>
            </a:r>
            <a:r>
              <a:rPr lang="en-US" sz="1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84495" y="1415160"/>
            <a:ext cx="53143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ลักษณะโดยรวมของบุคลากรในส่วนราชการเป็นอย่างไร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มีการจำแนกบุคลากรออกเป็นกลุ่มและประเภทอะไรบ้าง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อะไรคือข้อกำหนดพื้นฐานด้านการศึกษาสำหรับกลุ่มบุคลากรประเภทต่าง ๆ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องค์ประกอบสำคัญที่ทำให้บุคลากรเหล่านี้มีส่วนร่วมในการทำงานเพื่อบรรลุพันธกิจและวิสัยทัศน์ของส่วนราชการคืออะไร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ในการทำงานจำเป็นต้องมีข้อกำหนดด้านสุขภาพและความปลอดภัยที่เป็นเรื่องเฉพาะของส่วนราชการอะไรบ้าง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9018" y="2845029"/>
            <a:ext cx="3367900" cy="4136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(4) </a:t>
            </a:r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สินทรัพย์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84495" y="2889164"/>
            <a:ext cx="531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ส่วนราชการมีอาคารสถานที่ เทคโนโลยี และอุปกรณ์ที่สำคัญอะไรบ้าง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09018" y="4491318"/>
            <a:ext cx="8789785" cy="2259106"/>
          </a:xfrm>
          <a:prstGeom prst="roundRect">
            <a:avLst>
              <a:gd name="adj" fmla="val 695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385636" y="4708012"/>
            <a:ext cx="907088" cy="41364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บุคลากร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39423" y="5180674"/>
            <a:ext cx="3199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ควรวิเคราะห์/จำแนกให้ครอบคลุมมิติต่างๆ เช่น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ประเภทการจ้างงาน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อายุ เพศ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ลักษณะงาน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สภาพแวดล้อมในการทำงาน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59698" y="4701210"/>
            <a:ext cx="1366290" cy="41364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สินทรัพย์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20769" y="5206712"/>
            <a:ext cx="34508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ที่ดิน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อาคารปฏิบัติการ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เครื่องมืออุปกรณ์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ระบบ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IT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องค์ความรู้ที่ช่วยเพิ่มประสิทธิภาพในการทำงาน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26948" y="3454627"/>
            <a:ext cx="3367900" cy="4136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(5) </a:t>
            </a:r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กฎหมาย กฎระเบียบ และข้อบังคับ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02425" y="3498762"/>
            <a:ext cx="5314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ส่วนราชการดำเนินการภายใต้สภาพแวดล้อมด้านกฎหมาย กฎระเบียบ และข้อบังคับที่สำคัญอะไรบ้าง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30" y="5770033"/>
            <a:ext cx="963985" cy="85260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885" y="4513650"/>
            <a:ext cx="1085850" cy="108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1211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2"/>
          <p:cNvSpPr txBox="1">
            <a:spLocks noChangeArrowheads="1"/>
          </p:cNvSpPr>
          <p:nvPr/>
        </p:nvSpPr>
        <p:spPr bwMode="black">
          <a:xfrm>
            <a:off x="0" y="13157"/>
            <a:ext cx="89988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defTabSz="914353"/>
            <a:r>
              <a:rPr lang="th-TH" sz="3200" dirty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 </a:t>
            </a:r>
            <a:r>
              <a:rPr lang="th-TH" sz="2400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การกำหนดลักษณะสำคัญขององค์การ</a:t>
            </a:r>
            <a:endParaRPr lang="th-TH" sz="2400" dirty="0">
              <a:solidFill>
                <a:prstClr val="black"/>
              </a:solidFill>
              <a:latin typeface="Tahoma" pitchFamily="34" charset="0"/>
              <a:ea typeface="Tahom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9018" y="1415160"/>
            <a:ext cx="3367900" cy="4136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(6) โครงสร้างองค์การ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9018" y="843959"/>
            <a:ext cx="4282300" cy="4335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ข. ความสัมพันธ์ระดับองค์การ</a:t>
            </a:r>
            <a:endParaRPr lang="en-US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84495" y="1415160"/>
            <a:ext cx="5314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โครงสร้างและระบบการกำกับดูแลของส่วนราชการมีลักษณะอย่างไร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ระบบการรายงานระหว่างคณะกรรมการกำกับดูแลส่วนราชการ ผู้บริหารส่วนราชการ และส่วนราชการที่กำกับมีลักษณะเช่นใด (*)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9018" y="2118891"/>
            <a:ext cx="3367900" cy="4136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(7) ผู้รับบริการและผู้มีส่วนได้ส่วนเสีย 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84495" y="2163026"/>
            <a:ext cx="53143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กลุ่มผู้รับบริการและกลุ่มผู้มีส่วนได้ส่วนเสียที่สำคัญของส่วนราชการมีอะไรบ้าง (*)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กลุ่มดังกล่าวมีความต้องการและความคาดหวังที่สำคัญต่อผลผลิต ต่อการบริการที่มีให้ และต่อการปฏิบัติการของส่วนราชการอย่างไร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ความต้องการและความคาดหวังของแต่ละกลุ่มมีความแตกต่างกันอย่างไร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09018" y="4740868"/>
            <a:ext cx="8789785" cy="2009555"/>
          </a:xfrm>
          <a:prstGeom prst="roundRect">
            <a:avLst>
              <a:gd name="adj" fmla="val 695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43753" y="4869376"/>
            <a:ext cx="3832412" cy="41364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การแบ่งกลุ่มผู้รับบริการและผู้มีส่วนได้ส่วนเสีย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2258" y="5300122"/>
            <a:ext cx="31998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ผลผลิตหรือบริการที่ได้รับ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ช่องทางการให้บริการ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มูลค่าทางเศรษฐกิจ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พื้นที่ทางภูมิศาสตร์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พฤติกรรม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ความคาดหวัง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59697" y="4862574"/>
            <a:ext cx="2428609" cy="41364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องค์การที่เกี่ยวข้องกัน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20769" y="5368076"/>
            <a:ext cx="3450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เกี่ยวข้องกันในการให้บริการ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ต้องปฏิบัติงานร่วมกันในการ</a:t>
            </a: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ให้บริการ</a:t>
            </a:r>
          </a:p>
          <a:p>
            <a:endParaRPr lang="th-TH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เกี่ยวข้องกันในการส่งมอบงานต่อกัน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ต้องรับผลการดำเนินการหรือข้อมูลจากองค์การอื่น จึงจะดำเนินการตามภารกิจได้สำเร็จ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26948" y="3024323"/>
            <a:ext cx="3367900" cy="505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(8) ส่วนราชการหรือองค์การที่เกี่ยวข้องกันในการให้บริการหรือส่งมอบงานต่อกัน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88978" y="3068458"/>
            <a:ext cx="53143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ส่วนราชการหรือองค์การที่เกี่ยวข้องกันในการให้บริการหรือส่งมอบงานต่อกัน ที่สำคัญมีหน่วยงานใดบ้างและมีบทบาทอย่างไรในระบบงานของส่วนราชการ โดยเฉพาะอย่างยิ่งในการปฏิบัติตามภาระหน้าที่ของส่วนราชการ และการยกระดับความสามารถในการแข่งขันของประเทศ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หน่วยงานที่เกี่ยวข้องดังกล่าวมีส่วนร่วมหรือบทบาทอะไรในการสร้างนวัตกรรมให้แก่ส่วนราชการ (*)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กลไกที่สำคัญในการสื่อสาร และข้อกำหนดสำคัญในการปฏิบัติงานร่วมกันมีอะไรบ้าง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813" y="5585882"/>
            <a:ext cx="1096815" cy="1023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6691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2"/>
          <p:cNvSpPr txBox="1">
            <a:spLocks noChangeArrowheads="1"/>
          </p:cNvSpPr>
          <p:nvPr/>
        </p:nvSpPr>
        <p:spPr bwMode="black">
          <a:xfrm>
            <a:off x="0" y="13157"/>
            <a:ext cx="89988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defTabSz="914353"/>
            <a:r>
              <a:rPr lang="th-TH" sz="3200" dirty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 </a:t>
            </a:r>
            <a:r>
              <a:rPr lang="th-TH" sz="2400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การกำหนดลักษณะสำคัญขององค์การ</a:t>
            </a:r>
            <a:endParaRPr lang="th-TH" sz="2400" dirty="0">
              <a:solidFill>
                <a:prstClr val="black"/>
              </a:solidFill>
              <a:latin typeface="Tahoma" pitchFamily="34" charset="0"/>
              <a:ea typeface="Tahom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9018" y="771780"/>
            <a:ext cx="8789785" cy="50405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>
              <a:defRPr sz="1800" b="0">
                <a:solidFill>
                  <a:srgbClr val="000000"/>
                </a:solidFill>
              </a:defRPr>
            </a:pPr>
            <a:r>
              <a:rPr lang="th-TH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2. สภาวการณ์ขององค์การ: สภาวการณ์เชิงยุทธศาสตร์ของส่วนราชการเป็นเช่นใด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512728" y="1343761"/>
            <a:ext cx="8182364" cy="503486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thaiDist"/>
            <a:r>
              <a:rPr lang="th-TH" sz="1400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</a:t>
            </a:r>
            <a:r>
              <a:rPr lang="th-TH" sz="14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ให้อธิบายถึงสภาพแวดล้อมด้านการแข่งขัน ความท้าทาย ความได้เปรียบเชิงยุทธศาสตร์ที่สำคัญ และระบบการปรับปรุงผลการดำเนินการของส่วนราชการ</a:t>
            </a:r>
            <a:endParaRPr lang="th-TH" sz="1400" dirty="0"/>
          </a:p>
        </p:txBody>
      </p:sp>
      <p:sp>
        <p:nvSpPr>
          <p:cNvPr id="3" name="Rectangle 2"/>
          <p:cNvSpPr/>
          <p:nvPr/>
        </p:nvSpPr>
        <p:spPr>
          <a:xfrm>
            <a:off x="209018" y="2437132"/>
            <a:ext cx="2883806" cy="4930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(9) สภาพแวดล้อมด้านการแข่งขันทั้งภายในและภายนอกประเทศ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9018" y="1919719"/>
            <a:ext cx="4282300" cy="4335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ก. สภาพแวดล้อมด้านการแข่งขัน</a:t>
            </a:r>
            <a:endParaRPr lang="en-US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3165" y="2420472"/>
            <a:ext cx="59059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สภาพแวดล้อมด้านการแข่งขันทั้งภายในและภายนอกประเทศของส่วนราชการเป็นเช่นใดประเภทการแข่งขันและจำนวนคู่แข่งขันในแต่ละประเภทเป็นเช่นใด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ประเด็นการแข่งขันคืออะไร และผลการดำเนินการปัจจุบันของส่วนราชการในประเด็นดังกล่าวเมื่อเปรียบเทียบกับคู่แข่งเป็นอย่างไร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9018" y="3275333"/>
            <a:ext cx="2883806" cy="41364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(10) การเปลี่ยนแปลงด้านการแข่งขัน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3165" y="3262467"/>
            <a:ext cx="5905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การเปลี่ยนแปลงที่สำคัญ (ถ้ามี) ซึ่งมีผลต่อสถานการณ์แข่งขันของส่วนราชการ รวมถึงการเปลี่ยนแปลงที่สร้างโอกาส สำหรับการสร้างนวัตกรรมและความร่วมมือคืออะไร (*)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09018" y="4782897"/>
            <a:ext cx="8789785" cy="1967526"/>
          </a:xfrm>
          <a:prstGeom prst="roundRect">
            <a:avLst>
              <a:gd name="adj" fmla="val 695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10723" y="4867926"/>
            <a:ext cx="1549480" cy="41364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การแข่งขัน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5063" y="5306064"/>
            <a:ext cx="39785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การแข่งขันเพื่อความเป็น</a:t>
            </a: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เลิศ</a:t>
            </a:r>
          </a:p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เทียบ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กับองค์การที่ดีกว่า ประสบความสำเร็จแล้ว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การแข่งขันเพื่อความอยู่</a:t>
            </a: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รอด</a:t>
            </a:r>
          </a:p>
          <a:p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เทียบ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กับองค์การที่มีผู้รับบริการกลุ่มเดียวกัน</a:t>
            </a:r>
            <a:endParaRPr lang="th-TH" sz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479754" y="4945456"/>
            <a:ext cx="2964999" cy="41364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การเปลี่ยนแปลงด้านการแข่งขัน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38482" y="5403153"/>
            <a:ext cx="33728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หมายถึง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การเปลี่ยนแปลงที่เกิดขึ้นหรือกำลังจะเกิดขึ้น ที่จะมีผลกับโอกาสในการชนะคู่เทียบ หรือโอกาสในการสร้างนวัตกรรม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5401" y="3884665"/>
            <a:ext cx="2883806" cy="41364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(11) แหล่งข้อมูลเชิง</a:t>
            </a:r>
            <a:r>
              <a:rPr lang="th-TH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เปรียบเทียบ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06534" y="3885246"/>
            <a:ext cx="59191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แหล่งข้อมูลสำคัญสำหรับข้อมูลเชิงเปรียบเทียบ และเชิงแข่งขันในลักษณะเดียวกันมีอะไรบ้าง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แหล่งข้อมูลสำคัญสำหรับข้อมูลเชิงเปรียบเทียบจากหน่วยงานอื่น ๆ ทั้งในส่วนราชการ นอกส่วนราชการและจากต่างประเภทกันมีอะไรบ้าง</a:t>
            </a:r>
          </a:p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มีข้อจำกัดอะไร (ถ้ามี) ในการได้มาซึ่งข้อมูลเหล่านี้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1405" y="6132041"/>
            <a:ext cx="5027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การกำหนดคู่แข่งขันหรือคู่เทียบ ควรกำหนดเพื่อเรียนรู้และพัฒนาตนเอง หากไม่สามารถกำหนดองค์การที่มีผลลัพธ์เหมือนกันได้ ควรกำหนดประเด็นการแข่งขันที่เป็นลักษณะงาน/ผลลัพธ์ที่คล้ายกันแทน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678" y="5939320"/>
            <a:ext cx="860384" cy="738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8244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2"/>
          <p:cNvSpPr txBox="1">
            <a:spLocks noChangeArrowheads="1"/>
          </p:cNvSpPr>
          <p:nvPr/>
        </p:nvSpPr>
        <p:spPr bwMode="black">
          <a:xfrm>
            <a:off x="0" y="13157"/>
            <a:ext cx="89988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defTabSz="914353"/>
            <a:r>
              <a:rPr lang="th-TH" sz="3200" dirty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 </a:t>
            </a:r>
            <a:r>
              <a:rPr lang="th-TH" sz="2400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การกำหนดลักษณะสำคัญขององค์การ</a:t>
            </a:r>
            <a:endParaRPr lang="th-TH" sz="2400" dirty="0">
              <a:solidFill>
                <a:prstClr val="black"/>
              </a:solidFill>
              <a:latin typeface="Tahoma" pitchFamily="34" charset="0"/>
              <a:ea typeface="Tahom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9018" y="1589971"/>
            <a:ext cx="3367900" cy="4930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63538" indent="-363538"/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(12) ความท้าทายเชิงยุทธศาสตร์และความได้เปรียบเชิงยุทธศาสตร์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9018" y="1005323"/>
            <a:ext cx="4282300" cy="4335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ข. บริบทเชิงยุทธศาสตร์</a:t>
            </a:r>
            <a:endParaRPr lang="en-US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84495" y="1589971"/>
            <a:ext cx="5314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ความท้าทายเชิงยุทธศาสตร์และความได้เปรียบเชิงยุทธศาสตร์ของส่วนราชการในด้านพันธ</a:t>
            </a: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กิจ ด้าน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การปฏิบัติการ ด้านความรับผิดชอบต่อสังคม และด้านบุคลากร คืออะไร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09018" y="2635624"/>
            <a:ext cx="8789785" cy="2904565"/>
          </a:xfrm>
          <a:prstGeom prst="roundRect">
            <a:avLst>
              <a:gd name="adj" fmla="val 695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8548" y="2806245"/>
            <a:ext cx="2493252" cy="41364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ความท้าทายเชิงยุทธศาสตร์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1094" y="3341906"/>
            <a:ext cx="33216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4625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สิ่งที่องค์การต้องเอาชนะเพื่อให้บรรลุเป้าหมายตามยุทธศาสตร์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78548" y="4021978"/>
            <a:ext cx="2764785" cy="41364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ความได้เปรียบเชิงยุทธศาสตร์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8548" y="4557639"/>
            <a:ext cx="37323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4625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ข้อได้เปรียบขององค์การ อาจรวมถึงสิ่งที่ทำให้องค์การมีความโดดเด่น เช่น ทำเลที่ตั้ง อำนาจตัดสินใจ รูปแบบการบริการ เป็นต้น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46251" y="2865964"/>
            <a:ext cx="34640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2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ความท้าทายและความได้เปรียบอาจเกี่ยวข้องกับ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เทคโนโลยี</a:t>
            </a:r>
            <a:endParaRPr lang="th-TH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ผลผลิตและบริการ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การเงิน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การปฏิบัติการ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ความสามารถของส่วนราชการในกำกับ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ผู้รับบริการ ผู้เกี่ยวข้อง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การเปลี่ยนแปลงสภาพภูมิอากาศ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7541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2"/>
          <p:cNvSpPr txBox="1">
            <a:spLocks noChangeArrowheads="1"/>
          </p:cNvSpPr>
          <p:nvPr/>
        </p:nvSpPr>
        <p:spPr bwMode="black">
          <a:xfrm>
            <a:off x="0" y="13157"/>
            <a:ext cx="89988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defTabSz="914353"/>
            <a:r>
              <a:rPr lang="th-TH" sz="3200" dirty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 </a:t>
            </a:r>
            <a:r>
              <a:rPr lang="th-TH" sz="2400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การกำหนดลักษณะสำคัญขององค์การ</a:t>
            </a:r>
            <a:endParaRPr lang="th-TH" sz="2400" dirty="0">
              <a:solidFill>
                <a:prstClr val="black"/>
              </a:solidFill>
              <a:latin typeface="Tahoma" pitchFamily="34" charset="0"/>
              <a:ea typeface="Tahom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9018" y="1589971"/>
            <a:ext cx="3367900" cy="45398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63538" indent="-363538"/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(13) ระบบการปรับปรุงผลการดำเนินการ</a:t>
            </a:r>
            <a:endParaRPr lang="en-US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9018" y="1005323"/>
            <a:ext cx="4282300" cy="4335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ค. ระบบการปรับปรุงผลการดำเนินการ</a:t>
            </a:r>
            <a:endParaRPr lang="en-US" sz="16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84495" y="1589971"/>
            <a:ext cx="5314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3663" indent="-93663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องค์ประกอบสำคัญของระบบการปรับปรุงผลการดำเนินการ รวมทั้งกระบวนการประเมินการปรับปรุงโครงการและกระบวนการที่สำคัญของส่วนราชการมีอะไรบ้าง 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209018" y="2430880"/>
            <a:ext cx="8789785" cy="2299447"/>
          </a:xfrm>
          <a:prstGeom prst="roundRect">
            <a:avLst>
              <a:gd name="adj" fmla="val 6952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8548" y="2601501"/>
            <a:ext cx="3098370" cy="41364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ระบบการปรับปรุงผลการดำเนินการ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1451" y="3185768"/>
            <a:ext cx="34640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PMQA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มาตรฐาน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ISO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วิธีการ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PDCA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การลดขั้นตอน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แนวทาง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Six 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Sigma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Balance Scorecard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285" y="3606460"/>
            <a:ext cx="1070180" cy="86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1967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2"/>
          <p:cNvSpPr txBox="1">
            <a:spLocks noChangeArrowheads="1"/>
          </p:cNvSpPr>
          <p:nvPr/>
        </p:nvSpPr>
        <p:spPr bwMode="black">
          <a:xfrm>
            <a:off x="0" y="13157"/>
            <a:ext cx="89988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defTabSz="914353"/>
            <a:r>
              <a:rPr lang="th-TH" sz="3200" dirty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Workshop</a:t>
            </a:r>
            <a:r>
              <a:rPr lang="th-TH" sz="2400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: </a:t>
            </a:r>
            <a:r>
              <a:rPr lang="th-TH" sz="1800" dirty="0">
                <a:latin typeface="Tahoma" panose="020B0604030504040204" pitchFamily="34" charset="0"/>
                <a:ea typeface="Tahoma" panose="020B0604030504040204" pitchFamily="34" charset="0"/>
              </a:rPr>
              <a:t>ความเชื่อมโยงระหว่างลักษณะสำคัญขององค์การกับกระบวนการ</a:t>
            </a:r>
            <a:r>
              <a:rPr lang="en-US" sz="1800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 </a:t>
            </a:r>
            <a:endParaRPr lang="th-TH" sz="1800" dirty="0">
              <a:solidFill>
                <a:prstClr val="black"/>
              </a:solidFill>
              <a:latin typeface="Tahoma" pitchFamily="34" charset="0"/>
              <a:ea typeface="Tahom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0421" y="6362345"/>
            <a:ext cx="3007897" cy="34094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63538" indent="-363538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(13) ระบบการปรับปรุงผลการดำเนินการ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6935" y="1125478"/>
            <a:ext cx="3007897" cy="310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(1) 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พันธกิจหรือหน้าที่ตามกฎหมาย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6935" y="1483664"/>
            <a:ext cx="3007897" cy="310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วิสัยทัศน์และค่านิยม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56935" y="1830348"/>
            <a:ext cx="3007897" cy="310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(3) 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ลักษณะโดยรวมของบุคลากร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53868" y="2177032"/>
            <a:ext cx="3007897" cy="310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(4) 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สินทรัพย์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3868" y="2523716"/>
            <a:ext cx="3007897" cy="310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(5) 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กฎหมาย กฎระเบียบ และข้อบังคับ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3868" y="2871139"/>
            <a:ext cx="3007897" cy="310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(6) โครงสร้างองค์การ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53868" y="3228586"/>
            <a:ext cx="3007897" cy="3106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(7) ผู้รับบริการและผู้มีส่วนได้ส่วนเสีย 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53868" y="3575253"/>
            <a:ext cx="3007897" cy="5058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(8) ส่วนราชการหรือองค์การที่เกี่ยวข้องกันในการให้บริการหรือส่งมอบงานต่อกัน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40421" y="4567764"/>
            <a:ext cx="3007897" cy="4930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(9) สภาพแวดล้อมด้านการแข่งขันทั้งภายในและภายนอกประเทศ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0421" y="5094154"/>
            <a:ext cx="3007897" cy="3106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(10) การเปลี่ยนแปลงด้านการแข่งขัน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40421" y="5461375"/>
            <a:ext cx="3007897" cy="30536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(11) แหล่งข้อมูลเชิง</a:t>
            </a: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เปรียบเทียบ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40421" y="5818014"/>
            <a:ext cx="3007897" cy="4930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363538" indent="-363538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(12) ความท้าทายเชิงยุทธศาสตร์และความได้เปรียบเชิงยุทธศาสตร์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1442" y="792378"/>
            <a:ext cx="2386264" cy="2997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</a:t>
            </a:r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ลักษณะองค์การ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1441" y="4201617"/>
            <a:ext cx="2386264" cy="295435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>
              <a:defRPr sz="1800" b="0">
                <a:solidFill>
                  <a:srgbClr val="000000"/>
                </a:solidFill>
              </a:defRPr>
            </a:pPr>
            <a:r>
              <a:rPr lang="th-TH" sz="1400" b="1" dirty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2. สภาวการณ์ของ</a:t>
            </a:r>
            <a:r>
              <a:rPr lang="th-TH" sz="1400" b="1" dirty="0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องค์การ</a:t>
            </a:r>
            <a:endParaRPr lang="th-TH" sz="1400" b="1" dirty="0">
              <a:solidFill>
                <a:srgbClr val="0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188913" y="799962"/>
            <a:ext cx="3780278" cy="29288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หมวด </a:t>
            </a:r>
            <a:r>
              <a:rPr lang="en-US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 </a:t>
            </a:r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การนำองค์การ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453372" y="1145680"/>
            <a:ext cx="3596501" cy="226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1.1 การนำองค์การโดยผู้บริหารของส่วนราชการ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453372" y="1423184"/>
            <a:ext cx="3596501" cy="2387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1.2 การกำกับดูแล</a:t>
            </a:r>
            <a:r>
              <a:rPr lang="th-TH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องค์การ</a:t>
            </a:r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และความรับผิดชอบต่อสังคม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188913" y="1736099"/>
            <a:ext cx="3780278" cy="3055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หมวด 2 การวางแผนเชิงยุทธศาสตร์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53372" y="2108711"/>
            <a:ext cx="3596501" cy="21414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2.1 การจัดทำยุทธศาสตร์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453372" y="2399662"/>
            <a:ext cx="3596501" cy="2036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2.2 การนำยุทธศาสตร์ไปปฏิบัติ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193048" y="2676494"/>
            <a:ext cx="3856825" cy="4669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หมวด 3 การให้ความสำคัญกับผู้รับบริการและผู้มีส่วนได้ส่วนเสีย 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444060" y="3210470"/>
            <a:ext cx="3621979" cy="24533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3.1 สารสนเทศผู้รับบริการและผู้มีส่วนได้ส่วนเสีย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444060" y="3528315"/>
            <a:ext cx="3621979" cy="39217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3.2 การสร้างความผูกพันกับผู้รับบริการและผู้มีส่วนได้ส่วนเสีย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193048" y="3990324"/>
            <a:ext cx="3856825" cy="27931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หมวด 4 การวัด วิเคราะห์และการจัดการความรู้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376825" y="4761463"/>
            <a:ext cx="3673049" cy="24617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4.2 </a:t>
            </a:r>
            <a:r>
              <a:rPr lang="th-TH" sz="1200" spc="-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การจัดการความรู้ สารสนเทศและเทคโนโลยีสารสนเทศ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193048" y="5068795"/>
            <a:ext cx="3856825" cy="3239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หมวด 5 การมุ่งเน้นบุคลากร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376825" y="5427960"/>
            <a:ext cx="3673048" cy="20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5.1 สภาพแวดล้อมด้านบุคลากร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376825" y="5705465"/>
            <a:ext cx="3673048" cy="18815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5.2 ความผูกพันของบุคลากร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76824" y="4321763"/>
            <a:ext cx="3673049" cy="39217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4.1 การวัด การวิเคราะห์และการปรับปรุงผลการดำเนินการของส่วนราชการ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164086" y="5964261"/>
            <a:ext cx="3856826" cy="27821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หมวด 6 การมุ่งเน้นระบบการปฏิบัติการ</a:t>
            </a:r>
            <a:endParaRPr lang="en-US" sz="1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376824" y="6297746"/>
            <a:ext cx="3644088" cy="22814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6.1 กระบวนการทำงาน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376824" y="6575250"/>
            <a:ext cx="3644088" cy="20940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68288" indent="-268288"/>
            <a:r>
              <a:rPr lang="th-TH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6.2 ประสิทธิผลการปฏิบัติการ</a:t>
            </a:r>
            <a:endParaRPr lang="en-US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50" name="Straight Connector 49"/>
          <p:cNvCxnSpPr>
            <a:stCxn id="13" idx="3"/>
            <a:endCxn id="42" idx="1"/>
          </p:cNvCxnSpPr>
          <p:nvPr/>
        </p:nvCxnSpPr>
        <p:spPr>
          <a:xfrm>
            <a:off x="3364832" y="1985676"/>
            <a:ext cx="2011993" cy="354478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13" idx="3"/>
            <a:endCxn id="13" idx="3"/>
          </p:cNvCxnSpPr>
          <p:nvPr/>
        </p:nvCxnSpPr>
        <p:spPr>
          <a:xfrm>
            <a:off x="3364832" y="198567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13" idx="3"/>
          </p:cNvCxnSpPr>
          <p:nvPr/>
        </p:nvCxnSpPr>
        <p:spPr>
          <a:xfrm>
            <a:off x="3364832" y="1985676"/>
            <a:ext cx="2011992" cy="383233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13" idx="3"/>
            <a:endCxn id="33" idx="1"/>
          </p:cNvCxnSpPr>
          <p:nvPr/>
        </p:nvCxnSpPr>
        <p:spPr>
          <a:xfrm>
            <a:off x="3364832" y="1985676"/>
            <a:ext cx="2088540" cy="23011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0765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454873"/>
            <a:ext cx="9125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www.opdc.go.th</a:t>
            </a:r>
            <a:endParaRPr lang="th-TH" sz="1600" b="1" dirty="0">
              <a:solidFill>
                <a:schemeClr val="bg1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770" y="4591252"/>
            <a:ext cx="8927123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th-TH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กลุ่มส่งเสริมธรรมาภิบาลและพัฒนาระบบคุณภาพการบริหารจัดการภาครัฐ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th-TH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สำนักงาน ก.พ.ร.</a:t>
            </a:r>
            <a:endParaRPr lang="en-US" sz="1400" i="1" dirty="0" smtClean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02 – 3569999 </a:t>
            </a:r>
            <a:r>
              <a:rPr lang="th-TH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ต่อ </a:t>
            </a: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9947</a:t>
            </a:r>
          </a:p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pmqa@opdc.go.th</a:t>
            </a:r>
            <a:endParaRPr lang="th-TH" sz="1400" i="1" dirty="0">
              <a:solidFill>
                <a:schemeClr val="tx1">
                  <a:lumMod val="65000"/>
                  <a:lumOff val="3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94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20C9D-720F-4EBC-9C1A-60377CF40F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6057" y="111908"/>
            <a:ext cx="6552728" cy="45589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2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หัวข้อการบรรยาย</a:t>
            </a:r>
            <a:endParaRPr lang="th-TH" sz="2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7" name="Group 247"/>
          <p:cNvGrpSpPr>
            <a:grpSpLocks/>
          </p:cNvGrpSpPr>
          <p:nvPr/>
        </p:nvGrpSpPr>
        <p:grpSpPr bwMode="auto">
          <a:xfrm>
            <a:off x="3923928" y="2038125"/>
            <a:ext cx="4226377" cy="1417639"/>
            <a:chOff x="1339" y="1385"/>
            <a:chExt cx="2714" cy="893"/>
          </a:xfrm>
        </p:grpSpPr>
        <p:grpSp>
          <p:nvGrpSpPr>
            <p:cNvPr id="8" name="Group 219"/>
            <p:cNvGrpSpPr>
              <a:grpSpLocks/>
            </p:cNvGrpSpPr>
            <p:nvPr/>
          </p:nvGrpSpPr>
          <p:grpSpPr bwMode="auto">
            <a:xfrm>
              <a:off x="1339" y="1385"/>
              <a:ext cx="421" cy="357"/>
              <a:chOff x="1250" y="2856"/>
              <a:chExt cx="1355" cy="1151"/>
            </a:xfrm>
          </p:grpSpPr>
          <p:sp>
            <p:nvSpPr>
              <p:cNvPr id="12" name="AutoShape 220"/>
              <p:cNvSpPr>
                <a:spLocks noChangeArrowheads="1"/>
              </p:cNvSpPr>
              <p:nvPr/>
            </p:nvSpPr>
            <p:spPr bwMode="gray">
              <a:xfrm>
                <a:off x="1280" y="2856"/>
                <a:ext cx="1325" cy="1151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th-TH" sz="1600" kern="1200">
                  <a:solidFill>
                    <a:srgbClr val="000000"/>
                  </a:solidFill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3" name="AutoShape 221"/>
              <p:cNvSpPr>
                <a:spLocks noChangeArrowheads="1"/>
              </p:cNvSpPr>
              <p:nvPr/>
            </p:nvSpPr>
            <p:spPr bwMode="gray">
              <a:xfrm>
                <a:off x="1250" y="2890"/>
                <a:ext cx="1322" cy="1094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th-TH" sz="1600" kern="1200">
                  <a:solidFill>
                    <a:srgbClr val="000000"/>
                  </a:solidFill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14" name="AutoShape 222"/>
              <p:cNvSpPr>
                <a:spLocks noChangeArrowheads="1"/>
              </p:cNvSpPr>
              <p:nvPr/>
            </p:nvSpPr>
            <p:spPr bwMode="gray">
              <a:xfrm>
                <a:off x="1351" y="2959"/>
                <a:ext cx="1137" cy="91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hlink">
                      <a:gamma/>
                      <a:shade val="46275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th-TH" sz="1600" kern="1200">
                  <a:solidFill>
                    <a:srgbClr val="000000"/>
                  </a:solidFill>
                  <a:latin typeface="Arial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9" name="Line 227"/>
            <p:cNvSpPr>
              <a:spLocks noChangeShapeType="1"/>
            </p:cNvSpPr>
            <p:nvPr/>
          </p:nvSpPr>
          <p:spPr bwMode="auto">
            <a:xfrm>
              <a:off x="1680" y="1707"/>
              <a:ext cx="234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th-TH" sz="16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0" name="Text Box 228"/>
            <p:cNvSpPr txBox="1">
              <a:spLocks noChangeArrowheads="1"/>
            </p:cNvSpPr>
            <p:nvPr/>
          </p:nvSpPr>
          <p:spPr bwMode="auto">
            <a:xfrm>
              <a:off x="1894" y="2065"/>
              <a:ext cx="2159" cy="2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th-TH" sz="1600" b="1" dirty="0" smtClean="0">
                  <a:solidFill>
                    <a:prstClr val="black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ลักษณะสำคัญขององค์การ</a:t>
              </a:r>
              <a:endParaRPr lang="th-TH" sz="1600" dirty="0">
                <a:solidFill>
                  <a:prstClr val="black"/>
                </a:solidFill>
              </a:endParaRPr>
            </a:p>
          </p:txBody>
        </p:sp>
        <p:sp>
          <p:nvSpPr>
            <p:cNvPr id="11" name="Text Box 229"/>
            <p:cNvSpPr txBox="1">
              <a:spLocks noChangeArrowheads="1"/>
            </p:cNvSpPr>
            <p:nvPr/>
          </p:nvSpPr>
          <p:spPr bwMode="gray">
            <a:xfrm>
              <a:off x="1444" y="1428"/>
              <a:ext cx="210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kern="1200" dirty="0">
                  <a:solidFill>
                    <a:srgbClr val="FFFFFF"/>
                  </a:solidFill>
                  <a:latin typeface="Arial" pitchFamily="34" charset="0"/>
                  <a:ea typeface="+mn-ea"/>
                  <a:cs typeface="+mn-cs"/>
                </a:rPr>
                <a:t>1</a:t>
              </a:r>
            </a:p>
          </p:txBody>
        </p:sp>
      </p:grpSp>
      <p:grpSp>
        <p:nvGrpSpPr>
          <p:cNvPr id="15" name="Group 248"/>
          <p:cNvGrpSpPr>
            <a:grpSpLocks/>
          </p:cNvGrpSpPr>
          <p:nvPr/>
        </p:nvGrpSpPr>
        <p:grpSpPr bwMode="auto">
          <a:xfrm>
            <a:off x="3923928" y="3005889"/>
            <a:ext cx="4157856" cy="546100"/>
            <a:chOff x="1359" y="1968"/>
            <a:chExt cx="2670" cy="344"/>
          </a:xfrm>
        </p:grpSpPr>
        <p:grpSp>
          <p:nvGrpSpPr>
            <p:cNvPr id="16" name="Group 223"/>
            <p:cNvGrpSpPr>
              <a:grpSpLocks/>
            </p:cNvGrpSpPr>
            <p:nvPr/>
          </p:nvGrpSpPr>
          <p:grpSpPr bwMode="auto">
            <a:xfrm>
              <a:off x="1359" y="1968"/>
              <a:ext cx="418" cy="344"/>
              <a:chOff x="3375" y="2874"/>
              <a:chExt cx="1348" cy="1106"/>
            </a:xfrm>
          </p:grpSpPr>
          <p:sp>
            <p:nvSpPr>
              <p:cNvPr id="20" name="AutoShape 224"/>
              <p:cNvSpPr>
                <a:spLocks noChangeArrowheads="1"/>
              </p:cNvSpPr>
              <p:nvPr/>
            </p:nvSpPr>
            <p:spPr bwMode="gray">
              <a:xfrm>
                <a:off x="3375" y="2874"/>
                <a:ext cx="1348" cy="1106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th-TH" sz="1600" kern="1200">
                  <a:solidFill>
                    <a:srgbClr val="000000"/>
                  </a:solidFill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AutoShape 225"/>
              <p:cNvSpPr>
                <a:spLocks noChangeArrowheads="1"/>
              </p:cNvSpPr>
              <p:nvPr/>
            </p:nvSpPr>
            <p:spPr bwMode="gray">
              <a:xfrm>
                <a:off x="3431" y="2874"/>
                <a:ext cx="1231" cy="1030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th-TH" sz="1600" kern="1200">
                  <a:solidFill>
                    <a:srgbClr val="000000"/>
                  </a:solidFill>
                  <a:latin typeface="Arial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AutoShape 226"/>
              <p:cNvSpPr>
                <a:spLocks noChangeArrowheads="1"/>
              </p:cNvSpPr>
              <p:nvPr/>
            </p:nvSpPr>
            <p:spPr bwMode="gray">
              <a:xfrm>
                <a:off x="3479" y="2954"/>
                <a:ext cx="1135" cy="950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100000">
                    <a:schemeClr val="accent1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th-TH" sz="1600" kern="1200">
                  <a:solidFill>
                    <a:srgbClr val="000000"/>
                  </a:solidFill>
                  <a:latin typeface="Arial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17" name="Line 230"/>
            <p:cNvSpPr>
              <a:spLocks noChangeShapeType="1"/>
            </p:cNvSpPr>
            <p:nvPr/>
          </p:nvSpPr>
          <p:spPr bwMode="auto">
            <a:xfrm>
              <a:off x="1680" y="2283"/>
              <a:ext cx="2349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prstDash val="dash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</a:pPr>
              <a:endParaRPr lang="th-TH" sz="1600" kern="1200">
                <a:solidFill>
                  <a:srgbClr val="000000"/>
                </a:solidFill>
                <a:latin typeface="Arial" pitchFamily="34" charset="0"/>
                <a:ea typeface="+mn-ea"/>
                <a:cs typeface="+mn-cs"/>
              </a:endParaRPr>
            </a:p>
          </p:txBody>
        </p:sp>
        <p:sp>
          <p:nvSpPr>
            <p:cNvPr id="19" name="Text Box 232"/>
            <p:cNvSpPr txBox="1">
              <a:spLocks noChangeArrowheads="1"/>
            </p:cNvSpPr>
            <p:nvPr/>
          </p:nvSpPr>
          <p:spPr bwMode="gray">
            <a:xfrm>
              <a:off x="1451" y="2005"/>
              <a:ext cx="210" cy="25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kern="1200" dirty="0">
                  <a:solidFill>
                    <a:srgbClr val="FFFFFF"/>
                  </a:solidFill>
                  <a:latin typeface="Arial" pitchFamily="34" charset="0"/>
                  <a:ea typeface="+mn-ea"/>
                  <a:cs typeface="+mn-cs"/>
                </a:rPr>
                <a:t>2</a:t>
              </a:r>
            </a:p>
          </p:txBody>
        </p:sp>
      </p:grpSp>
      <p:sp>
        <p:nvSpPr>
          <p:cNvPr id="56" name="Text Box 231"/>
          <p:cNvSpPr txBox="1">
            <a:spLocks noChangeArrowheads="1"/>
          </p:cNvSpPr>
          <p:nvPr/>
        </p:nvSpPr>
        <p:spPr bwMode="auto">
          <a:xfrm>
            <a:off x="4730251" y="1995599"/>
            <a:ext cx="3526243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th-TH" sz="16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ทบทวนเกณฑ์</a:t>
            </a:r>
            <a:r>
              <a:rPr lang="th-TH" sz="16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คุณภาพการบริหารจัดการภาครัฐ  </a:t>
            </a:r>
            <a:r>
              <a:rPr lang="en-US" sz="1600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(PMQA</a:t>
            </a:r>
            <a:r>
              <a:rPr lang="en-US" sz="1600" b="1" dirty="0" smtClean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th-TH" sz="1600" dirty="0">
              <a:solidFill>
                <a:prstClr val="black"/>
              </a:solidFill>
            </a:endParaRPr>
          </a:p>
        </p:txBody>
      </p:sp>
      <p:pic>
        <p:nvPicPr>
          <p:cNvPr id="5122" name="Picture 2" descr="ความสำคัญของสื่อการสอนลักษณะของสื่อที่ดี"/>
          <p:cNvPicPr>
            <a:picLocks noChangeAspect="1" noChangeArrowheads="1"/>
          </p:cNvPicPr>
          <p:nvPr/>
        </p:nvPicPr>
        <p:blipFill>
          <a:blip r:embed="rId2">
            <a:lum bright="10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19" y="1738312"/>
            <a:ext cx="2821813" cy="282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231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</a:t>
            </a:r>
            <a:r>
              <a:rPr lang="th-TH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ทบทวนเกณฑ์คุณภาพการบริหารจัดการภาครัฐ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81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111039" y="6506293"/>
            <a:ext cx="2057400" cy="365125"/>
          </a:xfrm>
        </p:spPr>
        <p:txBody>
          <a:bodyPr/>
          <a:lstStyle/>
          <a:p>
            <a:pPr>
              <a:defRPr/>
            </a:pPr>
            <a:fld id="{9C4305BF-91CF-4F3C-9E63-E584851B1414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9" name="Title 6"/>
          <p:cNvSpPr txBox="1">
            <a:spLocks/>
          </p:cNvSpPr>
          <p:nvPr/>
        </p:nvSpPr>
        <p:spPr>
          <a:xfrm>
            <a:off x="179513" y="145142"/>
            <a:ext cx="8724180" cy="5435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H Baijam"/>
                <a:ea typeface="+mj-ea"/>
                <a:cs typeface="TH Baijam"/>
              </a:defRPr>
            </a:lvl1pPr>
          </a:lstStyle>
          <a:p>
            <a:r>
              <a:rPr lang="th-TH" sz="2200" b="1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  <a:cs typeface="Tahoma" pitchFamily="34" charset="0"/>
              </a:rPr>
              <a:t>โครงสร้างของเกณฑ์คุณภาพการบริหารจัดการภาครัฐ</a:t>
            </a:r>
            <a:endParaRPr lang="en-US" sz="2200" b="1" dirty="0">
              <a:solidFill>
                <a:prstClr val="black"/>
              </a:solidFill>
              <a:latin typeface="Tahoma" pitchFamily="34" charset="0"/>
              <a:ea typeface="Tahoma" panose="020B0604030504040204" pitchFamily="34" charset="0"/>
              <a:cs typeface="Tahoma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93" y="843867"/>
            <a:ext cx="8686800" cy="5791200"/>
          </a:xfrm>
          <a:prstGeom prst="rect">
            <a:avLst/>
          </a:prstGeom>
        </p:spPr>
      </p:pic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4279350" y="990210"/>
            <a:ext cx="2719056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rgbClr val="EA157A">
                    <a:lumMod val="75000"/>
                  </a:srgbClr>
                </a:solidFill>
                <a:latin typeface="Tahoma" pitchFamily="34" charset="0"/>
                <a:cs typeface="Tahoma" pitchFamily="34" charset="0"/>
              </a:rPr>
              <a:t>1. </a:t>
            </a:r>
            <a:r>
              <a:rPr lang="th-TH" sz="1200" b="1" i="1" dirty="0">
                <a:solidFill>
                  <a:srgbClr val="EA157A">
                    <a:lumMod val="75000"/>
                  </a:srgb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200" b="1" i="1" dirty="0">
                <a:solidFill>
                  <a:srgbClr val="EA157A">
                    <a:lumMod val="75000"/>
                  </a:srgbClr>
                </a:solidFill>
                <a:latin typeface="Tahoma" pitchFamily="34" charset="0"/>
                <a:cs typeface="Tahoma" pitchFamily="34" charset="0"/>
              </a:rPr>
              <a:t>OP </a:t>
            </a:r>
            <a:r>
              <a:rPr lang="en-US" sz="1200" b="1" i="1" dirty="0" smtClean="0">
                <a:solidFill>
                  <a:srgbClr val="EA157A">
                    <a:lumMod val="75000"/>
                  </a:srgbClr>
                </a:solidFill>
                <a:latin typeface="Tahoma" pitchFamily="34" charset="0"/>
                <a:cs typeface="Tahoma" pitchFamily="34" charset="0"/>
              </a:rPr>
              <a:t>13</a:t>
            </a:r>
            <a:r>
              <a:rPr lang="th-TH" sz="1200" b="1" i="1" dirty="0" smtClean="0">
                <a:solidFill>
                  <a:srgbClr val="EA157A">
                    <a:lumMod val="75000"/>
                  </a:srgb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th-TH" sz="1200" b="1" i="1" dirty="0">
                <a:solidFill>
                  <a:srgbClr val="EA157A">
                    <a:lumMod val="75000"/>
                  </a:srgbClr>
                </a:solidFill>
                <a:latin typeface="Tahoma" pitchFamily="34" charset="0"/>
                <a:cs typeface="Tahoma" pitchFamily="34" charset="0"/>
              </a:rPr>
              <a:t>คำถาม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solidFill>
                  <a:srgbClr val="EA157A">
                    <a:lumMod val="75000"/>
                  </a:srgbClr>
                </a:solidFill>
                <a:latin typeface="Tahoma" pitchFamily="34" charset="0"/>
                <a:cs typeface="Tahoma" pitchFamily="34" charset="0"/>
              </a:rPr>
              <a:t>2.  </a:t>
            </a:r>
            <a:r>
              <a:rPr lang="th-TH" sz="1200" b="1" i="1" dirty="0">
                <a:solidFill>
                  <a:srgbClr val="EA157A">
                    <a:lumMod val="75000"/>
                  </a:srgbClr>
                </a:solidFill>
                <a:latin typeface="Tahoma" pitchFamily="34" charset="0"/>
                <a:cs typeface="Tahoma" pitchFamily="34" charset="0"/>
              </a:rPr>
              <a:t>เกณฑ์ </a:t>
            </a:r>
            <a:r>
              <a:rPr lang="en-US" sz="1200" b="1" i="1" dirty="0">
                <a:solidFill>
                  <a:srgbClr val="EA157A">
                    <a:lumMod val="75000"/>
                  </a:srgbClr>
                </a:solidFill>
                <a:latin typeface="Tahoma" pitchFamily="34" charset="0"/>
                <a:cs typeface="Tahoma" pitchFamily="34" charset="0"/>
              </a:rPr>
              <a:t>PMQA 7</a:t>
            </a:r>
            <a:r>
              <a:rPr lang="th-TH" sz="1200" b="1" i="1" dirty="0">
                <a:solidFill>
                  <a:srgbClr val="EA157A">
                    <a:lumMod val="75000"/>
                  </a:srgbClr>
                </a:solidFill>
                <a:latin typeface="Tahoma" pitchFamily="34" charset="0"/>
                <a:cs typeface="Tahoma" pitchFamily="34" charset="0"/>
              </a:rPr>
              <a:t> หมวด</a:t>
            </a:r>
            <a:r>
              <a:rPr lang="en-US" sz="1200" b="1" i="1" dirty="0">
                <a:solidFill>
                  <a:srgbClr val="EA157A">
                    <a:lumMod val="75000"/>
                  </a:srgbClr>
                </a:solidFill>
                <a:latin typeface="Tahoma" pitchFamily="34" charset="0"/>
                <a:cs typeface="Tahoma" pitchFamily="34" charset="0"/>
              </a:rPr>
              <a:t> 90 </a:t>
            </a:r>
            <a:r>
              <a:rPr lang="th-TH" sz="1200" b="1" i="1" dirty="0">
                <a:solidFill>
                  <a:srgbClr val="EA157A">
                    <a:lumMod val="75000"/>
                  </a:srgbClr>
                </a:solidFill>
                <a:latin typeface="Tahoma" pitchFamily="34" charset="0"/>
                <a:cs typeface="Tahoma" pitchFamily="34" charset="0"/>
              </a:rPr>
              <a:t>คำถาม</a:t>
            </a:r>
            <a:endParaRPr lang="en-US" sz="1200" b="1" i="1" dirty="0">
              <a:solidFill>
                <a:srgbClr val="EA157A">
                  <a:lumMod val="75000"/>
                </a:srgbClr>
              </a:solidFill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04243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880993" y="6095653"/>
            <a:ext cx="7576172" cy="631471"/>
          </a:xfrm>
          <a:prstGeom prst="roundRect">
            <a:avLst>
              <a:gd name="adj" fmla="val 895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>
              <a:solidFill>
                <a:prstClr val="white"/>
              </a:solidFill>
            </a:endParaRPr>
          </a:p>
        </p:txBody>
      </p:sp>
      <p:graphicFrame>
        <p:nvGraphicFramePr>
          <p:cNvPr id="2" name="Diagram 1"/>
          <p:cNvGraphicFramePr/>
          <p:nvPr>
            <p:extLst/>
          </p:nvPr>
        </p:nvGraphicFramePr>
        <p:xfrm>
          <a:off x="1063351" y="1869533"/>
          <a:ext cx="7110386" cy="2935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1005426" y="3099288"/>
            <a:ext cx="609876" cy="2730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92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250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287608" y="4058573"/>
            <a:ext cx="1025286" cy="18440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8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D R</a:t>
            </a:r>
          </a:p>
        </p:txBody>
      </p:sp>
      <p:pic>
        <p:nvPicPr>
          <p:cNvPr id="15" name="Picture 14"/>
          <p:cNvPicPr/>
          <p:nvPr/>
        </p:nvPicPr>
        <p:blipFill>
          <a:blip r:embed="rId8" cstate="print"/>
          <a:srcRect l="27748" t="11333" r="36223" b="26292"/>
          <a:stretch>
            <a:fillRect/>
          </a:stretch>
        </p:blipFill>
        <p:spPr bwMode="auto">
          <a:xfrm>
            <a:off x="2924423" y="2249671"/>
            <a:ext cx="661182" cy="715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442" y="2620428"/>
            <a:ext cx="664052" cy="714701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2424608" y="2766762"/>
            <a:ext cx="609876" cy="2730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92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275</a:t>
            </a:r>
          </a:p>
        </p:txBody>
      </p:sp>
      <p:pic>
        <p:nvPicPr>
          <p:cNvPr id="18" name="Picture 17"/>
          <p:cNvPicPr/>
          <p:nvPr/>
        </p:nvPicPr>
        <p:blipFill>
          <a:blip r:embed="rId10" cstate="print"/>
          <a:srcRect l="36615" r="36211"/>
          <a:stretch>
            <a:fillRect/>
          </a:stretch>
        </p:blipFill>
        <p:spPr bwMode="auto">
          <a:xfrm>
            <a:off x="7540607" y="897587"/>
            <a:ext cx="462798" cy="978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ounded Rectangle 18"/>
          <p:cNvSpPr/>
          <p:nvPr/>
        </p:nvSpPr>
        <p:spPr>
          <a:xfrm>
            <a:off x="6944799" y="1664727"/>
            <a:ext cx="609876" cy="2730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92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650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613" y="1664634"/>
            <a:ext cx="327802" cy="968188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4016737" y="2418494"/>
            <a:ext cx="609876" cy="2730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92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300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5462918" y="2038656"/>
            <a:ext cx="609876" cy="27307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92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400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2739104" y="3677982"/>
            <a:ext cx="1025286" cy="1989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8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D L I/R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43416" y="3086873"/>
            <a:ext cx="765450" cy="273079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292" b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คะแนน</a:t>
            </a:r>
            <a:endParaRPr lang="en-US" sz="1292" b="1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003" y="6248878"/>
            <a:ext cx="1899138" cy="337038"/>
          </a:xfrm>
        </p:spPr>
        <p:txBody>
          <a:bodyPr/>
          <a:lstStyle/>
          <a:p>
            <a:fld id="{C7D103AA-8845-4AAA-8DCD-945F174AEA28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912717" y="4322698"/>
            <a:ext cx="1556834" cy="10865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เริ่มมีแนวทางที่เป็นระบบแต่ครอบคลุมประเด็นต่างๆ ตามเกณฑ์เพียงบางส่วน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มีการถ่ายทอดเพื่อนำไปสู่ปฏิบัติในขั้นเริ่มต้น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เห็นผลลัพธ์ในขั้นเริ่มต้น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endParaRPr lang="th-TH" sz="923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425085" y="3976209"/>
            <a:ext cx="1560170" cy="1938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เริ่มมีแนวทางที่เป็นระบบ ครอบคลุมประเด็นต่างๆ ตามเกณฑ์เป็นส่วนใหญ่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มีการถ่ายทอดเพื่อนำไปสู่ปฏิบัติแม้ว่าบางพื้นที่หรือบางหน่วยงานในขั้นเริ่มต้น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เริ่มมีการประเมินและปรับปรุงกระบวนการสำคัญ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เริ่มมีการเชื่องโยงในระดับเริ่มต้น</a:t>
            </a:r>
          </a:p>
          <a:p>
            <a:pPr marL="84994" indent="-84994">
              <a:buFont typeface="Arial" panose="020B0604020202020204" pitchFamily="34" charset="0"/>
              <a:buChar char="•"/>
              <a:tabLst>
                <a:tab pos="159731" algn="l"/>
              </a:tabLst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มีผลลัพธ์ในบางเรื่องที่สำคัญ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endParaRPr lang="th-TH" sz="923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832418" y="3569172"/>
            <a:ext cx="1713161" cy="2506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4994" indent="-84994">
              <a:buFont typeface="Arial" panose="020B0604020202020204" pitchFamily="34" charset="0"/>
              <a:buChar char="•"/>
              <a:tabLst>
                <a:tab pos="84994" algn="l"/>
              </a:tabLst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มีแนวทางที่เป็นระบบและครอบคลุมเกือบครบถ้วนทุกประเด็น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มีการถ่ายทอดเพื่อนำไปสู่ปฏิบัติเป็นอย่างดี แม้ว่าอาจแตกต่างกันบ้างในบางพื้นที่หรือหน่วยงาน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มีกระบวนการประเมินและปรับปรุงอย่างเป็นระบบโดยใช้ข้อมูลจริง และเริ่มใช้ผลจากการเรียนรู้ระดับองค์การไปปรับปรุงให้ดีขึ้นผลลัพธ์ในขั้นเริ่มต้น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เริ่มมีความสอดคล้องไปแนวทางเดียวกัน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มีผลลัพธ์ที่ดีและมีสารสนเทศเชิงเปรียบเทียบในบางเรื่อง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423137" y="3218211"/>
            <a:ext cx="1521662" cy="2790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มีแนวทางที่เป็นระบบและครอบคลุมประเด็นตามเกณฑ์ แต่ยังไม่ปรากฏประสิทธิผลที่ชัดเจน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มีการถ่ายทอดเพื่อนำไปสู่การปฏิบัติอย่างดีโดยไม่มีความแตกต่างที่สำคัญ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มีกระบวนการประเมินและปรับปรุงอย่างเป็นระบบ โดยใช้ข้อมูลจริงและมีการใช้การเรียนรู้และแบ่งปันความรู้ระดับองค์การ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มีแนวทางที่บูรณาการกับความต้องการขององค์การ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มีผลลัพธ์ที่ดีเกือบทุกเรื่อง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มีผลลัพธ์ดีในบางเรื่องเมื่อเปรียบเทียบกับระดับเทียบเคียง</a:t>
            </a:r>
          </a:p>
          <a:p>
            <a:pPr marL="263776" indent="-263776">
              <a:buFont typeface="Arial" panose="020B0604020202020204" pitchFamily="34" charset="0"/>
              <a:buChar char="•"/>
            </a:pPr>
            <a:endParaRPr lang="th-TH" sz="923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804322" y="2857885"/>
            <a:ext cx="1553534" cy="2932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มีแนวทางที่เป็นระบบและมีประสิทธิภาพอย่างสมบูรณ์ครอบคลุมทุกประเด็นคำถาม 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มีการนำแนวทางไปถ่ายทอดเพื่อนำไปปฏิบัติอย่างสมบูรณ์ โดยไม่มีจุดอ่อน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มีกระบวนการประเมินและปรับปรุงอย่างเป็นระบบ โดยใช้ข้อมูลจริงและมีการการวิเคราะห์ ปรับปรุง และสร้างนวัตกรรม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มีแนวทางที่บูรณาการกับความต้องการขององค์การเป็นอย่างดี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มีผลลัพธ์ที่ดีเกือบทุกเรื่อง</a:t>
            </a:r>
          </a:p>
          <a:p>
            <a:pPr marL="84994" indent="-84994">
              <a:buFont typeface="Arial" panose="020B0604020202020204" pitchFamily="34" charset="0"/>
              <a:buChar char="•"/>
            </a:pPr>
            <a:r>
              <a:rPr lang="th-TH" sz="923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มีผลลัพธ์ดีเป็นส่วนใหญ่ เมื่อเปรียบเทียบกับระดับเทียบเคียง</a:t>
            </a:r>
            <a:endParaRPr lang="en-US" sz="923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87608" y="6080306"/>
            <a:ext cx="817401" cy="611618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834080" y="6095827"/>
            <a:ext cx="817401" cy="668533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42742" y="6093249"/>
            <a:ext cx="928506" cy="632817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754119" y="6125588"/>
            <a:ext cx="968184" cy="567420"/>
          </a:xfrm>
          <a:prstGeom prst="rect">
            <a:avLst/>
          </a:prstGeom>
        </p:spPr>
      </p:pic>
      <p:sp>
        <p:nvSpPr>
          <p:cNvPr id="85" name="Rounded Rectangle 84"/>
          <p:cNvSpPr/>
          <p:nvPr/>
        </p:nvSpPr>
        <p:spPr>
          <a:xfrm>
            <a:off x="4182090" y="3323975"/>
            <a:ext cx="1025286" cy="1989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8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D L I</a:t>
            </a:r>
          </a:p>
        </p:txBody>
      </p:sp>
      <p:sp>
        <p:nvSpPr>
          <p:cNvPr id="86" name="Rounded Rectangle 85"/>
          <p:cNvSpPr/>
          <p:nvPr/>
        </p:nvSpPr>
        <p:spPr>
          <a:xfrm>
            <a:off x="5651971" y="2965364"/>
            <a:ext cx="1025286" cy="1989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8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D L I</a:t>
            </a:r>
          </a:p>
        </p:txBody>
      </p:sp>
      <p:sp>
        <p:nvSpPr>
          <p:cNvPr id="87" name="Rounded Rectangle 86"/>
          <p:cNvSpPr/>
          <p:nvPr/>
        </p:nvSpPr>
        <p:spPr>
          <a:xfrm>
            <a:off x="7067204" y="2597158"/>
            <a:ext cx="1025286" cy="1989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8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D L I</a:t>
            </a:r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107571" y="6200853"/>
            <a:ext cx="1071528" cy="4194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495" y="1255258"/>
            <a:ext cx="416843" cy="992202"/>
          </a:xfrm>
          <a:prstGeom prst="rect">
            <a:avLst/>
          </a:prstGeom>
        </p:spPr>
      </p:pic>
      <p:sp>
        <p:nvSpPr>
          <p:cNvPr id="38" name="Text Placeholder 2"/>
          <p:cNvSpPr txBox="1">
            <a:spLocks/>
          </p:cNvSpPr>
          <p:nvPr/>
        </p:nvSpPr>
        <p:spPr bwMode="auto">
          <a:xfrm>
            <a:off x="101350" y="158393"/>
            <a:ext cx="83058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 pitchFamily="34" charset="0"/>
              <a:buNone/>
            </a:pPr>
            <a:r>
              <a:rPr lang="th-TH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ระดับของการพัฒนาคุณภาพการบริหารจัดการภาครัฐ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11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/>
          <p:cNvSpPr txBox="1">
            <a:spLocks/>
          </p:cNvSpPr>
          <p:nvPr/>
        </p:nvSpPr>
        <p:spPr>
          <a:xfrm>
            <a:off x="179513" y="145142"/>
            <a:ext cx="8724180" cy="54359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H Baijam"/>
                <a:ea typeface="+mj-ea"/>
                <a:cs typeface="TH Baijam"/>
              </a:defRPr>
            </a:lvl1pPr>
          </a:lstStyle>
          <a:p>
            <a:r>
              <a:rPr lang="th-TH" sz="2200" b="1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  <a:cs typeface="Tahoma" pitchFamily="34" charset="0"/>
              </a:rPr>
              <a:t>เกณฑ์คุณภาพการบริหารจัดการภาครัฐระดับพื้นฐาน ฉบับที่ </a:t>
            </a:r>
            <a:r>
              <a:rPr lang="en-US" sz="2200" b="1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  <a:cs typeface="Tahoma" pitchFamily="34" charset="0"/>
              </a:rPr>
              <a:t>2</a:t>
            </a:r>
            <a:endParaRPr lang="en-US" sz="2200" b="1" dirty="0">
              <a:solidFill>
                <a:prstClr val="black"/>
              </a:solidFill>
              <a:latin typeface="Tahoma" pitchFamily="34" charset="0"/>
              <a:ea typeface="Tahoma" panose="020B0604030504040204" pitchFamily="34" charset="0"/>
              <a:cs typeface="Tahoma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36793" y="6371768"/>
            <a:ext cx="2133600" cy="476250"/>
          </a:xfrm>
        </p:spPr>
        <p:txBody>
          <a:bodyPr/>
          <a:lstStyle/>
          <a:p>
            <a:fld id="{E4437C48-1CFD-4772-ABD5-2BD01D3F94EA}" type="slidenum">
              <a:rPr lang="en-US" altLang="th-TH" smtClean="0">
                <a:solidFill>
                  <a:srgbClr val="000000"/>
                </a:solidFill>
              </a:rPr>
              <a:pPr/>
              <a:t>6</a:t>
            </a:fld>
            <a:endParaRPr lang="en-US" altLang="th-TH">
              <a:solidFill>
                <a:srgbClr val="000000"/>
              </a:solidFill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4" t="10991" r="39726" b="32543"/>
          <a:stretch/>
        </p:blipFill>
        <p:spPr bwMode="auto">
          <a:xfrm>
            <a:off x="7621480" y="831319"/>
            <a:ext cx="1224136" cy="1739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Content Placeholder 2"/>
          <p:cNvSpPr txBox="1">
            <a:spLocks/>
          </p:cNvSpPr>
          <p:nvPr/>
        </p:nvSpPr>
        <p:spPr>
          <a:xfrm>
            <a:off x="1475656" y="5341035"/>
            <a:ext cx="6923981" cy="12688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 smtClean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Approach</a:t>
            </a:r>
            <a:r>
              <a:rPr lang="en-US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</a:t>
            </a:r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กระบวนการที่เป็นระบบ เหมาะสม มีประสิทธิผล</a:t>
            </a:r>
            <a:endParaRPr lang="en-US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600" b="1" dirty="0" smtClean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Deployment</a:t>
            </a:r>
            <a:r>
              <a:rPr lang="en-US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</a:t>
            </a:r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มีการนำไปใช้จริง ทั่วถึง คงเส้นคงวา</a:t>
            </a:r>
          </a:p>
          <a:p>
            <a:r>
              <a:rPr lang="en-US" sz="1800" b="1" dirty="0" smtClean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Learning</a:t>
            </a:r>
            <a:r>
              <a:rPr lang="en-US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</a:t>
            </a:r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เรียนรู้ ปรับปรุง แบ่งปัน นวัตกรรม</a:t>
            </a:r>
          </a:p>
          <a:p>
            <a:r>
              <a:rPr lang="en-US" sz="1600" b="1" dirty="0" smtClean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Integration</a:t>
            </a:r>
            <a:r>
              <a:rPr lang="en-US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</a:t>
            </a:r>
            <a:r>
              <a:rPr lang="th-TH" sz="1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สอดคล้อง เชื่อมโยง เสริมซึ่งกันและกันเพื่อการพัฒนาที่ดีขึ้น</a:t>
            </a:r>
            <a:endParaRPr lang="en-SG" sz="1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831319"/>
            <a:ext cx="6768752" cy="425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0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1"/>
          <p:cNvSpPr txBox="1">
            <a:spLocks/>
          </p:cNvSpPr>
          <p:nvPr/>
        </p:nvSpPr>
        <p:spPr>
          <a:xfrm>
            <a:off x="-36512" y="167680"/>
            <a:ext cx="8427270" cy="381000"/>
          </a:xfrm>
          <a:prstGeom prst="rect">
            <a:avLst/>
          </a:prstGeom>
        </p:spPr>
        <p:txBody>
          <a:bodyPr vert="horz" lIns="91407" tIns="45704" rIns="91407" bIns="45704" rtlCol="0" anchor="ctr">
            <a:noAutofit/>
          </a:bodyPr>
          <a:lstStyle>
            <a:lvl1pPr algn="ctr" defTabSz="843773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2400" b="1" dirty="0" smtClean="0">
                <a:solidFill>
                  <a:prstClr val="black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endParaRPr lang="th-TH" sz="2400" b="1" dirty="0">
              <a:solidFill>
                <a:prstClr val="black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11" name="Picture 3" descr="D:\mameaw\S__6471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7445" y="1581479"/>
            <a:ext cx="1060882" cy="131372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3" name="Picture 4" descr="D:\mameaw\S__6471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5325" y="1567643"/>
            <a:ext cx="1072057" cy="1327556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994773" y="6492875"/>
            <a:ext cx="2057400" cy="365125"/>
          </a:xfrm>
        </p:spPr>
        <p:txBody>
          <a:bodyPr/>
          <a:lstStyle/>
          <a:p>
            <a:fld id="{E4A20C9D-720F-4EBC-9C1A-60377CF40F2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46"/>
          <a:stretch/>
        </p:blipFill>
        <p:spPr>
          <a:xfrm>
            <a:off x="4910869" y="1563096"/>
            <a:ext cx="1058477" cy="1332103"/>
          </a:xfrm>
          <a:prstGeom prst="rect">
            <a:avLst/>
          </a:prstGeom>
        </p:spPr>
      </p:pic>
      <p:sp>
        <p:nvSpPr>
          <p:cNvPr id="9" name="Text Placeholder 2"/>
          <p:cNvSpPr txBox="1">
            <a:spLocks/>
          </p:cNvSpPr>
          <p:nvPr/>
        </p:nvSpPr>
        <p:spPr bwMode="auto">
          <a:xfrm>
            <a:off x="101350" y="158393"/>
            <a:ext cx="83058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 pitchFamily="34" charset="0"/>
              <a:buNone/>
            </a:pPr>
            <a:r>
              <a:rPr lang="th-TH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เอกสารเกี่ยวกับรางวัล 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PMQA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95" y="1677807"/>
            <a:ext cx="1368152" cy="187769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4" t="10991" r="39726" b="32543"/>
          <a:stretch/>
        </p:blipFill>
        <p:spPr bwMode="auto">
          <a:xfrm>
            <a:off x="727033" y="4509120"/>
            <a:ext cx="1395166" cy="187769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476525" y="982951"/>
            <a:ext cx="1767293" cy="576064"/>
          </a:xfrm>
          <a:prstGeom prst="rect">
            <a:avLst/>
          </a:prstGeom>
          <a:solidFill>
            <a:srgbClr val="0070C0"/>
          </a:solidFill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เกณฑ์คุณภาพการบริหารจัดการภาครัฐ พ.ศ. </a:t>
            </a:r>
            <a:r>
              <a:rPr lang="en-US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2558</a:t>
            </a:r>
            <a:endParaRPr lang="en-US" sz="1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76526" y="3781598"/>
            <a:ext cx="1890156" cy="583507"/>
          </a:xfrm>
          <a:prstGeom prst="rect">
            <a:avLst/>
          </a:prstGeom>
          <a:solidFill>
            <a:srgbClr val="00B050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1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th-TH" sz="12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เกณฑ์คุณภาพการบริหารจัดการภาครัฐระดับพื้นฐาน ฉบับที่ 2 </a:t>
            </a:r>
            <a:endParaRPr lang="en-US" sz="12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31"/>
          <a:stretch/>
        </p:blipFill>
        <p:spPr>
          <a:xfrm>
            <a:off x="6112834" y="1563096"/>
            <a:ext cx="1041002" cy="1332103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2507446" y="982950"/>
            <a:ext cx="4646390" cy="396289"/>
          </a:xfrm>
          <a:prstGeom prst="rect">
            <a:avLst/>
          </a:prstGeom>
          <a:solidFill>
            <a:srgbClr val="0070C0"/>
          </a:solidFill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Best Practices </a:t>
            </a:r>
            <a:r>
              <a:rPr lang="th-TH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รางวัล </a:t>
            </a:r>
            <a:r>
              <a:rPr lang="en-US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PMQA</a:t>
            </a:r>
            <a:endParaRPr lang="en-US" sz="1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52216" y="3725759"/>
            <a:ext cx="615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ดาวน์โหลดได้ที่</a:t>
            </a: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http://www.opdc.go.th</a:t>
            </a:r>
          </a:p>
          <a:p>
            <a:r>
              <a:rPr lang="th-TH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เมนู รางวัล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 </a:t>
            </a:r>
            <a:r>
              <a:rPr lang="th-TH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รางวัลคุณภาพการบริหารจัดการภาครัฐ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 </a:t>
            </a:r>
            <a:r>
              <a:rPr lang="th-TH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เอกสารและสื่อ</a:t>
            </a: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52216" y="5403167"/>
            <a:ext cx="61587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แนะนำ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Facebook </a:t>
            </a:r>
            <a:r>
              <a:rPr lang="en-U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Fanpage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th-TH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ที่เกี่ยวข้อง</a:t>
            </a:r>
            <a:endParaRPr lang="en-US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th-TH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www.facebook.com/pmqaclub</a:t>
            </a:r>
          </a:p>
          <a:p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https://www.facebook.com/pmqainpractice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7314353" y="973180"/>
            <a:ext cx="1614494" cy="396289"/>
          </a:xfrm>
          <a:prstGeom prst="rect">
            <a:avLst/>
          </a:prstGeom>
          <a:solidFill>
            <a:srgbClr val="0070C0"/>
          </a:solidFill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 graphic</a:t>
            </a:r>
            <a:endParaRPr lang="en-US" sz="1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067" y="1511156"/>
            <a:ext cx="1372588" cy="193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42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th-TH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ลักษณะสำคัญขององค์การ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67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2"/>
          <p:cNvSpPr txBox="1">
            <a:spLocks noChangeArrowheads="1"/>
          </p:cNvSpPr>
          <p:nvPr/>
        </p:nvSpPr>
        <p:spPr bwMode="black">
          <a:xfrm>
            <a:off x="0" y="13157"/>
            <a:ext cx="89988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itchFamily="34" charset="0"/>
                <a:cs typeface="Tahoma" pitchFamily="34" charset="0"/>
              </a:defRPr>
            </a:lvl9pPr>
          </a:lstStyle>
          <a:p>
            <a:pPr defTabSz="914353"/>
            <a:r>
              <a:rPr lang="th-TH" sz="3200" dirty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 </a:t>
            </a:r>
            <a:r>
              <a:rPr lang="th-TH" sz="2400" dirty="0" smtClean="0">
                <a:solidFill>
                  <a:prstClr val="black"/>
                </a:solidFill>
                <a:latin typeface="Tahoma" pitchFamily="34" charset="0"/>
                <a:ea typeface="Tahoma" panose="020B0604030504040204" pitchFamily="34" charset="0"/>
              </a:rPr>
              <a:t>ลักษณะสำคัญขององค์การ</a:t>
            </a:r>
            <a:endParaRPr lang="th-TH" sz="2400" dirty="0">
              <a:solidFill>
                <a:prstClr val="black"/>
              </a:solidFill>
              <a:latin typeface="Tahoma" pitchFamily="34" charset="0"/>
              <a:ea typeface="Tahom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6" y="767043"/>
            <a:ext cx="8397772" cy="599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8106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4863</TotalTime>
  <Words>2194</Words>
  <Application>Microsoft Office PowerPoint</Application>
  <PresentationFormat>On-screen Show (4:3)</PresentationFormat>
  <Paragraphs>277</Paragraphs>
  <Slides>18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Office Theme</vt:lpstr>
      <vt:lpstr>Custom Design</vt:lpstr>
      <vt:lpstr>1_Custom Design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Kritsana</dc:creator>
  <cp:lastModifiedBy>Windows User</cp:lastModifiedBy>
  <cp:revision>388</cp:revision>
  <cp:lastPrinted>2014-01-02T10:04:26Z</cp:lastPrinted>
  <dcterms:created xsi:type="dcterms:W3CDTF">2013-12-18T03:01:27Z</dcterms:created>
  <dcterms:modified xsi:type="dcterms:W3CDTF">2018-01-09T00:40:42Z</dcterms:modified>
</cp:coreProperties>
</file>