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2"/>
  </p:notesMasterIdLst>
  <p:sldIdLst>
    <p:sldId id="301" r:id="rId2"/>
    <p:sldId id="410" r:id="rId3"/>
    <p:sldId id="411" r:id="rId4"/>
    <p:sldId id="412" r:id="rId5"/>
    <p:sldId id="413" r:id="rId6"/>
    <p:sldId id="414" r:id="rId7"/>
    <p:sldId id="427" r:id="rId8"/>
    <p:sldId id="415" r:id="rId9"/>
    <p:sldId id="416" r:id="rId10"/>
    <p:sldId id="417" r:id="rId11"/>
    <p:sldId id="418" r:id="rId12"/>
    <p:sldId id="428" r:id="rId13"/>
    <p:sldId id="419" r:id="rId14"/>
    <p:sldId id="429" r:id="rId15"/>
    <p:sldId id="420" r:id="rId16"/>
    <p:sldId id="430" r:id="rId17"/>
    <p:sldId id="421" r:id="rId18"/>
    <p:sldId id="431" r:id="rId19"/>
    <p:sldId id="422" r:id="rId20"/>
    <p:sldId id="388" r:id="rId21"/>
  </p:sldIdLst>
  <p:sldSz cx="12192000" cy="6858000"/>
  <p:notesSz cx="7104063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TH SarabunPSK" panose="020B0500040200020003" pitchFamily="3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71A2"/>
    <a:srgbClr val="F1F1F1"/>
    <a:srgbClr val="FF9999"/>
    <a:srgbClr val="FF5050"/>
    <a:srgbClr val="FFD966"/>
    <a:srgbClr val="CA8642"/>
    <a:srgbClr val="A8C879"/>
    <a:srgbClr val="EE0000"/>
    <a:srgbClr val="FF33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5407" autoAdjust="0"/>
  </p:normalViewPr>
  <p:slideViewPr>
    <p:cSldViewPr snapToGrid="0" showGuides="1">
      <p:cViewPr varScale="1">
        <p:scale>
          <a:sx n="88" d="100"/>
          <a:sy n="88" d="100"/>
        </p:scale>
        <p:origin x="156" y="66"/>
      </p:cViewPr>
      <p:guideLst>
        <p:guide orient="horz" pos="2137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3078427" cy="513508"/>
          </a:xfrm>
          <a:prstGeom prst="rect">
            <a:avLst/>
          </a:prstGeom>
        </p:spPr>
        <p:txBody>
          <a:bodyPr vert="horz" lIns="94730" tIns="47366" rIns="94730" bIns="4736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5"/>
            <a:ext cx="3078427" cy="513508"/>
          </a:xfrm>
          <a:prstGeom prst="rect">
            <a:avLst/>
          </a:prstGeom>
        </p:spPr>
        <p:txBody>
          <a:bodyPr vert="horz" lIns="94730" tIns="47366" rIns="94730" bIns="47366" rtlCol="0"/>
          <a:lstStyle>
            <a:lvl1pPr algn="r">
              <a:defRPr sz="1200"/>
            </a:lvl1pPr>
          </a:lstStyle>
          <a:p>
            <a:fld id="{E1E7C788-5355-46CA-A473-FC15A58BBD8C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0" tIns="47366" rIns="94730" bIns="47366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5"/>
            <a:ext cx="5683250" cy="4029879"/>
          </a:xfrm>
          <a:prstGeom prst="rect">
            <a:avLst/>
          </a:prstGeom>
        </p:spPr>
        <p:txBody>
          <a:bodyPr vert="horz" lIns="94730" tIns="47366" rIns="94730" bIns="4736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721106"/>
            <a:ext cx="3078427" cy="513507"/>
          </a:xfrm>
          <a:prstGeom prst="rect">
            <a:avLst/>
          </a:prstGeom>
        </p:spPr>
        <p:txBody>
          <a:bodyPr vert="horz" lIns="94730" tIns="47366" rIns="94730" bIns="4736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6"/>
            <a:ext cx="3078427" cy="513507"/>
          </a:xfrm>
          <a:prstGeom prst="rect">
            <a:avLst/>
          </a:prstGeom>
        </p:spPr>
        <p:txBody>
          <a:bodyPr vert="horz" lIns="94730" tIns="47366" rIns="94730" bIns="47366" rtlCol="0" anchor="b"/>
          <a:lstStyle>
            <a:lvl1pPr algn="r">
              <a:defRPr sz="1200"/>
            </a:lvl1pPr>
          </a:lstStyle>
          <a:p>
            <a:fld id="{F74D5ADE-F2AA-4894-928B-9488AAA7F34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703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D5ADE-F2AA-4894-928B-9488AAA7F34B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95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58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983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98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40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86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54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184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97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72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741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5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695C-BCE1-4625-9BCB-525007D73682}" type="datetimeFigureOut">
              <a:rPr lang="th-TH" smtClean="0"/>
              <a:pPr/>
              <a:t>23/08/62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36E6-F64C-44AD-896F-AD90EA415D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211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C583FE-D633-43CB-A7CB-67F97E28ADA6}"/>
              </a:ext>
            </a:extLst>
          </p:cNvPr>
          <p:cNvGrpSpPr/>
          <p:nvPr/>
        </p:nvGrpSpPr>
        <p:grpSpPr>
          <a:xfrm>
            <a:off x="4064000" y="2026089"/>
            <a:ext cx="7075898" cy="71464"/>
            <a:chOff x="2677394" y="2567556"/>
            <a:chExt cx="5150505" cy="4571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F6FBE2-A38C-4962-BF04-C0AC677E282B}"/>
                </a:ext>
              </a:extLst>
            </p:cNvPr>
            <p:cNvSpPr/>
            <p:nvPr/>
          </p:nvSpPr>
          <p:spPr>
            <a:xfrm flipV="1">
              <a:off x="2677394" y="2567663"/>
              <a:ext cx="2880000" cy="45612"/>
            </a:xfrm>
            <a:prstGeom prst="rect">
              <a:avLst/>
            </a:prstGeom>
            <a:solidFill>
              <a:srgbClr val="006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D4B7601-552A-4D3E-B750-68701B34CF7E}"/>
                </a:ext>
              </a:extLst>
            </p:cNvPr>
            <p:cNvSpPr/>
            <p:nvPr/>
          </p:nvSpPr>
          <p:spPr>
            <a:xfrm flipV="1">
              <a:off x="5385300" y="2567556"/>
              <a:ext cx="1356824" cy="45719"/>
            </a:xfrm>
            <a:prstGeom prst="rect">
              <a:avLst/>
            </a:prstGeom>
            <a:solidFill>
              <a:srgbClr val="F2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7B7B36-057D-4CB2-88A5-A5CD81838B70}"/>
                </a:ext>
              </a:extLst>
            </p:cNvPr>
            <p:cNvSpPr/>
            <p:nvPr/>
          </p:nvSpPr>
          <p:spPr>
            <a:xfrm flipV="1">
              <a:off x="6734089" y="2567556"/>
              <a:ext cx="1093810" cy="45719"/>
            </a:xfrm>
            <a:prstGeom prst="rect">
              <a:avLst/>
            </a:prstGeom>
            <a:solidFill>
              <a:srgbClr val="C6C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24447-0718-471E-BC9F-7E0850369AF0}"/>
              </a:ext>
            </a:extLst>
          </p:cNvPr>
          <p:cNvSpPr/>
          <p:nvPr/>
        </p:nvSpPr>
        <p:spPr>
          <a:xfrm>
            <a:off x="24814" y="4461777"/>
            <a:ext cx="12167185" cy="2160240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428E3A4-4B99-44D7-A086-80B5A55A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1"/>
          <a:stretch/>
        </p:blipFill>
        <p:spPr>
          <a:xfrm>
            <a:off x="24795" y="32224"/>
            <a:ext cx="306426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F6B96F-83AE-43F0-BA37-4BDCC6301261}"/>
              </a:ext>
            </a:extLst>
          </p:cNvPr>
          <p:cNvSpPr/>
          <p:nvPr/>
        </p:nvSpPr>
        <p:spPr>
          <a:xfrm>
            <a:off x="3548" y="-612"/>
            <a:ext cx="6449171" cy="266829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C3B56-0644-42A5-A513-1BB59FC8B671}"/>
              </a:ext>
            </a:extLst>
          </p:cNvPr>
          <p:cNvSpPr/>
          <p:nvPr/>
        </p:nvSpPr>
        <p:spPr>
          <a:xfrm>
            <a:off x="6092242" y="0"/>
            <a:ext cx="3383096" cy="261257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9C665-8A5E-4940-AF0E-86C5CD1EA0A2}"/>
              </a:ext>
            </a:extLst>
          </p:cNvPr>
          <p:cNvSpPr/>
          <p:nvPr/>
        </p:nvSpPr>
        <p:spPr>
          <a:xfrm>
            <a:off x="9471786" y="-612"/>
            <a:ext cx="2727297" cy="261258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4FE11F-4844-4617-B102-0215CEA787D9}"/>
              </a:ext>
            </a:extLst>
          </p:cNvPr>
          <p:cNvSpPr txBox="1"/>
          <p:nvPr/>
        </p:nvSpPr>
        <p:spPr>
          <a:xfrm>
            <a:off x="8213220" y="3995283"/>
            <a:ext cx="2823209" cy="368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th-TH" sz="2400" b="1" spc="1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16 สิงหาคม 2562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8FA13-C251-4A2D-8540-3FC3678A9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" y="260037"/>
            <a:ext cx="1513556" cy="1513556"/>
          </a:xfrm>
          <a:prstGeom prst="rect">
            <a:avLst/>
          </a:prstGeom>
        </p:spPr>
      </p:pic>
      <p:sp>
        <p:nvSpPr>
          <p:cNvPr id="16" name="ชื่อเรื่อง 1"/>
          <p:cNvSpPr txBox="1">
            <a:spLocks noChangeArrowheads="1"/>
          </p:cNvSpPr>
          <p:nvPr/>
        </p:nvSpPr>
        <p:spPr bwMode="auto">
          <a:xfrm>
            <a:off x="6604000" y="4966381"/>
            <a:ext cx="45002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สำนักวิชาการและแผนงาน                                                           สัมมนาไตรมาส 4 จังหวัดระยอง</a:t>
            </a:r>
            <a:r>
              <a:rPr lang="en-GB" alt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 สิงหาคม 2562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A09A9C-6F6C-43BA-AA47-B20575470B4C}"/>
              </a:ext>
            </a:extLst>
          </p:cNvPr>
          <p:cNvSpPr/>
          <p:nvPr/>
        </p:nvSpPr>
        <p:spPr>
          <a:xfrm>
            <a:off x="3296016" y="1230245"/>
            <a:ext cx="7871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4400" b="1" spc="300" dirty="0">
                <a:solidFill>
                  <a:srgbClr val="00688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ปีงบประมาณ 2562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F6AF3E-DD0C-4650-ABC2-C9C5704B34D6}"/>
              </a:ext>
            </a:extLst>
          </p:cNvPr>
          <p:cNvCxnSpPr>
            <a:cxnSpLocks/>
          </p:cNvCxnSpPr>
          <p:nvPr/>
        </p:nvCxnSpPr>
        <p:spPr>
          <a:xfrm>
            <a:off x="3468887" y="6050280"/>
            <a:ext cx="7551420" cy="0"/>
          </a:xfrm>
          <a:prstGeom prst="line">
            <a:avLst/>
          </a:prstGeom>
          <a:ln w="12700">
            <a:solidFill>
              <a:srgbClr val="ECECE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0AEAD0-9CA7-4D68-AAD2-8EE06D31D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5" y="2786570"/>
            <a:ext cx="4039205" cy="403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087B9B-BC4C-4D80-9682-0202599DB405}"/>
              </a:ext>
            </a:extLst>
          </p:cNvPr>
          <p:cNvSpPr txBox="1"/>
          <p:nvPr/>
        </p:nvSpPr>
        <p:spPr>
          <a:xfrm rot="10800000" flipV="1">
            <a:off x="50864" y="2173349"/>
            <a:ext cx="403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QR Code for pdf file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326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10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16C11A-C06A-483F-B04E-0C265F03DA90}"/>
              </a:ext>
            </a:extLst>
          </p:cNvPr>
          <p:cNvSpPr/>
          <p:nvPr/>
        </p:nvSpPr>
        <p:spPr>
          <a:xfrm>
            <a:off x="93304" y="396376"/>
            <a:ext cx="11948538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B43A10-D3EC-469C-8538-F4C069122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563919"/>
              </p:ext>
            </p:extLst>
          </p:nvPr>
        </p:nvGraphicFramePr>
        <p:xfrm>
          <a:off x="619984" y="1451412"/>
          <a:ext cx="10856670" cy="4220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7539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28334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30986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30986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58825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u="sng" dirty="0">
                          <a:solidFill>
                            <a:srgbClr val="28639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r>
                        <a:rPr lang="th-TH" sz="2400" b="1" dirty="0">
                          <a:solidFill>
                            <a:srgbClr val="28639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ผลผลิตที่ 2 เกษตรกรได้รับการส่งเสริมพัฒนาศักยภาพและ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28639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สร้างมูลค่าที่ทำกิน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28639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28639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12,080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th-TH" sz="2400" b="1" i="0" u="none" strike="noStrike" kern="1200" dirty="0">
                          <a:solidFill>
                            <a:srgbClr val="28639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12,130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th-TH" sz="2400" b="1" i="0" u="none" strike="noStrike" kern="1200" dirty="0">
                          <a:solidFill>
                            <a:srgbClr val="28639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100.41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8413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การส่งเสริมพืชสมุนไพรในเขตปฏิรูปที่ดิน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อบรมพัฒนา และส่งเสริมองค์ความรู้ และนวัตกรรม</a:t>
                      </a:r>
                    </a:p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การผลิตสมุนไพรทั้งระบบ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1,236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7659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การพัฒนาผู้แทนเกษตรกร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1171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รวม (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 + 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อสป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ก.) 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1,630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1,646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100.98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5183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ผู้แทนเกษตรกรในคณะกรรมการปฏิรูปที่ดิน (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จ.)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4548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อาสาสมัครปฏิรูปที่ดินเพื่อเกษตรกรรม (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อสป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ก.)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1,342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1,358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101.19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210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8A5136-820E-4F7B-96EA-4E659E5402E5}"/>
              </a:ext>
            </a:extLst>
          </p:cNvPr>
          <p:cNvSpPr txBox="1"/>
          <p:nvPr/>
        </p:nvSpPr>
        <p:spPr>
          <a:xfrm>
            <a:off x="300131" y="955377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28639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2 เกษตรกรได้รับการส่งเสริมพัฒนาศักยภาพและสร้างมูลค่าที่ทำกิน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0D075A-8271-43F9-A6B2-630B603DF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" y="405195"/>
            <a:ext cx="501948" cy="5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6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11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23746-7E29-4626-8D62-D4613395D70F}"/>
              </a:ext>
            </a:extLst>
          </p:cNvPr>
          <p:cNvSpPr/>
          <p:nvPr/>
        </p:nvSpPr>
        <p:spPr>
          <a:xfrm>
            <a:off x="93304" y="396376"/>
            <a:ext cx="11948538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5551-45C1-4985-94D3-4634072DC2E8}"/>
              </a:ext>
            </a:extLst>
          </p:cNvPr>
          <p:cNvSpPr txBox="1"/>
          <p:nvPr/>
        </p:nvSpPr>
        <p:spPr>
          <a:xfrm>
            <a:off x="300131" y="955377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28639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2 เกษตรกรได้รับการส่งเสริมพัฒนาศักยภาพและสร้างมูลค่าที่ทำกิน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792E5-0D37-4340-8EB8-ABF880E8E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" y="405195"/>
            <a:ext cx="501948" cy="50194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92C24E-E386-4825-8911-66D4A73AD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79758"/>
              </p:ext>
            </p:extLst>
          </p:nvPr>
        </p:nvGraphicFramePr>
        <p:xfrm>
          <a:off x="652106" y="1451412"/>
          <a:ext cx="10843211" cy="4242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9843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27184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29336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29336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57512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สร้างและพัฒนาเกษตรกรรุ่นใหม่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3,596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97.19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8938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การพัฒนาผู้นำเกษตรกรรุ่นใหม่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22.67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7659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เกษตรกรมืออาชีพยุคใหม่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4548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เกษตรกรยั่งยืน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3,523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103.62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2102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พัฒนาธุรกิจชุมชนในเขตปฏิรูปที่ดิน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1543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รวม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102.76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2855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พัฒนาธุรกิจชุมชนในเขตปฏิรูปที่ดิน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5,138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102.76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751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พัฒนาและต่อยอดศักยภาพผู้ประกอบการเชิงพาณิชย์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102.80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62045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3AD3329-C6BF-4AE0-9EFA-BD3534C06728}"/>
              </a:ext>
            </a:extLst>
          </p:cNvPr>
          <p:cNvSpPr/>
          <p:nvPr/>
        </p:nvSpPr>
        <p:spPr>
          <a:xfrm>
            <a:off x="6464" y="5837274"/>
            <a:ext cx="12203723" cy="1024383"/>
          </a:xfrm>
          <a:prstGeom prst="rect">
            <a:avLst/>
          </a:prstGeom>
          <a:solidFill>
            <a:srgbClr val="2D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C0A6B-BA1E-49FC-A7AD-65C4FD0B56C0}"/>
              </a:ext>
            </a:extLst>
          </p:cNvPr>
          <p:cNvSpPr txBox="1"/>
          <p:nvPr/>
        </p:nvSpPr>
        <p:spPr>
          <a:xfrm>
            <a:off x="414670" y="5873247"/>
            <a:ext cx="117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ร้อยละของเกษตรกรในเขตปฏิรูปที่ดินได้รับการส่งเสริมพัฒนาอาชีพนำความรู้ไปปฏิบัติ (ร้อยละ65)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			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68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12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3B0A4-34B6-4D11-AFDA-F77A6F1B86DA}"/>
              </a:ext>
            </a:extLst>
          </p:cNvPr>
          <p:cNvSpPr/>
          <p:nvPr/>
        </p:nvSpPr>
        <p:spPr>
          <a:xfrm>
            <a:off x="186609" y="321945"/>
            <a:ext cx="1166532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แผนงานยุทธศาสตร์สร้างความมั่นคงและลดความเหลื่อมล้ำทางด้านเศรษฐกิจและสังคม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F42A8-6837-4CA0-9C1E-0321143EF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9" y="364122"/>
            <a:ext cx="424143" cy="4241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8BDC0F-EC70-4931-B3D0-20DC615D7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58262"/>
              </p:ext>
            </p:extLst>
          </p:nvPr>
        </p:nvGraphicFramePr>
        <p:xfrm>
          <a:off x="619984" y="1235561"/>
          <a:ext cx="10782026" cy="1615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4859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21952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21835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21835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51545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1 โครงการส่งเสริมและอนุรักษ์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ศิลป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หัตถกรรมพื้นบ้านของไทย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8583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พัฒนาและส่งเสริม</a:t>
                      </a:r>
                      <a:r>
                        <a:rPr lang="th-TH" sz="2400" b="1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ศิลป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หัตถกรรม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1,339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115.43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8938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21395D8-1EE8-44EA-A901-264E1C4A8B4A}"/>
              </a:ext>
            </a:extLst>
          </p:cNvPr>
          <p:cNvSpPr/>
          <p:nvPr/>
        </p:nvSpPr>
        <p:spPr>
          <a:xfrm>
            <a:off x="6464" y="5837274"/>
            <a:ext cx="12203723" cy="1024383"/>
          </a:xfrm>
          <a:prstGeom prst="rect">
            <a:avLst/>
          </a:prstGeom>
          <a:solidFill>
            <a:srgbClr val="2D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D166A-C5E9-4112-9E27-F7CB80F231A3}"/>
              </a:ext>
            </a:extLst>
          </p:cNvPr>
          <p:cNvSpPr txBox="1"/>
          <p:nvPr/>
        </p:nvSpPr>
        <p:spPr>
          <a:xfrm>
            <a:off x="414670" y="5873247"/>
            <a:ext cx="117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ร้อยละของเกษตรกรได้รับการส่งเสริมพัฒนาด้านหัตถกรรมพื้นบ้านนำความรู้ไปปฏิบัติ (ร้อยละ65)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ศพส.)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			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520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13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3B0A4-34B6-4D11-AFDA-F77A6F1B86DA}"/>
              </a:ext>
            </a:extLst>
          </p:cNvPr>
          <p:cNvSpPr/>
          <p:nvPr/>
        </p:nvSpPr>
        <p:spPr>
          <a:xfrm>
            <a:off x="186609" y="396376"/>
            <a:ext cx="1166532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แผนงานยุทธศาสตร์สร้างความมั่นคงและลดความเหลื่อมล้ำทางด้านเศรษฐกิจและสังคม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F42A8-6837-4CA0-9C1E-0321143EF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9" y="438553"/>
            <a:ext cx="424143" cy="4241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8BDC0F-EC70-4931-B3D0-20DC615D7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49702"/>
              </p:ext>
            </p:extLst>
          </p:nvPr>
        </p:nvGraphicFramePr>
        <p:xfrm>
          <a:off x="619984" y="1044167"/>
          <a:ext cx="10782026" cy="4169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4859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21952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21835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21835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51545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2 โครงการส่งเสริมอาชีพและพัฒนาโครงสร้างพื้นฐานที่ดินแปลงรวม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584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ส่งเสริมอาชีพและพัฒนาโครงสร้างพื้นฐานที่ดินแปลงรวม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85677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 เป้าหมาย (พื้นที่) เชียงใหม่ 5, อุทัยธานี 1, กาฬสินธุ์ 1, นครราชสีมา 2,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กาญจนบุรี 3, ชลบุรี 2, ราชบุรี 1, สระแก้ว 10, ชุมพร 2, สงขลา 1, สุราษฎร์ธานี 3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784847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การดำเนินงานอบรมโครงการส่งเสริมอาชีพ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 เป้าหมาย อุทัยธานี, กาฬสินธุ์, นครราชสีมา, กาญจนบุรี, ชลบุรี, สระแก้ว,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สุราษฎร์ธานี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1,148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95.82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31906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- หลักสูตรการจัดทำแผนแม่บทชุมชน (ส่วนกลาง)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102.22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42362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85797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- หลักสูตรการส่งเสริมและพัฒนาอาชีพ (ส.ป.ก.จังหวัด)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92.89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461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0883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8B2CCEA-6FCC-434B-AB8A-46CA080EEE44}"/>
              </a:ext>
            </a:extLst>
          </p:cNvPr>
          <p:cNvSpPr/>
          <p:nvPr/>
        </p:nvSpPr>
        <p:spPr>
          <a:xfrm>
            <a:off x="6464" y="5837274"/>
            <a:ext cx="12203723" cy="1024383"/>
          </a:xfrm>
          <a:prstGeom prst="rect">
            <a:avLst/>
          </a:prstGeom>
          <a:solidFill>
            <a:srgbClr val="2D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CA2EC-4095-4833-8452-ABF86D13DD71}"/>
              </a:ext>
            </a:extLst>
          </p:cNvPr>
          <p:cNvSpPr txBox="1"/>
          <p:nvPr/>
        </p:nvSpPr>
        <p:spPr>
          <a:xfrm>
            <a:off x="414670" y="5873247"/>
            <a:ext cx="117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ร้อยละของผู้ยากไร้ที่เข้าทำประโยชน์ในที่ดินทำกินได้รับการพัฒนาอาชีพและโครงสร้างพื้นฐาน (ร้อยละ65)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			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871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14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3B0A4-34B6-4D11-AFDA-F77A6F1B86DA}"/>
              </a:ext>
            </a:extLst>
          </p:cNvPr>
          <p:cNvSpPr/>
          <p:nvPr/>
        </p:nvSpPr>
        <p:spPr>
          <a:xfrm>
            <a:off x="186609" y="396376"/>
            <a:ext cx="1166532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แผนงานยุทธศาสตร์สร้างความมั่นคงและลดความเหลื่อมล้ำทางด้านเศรษฐกิจและสังคม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F42A8-6837-4CA0-9C1E-0321143EF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9" y="438553"/>
            <a:ext cx="424143" cy="4241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8BDC0F-EC70-4931-B3D0-20DC615D7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53576"/>
              </p:ext>
            </p:extLst>
          </p:nvPr>
        </p:nvGraphicFramePr>
        <p:xfrm>
          <a:off x="619984" y="1235561"/>
          <a:ext cx="10782026" cy="1615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4859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21952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21835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21835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51545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3 โครงการส่งเสริมการดำเนินงานอันเนื่องมาจากพระราชดำริ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132132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พัฒนาองค์ความรู้ 15 โครงการ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2,240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102.68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06443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086AD09-8731-47B1-85F2-BA3E59E5A27F}"/>
              </a:ext>
            </a:extLst>
          </p:cNvPr>
          <p:cNvSpPr/>
          <p:nvPr/>
        </p:nvSpPr>
        <p:spPr>
          <a:xfrm>
            <a:off x="6464" y="5837274"/>
            <a:ext cx="12203723" cy="1024383"/>
          </a:xfrm>
          <a:prstGeom prst="rect">
            <a:avLst/>
          </a:prstGeom>
          <a:solidFill>
            <a:srgbClr val="2D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0ECCA-9C6D-4AA1-8B6E-544C3134424E}"/>
              </a:ext>
            </a:extLst>
          </p:cNvPr>
          <p:cNvSpPr txBox="1"/>
          <p:nvPr/>
        </p:nvSpPr>
        <p:spPr>
          <a:xfrm>
            <a:off x="414670" y="5873247"/>
            <a:ext cx="117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ร้อยละของเกษตรกรสามารถนำความรู้ไปใช้ประกอบอาชีพเพิ่มรายได้ให้กับตนเองและครอบครัว (ร้อยละ65)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กปร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			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204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15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45FC04-DBD6-4D9B-A0E1-3B674FD80754}"/>
              </a:ext>
            </a:extLst>
          </p:cNvPr>
          <p:cNvSpPr/>
          <p:nvPr/>
        </p:nvSpPr>
        <p:spPr>
          <a:xfrm>
            <a:off x="167947" y="321945"/>
            <a:ext cx="11706507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แผนงานบูรณาการพัฒนาศักยภาพการผลิตภาคการเกษตร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96585-49D3-4B27-B349-938EAA32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5" y="405684"/>
            <a:ext cx="415500" cy="4155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98085B6-D78B-4193-8207-AD5514059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98023"/>
              </p:ext>
            </p:extLst>
          </p:nvPr>
        </p:nvGraphicFramePr>
        <p:xfrm>
          <a:off x="582664" y="1219158"/>
          <a:ext cx="10912650" cy="5326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9547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33121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37849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37849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6428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1 โครงการพัฒนาเกษตรกรปราดเปรื่อง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8583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พัฒนาเกษตรกรปราดเปรื่องในเขตปฏิรูปที่ดิน </a:t>
                      </a:r>
                      <a:endParaRPr lang="en-GB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5,027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100.54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8938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เกษตรกรผ่าน </a:t>
                      </a:r>
                      <a:r>
                        <a:rPr lang="en-US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Existing Smart Farmer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(เกณฑ์ร้อยละ 60)</a:t>
                      </a:r>
                      <a:endParaRPr lang="en-GB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3,798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126.60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04525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เกษตรกรเป็น </a:t>
                      </a:r>
                      <a:r>
                        <a:rPr lang="en-US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Farmer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ต้นแบบในเขตปฏิรูปที่ดิน</a:t>
                      </a:r>
                      <a:endParaRPr lang="en-GB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solidFill>
                            <a:srgbClr val="26262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123420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solidFill>
                          <a:srgbClr val="26262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929730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2 โครงการศูนย์เรียนรู้การเพิ่มประสิทธิภาพการผลิตสินค้าเกษตร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584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สนับสนุน ส่งเสริม พัฒนาศักยภาพศูนย์/แปลง/ฐานเรียนรู้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856773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6421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A74EA95-CDBA-4377-ABA1-299EFD6951A6}"/>
              </a:ext>
            </a:extLst>
          </p:cNvPr>
          <p:cNvSpPr txBox="1"/>
          <p:nvPr/>
        </p:nvSpPr>
        <p:spPr>
          <a:xfrm>
            <a:off x="643154" y="3672294"/>
            <a:ext cx="1090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ร้อยละของเกษตรกรที่ผ่านการอบรมได้รับการพัฒนาเป็น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Farmer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 (ร้อยละ 60)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  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29108-735E-4404-BBF0-CDBE0BFEBB42}"/>
              </a:ext>
            </a:extLst>
          </p:cNvPr>
          <p:cNvSpPr txBox="1"/>
          <p:nvPr/>
        </p:nvSpPr>
        <p:spPr>
          <a:xfrm>
            <a:off x="525295" y="5528986"/>
            <a:ext cx="1090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ศูนย์เรียนรู้การเพิ่มประสิทธิภาพการผลิตสินค้าเกษตรในเขตปฏิรูปที่ดินมีการใช้เป็นแหล่งเรียนรู้ (ร้อยละ 100)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  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3389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16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45FC04-DBD6-4D9B-A0E1-3B674FD80754}"/>
              </a:ext>
            </a:extLst>
          </p:cNvPr>
          <p:cNvSpPr/>
          <p:nvPr/>
        </p:nvSpPr>
        <p:spPr>
          <a:xfrm>
            <a:off x="167947" y="396376"/>
            <a:ext cx="11706507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แผนงานบูรณาการพัฒนาศักยภาพการผลิตภาคการเกษตร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7C3BF2-8E9E-44F3-8DE6-01A0CF995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10514"/>
              </p:ext>
            </p:extLst>
          </p:nvPr>
        </p:nvGraphicFramePr>
        <p:xfrm>
          <a:off x="582664" y="1219158"/>
          <a:ext cx="10912650" cy="531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9547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33121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37849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37849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6428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3 โครงการระบบส่งเสริมเกษตรแบบแปลงใหญ่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132132"/>
                  </a:ext>
                </a:extLst>
              </a:tr>
              <a:tr h="2847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อบรมถ่ายทอดความรู้ด้านการรวมกลุ่ม การลดต้นทุน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การเพิ่มประสิทธิภาพ การบริหารจัดการ การเชื่อมโยงตลาด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143.75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064435"/>
                  </a:ext>
                </a:extLst>
              </a:tr>
              <a:tr h="28476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26262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6,488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6,540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837607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07212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4 โครงการบริหารจัดการการผลิตสินค้าเกษตรตามแผนที่เกษตรเพื่อการบริหารจัดการเชิงรุก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40142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- การปรับเปลี่ยนการผลิตทางการเกษตรในเขตปฏิรูปที่ดิน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Agri Map)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8,317</a:t>
                      </a:r>
                    </a:p>
                    <a:p>
                      <a:pPr algn="r" rtl="0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103.96</a:t>
                      </a:r>
                    </a:p>
                    <a:p>
                      <a:pPr algn="r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74915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A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6762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7396585-49D3-4B27-B349-938EAA32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5" y="448216"/>
            <a:ext cx="415500" cy="41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E86AC6-8E73-4696-A979-6221881E13C8}"/>
              </a:ext>
            </a:extLst>
          </p:cNvPr>
          <p:cNvSpPr txBox="1"/>
          <p:nvPr/>
        </p:nvSpPr>
        <p:spPr>
          <a:xfrm>
            <a:off x="589093" y="3321420"/>
            <a:ext cx="1090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ร้อยละของต้นทุนการผลิตสินค้าเกษตรพื้นที่การเกษตรแบบแปลงใหญ่ลดลงไม่น้อยกว่า (ร้อยละ 10)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  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D7A72-0E23-4649-9CB9-E33C4420DEE6}"/>
              </a:ext>
            </a:extLst>
          </p:cNvPr>
          <p:cNvSpPr txBox="1"/>
          <p:nvPr/>
        </p:nvSpPr>
        <p:spPr>
          <a:xfrm>
            <a:off x="525295" y="5486454"/>
            <a:ext cx="1090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ร้อยละของพื้นที่ที่ได้รับการส่งเสริมมีการปรับเปลี่ยนให้มีความเหมาะสมกับสภาพพื้นที่ (ร้อยละ 60)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กปร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  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30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17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8A971-FAA2-4A52-91BA-ECDD43F3F6D7}"/>
              </a:ext>
            </a:extLst>
          </p:cNvPr>
          <p:cNvSpPr/>
          <p:nvPr/>
        </p:nvSpPr>
        <p:spPr>
          <a:xfrm>
            <a:off x="167947" y="396376"/>
            <a:ext cx="11706507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แผนงานบูรณาการพัฒนาศักยภาพการผลิตภาคการเกษตร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ADF19-658B-4369-AB53-EDDE611F7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5" y="448216"/>
            <a:ext cx="415500" cy="4155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54EE97-4D72-41FD-905C-FDBB52606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07597"/>
              </p:ext>
            </p:extLst>
          </p:nvPr>
        </p:nvGraphicFramePr>
        <p:xfrm>
          <a:off x="601327" y="1501383"/>
          <a:ext cx="10893987" cy="385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8876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31525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35561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35561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6246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5 โครงการพัฒนาเกษตรกรรมยั่งยืน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584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68,100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69,168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101.57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5677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ส่งเสริมเกษตรอินทรีย์ในเขตปฏิรูปที่ดิน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12,211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135.68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27508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ส่งเสริมกระบวนการเรียนรู้การเป็นนักส่งเสริมเกษตร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อินทรีย์ให้กับเจ้าหน้าที่ ส.ป.ก. จังหวัด และผู้แทน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2,517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139.83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12435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ส่งเสริมและพัฒนาเกษตรทฤษฎีใหม่ในเขตปฏิรูปที่ดิน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14,100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14,100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49530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ส่งเสริมการพัฒนาองค์ความรู้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4,700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4,621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41201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วนเกษตรในเขตปฏิรูปที่ดิน</a:t>
                      </a:r>
                      <a:r>
                        <a:rPr lang="en-GB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GB" sz="2400" b="1" i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i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เนื้อที่ปลูก</a:t>
                      </a:r>
                      <a:r>
                        <a:rPr lang="en-GB" sz="2400" b="1" i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400" b="1" i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42,857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95.24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10914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8D0DDA2-13FE-49A0-84B0-CBC38D077B0B}"/>
              </a:ext>
            </a:extLst>
          </p:cNvPr>
          <p:cNvSpPr/>
          <p:nvPr/>
        </p:nvSpPr>
        <p:spPr>
          <a:xfrm>
            <a:off x="6464" y="5837274"/>
            <a:ext cx="12203723" cy="1024383"/>
          </a:xfrm>
          <a:prstGeom prst="rect">
            <a:avLst/>
          </a:prstGeom>
          <a:solidFill>
            <a:srgbClr val="2D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7D2FA-65FF-41B2-94B4-6AB7730C17C4}"/>
              </a:ext>
            </a:extLst>
          </p:cNvPr>
          <p:cNvSpPr txBox="1"/>
          <p:nvPr/>
        </p:nvSpPr>
        <p:spPr>
          <a:xfrm>
            <a:off x="414670" y="5873247"/>
            <a:ext cx="117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ร้อยละของพื้นที่เป้าหมายได้รับการส่งเสริมตามแนวทางศาสตร์พระราชาไม่น้อยกว่า (ร้อยละ 25)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			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867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18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7C09C-D98B-4D91-9207-AD64264E2DCF}"/>
              </a:ext>
            </a:extLst>
          </p:cNvPr>
          <p:cNvSpPr/>
          <p:nvPr/>
        </p:nvSpPr>
        <p:spPr>
          <a:xfrm>
            <a:off x="153459" y="331981"/>
            <a:ext cx="11885082" cy="508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แผนงานบูรณาการบริหารจัดการทรัพยากรน้ำ (งบลงทุน)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B13E5A-7497-47CB-90AB-CE040CA84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01375"/>
              </p:ext>
            </p:extLst>
          </p:nvPr>
        </p:nvGraphicFramePr>
        <p:xfrm>
          <a:off x="545340" y="927532"/>
          <a:ext cx="10968634" cy="1493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1558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37908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44712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44712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6974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โครงการที่ 1 โครงการเพิ่มพื้นที่ชลประทาน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584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จัดการแหล่งน้ำในเขตปฏิรูปที่ดิน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10914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C3427AC-D4B9-4C85-8CEE-5FABBECDC287}"/>
              </a:ext>
            </a:extLst>
          </p:cNvPr>
          <p:cNvSpPr/>
          <p:nvPr/>
        </p:nvSpPr>
        <p:spPr>
          <a:xfrm>
            <a:off x="5236537" y="3578649"/>
            <a:ext cx="1848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31 พ.ค. 62)</a:t>
            </a:r>
            <a:endParaRPr lang="th-TH" sz="1600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4433D-2D51-4081-9577-6D90F5139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" y="354259"/>
            <a:ext cx="463941" cy="4639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7D0764-939C-4E83-8801-26795C7EED4A}"/>
              </a:ext>
            </a:extLst>
          </p:cNvPr>
          <p:cNvSpPr/>
          <p:nvPr/>
        </p:nvSpPr>
        <p:spPr>
          <a:xfrm>
            <a:off x="6464" y="5837274"/>
            <a:ext cx="12203723" cy="1024383"/>
          </a:xfrm>
          <a:prstGeom prst="rect">
            <a:avLst/>
          </a:prstGeom>
          <a:solidFill>
            <a:srgbClr val="2D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B4230-54A9-4B63-AE23-D0B3473707ED}"/>
              </a:ext>
            </a:extLst>
          </p:cNvPr>
          <p:cNvSpPr txBox="1"/>
          <p:nvPr/>
        </p:nvSpPr>
        <p:spPr>
          <a:xfrm>
            <a:off x="414670" y="5873247"/>
            <a:ext cx="117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ร้อยละของแหล่งน้ำในเขตปฏิรูปที่ดินที่ได้รับการพัฒนามีการใช้ประโยชน์ (ร้อยละ 100) </a:t>
            </a:r>
          </a:p>
          <a:p>
            <a:pPr>
              <a:buClr>
                <a:schemeClr val="accent4"/>
              </a:buClr>
            </a:pP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อยู่ระหว่างเก็บรวบรวม วิเคราะห์ สรุปผลการดำเนินงานและจัดทำรายงาน 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ป.)</a:t>
            </a:r>
            <a:r>
              <a:rPr lang="th-TH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         																		</a:t>
            </a:r>
            <a:r>
              <a:rPr lang="th-TH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  <a:endParaRPr lang="th-TH" spc="8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1766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19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AADDDA-42D9-4502-B65B-AC5A47479837}"/>
              </a:ext>
            </a:extLst>
          </p:cNvPr>
          <p:cNvSpPr/>
          <p:nvPr/>
        </p:nvSpPr>
        <p:spPr>
          <a:xfrm>
            <a:off x="171059" y="428810"/>
            <a:ext cx="11867482" cy="508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การดำเนินงานกองทุนการปฏิรูปที่ดินเพื่อเกษตรกรรม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B0BE2B-D927-4F35-B086-723DF9BD5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84567"/>
              </p:ext>
            </p:extLst>
          </p:nvPr>
        </p:nvGraphicFramePr>
        <p:xfrm>
          <a:off x="545339" y="1102845"/>
          <a:ext cx="10968633" cy="3747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1557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37908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44712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44712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6974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7143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GB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การให้บริการสินเชื่อเงินกองทุน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331.476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337.133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101.71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74067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9,912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7143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การจัดเก็บเงินต้นของเงินกู้ (ครบกำหนด)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337.205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297.511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88.23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4950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18,148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16,257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89.58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7143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การจัดเก็บเงินกู้ค้างชำระ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908.780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80.864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0853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24,992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10,879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43.53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7143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การจัดเก็บรายได้ค่าเช่าและเงินต้นค่าเช่าซื้อ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415.473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57.392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13.81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22,091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15,603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70.63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43600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429EF8E-56F1-42F0-B65C-4550DD322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9" y="464336"/>
            <a:ext cx="437445" cy="4374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3427AC-D4B9-4C85-8CEE-5FABBECDC287}"/>
              </a:ext>
            </a:extLst>
          </p:cNvPr>
          <p:cNvSpPr/>
          <p:nvPr/>
        </p:nvSpPr>
        <p:spPr>
          <a:xfrm>
            <a:off x="5353500" y="1462766"/>
            <a:ext cx="1848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31 ก.ค. 62)</a:t>
            </a:r>
            <a:endParaRPr lang="th-TH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6A605B3-7696-48C8-951E-76F027872E32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BFF051-450E-4833-9B86-35635111A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61962"/>
              </p:ext>
            </p:extLst>
          </p:nvPr>
        </p:nvGraphicFramePr>
        <p:xfrm>
          <a:off x="694746" y="1428448"/>
          <a:ext cx="10781906" cy="413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8710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1577993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615892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297291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32020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จัดที่ดิน</a:t>
                      </a:r>
                      <a:endParaRPr lang="th-TH" sz="22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ภาพรวม (เกษตรกรรม+ชุมชน)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7257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รังวัด</a:t>
                      </a:r>
                      <a:endParaRPr lang="th-TH" sz="2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44,632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48,400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108.44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46742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338,852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308,485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91.04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63763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สอบสวนสิทธิ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69,567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110.42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7659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550,801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2744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ผ่าน </a:t>
                      </a:r>
                      <a:r>
                        <a:rPr lang="th-TH" sz="22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37,448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59.44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91171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329,575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94548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มอบ ส.ป.ก. 4-01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32,176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51.07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455597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306,728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1618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28B61B-8E1E-405E-A104-3133BA941F00}"/>
              </a:ext>
            </a:extLst>
          </p:cNvPr>
          <p:cNvSpPr txBox="1"/>
          <p:nvPr/>
        </p:nvSpPr>
        <p:spPr>
          <a:xfrm>
            <a:off x="716012" y="901449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F4F58-8DF2-4C85-8EB8-83C7449F5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2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F26E3-182A-4A62-B09F-33ED07BA7BF7}"/>
              </a:ext>
            </a:extLst>
          </p:cNvPr>
          <p:cNvSpPr/>
          <p:nvPr/>
        </p:nvSpPr>
        <p:spPr>
          <a:xfrm>
            <a:off x="6465" y="5845609"/>
            <a:ext cx="12203722" cy="1015663"/>
          </a:xfrm>
          <a:prstGeom prst="rect">
            <a:avLst/>
          </a:prstGeom>
          <a:solidFill>
            <a:srgbClr val="2D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1A170-5E81-42A1-AB3D-C51BF8729F21}"/>
              </a:ext>
            </a:extLst>
          </p:cNvPr>
          <p:cNvSpPr txBox="1"/>
          <p:nvPr/>
        </p:nvSpPr>
        <p:spPr>
          <a:xfrm>
            <a:off x="316499" y="5845384"/>
            <a:ext cx="12185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4"/>
              </a:buClr>
              <a:buFont typeface="Arial" pitchFamily="34" charset="0"/>
              <a:buChar char="•"/>
            </a:pPr>
            <a:r>
              <a:rPr lang="th-TH" sz="2000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ตัวชี้วัดเชิงคุณภาพ </a:t>
            </a:r>
            <a:r>
              <a:rPr lang="en-GB" sz="2000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ร้อยละของเกษตรกรเข้าทำประโยชน์ในเขตปฏิรูปที่ดิน (ร้อยละ 95) </a:t>
            </a:r>
          </a:p>
          <a:p>
            <a:pPr>
              <a:buClr>
                <a:schemeClr val="accent4"/>
              </a:buClr>
            </a:pPr>
            <a:r>
              <a:rPr lang="th-TH" sz="2000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อยู่ระหว่างเก็บรวบรวม วิเคราะห์ สรุปผลการดำเนินงานและจัดทำรายงาน </a:t>
            </a:r>
            <a:r>
              <a:rPr lang="th-TH" sz="2000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(ผู้รับผิดชอบ </a:t>
            </a:r>
            <a:r>
              <a:rPr lang="en-GB" sz="2000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i="1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สวผ</a:t>
            </a:r>
            <a:r>
              <a:rPr lang="th-TH" sz="2000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r>
              <a:rPr lang="th-TH" sz="2000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</a:t>
            </a:r>
          </a:p>
          <a:p>
            <a:pPr>
              <a:buClr>
                <a:schemeClr val="accent4"/>
              </a:buClr>
            </a:pPr>
            <a:r>
              <a:rPr lang="th-TH" sz="2000" b="1" spc="80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									    </a:t>
            </a:r>
            <a:r>
              <a:rPr lang="th-TH" sz="2000" b="1" spc="8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พร้อมรายงาน สงป. ภายใน 30 ก.ย. 62</a:t>
            </a:r>
          </a:p>
        </p:txBody>
      </p:sp>
    </p:spTree>
    <p:extLst>
      <p:ext uri="{BB962C8B-B14F-4D97-AF65-F5344CB8AC3E}">
        <p14:creationId xmlns:p14="http://schemas.microsoft.com/office/powerpoint/2010/main" val="422166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0C97867F-F717-4916-A50B-10CAACE433D7}"/>
              </a:ext>
            </a:extLst>
          </p:cNvPr>
          <p:cNvSpPr/>
          <p:nvPr/>
        </p:nvSpPr>
        <p:spPr>
          <a:xfrm>
            <a:off x="6575" y="435002"/>
            <a:ext cx="7448956" cy="200687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8D5D02B-2B55-4F2D-ADFF-0A89114EEB17}"/>
              </a:ext>
            </a:extLst>
          </p:cNvPr>
          <p:cNvSpPr/>
          <p:nvPr/>
        </p:nvSpPr>
        <p:spPr>
          <a:xfrm>
            <a:off x="5139904" y="422985"/>
            <a:ext cx="3907561" cy="212704"/>
          </a:xfrm>
          <a:prstGeom prst="rect">
            <a:avLst/>
          </a:prstGeom>
          <a:solidFill>
            <a:srgbClr val="A6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9FBFFFB-B531-4A90-B090-0F93997089CC}"/>
              </a:ext>
            </a:extLst>
          </p:cNvPr>
          <p:cNvSpPr/>
          <p:nvPr/>
        </p:nvSpPr>
        <p:spPr>
          <a:xfrm>
            <a:off x="9038334" y="433699"/>
            <a:ext cx="3150097" cy="201990"/>
          </a:xfrm>
          <a:prstGeom prst="rect">
            <a:avLst/>
          </a:prstGeom>
          <a:solidFill>
            <a:srgbClr val="C6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DA1A139-B486-42CA-BE93-CE54FAEABC8E}"/>
              </a:ext>
            </a:extLst>
          </p:cNvPr>
          <p:cNvSpPr/>
          <p:nvPr/>
        </p:nvSpPr>
        <p:spPr>
          <a:xfrm>
            <a:off x="0" y="-19043"/>
            <a:ext cx="12192000" cy="455882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FD35ABD-8C33-4CBD-80C0-96AFEE8DDC0C}"/>
              </a:ext>
            </a:extLst>
          </p:cNvPr>
          <p:cNvSpPr/>
          <p:nvPr/>
        </p:nvSpPr>
        <p:spPr>
          <a:xfrm>
            <a:off x="6575" y="4544433"/>
            <a:ext cx="12181856" cy="2160240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1">
            <a:extLst>
              <a:ext uri="{FF2B5EF4-FFF2-40B4-BE49-F238E27FC236}">
                <a16:creationId xmlns:a16="http://schemas.microsoft.com/office/drawing/2014/main" id="{2B04D01D-A668-456F-B566-52AA37C2A56D}"/>
              </a:ext>
            </a:extLst>
          </p:cNvPr>
          <p:cNvSpPr/>
          <p:nvPr/>
        </p:nvSpPr>
        <p:spPr>
          <a:xfrm>
            <a:off x="1524001" y="1906689"/>
            <a:ext cx="9130259" cy="239950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7C2BBB-0CA5-488E-A42A-992BBE18AAB0}"/>
              </a:ext>
            </a:extLst>
          </p:cNvPr>
          <p:cNvSpPr txBox="1"/>
          <p:nvPr/>
        </p:nvSpPr>
        <p:spPr>
          <a:xfrm>
            <a:off x="5538033" y="2307495"/>
            <a:ext cx="3239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E4D425-3F30-4619-A01A-3B6D20DEC713}"/>
              </a:ext>
            </a:extLst>
          </p:cNvPr>
          <p:cNvSpPr txBox="1"/>
          <p:nvPr/>
        </p:nvSpPr>
        <p:spPr>
          <a:xfrm>
            <a:off x="3639463" y="2027416"/>
            <a:ext cx="2492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90358-F042-447B-8A09-C1A81A462412}"/>
              </a:ext>
            </a:extLst>
          </p:cNvPr>
          <p:cNvSpPr txBox="1"/>
          <p:nvPr/>
        </p:nvSpPr>
        <p:spPr>
          <a:xfrm>
            <a:off x="5859352" y="5839495"/>
            <a:ext cx="6059860" cy="27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th-TH" sz="20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สำนักวิชาการและแผนงาน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759090-898D-4F0D-942F-9DEDEDC1DBE9}"/>
              </a:ext>
            </a:extLst>
          </p:cNvPr>
          <p:cNvCxnSpPr>
            <a:cxnSpLocks/>
          </p:cNvCxnSpPr>
          <p:nvPr/>
        </p:nvCxnSpPr>
        <p:spPr>
          <a:xfrm>
            <a:off x="139700" y="6050280"/>
            <a:ext cx="11938000" cy="0"/>
          </a:xfrm>
          <a:prstGeom prst="line">
            <a:avLst/>
          </a:prstGeom>
          <a:ln w="12700">
            <a:solidFill>
              <a:srgbClr val="ECECE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372018F-9010-4CDE-A1B4-620C6B20D32D}"/>
              </a:ext>
            </a:extLst>
          </p:cNvPr>
          <p:cNvSpPr/>
          <p:nvPr/>
        </p:nvSpPr>
        <p:spPr>
          <a:xfrm>
            <a:off x="12700" y="6664143"/>
            <a:ext cx="7448956" cy="200687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2945-E87D-426A-A6BD-62E6C1E4B9EA}"/>
              </a:ext>
            </a:extLst>
          </p:cNvPr>
          <p:cNvSpPr/>
          <p:nvPr/>
        </p:nvSpPr>
        <p:spPr>
          <a:xfrm>
            <a:off x="5146029" y="6662840"/>
            <a:ext cx="3907561" cy="201990"/>
          </a:xfrm>
          <a:prstGeom prst="rect">
            <a:avLst/>
          </a:prstGeom>
          <a:solidFill>
            <a:srgbClr val="A6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237307-9B97-478B-9AAA-402F965199FB}"/>
              </a:ext>
            </a:extLst>
          </p:cNvPr>
          <p:cNvSpPr/>
          <p:nvPr/>
        </p:nvSpPr>
        <p:spPr>
          <a:xfrm>
            <a:off x="9044459" y="6662840"/>
            <a:ext cx="3150097" cy="201990"/>
          </a:xfrm>
          <a:prstGeom prst="rect">
            <a:avLst/>
          </a:prstGeom>
          <a:solidFill>
            <a:srgbClr val="C6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650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3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336FE-F004-4D37-AB64-27DEA5E63EA3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0CAE3-16A0-4063-9BD0-F7AE2D534358}"/>
              </a:ext>
            </a:extLst>
          </p:cNvPr>
          <p:cNvSpPr txBox="1"/>
          <p:nvPr/>
        </p:nvSpPr>
        <p:spPr>
          <a:xfrm>
            <a:off x="345557" y="95537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B2CDC1-EBFF-4DF1-8FC3-337A45AEA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9E6B47E-68BA-4DEA-81E7-3BAB54C1F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98689"/>
              </p:ext>
            </p:extLst>
          </p:nvPr>
        </p:nvGraphicFramePr>
        <p:xfrm>
          <a:off x="750615" y="1451412"/>
          <a:ext cx="10744700" cy="465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3518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18760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17259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17259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4790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จัดที่ดิน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เกษตรกรรม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7257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ผ่าน </a:t>
                      </a:r>
                      <a:r>
                        <a:rPr lang="th-TH" sz="22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27,581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64.14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7659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323,170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2744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มอบ ส.ป.ก. 4-01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25,499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59.30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91171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302,345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94548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ชุมชน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0108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ผ่าน </a:t>
                      </a:r>
                      <a:r>
                        <a:rPr lang="th-TH" sz="22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9,867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49.34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22102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6,405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5216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มอบ ส.ป.ก. 4-01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6,677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860497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2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4,383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80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2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4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A061F-B751-4DBA-A41D-50ECE82B8482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5B151-BBB4-48E8-9658-32DFE0DFED48}"/>
              </a:ext>
            </a:extLst>
          </p:cNvPr>
          <p:cNvSpPr txBox="1"/>
          <p:nvPr/>
        </p:nvSpPr>
        <p:spPr>
          <a:xfrm>
            <a:off x="345557" y="95537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60250-2E45-4F08-A629-E3BBB9620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D34D42-E264-486B-BC01-5D61D080D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66357"/>
              </p:ext>
            </p:extLst>
          </p:nvPr>
        </p:nvGraphicFramePr>
        <p:xfrm>
          <a:off x="731953" y="1451412"/>
          <a:ext cx="10670055" cy="2345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0839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12377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308107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08107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40625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การปรับปรุงแผนที่แปลงที่ดินตามมาตรฐาน</a:t>
                      </a:r>
                      <a:endParaRPr lang="en-GB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GB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RTK GNSS Network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โครงการการปรับปรุงแผนที่แปลงที่ดินตามมาตรฐาน</a:t>
                      </a:r>
                      <a:endParaRPr lang="en-GB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GB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RTK GNSS Network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260,000 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246,584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7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5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5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466E4-B6BB-49EE-8328-70CA50D5DA5A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4B392-A056-4D71-830A-6359C9ECF714}"/>
              </a:ext>
            </a:extLst>
          </p:cNvPr>
          <p:cNvSpPr txBox="1"/>
          <p:nvPr/>
        </p:nvSpPr>
        <p:spPr>
          <a:xfrm>
            <a:off x="345557" y="95537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C9B61-1E04-4D78-9023-F6F53C1DA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C65212-21ED-45D0-B02F-A2496F68C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2355"/>
              </p:ext>
            </p:extLst>
          </p:nvPr>
        </p:nvGraphicFramePr>
        <p:xfrm>
          <a:off x="731957" y="1541724"/>
          <a:ext cx="10707374" cy="424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7460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1222260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584591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520175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372888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การตรวจสอบการถือครอง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ผลการลงพื้นที่หาข้อมูลเบื้องต้นจากผู้ที่น่าเชื่อถือได้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687,156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01835"/>
                  </a:ext>
                </a:extLst>
              </a:tr>
              <a:tr h="284767">
                <a:tc vMerge="1">
                  <a:txBody>
                    <a:bodyPr/>
                    <a:lstStyle/>
                    <a:p>
                      <a:pPr algn="l" fontAlgn="t"/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4,800,000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7,097,099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147.86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75332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ใช้ประโยชน์ด้วยตนเอง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568,258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3668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5,683,791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76598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ไม่ใช้ประโยชน์ในที่ดิน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97,914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744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1,188,752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1171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เสียชีวิต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20,984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5685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224,557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36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28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6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92799-8D53-4C84-9EE6-3847189878CF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90A34-D2ED-4CAD-9010-3B37865F4A9B}"/>
              </a:ext>
            </a:extLst>
          </p:cNvPr>
          <p:cNvSpPr txBox="1"/>
          <p:nvPr/>
        </p:nvSpPr>
        <p:spPr>
          <a:xfrm>
            <a:off x="345557" y="95537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E9AA0-6523-45BA-9ECC-7922B1846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758029-D71B-41B7-81B0-63E5502F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67210"/>
              </p:ext>
            </p:extLst>
          </p:nvPr>
        </p:nvGraphicFramePr>
        <p:xfrm>
          <a:off x="750618" y="1541724"/>
          <a:ext cx="10651392" cy="424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279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1215870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576306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512227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365710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การตรวจสอบการถือครอง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ผลการรวบรวมข้อมูลนำเสนคณะอนุกรรมการ</a:t>
                      </a:r>
                    </a:p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และผล</a:t>
                      </a:r>
                      <a:r>
                        <a:rPr lang="th-TH" sz="2400" b="1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หนังสือให้มาชี้แจงข้อเท็จจริง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593,168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75041"/>
                  </a:ext>
                </a:extLst>
              </a:tr>
              <a:tr h="284767">
                <a:tc vMerge="1">
                  <a:txBody>
                    <a:bodyPr/>
                    <a:lstStyle/>
                    <a:p>
                      <a:pPr algn="l" fontAlgn="t"/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4,800,000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6,013,247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125.28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2963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         - เป็นเกษตรกรปฏิบัติตามระเบียบ</a:t>
                      </a: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566,202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85464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5,725,033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0403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         </a:t>
                      </a:r>
                      <a:r>
                        <a:rPr lang="en-US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- สงสัยว่าทำผิดระเบียบ</a:t>
                      </a: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6,017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2351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76,205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6530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         -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เสียชีวิต</a:t>
                      </a: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20,949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92813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212,008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4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09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7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92799-8D53-4C84-9EE6-3847189878CF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90A34-D2ED-4CAD-9010-3B37865F4A9B}"/>
              </a:ext>
            </a:extLst>
          </p:cNvPr>
          <p:cNvSpPr txBox="1"/>
          <p:nvPr/>
        </p:nvSpPr>
        <p:spPr>
          <a:xfrm>
            <a:off x="345557" y="95537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E9AA0-6523-45BA-9ECC-7922B1846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758029-D71B-41B7-81B0-63E5502F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53594"/>
              </p:ext>
            </p:extLst>
          </p:nvPr>
        </p:nvGraphicFramePr>
        <p:xfrm>
          <a:off x="750618" y="1541724"/>
          <a:ext cx="10651392" cy="424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279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1215870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576306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512227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365710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การตรวจสอบการถือครอง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กรณีพบความผิดปกติ เปลี่ยนมือหรือเปลี่ยน</a:t>
                      </a:r>
                    </a:p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th-TH" sz="2400" b="1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8,073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9,697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120.12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75041"/>
                  </a:ext>
                </a:extLst>
              </a:tr>
              <a:tr h="284767">
                <a:tc vMerge="1">
                  <a:txBody>
                    <a:bodyPr/>
                    <a:lstStyle/>
                    <a:p>
                      <a:pPr algn="l" fontAlgn="t"/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97,406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119,791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122.98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2963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         - ปฏิบัติตามกฎหมาย</a:t>
                      </a: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9,464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85464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117,056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0403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         </a:t>
                      </a:r>
                      <a:r>
                        <a:rPr lang="en-US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- ไม่ปฏิบัติตามกฎหมาย</a:t>
                      </a: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2351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2,736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6530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          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- </a:t>
                      </a:r>
                      <a:r>
                        <a:rPr lang="th-TH" sz="2400" b="1" i="0" u="none" strike="noStrike" dirty="0" err="1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คป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จ. สั่งให้สิ้นสิทธิ</a:t>
                      </a: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8,073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92813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 marL="12700" marR="12700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97,406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1,511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4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6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8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2DE81-82A4-487B-B5EF-0A5332262166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A3EEC-FD4D-40D4-B907-A13777BF53F6}"/>
              </a:ext>
            </a:extLst>
          </p:cNvPr>
          <p:cNvSpPr txBox="1"/>
          <p:nvPr/>
        </p:nvSpPr>
        <p:spPr>
          <a:xfrm>
            <a:off x="345557" y="95537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9879B-BAF3-46F1-A6CE-2CABD5619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73EB4E-BF01-4386-B345-B43C497A9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59438"/>
              </p:ext>
            </p:extLst>
          </p:nvPr>
        </p:nvGraphicFramePr>
        <p:xfrm>
          <a:off x="731956" y="1541724"/>
          <a:ext cx="10614068" cy="424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3825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1211609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570782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506928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36092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 gridSpan="5"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การตรวจสอบการใช้ประโยชน์ที่ดินผิดวัตถุประสงค์ โดยแผนที่ภาพถ่ายทางอากาศ/ดาวเทียม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35159"/>
                  </a:ext>
                </a:extLst>
              </a:tr>
              <a:tr h="284767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รวมผลการตรวจสอบ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50.27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75041"/>
                  </a:ext>
                </a:extLst>
              </a:tr>
              <a:tr h="284767">
                <a:tc vMerge="1">
                  <a:txBody>
                    <a:bodyPr/>
                    <a:lstStyle/>
                    <a:p>
                      <a:pPr algn="l" fontAlgn="t"/>
                      <a:endParaRPr lang="th-TH" sz="24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21,387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10,673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49.91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2963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ใช้ที่ดินตามวัตถุประสงค์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854640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6,038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0403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ใช้ที่ดินผิดวัตถุประสงค์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2351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3,063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6530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อื่น ๆ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577397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1,572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54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05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052-920C-4BBA-9C2B-6207A6C216FB}"/>
              </a:ext>
            </a:extLst>
          </p:cNvPr>
          <p:cNvSpPr/>
          <p:nvPr/>
        </p:nvSpPr>
        <p:spPr>
          <a:xfrm>
            <a:off x="3549" y="-611"/>
            <a:ext cx="6266470" cy="244588"/>
          </a:xfrm>
          <a:prstGeom prst="rect">
            <a:avLst/>
          </a:prstGeom>
          <a:solidFill>
            <a:srgbClr val="006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A3DCE-8A03-45E8-8616-51CD1F7C2972}"/>
              </a:ext>
            </a:extLst>
          </p:cNvPr>
          <p:cNvSpPr/>
          <p:nvPr/>
        </p:nvSpPr>
        <p:spPr>
          <a:xfrm>
            <a:off x="6278160" y="-611"/>
            <a:ext cx="3287254" cy="245159"/>
          </a:xfrm>
          <a:prstGeom prst="rect">
            <a:avLst/>
          </a:prstGeom>
          <a:solidFill>
            <a:srgbClr val="F28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A33C8-F7FE-4BA7-8A7D-22BA3068697D}"/>
              </a:ext>
            </a:extLst>
          </p:cNvPr>
          <p:cNvSpPr/>
          <p:nvPr/>
        </p:nvSpPr>
        <p:spPr>
          <a:xfrm>
            <a:off x="9545516" y="-611"/>
            <a:ext cx="2650034" cy="24516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3C833F6C-D03B-44A7-85EF-A342CF55164C}" type="slidenum">
              <a:rPr lang="th-TH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9</a:t>
            </a:fld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02D36-784F-4CAC-AA19-0AE30EB7C54E}"/>
              </a:ext>
            </a:extLst>
          </p:cNvPr>
          <p:cNvSpPr/>
          <p:nvPr/>
        </p:nvSpPr>
        <p:spPr>
          <a:xfrm>
            <a:off x="167629" y="396377"/>
            <a:ext cx="11856742" cy="50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แผนงานพื้นฐานด้านการสร้างความสามารถในการแข่งขันของประเทศ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0091D-6C27-4F65-84A7-638D5BEB9FE3}"/>
              </a:ext>
            </a:extLst>
          </p:cNvPr>
          <p:cNvSpPr txBox="1"/>
          <p:nvPr/>
        </p:nvSpPr>
        <p:spPr>
          <a:xfrm>
            <a:off x="345557" y="955378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 1 เกษตรกรได้รับการจัดที่ดินและคุ้มครองพื้นที่เกษตรกรรม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C53E5-4345-42E3-B4AA-A30369859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461139"/>
            <a:ext cx="378247" cy="37824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7E9C13-AA18-4FB1-A3B6-B9728D6D1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82827"/>
              </p:ext>
            </p:extLst>
          </p:nvPr>
        </p:nvGraphicFramePr>
        <p:xfrm>
          <a:off x="657310" y="1451412"/>
          <a:ext cx="10838004" cy="2743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8572">
                  <a:extLst>
                    <a:ext uri="{9D8B030D-6E8A-4147-A177-3AD203B41FA5}">
                      <a16:colId xmlns:a16="http://schemas.microsoft.com/office/drawing/2014/main" val="777630540"/>
                    </a:ext>
                  </a:extLst>
                </a:gridCol>
                <a:gridCol w="996837">
                  <a:extLst>
                    <a:ext uri="{9D8B030D-6E8A-4147-A177-3AD203B41FA5}">
                      <a16:colId xmlns:a16="http://schemas.microsoft.com/office/drawing/2014/main" val="3994359581"/>
                    </a:ext>
                  </a:extLst>
                </a:gridCol>
                <a:gridCol w="1506894">
                  <a:extLst>
                    <a:ext uri="{9D8B030D-6E8A-4147-A177-3AD203B41FA5}">
                      <a16:colId xmlns:a16="http://schemas.microsoft.com/office/drawing/2014/main" val="139490227"/>
                    </a:ext>
                  </a:extLst>
                </a:gridCol>
                <a:gridCol w="1328697">
                  <a:extLst>
                    <a:ext uri="{9D8B030D-6E8A-4147-A177-3AD203B41FA5}">
                      <a16:colId xmlns:a16="http://schemas.microsoft.com/office/drawing/2014/main" val="1680351761"/>
                    </a:ext>
                  </a:extLst>
                </a:gridCol>
                <a:gridCol w="1057004">
                  <a:extLst>
                    <a:ext uri="{9D8B030D-6E8A-4147-A177-3AD203B41FA5}">
                      <a16:colId xmlns:a16="http://schemas.microsoft.com/office/drawing/2014/main" val="2865586442"/>
                    </a:ext>
                  </a:extLst>
                </a:gridCol>
              </a:tblGrid>
              <a:tr h="34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3653"/>
                  </a:ext>
                </a:extLst>
              </a:tr>
              <a:tr h="349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03" marR="6603" marT="6603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33091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การจัดซื้อที่ดินเอกชน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45486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รับคำเสนอขาย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4,777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2102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551,000,000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23.8100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52169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ผ่าน </a:t>
                      </a:r>
                      <a:r>
                        <a:rPr lang="th-TH" sz="2400" b="1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คป</a:t>
                      </a: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4,777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860497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- ส่งหลักฐานเสนอ อกก.คง.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</a:p>
                  </a:txBody>
                  <a:tcPr marL="8136" marR="8136" marT="8136" marB="0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4,777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0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9285</TotalTime>
  <Words>2105</Words>
  <Application>Microsoft Office PowerPoint</Application>
  <PresentationFormat>Widescreen</PresentationFormat>
  <Paragraphs>691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MSC</dc:creator>
  <cp:lastModifiedBy>ALRO</cp:lastModifiedBy>
  <cp:revision>731</cp:revision>
  <cp:lastPrinted>2019-08-02T08:15:42Z</cp:lastPrinted>
  <dcterms:created xsi:type="dcterms:W3CDTF">2018-04-30T06:22:10Z</dcterms:created>
  <dcterms:modified xsi:type="dcterms:W3CDTF">2019-08-23T02:04:39Z</dcterms:modified>
</cp:coreProperties>
</file>