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8" r:id="rId3"/>
    <p:sldId id="277" r:id="rId4"/>
    <p:sldId id="300" r:id="rId5"/>
    <p:sldId id="280" r:id="rId6"/>
    <p:sldId id="282" r:id="rId7"/>
    <p:sldId id="285" r:id="rId8"/>
    <p:sldId id="287" r:id="rId9"/>
    <p:sldId id="283" r:id="rId10"/>
    <p:sldId id="286" r:id="rId11"/>
    <p:sldId id="258" r:id="rId12"/>
    <p:sldId id="264" r:id="rId13"/>
    <p:sldId id="272" r:id="rId14"/>
    <p:sldId id="288" r:id="rId15"/>
    <p:sldId id="289" r:id="rId16"/>
    <p:sldId id="291" r:id="rId17"/>
    <p:sldId id="292" r:id="rId18"/>
    <p:sldId id="297" r:id="rId19"/>
    <p:sldId id="295" r:id="rId20"/>
    <p:sldId id="293" r:id="rId21"/>
    <p:sldId id="296" r:id="rId22"/>
    <p:sldId id="298" r:id="rId23"/>
    <p:sldId id="299" r:id="rId24"/>
    <p:sldId id="301" r:id="rId25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19" autoAdjust="0"/>
  </p:normalViewPr>
  <p:slideViewPr>
    <p:cSldViewPr>
      <p:cViewPr varScale="1">
        <p:scale>
          <a:sx n="83" d="100"/>
          <a:sy n="83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58380-E834-450B-A8AC-5B66E42CC6BD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C0F57-6F99-40E6-8D6D-11A3183BBE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0140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5E7C-A0D9-4D4A-83E3-A2DE54FA66C1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B084D-3FE0-4115-8D82-6598F04089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85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การเพิกถอน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ทางปกครองจะต้อง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คํานึงถึง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ความมั่นคงของสิทธิที่เกิดขึ้น สืบเนื่องมาจาก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 และต้อง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ปกป้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องผู้ที่เชื่อโดยสุจริตในผลของ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 ปกครอง ทั้งนี้ โดยพิจารณาประโยชน์ของผู้อยู่ในบังคับของ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 ผู้ได้รับ ผลกระทบจาก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 และประโยชน์สาธารณะ</a:t>
            </a: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1297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ทางปกครองที่ไม่ชอบด้วยกฎหมายและ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นั้นไม่เป็นการให้ประโยชน์แก่ ผู้รับ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เจ้าหน้าที่หรือผู้บังคับบัญชาของเจ้าหน้าที่นั้นอาจเพิกถอนทั้งหมดและบางส่วนโดย จะให้มีผลย้อนหลังหรือไม่ย้อนหลังหรือให้มีผลในอนาคตไปถึงขณะใดขณะหนึ่งตามที่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กําหนด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ก็ ได้ (มาตรา ๕๐)</a:t>
            </a: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856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๒.๒ การเพิกถอน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งทาง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ปกครองที่ไม่ชอบด้วยกฎหมาย แต่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เป็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นการ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ให้เงินหรือให้ทรัพย์สินหรือให้ ประโยชน์ที่อาจแบ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งแยก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ได้แก ่ ่ผู้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รับคําสั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งทาง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ปกครอง มาตรา ๕๑ วรรคหนึ่ง แห่งพระราชบัญญัตินี้บัญญัติว่า “มาตรา ๕๑ การเพิกถอน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ทางปกครองที่ไม่ชอบด้วยกฎหมายซึ่งเป็นการ ให้เงินหรือให้ทรัพย์สินหรือให้ประโยชน์ที่อาจแบ่งแยกได้ ให้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คํานึงถึง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ความเชื่อโดยสุจริตของ ผู้รับประโยชน์ในความคงอยู่ของ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ทางปกครองนั้นกับประโยชน์สาธารณะประกอบกัน ฯลฯ ฯลฯ ซึ่งจักริน วงศ์กุลฤดี 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และอัญช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ลิตา กองอรรถ ได้ให้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คําอธิบาย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บทบัญญัติดังกล่าวข้างต้น1 0 ๑๒๒ ว่า 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ทางปกครองที่เป็นการให้เงินหรือให้ทรัพย์สินหรือให้ประโยชน์ที่อาจแบ่งแยกได้แก่ผู้รับ 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เจ้าหน้าที่หรือผู้บังคับบัญชาของเจ้าหน้าที่นั้นอาจเพิกถอนทั้งหมดหรือบางส่วนโดยจะให้ มีผลย้อนหลังหรือไม่ย้อนหลังหรือไม่ให้มีผลในอนาคตไปถึงขณะใดขณะหนึ่งตามที่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กําหนด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ก็ได้ แต่การเพิกถอน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ดังกล่าวจะต้อง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คํานึงถึง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ความเชื่อโดยสุจริตของผู้รับประโยชน์ในความคง อยู่ของ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ทางปกครองนั้นกับประโยชน์สาธารณะประกอบกัน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๒.๓ การเพิกถอน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งทาง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ปกครองในกรณีที่ผู้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รับคําสั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งทาง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ปกครองมีความ เชื่อโดยสุจริตในความคงอยู่ของ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่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งทาง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ปกครอง มาตรา ๕๑ วรรคสอง แห่งพระราชบัญญัตินี้บัญญัติว่า “ความเชื่อโดยสุจริตตามวรรคหนึ่งจะได้รับความคุ้มครองต่อเมื่อผู้รับ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ทางปกครองได้ใช้ประโยชน์อันเกิดจาก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ทางปกครองหรือได้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ดําเนินการ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เกี่ยวกับทรัพย์สิน ไปแล้วโดยไม่อาจแก้ไขเปลี่ยนแปลงได้หรือการเปลี่ยนแปลงจะ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ทํา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ให้ผู้นั้นต้องเสียหายเกินควร แก่กรณี” ซึ่งจักริน วงศ์กุลฤดี 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และอัญช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ลิตา กองอรรถ ได้ให้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คําอธิบาย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บทบัญญัติดังกล่าว ข้างต้น1 1 ๑๒๓ ว่าในกรณีที่ผู้รับ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ทางปกครองมีความเชื่อโดยสุจริตในความคงอยู่ของ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ทางปกครอง ถ้าได้ใช้ประโยชน์อันเกิดจาก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ทางปกครองนั้นหรือได้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ดําเนินการ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เกี่ยวกับ ทรัพย์สินไปแล้ว โดยไม่อาจแก้ไขเปลี่ยนแปลงได้หรือการเปลี่ยนแปลงจะ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ทํา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ให้ผู้นั้นเสียหาย เกินสมควร เจ้าหน้าที่หรือผู้บังคับบัญชาของเจ้าหน้าที่นั้นอาจจะไม่สามารถเพิกถอน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ทางปกครองนั้นย้อนหลังไปลบล้าง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เดิมได้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มาตรา ๕๑ วรรคสาม แห่งพระราชบัญญัตินี้ได้บัญญัติกรณีที่ผู้รับ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ทางปกครองจะอ้างความเชื่อโดยสุจริตไม่ได้ไว้ดังนี้ “ในกรณีดังต่อไปนี้ ผู้รับ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ทางปกครองจะอ้างความเชื่อโดยสุจริตไม่ได้ (๑) ผู้นั้นได้แสดงข้อความอันเป็นเท็จหรือปกปิดข้อความจริงซึ่งควรบอกให้แจ้ง หรือข่มขู่ หรือชักจูงใจโดยการให้ทรัพย์สินหรือให้ประโยชน์อื่นใดที่มิชอบด้วยกฎหมาย (๒) ผู้นั้นได้ให้ข้อความซึ่งไม่ถูกต้องหรือไม่ครบถ้วนใน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สาระสําคัญ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(๓) ผู้นั้นได้รู้ถึงความไม่ชอบด้วยกฎหมายของ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ทางปกครองในขณะได้รับ 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ทางปกครองหรือการไม่รู้นั้นเป็นไปโดยความประมาทเลินเล่ออย่างร้ายแรง”</a:t>
            </a: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6059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มาตรา ๕๓ วรรคสี่ แห่งพระราชบัญญัตินี้บัญญัติว่า “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ทางปกครองที่ชอบด้วยกฎหมายซึ่งเป็นการให้เงินหรือให้ทรัพย์สินหรือ ให้ประโยชน์ที่อาจแบ่งแยกได้ อาจถูกเพิกถอนทั้งหมดหรือบางส่วนโดยให้มีผลย้อนหลัง หรือไม่มีผลย้อนหลังหรือมีผลในอนาคตไปถึงขณะใดขณะหนึ่งตามที่</a:t>
            </a:r>
            <a:r>
              <a:rPr lang="th-TH" dirty="0" err="1" smtClean="0"/>
              <a:t>กําหนด</a:t>
            </a:r>
            <a:r>
              <a:rPr lang="th-TH" dirty="0" smtClean="0"/>
              <a:t>ได้ในกรณี ดังต่อไปนี้ </a:t>
            </a:r>
          </a:p>
          <a:p>
            <a:r>
              <a:rPr lang="th-TH" dirty="0" smtClean="0"/>
              <a:t>(๑) มิได้ปฏิบัติหรือปฏิบัติล่าช้าในอันที่จะ</a:t>
            </a:r>
            <a:r>
              <a:rPr lang="th-TH" dirty="0" err="1" smtClean="0"/>
              <a:t>ดําเนินการ</a:t>
            </a:r>
            <a:r>
              <a:rPr lang="th-TH" dirty="0" smtClean="0"/>
              <a:t>ให้เป็นไปตาม วัตถุประสงค์ของ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 (๒) ผู้ได้รับประโยชน์มิได้ปฏิบัติหรือปฏิบัติล่าช้าในอันที่จะ</a:t>
            </a:r>
            <a:r>
              <a:rPr lang="th-TH" dirty="0" err="1" smtClean="0"/>
              <a:t>ดําเนินการ</a:t>
            </a:r>
            <a:r>
              <a:rPr lang="th-TH" dirty="0" smtClean="0"/>
              <a:t>ให้ เป็นไปตามเงื่อนไขของ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 ทั้งนี้ ให้</a:t>
            </a:r>
            <a:r>
              <a:rPr lang="th-TH" dirty="0" err="1" smtClean="0"/>
              <a:t>นํา</a:t>
            </a:r>
            <a:r>
              <a:rPr lang="th-TH" dirty="0" smtClean="0"/>
              <a:t>ความในมาตรา ๕๑ มาใช้บังคับโดยอนุโลม” 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ทางปกครองที่ชอบด้วยกฎหมายซึ่งเป็นการให้เงิน ให้ทรัพย์สิน หรือให้ ประโยชน์ที่แบ่งแยกได้ เจ้าหน้าที่หรือผู้บังคับบัญชาของเจ้าหน้าที่นั้นอาจเพิกถอนทั้งหมด หรือบางส่วน โดยให้มีผลย้อนหลังหรือไม่ย้อนหลังหรือมีผลในอนาคตไปถึงในขณะใดขณะหนึ่ง ก็ได้ในกรณีดังต่อไปนี้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9665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ทางปกครองแม้จะออกมาโดยชอบด้วยกฎหมาย แต่บางกรณีนั้นมีผลบังคับที่ไม่เหมาะสมแก่ สถานการณ์หรือมีเหตุการณ์</a:t>
            </a:r>
            <a:r>
              <a:rPr kumimoji="0" lang="th-TH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สําคัญ</a:t>
            </a:r>
            <a:r>
              <a:rPr kumimoji="0" lang="th-TH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การคง</a:t>
            </a:r>
            <a:r>
              <a:rPr kumimoji="0" lang="th-TH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ดังกล่าวย่อมไม่เกิดผลดี จึง</a:t>
            </a:r>
            <a:r>
              <a:rPr kumimoji="0" lang="th-TH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จําเป็นต้อง</a:t>
            </a:r>
            <a:r>
              <a:rPr kumimoji="0" lang="th-TH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มีการ เพิกถอน</a:t>
            </a:r>
            <a:r>
              <a:rPr kumimoji="0" lang="th-TH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 การเพิกถอน</a:t>
            </a:r>
            <a:r>
              <a:rPr kumimoji="0" lang="th-TH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ทางปกครองที่ชอบด้วยกฎหมายอาจแบ่งได้ เป็น ๓ กรณี คือ</a:t>
            </a:r>
          </a:p>
          <a:p>
            <a:endParaRPr lang="th-TH" dirty="0" smtClean="0"/>
          </a:p>
          <a:p>
            <a:endParaRPr lang="th-TH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มาตรา ๕๓ วรรคสอง แห่งพระราชบัญญัตินี้บัญญัติว่า “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ทางปกครองที่ชอบด้วยกฎหมายซึ่งเป็นการให้ประโยชน์แก่ผู้รับ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ทางปกครองอาจถูกเพิกถอนทั้งหมดหรือบางส่วนโดยให้มีผลตั้งแต่ขณะที่เพิกถอน หรือมีผล ในอนาคตไปถึงขณะใดขณะหนึ่งตามที่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กําหนด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ได้เฉพาะเมื่อมีกรณีดังต่อไปนี้ (๑) มีกฎหมาย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กําหนดให้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เพิกถอนได้หรือมีข้อสงวนสิทธิให้เพิกถอนได้ใน 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ทางปกครองนั้นเอง (๒) 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ทางปกครองนั้นมี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ข้อกําหนด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ให้ผู้รับประโยชน์ต้องปฏิบัติแต่ไม่มีการ ปฏิบัติภายในเวลาที่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กําหนด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(๓) ข้อเท็จจริงและพฤติการณ์เปลี่ยนแปลงไป ซึ่งหากมีข้อเท็จจริงและ พฤติการณ์เช่นนี้ในขณะ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ทําคําสั่ง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ทางปกครองแล้ว เจ้าหน้าที่คงจะไม่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ทําคําสั่ง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 และหากไม่เพิกถอน จะก่อให้เกิดความเสียหายต่อประโยชน์สาธารณะได้ (๔) บทกฎหมายเปลี่ยนแปลงไป ซึ่งหากมีบทกฎหมายเช่นนี้ในขณะ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ทําคําสั่ง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ทางปกครองแล้ว เจ้าหน้าที่คงจะไม่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ทําคําสั่ง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ทางปกครองนั้น แต่การเพิกถอนในกรณีนี้ให้ 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กระทํา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ได้เท่าที่ผู้รับประโยชน์ยังไม่ได้ใช้ประโยชน์ หรือยังไม่ได้รับประโยชน์ตาม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 ปกครองดังกล่าว และหากไม่เพิกถอน จะก่อให้เกิดความเสียหายต่อประโยชน์สาธารณะได้ (๕) อาจเกิดความเสียหายอย่างร้ายแรงต่อประโยชน์สาธารณะหรือต่อ ประชาชนอัน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จําเป็นต้องป้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องกันหรือขจัดเหตุดังกล่าว” 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ทางปกครองที่ชอบด้วยกฎหมายซึ่งเป็นการให้ประโยชน์แก่ผู้รับ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นั้น เจ้าหน้าที่หรือผู้บังคับบัญชาของเจ้าหน้าที่อาจเพิกถอนทั้งหมดหรือบางส่วนโดยให้มีผลตั้งแต่ ขณะที่เพิกถอน หรือมีผลในอนาคตได้เมื่อเกิดกรณีดังต่อไปนี้ (๑) มีกฎหมาย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กําหนดให้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เพิกถอนได้หรือมีข้อสงวนสิทธิให้ (๒) 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คําสั่ง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นั้นมี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ข้อกําหนด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ให้ผู้รับประโยชน์ต้องปฏิบัติ แต่ไม่มีการปฏิบัติ ภายใน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กําหนดเวลา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(๓) มีข้อเท็จจริงและพฤติการณ์เปลี่ยนแปลงไป และหากไม่เพิกถอนจะ ก่อให้เกิดความเสียหายแก่ประโยชน์สาธารณะ(๔) มีบทกฎหมายเปลี่ยนแปลงไป ซึ่งการเพิกถอนจะ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จํากัด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</a:t>
            </a:r>
            <a:r>
              <a:rPr kumimoji="0" lang="th-TH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กระทํา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ได้เท่าที่ ผู้รับประโยชน์ยังไม่ได้ใช้ประโยชน์หรือยังไม่ได้รับประโยชน์ และหากไม่เพิกถอนจะก่อให้เกิด ความเสียหายแก่ประโยชน์สาธารณะ (๕) อาจเกิดความเสียหายอย่างร้ายแรงต่อประโยชน์สาธารณะหรือต่อ ประชาชน</a:t>
            </a: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8905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 smtClean="0"/>
              <a:t>การเพิกถอน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ทางปกครองตามมาตรา ๔๙ ถึงมาตรา ๕๓ แห่งพระราชบัญญัตินี้ เป็นกรณีริเริ่มการเอง </a:t>
            </a:r>
            <a:r>
              <a:rPr lang="en-US" dirty="0" smtClean="0"/>
              <a:t>(</a:t>
            </a:r>
            <a:r>
              <a:rPr lang="fr-FR" dirty="0" smtClean="0"/>
              <a:t>ex </a:t>
            </a:r>
            <a:r>
              <a:rPr lang="fr-FR" dirty="0" err="1" smtClean="0"/>
              <a:t>officio</a:t>
            </a:r>
            <a:r>
              <a:rPr lang="fr-FR" dirty="0" smtClean="0"/>
              <a:t>) </a:t>
            </a:r>
            <a:r>
              <a:rPr lang="th-TH" dirty="0" smtClean="0"/>
              <a:t>ของเจ้าหน้าที่โดยไม่ต้องมีผู้ใดร้องขอหรือโต้แย้ง และเจ้าหน้าที่ผู้ออก</a:t>
            </a:r>
            <a:r>
              <a:rPr lang="th-TH" dirty="0" err="1" smtClean="0"/>
              <a:t>คําสั่ง</a:t>
            </a:r>
            <a:r>
              <a:rPr lang="th-TH" dirty="0" smtClean="0"/>
              <a:t>นั้นเอง (รวมทั้งผู้ที่ย้ายมา</a:t>
            </a:r>
            <a:r>
              <a:rPr lang="th-TH" dirty="0" err="1" smtClean="0"/>
              <a:t>ดํารงตําแหน่ง</a:t>
            </a:r>
            <a:r>
              <a:rPr lang="th-TH" dirty="0" smtClean="0"/>
              <a:t>ภายหลังจากที่ได้มีการออก</a:t>
            </a:r>
            <a:r>
              <a:rPr lang="th-TH" dirty="0" err="1" smtClean="0"/>
              <a:t>คําสั่ง</a:t>
            </a:r>
            <a:r>
              <a:rPr lang="th-TH" dirty="0" smtClean="0"/>
              <a:t>นั้นไปแล้ว) หรือ ผู้บังคับบัญชาของเจ้าหน้าที่ผู้นั้นไม่ว่าในระดับใดก็อาจริเริ่มเพิกถอน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ทางปกครองได้เอง</a:t>
            </a:r>
            <a:endParaRPr lang="th-TH" b="0" i="0" dirty="0" smtClean="0">
              <a:solidFill>
                <a:srgbClr val="000000"/>
              </a:solidFill>
              <a:effectLst/>
              <a:latin typeface="times new roman"/>
            </a:endParaRP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455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2" indent="-342900"/>
            <a:r>
              <a:rPr lang="th-TH" dirty="0" smtClean="0"/>
              <a:t>กรณีที่เนื้อหาส่วนใดของ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ทางปกครองไม่ชอบด้วยกฎหมาย หรือไม่ถูกต้อง ก็อาจเพิกถอนเพียงเนื้อหาส่วนนั้น เช่น ออกใบอนุญาตให้ตั้งโรงงาน</a:t>
            </a:r>
            <a:r>
              <a:rPr lang="th-TH" dirty="0" err="1" smtClean="0"/>
              <a:t>ทํา</a:t>
            </a:r>
            <a:r>
              <a:rPr lang="th-TH" dirty="0" smtClean="0"/>
              <a:t>วงกบ ประตูหน้าต่างอันเป็นโรงงานประเภทที่ ๓ ซึ่งประกอบด้วยอาคาร ๓ หลัง</a:t>
            </a:r>
            <a:r>
              <a:rPr lang="th-TH" dirty="0" err="1" smtClean="0"/>
              <a:t>ทํางาน</a:t>
            </a:r>
            <a:r>
              <a:rPr lang="th-TH" dirty="0" smtClean="0"/>
              <a:t>อย่างเดียวกัน ปรากฏว่ามีหลังหนึ่งอยู่ห่างจากโรงเรียน ๘๐ เมตร และอีก ๒ หลัง อยู่ในระยะ ๑๐๐ เมตร เมื่อ กฎหมายห้ามสร้างโรงงานประเภทที่ ๓ ภายในระยะ ๑๐๐ เมตรจากโรงเรียน ก็อาจเพิกถอน ผลของใบอนุญาตเดิมบางส่วนโดยแก้ไขใบอนุญาตหรือออกใบอนุญาตให้สร้างอาคารโรงงาน ได้เพียง ๒ หลังที่อยู่พ้นระยะ ๑๐๐ เมตร ดังกล่าว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th-TH" dirty="0" smtClean="0"/>
              <a:t>การเพิกถอนบางส่วนในแง่เวลา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ตัวอย่างที่ ๑ มหาวิทยาลัยให้ทุนการศึกษาแก่นักศึกษายากจนด้วยการออกค่าเช่า บ้านรายเดือนให้โดยมีเงื่อนไขว่าถ้าเมื่อใดนักศึกษามีรายได้อื่นถึงระดับหนึ่ง จะต้องงดการได้ ทุนและต้องแจ้งให้มหาวิทยาลัยทราบ ถ้าปรากฏว่ามีนักศึกษาคนหนึ่งได้ทุนไปโดยแสดงข้อความอันเป็นเท็จ ตั้งแต่ขณะพิจารณาให้ทุน เป็นเหตุให้เกิดการเข้าใจผิด มหาวิทยาลัยอาจเพิกถอน</a:t>
            </a:r>
            <a:r>
              <a:rPr lang="th-TH" dirty="0" err="1" smtClean="0"/>
              <a:t>คําสั่ง</a:t>
            </a:r>
            <a:r>
              <a:rPr lang="th-TH" dirty="0" smtClean="0"/>
              <a:t>ให้ทุน ทั้งหมดโดยให้มีผลย้อนหลังไปตั้งแต่เริ่มแรกได้ ซึ่งนักศึกษาคนนั้นจะต้องคืนเงินทุนที่ได้รับไป ทั้งหมด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ตามตัวอย่างที่ ๑ ถ้าปรากฏว่า ๖ เดือนแล้ว ก็มีผู้มารับเป็นบุตรบุญ ธรรม และได้รับค่าใช้จ่ายจากผู้ปกครองเกินระดับที่มหาวิทยาลัย</a:t>
            </a:r>
            <a:r>
              <a:rPr lang="th-TH" dirty="0" err="1" smtClean="0"/>
              <a:t>กําหนดให้</a:t>
            </a:r>
            <a:r>
              <a:rPr lang="th-TH" dirty="0" smtClean="0"/>
              <a:t>งดการได้รับทุน แต่นักศึกษาผู้นั้นมิได้แจ้งให้มหาวิทยาลัยทราบจนเวลาล่วงเลยมา ๑ ปี มหาวิทยาลัยจึงทราบ ความจริงและเพิกถอนการให้ทุนโดยให้มีผลตั้งแต่เดือนที่ ๗ กรณีนี้เป็นการเพิกถอนโดยย้อนหลังไปบางส่วนซึ่งนักศึกษาผู้นั้น จะต้องคืนเงินทุนตั้งแต่เดือนที่ ๗ ถึงสิ้นปีให้แก่มหาวิทยาลัย 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ตามตัวอย่างที่ ๑ ถ้ามหาวิทยาลัยพิจารณาให้ทุนแก่นักศึกษาคนหนึ่ง แต่เจ้าหน้าที่เกิดความสับสนกลับไปแจ้งผลการพิจารณาเป็นชื่อของนักศึกษาอีกคนหนึ่ง และ นักศึกษาผู้นั้นก็ได้ไปเช่าบ้านทั้ง ๆ ที่ตนเองสามารถอาศัยอยู่กับผู้ปกครองได้ ต่อมาเมื่อมหาวิทยาลัยทราบความผิดพลาด ก็อาจเพิกถอน</a:t>
            </a:r>
            <a:r>
              <a:rPr lang="th-TH" dirty="0" err="1" smtClean="0"/>
              <a:t>คําสั่ง</a:t>
            </a:r>
            <a:r>
              <a:rPr lang="th-TH" dirty="0" smtClean="0"/>
              <a:t>เดิมโดยให้มีผลตั้งแต่วันออก</a:t>
            </a:r>
            <a:r>
              <a:rPr lang="th-TH" dirty="0" err="1" smtClean="0"/>
              <a:t>คําสั่ง</a:t>
            </a:r>
            <a:r>
              <a:rPr lang="th-TH" dirty="0" smtClean="0"/>
              <a:t>ให้ เพิกถอนโดยไม่มีผลย้อนหลัง กรณีนี้เป็นการเพิกถอนผลทั้งหมดเฉพาะผลในอนาคตหลังจากได้รับ </a:t>
            </a:r>
            <a:r>
              <a:rPr lang="th-TH" dirty="0" err="1" smtClean="0"/>
              <a:t>คําสั่ง</a:t>
            </a:r>
            <a:r>
              <a:rPr lang="th-TH" dirty="0" smtClean="0"/>
              <a:t>เพิกถอน ซึ่งมีผลเท่ากับว่านักศึกษาผู้นั้นไม่ได้อะไรและไม่เสียอะไร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ตามตัวอย่างที่ ๓ ถ้าปรากฏว่านักศึกษาผู้นั้นไม่มีที่อยู่อาศัยอื่นและอาจ ต้องเตรียมตัวระยะหนึ่งเพื่อหาบ้านพักอื่น มหาวิทยาลัยอาจออก</a:t>
            </a:r>
            <a:r>
              <a:rPr lang="th-TH" dirty="0" err="1" smtClean="0"/>
              <a:t>คําสั่ง</a:t>
            </a:r>
            <a:r>
              <a:rPr lang="th-TH" dirty="0" smtClean="0"/>
              <a:t>ให้</a:t>
            </a:r>
            <a:r>
              <a:rPr lang="th-TH" dirty="0" err="1" smtClean="0"/>
              <a:t>คําสั่ง</a:t>
            </a:r>
            <a:r>
              <a:rPr lang="th-TH" dirty="0" smtClean="0"/>
              <a:t>เดิมมีผลต่อไป เป็นเวลาอีก ๒ เดือนเพื่อความเป็นธรรมเพราะการที่นักศึกษาผู้นั้นไปเช่าบ้านไว้ก็เพราะเชื่อ ใน</a:t>
            </a:r>
            <a:r>
              <a:rPr lang="th-TH" dirty="0" err="1" smtClean="0"/>
              <a:t>คําสั่ง</a:t>
            </a:r>
            <a:r>
              <a:rPr lang="th-TH" dirty="0" smtClean="0"/>
              <a:t>เดิมของมหาวิทยาลัย กรณีนี้เป็นการเพิกถอนโดยให้มีผลต่อไปในอนาคตได้เพียงบางส่วน ระยะเวลาหนึ่ง </a:t>
            </a: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6459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๔.๑.๑ การเพิกถอนการให้ประโยชน์ที่แบ่งแยกได้ (เงิน) ต้องพิจารณาความเชื่อโดยสุจริตของผู้รับประโยชน์ หมายถึง</a:t>
            </a:r>
          </a:p>
          <a:p>
            <a:endParaRPr lang="th-TH" dirty="0" smtClean="0"/>
          </a:p>
          <a:p>
            <a:r>
              <a:rPr lang="th-TH" dirty="0" smtClean="0"/>
              <a:t> </a:t>
            </a:r>
          </a:p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มาตรา ๕๑ วรรคสี่ แห่งพระราชบัญญัตินี้บัญญัติว่า “ในกรณีที่เพิกถอนโดยให้มีผลย้อนหลัง การคืนเงิน ทรัพย์สินหรือ ประโยชน์ที่ผู้รับ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ทางปกครองได้ไป ให้</a:t>
            </a:r>
            <a:r>
              <a:rPr lang="th-TH" dirty="0" err="1" smtClean="0"/>
              <a:t>นํา</a:t>
            </a:r>
            <a:r>
              <a:rPr lang="th-TH" dirty="0" smtClean="0"/>
              <a:t>บทบัญญัติว่าด้วยลาภมิควรได้ในประมวล กฎหมายแพ่งและพาณิชย์มาใช้บังคับโดยอนุโลม โดยถ้าเมื่อใดผู้รับ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ทางปกครองได้รู้ถึง ความไม่ชอบด้วยกฎหมายของ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 หรือควรได้รู้เช่นนั้นหากผู้นั้นมิได้ประเมิน เลินเล่ออย่างร้ายแรง ให้ถือว่าผู้นั้นตกอยู่ในฐานะไม่สุจริตตั้งแต่เวลานั้นเป็นต้นไป และในกรณี ตามวรรคสาม ผู้นั้นต้องรับผิดในการคืนเงิน ทรัพย์สินหรือประโยชน์ที่ได้รับไปเต็ม</a:t>
            </a:r>
            <a:r>
              <a:rPr lang="th-TH" dirty="0" err="1" smtClean="0"/>
              <a:t>จํานวน</a:t>
            </a:r>
            <a:r>
              <a:rPr lang="th-TH" dirty="0" smtClean="0"/>
              <a:t>” จักริน วงศ์กุลฤดี </a:t>
            </a:r>
            <a:r>
              <a:rPr lang="th-TH" dirty="0" err="1" smtClean="0"/>
              <a:t>และอัญช</a:t>
            </a:r>
            <a:r>
              <a:rPr lang="th-TH" dirty="0" smtClean="0"/>
              <a:t>ลิตา กองอรรถ ได้ให้</a:t>
            </a:r>
            <a:r>
              <a:rPr lang="th-TH" dirty="0" err="1" smtClean="0"/>
              <a:t>คําอธิบาย</a:t>
            </a:r>
            <a:r>
              <a:rPr lang="th-TH" dirty="0" smtClean="0"/>
              <a:t>บทบัญญัติ ดังกล่าวข้างต้น1 3 ๑๒๕ ว่า ในกรณีที่เป็นการเพิกถอนการให้ประโยชน์ที่แบ่งแยกได้ การเพิกถอน 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ทางปกครองจะให้มีผลย้อนหลังหรือไม่จะต้องพิจารณาจากสภาพของเรื่อง ความเชื่อโดย สุจริตของผู้รับประโยชน์ และประโยชน์สาธารณะประกอบกัน โดย</a:t>
            </a:r>
            <a:r>
              <a:rPr lang="th-TH" dirty="0" err="1" smtClean="0"/>
              <a:t>กําหนดให้</a:t>
            </a:r>
            <a:r>
              <a:rPr lang="th-TH" dirty="0" smtClean="0"/>
              <a:t>บุคคลผู้รับ</a:t>
            </a:r>
            <a:r>
              <a:rPr lang="th-TH" dirty="0" err="1" smtClean="0"/>
              <a:t>คําสั่ง</a:t>
            </a:r>
            <a:r>
              <a:rPr lang="th-TH" dirty="0" smtClean="0"/>
              <a:t> ทางปกครองต้องคืนประโยชน์ที่ได้รับไปตามหลักลาภมิควรได้ ถ้าผู้นั้นได้รู้ถึงความไม่ชอบ ด้วยกฎหมายของ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ทางปกครองในขณะได้รับ</a:t>
            </a:r>
            <a:r>
              <a:rPr lang="th-TH" dirty="0" err="1" smtClean="0"/>
              <a:t>คําสั่ง</a:t>
            </a:r>
            <a:r>
              <a:rPr lang="th-TH" dirty="0" smtClean="0"/>
              <a:t> หรือการไม่รู้นั้นเป็นไปด้วยความ ประมาทเลินเล่ออย่างร้ายแรง ผู้นั้นก็ต้องคืนประโยชน์ที่ได้รับไปเต็ม</a:t>
            </a:r>
            <a:r>
              <a:rPr lang="th-TH" dirty="0" err="1" smtClean="0"/>
              <a:t>จํานวน</a:t>
            </a:r>
            <a:r>
              <a:rPr lang="th-TH" dirty="0" smtClean="0"/>
              <a:t> ๔.๑.๒ การเพิกถอนการให้ประโยชน์ที่แบ</a:t>
            </a:r>
            <a:r>
              <a:rPr lang="th-TH" dirty="0" err="1" smtClean="0"/>
              <a:t>งแยก</a:t>
            </a:r>
            <a:r>
              <a:rPr lang="th-TH" dirty="0" smtClean="0"/>
              <a:t>ไม ่ </a:t>
            </a:r>
            <a:r>
              <a:rPr lang="th-TH" dirty="0" err="1" smtClean="0"/>
              <a:t>่ได้</a:t>
            </a:r>
            <a:r>
              <a:rPr lang="th-TH" dirty="0" smtClean="0"/>
              <a:t> มาตรา ๕๒ แห่งพระราชบัญญัตินี้บัญญัติว่า “มาตรา ๕๒ 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ทางปกครองที่ไม่ชอบด้วยกฎหมายและไม่อยู่ใน บังคับของมาตรา ๕๑ อาจถูกเพิกถอนทั้งหมดหรือบางส่วนได้ แต่ผู้ได้รับผลกระทบจากการ เพิกถอน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ทางปกครองดังกล่าวมีสิทธิได้รับค่าทดแทนความเสียหายเนื่องจากความเชื่อ โดยสุจริตในความคงอยู่ของ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ทางปกครองได้ และให้</a:t>
            </a:r>
            <a:r>
              <a:rPr lang="th-TH" dirty="0" err="1" smtClean="0"/>
              <a:t>นํา</a:t>
            </a:r>
            <a:r>
              <a:rPr lang="th-TH" dirty="0" smtClean="0"/>
              <a:t>ความในมาตรา ๕๑ วรรคหนึ่ง วรรคสอง และวรรคสาม มาใช้บังคับโดยอนุโลม แต่ต้องร้องขอค่าทดแทนภายในหนึ่งร้อยแปด สิบวันนับแต่ได้รับแจ้งให้ทราบถึงการเพิกถอนนั้น ค่าทดแทนความเสียหายตามมาตรานี้จะต้องไม่สูงกว่าประโยชน์ที่ผู้นั้น อาจได้รับ หาก</a:t>
            </a:r>
            <a:r>
              <a:rPr lang="th-TH" dirty="0" err="1" smtClean="0"/>
              <a:t>คําสั่ง</a:t>
            </a:r>
            <a:r>
              <a:rPr lang="th-TH" dirty="0" smtClean="0"/>
              <a:t>ทางปกครองดังกล่าวไม่ถูกเพิกถอน</a:t>
            </a:r>
          </a:p>
          <a:p>
            <a:r>
              <a:rPr lang="th-TH" dirty="0" smtClean="0"/>
              <a:t>จักริน วงศ์กุลฤดี </a:t>
            </a:r>
            <a:r>
              <a:rPr lang="th-TH" dirty="0" err="1" smtClean="0"/>
              <a:t>และอัญช</a:t>
            </a:r>
            <a:r>
              <a:rPr lang="th-TH" dirty="0" smtClean="0"/>
              <a:t>ลิตา กองอรรถ ได้ให้</a:t>
            </a:r>
            <a:r>
              <a:rPr lang="th-TH" dirty="0" err="1" smtClean="0"/>
              <a:t>คําอธิบาย</a:t>
            </a:r>
            <a:r>
              <a:rPr lang="th-TH" dirty="0" smtClean="0"/>
              <a:t>บทบัญญัติ ดังกล่าวข้างต้น1 4 ๑๒๖ ว่า ในกรณีที่เป็นการเพิกถอนการให้ประโยชน์ที่แบ่งแยกไม่ได้ ผู้ได้รับ ผลกระทบจากการเพิกถอนมีสิทธิได้รับค่าทดแทนความเสียหายเนื่องจากความเชื่อโดยสุจริต ในความคงอยู่ของ</a:t>
            </a:r>
            <a:r>
              <a:rPr lang="th-TH" dirty="0" err="1" smtClean="0"/>
              <a:t>คําสั่ง</a:t>
            </a:r>
            <a:r>
              <a:rPr lang="th-TH" dirty="0" smtClean="0"/>
              <a:t>นั้น โดยค่าทดแทนความเสียหายดังกล่าวจะต้องไม่สูงกว่าประโยชน์ที่ ผู้นั้นอาจได้รับ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7659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ผู้ประกอบอาชีพเกษตรกรรมเป็นหลัก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ผู้ประสงค์จะประกอบอาชีพเกษตรกรรมเป็นหลัก</a:t>
            </a: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B084D-3FE0-4115-8D82-6598F04089B4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110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762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950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869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556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717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101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068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775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543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057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110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30403-075F-4625-89A1-DD87E156B2E7}" type="datetimeFigureOut">
              <a:rPr lang="th-TH" smtClean="0"/>
              <a:t>21/02/62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3B00-761A-45D8-B1A4-FC160CE40CE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036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การเพิกถอนคำสั่งทางปกครองที่เกี่ยวข้อง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กับ</a:t>
            </a:r>
            <a:br>
              <a:rPr lang="th-TH" dirty="0" smtClean="0">
                <a:latin typeface="Cordia New" pitchFamily="34" charset="-34"/>
                <a:cs typeface="Cordia New" pitchFamily="34" charset="-34"/>
              </a:rPr>
            </a:b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ปฏิรูปที่ดิน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วันที่ </a:t>
            </a:r>
            <a:r>
              <a:rPr lang="th-TH" dirty="0">
                <a:latin typeface="Cordia New" pitchFamily="34" charset="-34"/>
                <a:cs typeface="Cordia New" pitchFamily="34" charset="-34"/>
              </a:rPr>
              <a:t>๑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มีนาคม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๒๕๖๒</a:t>
            </a:r>
          </a:p>
          <a:p>
            <a:endParaRPr lang="th-TH" dirty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โดย นายเอกสิทธิ์ วินิจกุล</a:t>
            </a: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พนักงานคดีปกครองชำนาญการ </a:t>
            </a: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สำนักงานศาลปกครอง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77612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>
                <a:solidFill>
                  <a:prstClr val="black"/>
                </a:solidFill>
                <a:cs typeface="Cordia New"/>
              </a:rPr>
              <a:t>การเพิกถอนคำสั่งทางปกครองที่</a:t>
            </a:r>
            <a:br>
              <a:rPr lang="th-TH" dirty="0">
                <a:solidFill>
                  <a:prstClr val="black"/>
                </a:solidFill>
                <a:cs typeface="Cordia New"/>
              </a:rPr>
            </a:br>
            <a:r>
              <a:rPr lang="th-TH" dirty="0">
                <a:solidFill>
                  <a:prstClr val="black"/>
                </a:solidFill>
                <a:cs typeface="Cordia New"/>
              </a:rPr>
              <a:t>ชอบด้วย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กฎหมายซึ่งให้</a:t>
            </a:r>
            <a:r>
              <a:rPr lang="th-TH" dirty="0">
                <a:solidFill>
                  <a:prstClr val="black"/>
                </a:solidFill>
                <a:cs typeface="Cordia New"/>
              </a:rPr>
              <a:t>ประโยชน์ 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(สิทธิ)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คำสั่งทางปกครองที่ชอบด้วยกฎหมาย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คำสั่งทางปกครองที่</a:t>
            </a:r>
            <a:r>
              <a:rPr lang="th-TH" dirty="0" smtClean="0">
                <a:solidFill>
                  <a:prstClr val="black"/>
                </a:solidFill>
              </a:rPr>
              <a:t>ให้ประโยชน์</a:t>
            </a:r>
            <a:r>
              <a:rPr lang="th-TH" dirty="0">
                <a:solidFill>
                  <a:prstClr val="black"/>
                </a:solidFill>
              </a:rPr>
              <a:t>อัน</a:t>
            </a:r>
            <a:r>
              <a:rPr lang="th-TH" dirty="0" smtClean="0">
                <a:solidFill>
                  <a:prstClr val="black"/>
                </a:solidFill>
              </a:rPr>
              <a:t>แบ่งแยกไม่ได้ (สิทธิ)</a:t>
            </a:r>
          </a:p>
          <a:p>
            <a:pPr lvl="0"/>
            <a:r>
              <a:rPr lang="th-TH" sz="3200" dirty="0" smtClean="0">
                <a:solidFill>
                  <a:prstClr val="black"/>
                </a:solidFill>
              </a:rPr>
              <a:t>การ</a:t>
            </a:r>
            <a:r>
              <a:rPr lang="th-TH" sz="3200" dirty="0">
                <a:solidFill>
                  <a:prstClr val="black"/>
                </a:solidFill>
              </a:rPr>
              <a:t>กำหนดผล</a:t>
            </a:r>
          </a:p>
          <a:p>
            <a:pPr marL="400050" lvl="2" indent="0">
              <a:buNone/>
            </a:pPr>
            <a:r>
              <a:rPr lang="th-TH" sz="2200" strike="sngStrike" dirty="0">
                <a:solidFill>
                  <a:prstClr val="black"/>
                </a:solidFill>
              </a:rPr>
              <a:t>เพิกถอน</a:t>
            </a:r>
            <a:r>
              <a:rPr lang="th-TH" sz="2200" strike="sngStrike" dirty="0" smtClean="0">
                <a:solidFill>
                  <a:prstClr val="black"/>
                </a:solidFill>
              </a:rPr>
              <a:t>ย้อนหลัง</a:t>
            </a:r>
            <a:r>
              <a:rPr lang="th-TH" sz="2200" dirty="0" smtClean="0">
                <a:solidFill>
                  <a:prstClr val="black"/>
                </a:solidFill>
              </a:rPr>
              <a:t> ไม่ย้อนหลัง </a:t>
            </a:r>
            <a:r>
              <a:rPr lang="th-TH" sz="2200" dirty="0">
                <a:solidFill>
                  <a:prstClr val="black"/>
                </a:solidFill>
              </a:rPr>
              <a:t>หรือในอนาคต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การเพิกถอนทั้งหมดหรือบางส่วน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เหตุแห่งการเพิกถอนกำหนดไว้ในกฎหมาย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คำนึงถึงความเชื่อโดยสุจริตของผู้รับคำสั่ง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7140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ใครมีอำนาจเพิกถอนคำสั่ง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?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0000"/>
                </a:solidFill>
                <a:latin typeface="times new roman"/>
              </a:rPr>
              <a:t>เ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times new roman"/>
              </a:rPr>
              <a:t>จ้าหน้าที่ผู้ออก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times new roman"/>
              </a:rPr>
              <a:t>คำสั่งทางปกครอง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h-TH" sz="3200" b="0" i="0" dirty="0" smtClean="0">
                <a:solidFill>
                  <a:srgbClr val="000000"/>
                </a:solidFill>
                <a:effectLst/>
                <a:latin typeface="times new roman"/>
              </a:rPr>
              <a:t>ผู้บังคับบัญชาของเจ้าหน้าที่ที่ออกคำสั่งทางปกครอง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69508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การเพิกถอนคำสั่งบางส่วน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th-TH" sz="3200" dirty="0" smtClean="0"/>
              <a:t>การเพิกถอนบางส่วนในแง่สาระ</a:t>
            </a:r>
          </a:p>
          <a:p>
            <a:pPr marL="400050" lvl="2" indent="0">
              <a:buNone/>
            </a:pPr>
            <a:endParaRPr lang="th-TH" sz="3200" dirty="0" smtClean="0"/>
          </a:p>
          <a:p>
            <a:pPr marL="457200" lvl="1" indent="-457200">
              <a:buFont typeface="Arial" pitchFamily="34" charset="0"/>
              <a:buChar char="•"/>
            </a:pPr>
            <a:r>
              <a:rPr lang="th-TH" sz="3200" dirty="0" smtClean="0"/>
              <a:t>การเพิกถอนบางส่วนในแง่เวลา</a:t>
            </a:r>
          </a:p>
          <a:p>
            <a:pPr marL="457200" lvl="1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36487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สรุปการเยียวยาประโยชน์ที่เสียหาย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กรณีการเพิกถอน</a:t>
            </a:r>
            <a:r>
              <a:rPr lang="th-TH" dirty="0" err="1" smtClean="0"/>
              <a:t>คําสั</a:t>
            </a:r>
            <a:r>
              <a:rPr lang="th-TH" dirty="0" err="1"/>
              <a:t>่</a:t>
            </a:r>
            <a:r>
              <a:rPr lang="th-TH" dirty="0" err="1" smtClean="0"/>
              <a:t>ง</a:t>
            </a:r>
            <a:r>
              <a:rPr lang="th-TH" dirty="0" smtClean="0"/>
              <a:t>ทางปกครองที่ไม่ชอบด้วยกฎหมาย</a:t>
            </a:r>
          </a:p>
          <a:p>
            <a:pPr lvl="1">
              <a:buFont typeface="Arial" pitchFamily="34" charset="0"/>
              <a:buChar char="•"/>
            </a:pPr>
            <a:r>
              <a:rPr lang="th-TH" dirty="0"/>
              <a:t>การเพิกถอนการให้ประโยชน์ที่แบ่งแยกได้</a:t>
            </a:r>
          </a:p>
          <a:p>
            <a:pPr lvl="1">
              <a:buFont typeface="Arial" pitchFamily="34" charset="0"/>
              <a:buChar char="•"/>
            </a:pPr>
            <a:r>
              <a:rPr lang="th-TH" dirty="0"/>
              <a:t>การเพิกถอนการให้ประโยชน์ที่แบ่งแยกไม่ได้ </a:t>
            </a:r>
          </a:p>
          <a:p>
            <a:r>
              <a:rPr lang="th-TH" dirty="0" smtClean="0">
                <a:solidFill>
                  <a:prstClr val="black"/>
                </a:solidFill>
              </a:rPr>
              <a:t>กรณี</a:t>
            </a:r>
            <a:r>
              <a:rPr lang="th-TH" dirty="0">
                <a:solidFill>
                  <a:prstClr val="black"/>
                </a:solidFill>
              </a:rPr>
              <a:t>การเพิกถอน</a:t>
            </a:r>
            <a:r>
              <a:rPr lang="th-TH" dirty="0" err="1">
                <a:solidFill>
                  <a:prstClr val="black"/>
                </a:solidFill>
              </a:rPr>
              <a:t>คําสั่ง</a:t>
            </a:r>
            <a:r>
              <a:rPr lang="th-TH" dirty="0">
                <a:solidFill>
                  <a:prstClr val="black"/>
                </a:solidFill>
              </a:rPr>
              <a:t>ทางปกครอง</a:t>
            </a:r>
            <a:r>
              <a:rPr lang="th-TH" dirty="0" smtClean="0">
                <a:solidFill>
                  <a:prstClr val="black"/>
                </a:solidFill>
              </a:rPr>
              <a:t>ที่ชอบ</a:t>
            </a:r>
            <a:r>
              <a:rPr lang="th-TH" dirty="0">
                <a:solidFill>
                  <a:prstClr val="black"/>
                </a:solidFill>
              </a:rPr>
              <a:t>ด้วยกฎหมาย</a:t>
            </a:r>
          </a:p>
          <a:p>
            <a:pPr lvl="1">
              <a:buFont typeface="Arial" pitchFamily="34" charset="0"/>
              <a:buChar char="•"/>
            </a:pPr>
            <a:r>
              <a:rPr lang="th-TH" dirty="0"/>
              <a:t>การเพิกถอนการให้ประโยชน์ที่แบ่งแยกได้</a:t>
            </a:r>
          </a:p>
          <a:p>
            <a:pPr lvl="1">
              <a:buFont typeface="Arial" pitchFamily="34" charset="0"/>
              <a:buChar char="•"/>
            </a:pPr>
            <a:r>
              <a:rPr lang="th-TH" dirty="0"/>
              <a:t>การเพิกถอนการให้ประโยชน์ที่แบ่งแยกไม่ได้ </a:t>
            </a:r>
          </a:p>
          <a:p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343672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ตัวอย่างคดีปกครองใน</a:t>
            </a:r>
            <a:r>
              <a:rPr lang="th-TH" dirty="0" smtClean="0"/>
              <a:t>ประเด็น</a:t>
            </a:r>
            <a:br>
              <a:rPr lang="th-TH" dirty="0" smtClean="0"/>
            </a:br>
            <a:r>
              <a:rPr lang="th-TH" dirty="0" smtClean="0"/>
              <a:t>ที่</a:t>
            </a:r>
            <a:r>
              <a:rPr lang="th-TH" dirty="0"/>
              <a:t>เกี่ยวข้อง</a:t>
            </a:r>
            <a:r>
              <a:rPr lang="th-TH" dirty="0" smtClean="0"/>
              <a:t>กับการ</a:t>
            </a:r>
            <a:r>
              <a:rPr lang="th-TH" dirty="0"/>
              <a:t>ปฏิรูปที่ดิน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th-TH" dirty="0"/>
              <a:t>คดี</a:t>
            </a:r>
            <a:r>
              <a:rPr lang="th-TH" dirty="0" smtClean="0"/>
              <a:t>ปกครองในเรื่องตัวบุคคลผู้มีสิทธิได้รับการจัดที่ดินตาม </a:t>
            </a:r>
            <a:r>
              <a:rPr lang="th-TH" dirty="0" smtClean="0"/>
              <a:t>พ.ร.บ. </a:t>
            </a:r>
            <a:r>
              <a:rPr lang="th-TH" dirty="0" smtClean="0"/>
              <a:t>การปฏิรูปที่ดินเพื่อ</a:t>
            </a:r>
            <a:r>
              <a:rPr lang="th-TH" dirty="0" smtClean="0"/>
              <a:t>เกษตรกรรมฯ </a:t>
            </a:r>
            <a:endParaRPr lang="th-TH" dirty="0" smtClean="0"/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คดีปกครองในเรื่องการสิ้นสิทธิในการเข้าทำประโยชน์ในเขตปฏิรูปที่ดิน</a:t>
            </a:r>
          </a:p>
          <a:p>
            <a:pPr lvl="2"/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875671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000" dirty="0" smtClean="0">
                <a:solidFill>
                  <a:prstClr val="black"/>
                </a:solidFill>
                <a:ea typeface="+mn-ea"/>
                <a:cs typeface="Cordia New"/>
              </a:rPr>
              <a:t>คุณสมบัติของผู้มี</a:t>
            </a:r>
            <a:r>
              <a:rPr lang="th-TH" sz="4000" dirty="0">
                <a:solidFill>
                  <a:prstClr val="black"/>
                </a:solidFill>
                <a:ea typeface="+mn-ea"/>
                <a:cs typeface="Cordia New"/>
              </a:rPr>
              <a:t>สิทธิได้รับการจัดที่ดินตาม </a:t>
            </a:r>
            <a:r>
              <a:rPr lang="th-TH" sz="4000" dirty="0" smtClean="0">
                <a:solidFill>
                  <a:prstClr val="black"/>
                </a:solidFill>
                <a:ea typeface="+mn-ea"/>
                <a:cs typeface="Cordia New"/>
              </a:rPr>
              <a:t/>
            </a:r>
            <a:br>
              <a:rPr lang="th-TH" sz="4000" dirty="0" smtClean="0">
                <a:solidFill>
                  <a:prstClr val="black"/>
                </a:solidFill>
                <a:ea typeface="+mn-ea"/>
                <a:cs typeface="Cordia New"/>
              </a:rPr>
            </a:br>
            <a:r>
              <a:rPr lang="th-TH" sz="4000" dirty="0" smtClean="0">
                <a:solidFill>
                  <a:prstClr val="black"/>
                </a:solidFill>
                <a:ea typeface="+mn-ea"/>
                <a:cs typeface="Cordia New"/>
              </a:rPr>
              <a:t>พ.ร.บ. </a:t>
            </a:r>
            <a:r>
              <a:rPr lang="th-TH" sz="4000" dirty="0">
                <a:solidFill>
                  <a:prstClr val="black"/>
                </a:solidFill>
                <a:ea typeface="+mn-ea"/>
                <a:cs typeface="Cordia New"/>
              </a:rPr>
              <a:t>การปฏิรูปที่ดินเพื่อ</a:t>
            </a:r>
            <a:r>
              <a:rPr lang="th-TH" sz="4000" dirty="0" smtClean="0">
                <a:solidFill>
                  <a:prstClr val="black"/>
                </a:solidFill>
                <a:ea typeface="+mn-ea"/>
                <a:cs typeface="Cordia New"/>
              </a:rPr>
              <a:t>เกษตรกรรมฯ (๑)</a:t>
            </a:r>
            <a:endParaRPr lang="th-TH" sz="4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มาตรา ๔ </a:t>
            </a:r>
            <a:r>
              <a:rPr lang="th-TH" dirty="0" smtClean="0"/>
              <a:t>แห่งพระราชบัญญัติ</a:t>
            </a:r>
            <a:r>
              <a:rPr lang="th-TH" dirty="0"/>
              <a:t>การปฏิรูปที่ดินเพื่อเกษตรกรรม พ.ศ. </a:t>
            </a:r>
            <a:r>
              <a:rPr lang="th-TH" dirty="0" smtClean="0"/>
              <a:t>๒๕๑๘</a:t>
            </a:r>
          </a:p>
          <a:p>
            <a:r>
              <a:rPr lang="th-TH" dirty="0" smtClean="0"/>
              <a:t>“</a:t>
            </a:r>
            <a:r>
              <a:rPr lang="th-TH" dirty="0" smtClean="0"/>
              <a:t>เกษตรกร” </a:t>
            </a:r>
            <a:r>
              <a:rPr lang="th-TH" dirty="0"/>
              <a:t>หมายความ</a:t>
            </a:r>
            <a:r>
              <a:rPr lang="th-TH" dirty="0" smtClean="0"/>
              <a:t>ว่า ผู้ประกอบ</a:t>
            </a:r>
            <a:r>
              <a:rPr lang="th-TH" dirty="0"/>
              <a:t>อาชีพเกษตรกรรม</a:t>
            </a:r>
            <a:r>
              <a:rPr lang="th-TH" dirty="0" smtClean="0"/>
              <a:t>เป็น</a:t>
            </a:r>
            <a:r>
              <a:rPr lang="th-TH" dirty="0"/>
              <a:t>หลักและ</a:t>
            </a:r>
            <a:r>
              <a:rPr lang="th-TH" dirty="0" smtClean="0"/>
              <a:t>ให้หมายความ</a:t>
            </a:r>
            <a:r>
              <a:rPr lang="th-TH" dirty="0"/>
              <a:t>รวมถึงบุคคล</a:t>
            </a:r>
            <a:r>
              <a:rPr lang="th-TH" dirty="0" smtClean="0"/>
              <a:t>ผู้ยากจน</a:t>
            </a:r>
            <a:r>
              <a:rPr lang="th-TH" dirty="0"/>
              <a:t>หรือ</a:t>
            </a:r>
            <a:r>
              <a:rPr lang="th-TH" dirty="0" smtClean="0"/>
              <a:t>ผู้</a:t>
            </a:r>
            <a:r>
              <a:rPr lang="th-TH" dirty="0" smtClean="0"/>
              <a:t>จบการศึกษา</a:t>
            </a:r>
            <a:r>
              <a:rPr lang="th-TH" dirty="0"/>
              <a:t>ทางเกษตรกรรม หรือ</a:t>
            </a:r>
            <a:r>
              <a:rPr lang="th-TH" dirty="0" smtClean="0"/>
              <a:t>ผู้เป็น</a:t>
            </a:r>
            <a:r>
              <a:rPr lang="th-TH" dirty="0"/>
              <a:t>บุตรของเกษตรกร บรรดาซึ่ง</a:t>
            </a:r>
            <a:r>
              <a:rPr lang="th-TH" dirty="0" smtClean="0"/>
              <a:t>ไม่มี</a:t>
            </a:r>
            <a:r>
              <a:rPr lang="th-TH" dirty="0"/>
              <a:t>ที่ดินเพื่อเกษตรกรรม</a:t>
            </a:r>
            <a:r>
              <a:rPr lang="th-TH" dirty="0" smtClean="0"/>
              <a:t>เป็น</a:t>
            </a:r>
            <a:r>
              <a:rPr lang="th-TH" dirty="0"/>
              <a:t>ของตนเองและ</a:t>
            </a:r>
            <a:r>
              <a:rPr lang="th-TH" dirty="0" smtClean="0"/>
              <a:t>ประสงค์</a:t>
            </a:r>
            <a:r>
              <a:rPr lang="th-TH" dirty="0" smtClean="0"/>
              <a:t>จะประกอบ</a:t>
            </a:r>
            <a:r>
              <a:rPr lang="th-TH" dirty="0"/>
              <a:t>อาชีพเกษตรกรรม</a:t>
            </a:r>
            <a:r>
              <a:rPr lang="th-TH" dirty="0" smtClean="0"/>
              <a:t>เป็นหลักตามห</a:t>
            </a:r>
            <a:r>
              <a:rPr lang="th-TH" dirty="0" smtClean="0"/>
              <a:t>ลักเกณฑ์และ</a:t>
            </a:r>
            <a:r>
              <a:rPr lang="th-TH" dirty="0"/>
              <a:t>เงื่อนไขที่</a:t>
            </a:r>
            <a:r>
              <a:rPr lang="th-TH" dirty="0" err="1"/>
              <a:t>กําหนด</a:t>
            </a:r>
            <a:r>
              <a:rPr lang="th-TH" dirty="0"/>
              <a:t>ในพระราชกฤษฎีกา</a:t>
            </a:r>
            <a:r>
              <a:rPr lang="th-TH" dirty="0" smtClean="0"/>
              <a:t>ด้วย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69751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>
                <a:solidFill>
                  <a:prstClr val="black"/>
                </a:solidFill>
                <a:cs typeface="Cordia New"/>
              </a:rPr>
              <a:t>คุณสมบัติของผู้มีสิทธิได้รับการจัดที่ดินตาม </a:t>
            </a:r>
            <a:br>
              <a:rPr lang="th-TH" dirty="0">
                <a:solidFill>
                  <a:prstClr val="black"/>
                </a:solidFill>
                <a:cs typeface="Cordia New"/>
              </a:rPr>
            </a:br>
            <a:r>
              <a:rPr lang="th-TH" dirty="0">
                <a:solidFill>
                  <a:prstClr val="black"/>
                </a:solidFill>
                <a:cs typeface="Cordia New"/>
              </a:rPr>
              <a:t>พ.ร.บ. การปฏิรูปที่ดินเพื่อเกษตรกรรม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ฯ (๒)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>
              <a:spcBef>
                <a:spcPts val="0"/>
              </a:spcBef>
            </a:pPr>
            <a:r>
              <a:rPr lang="th-TH" sz="3300" dirty="0">
                <a:solidFill>
                  <a:srgbClr val="222222"/>
                </a:solidFill>
                <a:latin typeface="Tahoma"/>
              </a:rPr>
              <a:t>มาตรา 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๓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  บุคคลซึ่งอยู่ในหลักเกณฑ์และเงื่อนไขข้อใดข้อหนึ่ง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ดังต่อไปนี้ ให้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ถือว่าเป็นเกษตรกร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 	(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๑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) 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ผู้ยากจน ซึ่งหมายถึงผู้มีรายได้ไม่สูงกว่าอัตรารายได้ที่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คณะกรรมการปฏิรูป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ที่ดินเพื่อเกษตรกรรม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กำหนด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300" dirty="0">
                <a:solidFill>
                  <a:srgbClr val="222222"/>
                </a:solidFill>
                <a:latin typeface="Tahoma"/>
              </a:rPr>
              <a:t>	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รายได้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ตาม 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(๑) 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ให้หมายความรวมถึงสิทธิหรือประโยชน์อื่นที่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สามารถคำนวณ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เป็นตัวเงินได้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ด้วย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300" dirty="0">
                <a:solidFill>
                  <a:srgbClr val="222222"/>
                </a:solidFill>
                <a:latin typeface="Tahoma"/>
              </a:rPr>
              <a:t>	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(๒) 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ผู้จบการศึกษาทางเกษตรกรรม ซึ่งหมายถึงผู้ที่จบการศึกษาไม่ต่ำ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กว่าระดับ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ประกาศนียบัตรวิชาชีพหรือเทียบเท่าในประเภทวิชา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เกษตรกรรม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300" dirty="0">
                <a:solidFill>
                  <a:srgbClr val="222222"/>
                </a:solidFill>
                <a:latin typeface="Tahoma"/>
              </a:rPr>
              <a:t>	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(๓) 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บุตรของเกษตรกร ซึ่งหมายถึงบุตรโดยชอบด้วยกฎหมายของผู้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ประกอบอาชีพ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เกษตรกรรมเป็น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หลัก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300" dirty="0">
                <a:solidFill>
                  <a:srgbClr val="222222"/>
                </a:solidFill>
                <a:latin typeface="Tahoma"/>
              </a:rPr>
              <a:t>	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ทั้งนี้ 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บุคคลดังกล่าวต้องไม่มีอาชีพอันมีรายได้ประจำเพียงพอแก่การยัง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ชีพอยู่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แล้ว ไม่มีที่ดินเพื่อเกษตรกรรมเป็นของตนเอง และประสงค์จะประกอบ</a:t>
            </a:r>
            <a:r>
              <a:rPr lang="th-TH" sz="3300" dirty="0" smtClean="0">
                <a:solidFill>
                  <a:srgbClr val="222222"/>
                </a:solidFill>
                <a:latin typeface="Tahoma"/>
              </a:rPr>
              <a:t>อาชีพเกษตรกรรม</a:t>
            </a:r>
            <a:r>
              <a:rPr lang="th-TH" sz="3300" dirty="0">
                <a:solidFill>
                  <a:srgbClr val="222222"/>
                </a:solidFill>
                <a:latin typeface="Tahoma"/>
              </a:rPr>
              <a:t>เป็นหลัก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34062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/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คดี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ปกครองเกี่ยวกับ</a:t>
            </a:r>
            <a:r>
              <a:rPr lang="th-TH" sz="3600" dirty="0" smtClean="0">
                <a:solidFill>
                  <a:prstClr val="black"/>
                </a:solidFill>
                <a:cs typeface="Cordia New"/>
              </a:rPr>
              <a:t>ผู้</a:t>
            </a:r>
            <a:r>
              <a:rPr lang="th-TH" sz="3600" dirty="0">
                <a:solidFill>
                  <a:prstClr val="black"/>
                </a:solidFill>
                <a:cs typeface="Cordia New"/>
              </a:rPr>
              <a:t>มีสิทธิได้รับการจัดที่ดินตาม </a:t>
            </a:r>
            <a:br>
              <a:rPr lang="th-TH" sz="3600" dirty="0">
                <a:solidFill>
                  <a:prstClr val="black"/>
                </a:solidFill>
                <a:cs typeface="Cordia New"/>
              </a:rPr>
            </a:br>
            <a:r>
              <a:rPr lang="th-TH" sz="3600" dirty="0">
                <a:solidFill>
                  <a:prstClr val="black"/>
                </a:solidFill>
                <a:cs typeface="Cordia New"/>
              </a:rPr>
              <a:t>พ.ร.บ. การปฏิรูปที่ดินเพื่อเกษตรกรรม</a:t>
            </a:r>
            <a:r>
              <a:rPr lang="th-TH" sz="3600" dirty="0" smtClean="0">
                <a:solidFill>
                  <a:prstClr val="black"/>
                </a:solidFill>
                <a:cs typeface="Cordia New"/>
              </a:rPr>
              <a:t>ฯ (๑)</a:t>
            </a:r>
            <a:endParaRPr lang="th-TH" sz="3600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 smtClean="0"/>
              <a:t>๑. กรณีการเป็นผู้ประกอบอาชีพเกษตรกรรมเป็นหลัก (อ.๕๑/๒๕๕๗</a:t>
            </a:r>
            <a:r>
              <a:rPr lang="en-US" dirty="0" smtClean="0"/>
              <a:t>, </a:t>
            </a:r>
            <a:r>
              <a:rPr lang="th-TH" dirty="0" smtClean="0"/>
              <a:t>อ.๕๒/๒๕๕๗</a:t>
            </a:r>
            <a:r>
              <a:rPr lang="en-US" dirty="0" smtClean="0"/>
              <a:t>, </a:t>
            </a:r>
            <a:r>
              <a:rPr lang="th-TH" dirty="0" smtClean="0"/>
              <a:t>อ.๔๒๗/๒๕๕๘</a:t>
            </a:r>
            <a:r>
              <a:rPr lang="en-US" dirty="0" smtClean="0"/>
              <a:t>, </a:t>
            </a:r>
            <a:r>
              <a:rPr lang="th-TH" dirty="0" smtClean="0"/>
              <a:t>อ.๑๙๓/๒๕๕๗</a:t>
            </a:r>
            <a:r>
              <a:rPr lang="en-US" dirty="0" smtClean="0"/>
              <a:t>,</a:t>
            </a:r>
            <a:r>
              <a:rPr lang="th-TH" dirty="0" smtClean="0"/>
              <a:t>)</a:t>
            </a:r>
          </a:p>
          <a:p>
            <a:pPr marL="0" indent="0">
              <a:buNone/>
            </a:pPr>
            <a:r>
              <a:rPr lang="th-TH" dirty="0" smtClean="0"/>
              <a:t>๒. กรณีเป็นเกษตรกรซึ่งไม่มีที่ดินของตนเองหรือเกษตรกรที่มีที่ดินเล็กน้อยไม่เพียงพอแก่การครองชีพ (อ.๗๕๕/๒๕๕๖)</a:t>
            </a:r>
          </a:p>
          <a:p>
            <a:pPr marL="0" indent="0">
              <a:buNone/>
            </a:pPr>
            <a:r>
              <a:rPr lang="th-TH" dirty="0" smtClean="0"/>
              <a:t>๓. กรณีการเป็นผู้ถือครองที่ดินของรัฐหรือเป็นเกษตรกรผู้เช่าที่ดินที่นำมาดำเนินการปฏิรูปที่ดินเพื่อเกษตรกรรม และเป็นผู้ทำกินในที่ดินนั้น 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จะต้องทำกินในทางข้อเท็จจริง (อ.๘๗๔/๒๕๕๗</a:t>
            </a:r>
            <a:r>
              <a:rPr lang="en-US" dirty="0" smtClean="0"/>
              <a:t>,</a:t>
            </a:r>
            <a:r>
              <a:rPr lang="th-TH" dirty="0" smtClean="0"/>
              <a:t> อ.๖๕๑/๒๕๕๖)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มีสิทธิครอบครองของตนเอง (อ.๓๒๒/๒๕๕๓</a:t>
            </a:r>
            <a:r>
              <a:rPr lang="en-US" dirty="0" smtClean="0"/>
              <a:t>, </a:t>
            </a:r>
            <a:r>
              <a:rPr lang="th-TH" dirty="0" smtClean="0"/>
              <a:t>อ.๕๙/๒๕๔๖)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การสละสิทธิการครอบครองโดยปริยาย (อ.๙๑๐/๒๕๕๘)</a:t>
            </a:r>
          </a:p>
        </p:txBody>
      </p:sp>
    </p:spTree>
    <p:extLst>
      <p:ext uri="{BB962C8B-B14F-4D97-AF65-F5344CB8AC3E}">
        <p14:creationId xmlns:p14="http://schemas.microsoft.com/office/powerpoint/2010/main" val="3087294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000" dirty="0" smtClean="0">
                <a:cs typeface="+mn-cs"/>
              </a:rPr>
              <a:t/>
            </a:r>
            <a:br>
              <a:rPr lang="th-TH" sz="4000" dirty="0" smtClean="0">
                <a:cs typeface="+mn-cs"/>
              </a:rPr>
            </a:br>
            <a:r>
              <a:rPr lang="th-TH" sz="4000" dirty="0">
                <a:latin typeface="Cordia New" pitchFamily="34" charset="-34"/>
                <a:cs typeface="Cordia New" pitchFamily="34" charset="-34"/>
              </a:rPr>
              <a:t>คดีปกครองเกี่ยวกับ</a:t>
            </a:r>
            <a:r>
              <a:rPr lang="th-TH" sz="4000" dirty="0">
                <a:solidFill>
                  <a:prstClr val="black"/>
                </a:solidFill>
                <a:cs typeface="Cordia New"/>
              </a:rPr>
              <a:t>ผู้มีสิทธิได้รับการจัดที่ดินตาม </a:t>
            </a:r>
            <a:br>
              <a:rPr lang="th-TH" sz="4000" dirty="0">
                <a:solidFill>
                  <a:prstClr val="black"/>
                </a:solidFill>
                <a:cs typeface="Cordia New"/>
              </a:rPr>
            </a:br>
            <a:r>
              <a:rPr lang="th-TH" sz="4000" dirty="0">
                <a:solidFill>
                  <a:prstClr val="black"/>
                </a:solidFill>
                <a:cs typeface="Cordia New"/>
              </a:rPr>
              <a:t>พ.ร.บ. การปฏิรูปที่ดินเพื่อเกษตรกรรม</a:t>
            </a:r>
            <a:r>
              <a:rPr lang="th-TH" sz="4000" dirty="0" smtClean="0">
                <a:solidFill>
                  <a:prstClr val="black"/>
                </a:solidFill>
                <a:cs typeface="Cordia New"/>
              </a:rPr>
              <a:t>ฯ (๒)</a:t>
            </a: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th-TH" sz="3200" dirty="0">
                <a:latin typeface="Cordia New" pitchFamily="34" charset="-34"/>
                <a:cs typeface="Cordia New" pitchFamily="34" charset="-34"/>
              </a:rPr>
              <a:t>ผู้มีสิทธิต้องเป็นผู้ที่ถือครองที่ดินโดยอาศัยสิทธิครอบครองของตนเอง (อ.๓๒๒/๒๕๕๓</a:t>
            </a:r>
            <a:r>
              <a:rPr lang="en-US" sz="3200" dirty="0">
                <a:latin typeface="Cordia New" pitchFamily="34" charset="-34"/>
                <a:cs typeface="Cordia New" pitchFamily="34" charset="-34"/>
              </a:rPr>
              <a:t>, </a:t>
            </a:r>
            <a:r>
              <a:rPr lang="th-TH" sz="3200" dirty="0">
                <a:latin typeface="Cordia New" pitchFamily="34" charset="-34"/>
                <a:cs typeface="Cordia New" pitchFamily="34" charset="-34"/>
              </a:rPr>
              <a:t>อ.๗๑๑/๒๕๕๔)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  <a:p>
            <a:pPr lvl="1">
              <a:buFont typeface="Arial" pitchFamily="34" charset="0"/>
              <a:buChar char="•"/>
            </a:pPr>
            <a:r>
              <a:rPr lang="th-TH" sz="3200" dirty="0">
                <a:latin typeface="Cordia New" pitchFamily="34" charset="-34"/>
                <a:cs typeface="Cordia New" pitchFamily="34" charset="-34"/>
              </a:rPr>
              <a:t>ต้องเป็นผู้ประกอบอาชีพเกษตรกรรมเป็นหลัก (อ.๕๙/๒๕๔๖)</a:t>
            </a:r>
          </a:p>
          <a:p>
            <a:pPr lvl="1">
              <a:buFont typeface="Arial" pitchFamily="34" charset="0"/>
              <a:buChar char="•"/>
            </a:pPr>
            <a:r>
              <a:rPr lang="th-TH" sz="3200" dirty="0">
                <a:latin typeface="Cordia New" pitchFamily="34" charset="-34"/>
                <a:cs typeface="Cordia New" pitchFamily="34" charset="-34"/>
              </a:rPr>
              <a:t>กรณีฟ้องโต้แย้งการโอนสิทธิเข้าทำประโยชน์ในเขตปฏิรูปที่ดินโดยการตกทอดทางมรดก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41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การสิ้นสิทธิในการเข้าทำประโยชน์ใน</a:t>
            </a:r>
            <a:r>
              <a:rPr lang="th-TH" dirty="0" smtClean="0"/>
              <a:t>เขต</a:t>
            </a:r>
            <a:br>
              <a:rPr lang="th-TH" dirty="0" smtClean="0"/>
            </a:br>
            <a:r>
              <a:rPr lang="th-TH" dirty="0" smtClean="0"/>
              <a:t>ปฏิรูป</a:t>
            </a:r>
            <a:r>
              <a:rPr lang="th-TH" dirty="0"/>
              <a:t>ที่ดิน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2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cs typeface="+mn-cs"/>
              </a:rPr>
              <a:t>เหตุที่ทำให้คำสั่งทางปกครองสิ้นผล</a:t>
            </a:r>
            <a:endParaRPr lang="th-TH" dirty="0"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สิ้นผลตามระยะเวลาที่กำหนด</a:t>
            </a:r>
          </a:p>
          <a:p>
            <a:r>
              <a:rPr lang="th-TH" dirty="0" smtClean="0"/>
              <a:t>สิ้นผลตามเงื่อนไขที่กำหนด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คำสั่งให้บุคคลกระทำการหรือ</a:t>
            </a:r>
            <a:r>
              <a:rPr lang="th-TH" dirty="0" smtClean="0"/>
              <a:t>งดเว้นกระทำ</a:t>
            </a:r>
            <a:r>
              <a:rPr lang="th-TH" dirty="0" smtClean="0"/>
              <a:t>การ</a:t>
            </a:r>
          </a:p>
          <a:p>
            <a:r>
              <a:rPr lang="th-TH" dirty="0" smtClean="0"/>
              <a:t>สิ้นผลโดยสภาพและเนื้อหาของตัวคำสั่งเอง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สาระสำคัญ</a:t>
            </a:r>
            <a:r>
              <a:rPr lang="th-TH" dirty="0"/>
              <a:t>อยู่ที่ผู้รับคำสั่ง หรือวัตถุที่เกี่ยวข้องกับคำสั่ง</a:t>
            </a:r>
          </a:p>
          <a:p>
            <a:r>
              <a:rPr lang="th-TH" u="sng" dirty="0" smtClean="0"/>
              <a:t>การเพิกถอนคำสั่งโดยผู้มีอำนาจ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เจ้าหน้าที่ผู้ทำคำสั่ง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ผู้บังคับบัญชาของเจ้าหน้าที่ผู้ทำคำสั่ง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ศาล</a:t>
            </a:r>
          </a:p>
          <a:p>
            <a:pPr marL="457200" lvl="1" indent="0">
              <a:buNone/>
            </a:pPr>
            <a:endParaRPr lang="th-TH" dirty="0" smtClean="0"/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15607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marR="0" lvl="1" indent="-2857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/>
              </a:rPr>
              <a:t>การสิ้นสิทธิในการเข้าทำประโยชน์ในเขตปฏิรูปที่ดิน</a:t>
            </a:r>
            <a:endParaRPr lang="th-TH" sz="4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ข้อ ๑๑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 </a:t>
            </a:r>
            <a:r>
              <a:rPr lang="th-TH" sz="2000" dirty="0">
                <a:solidFill>
                  <a:srgbClr val="000000"/>
                </a:solidFill>
                <a:latin typeface="inherit"/>
              </a:rPr>
              <a:t>ระเบียบคณะกรรมการปฏิรูปที่ดินเพื่อ</a:t>
            </a:r>
            <a:r>
              <a:rPr lang="th-TH" sz="2000" dirty="0" smtClean="0">
                <a:solidFill>
                  <a:srgbClr val="000000"/>
                </a:solidFill>
                <a:latin typeface="inherit"/>
              </a:rPr>
              <a:t>เกษตรกรรม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h-TH" sz="2000" dirty="0" smtClean="0">
                <a:solidFill>
                  <a:srgbClr val="000000"/>
                </a:solidFill>
                <a:latin typeface="inherit"/>
              </a:rPr>
              <a:t>ว่าด้วยการ</a:t>
            </a:r>
            <a:r>
              <a:rPr lang="th-TH" sz="2000" dirty="0">
                <a:solidFill>
                  <a:srgbClr val="000000"/>
                </a:solidFill>
                <a:latin typeface="inherit"/>
              </a:rPr>
              <a:t>ให้เกษตรกรและสถาบันเกษตรกรผู้ได้รับที่ดินจากการ</a:t>
            </a:r>
            <a:r>
              <a:rPr lang="th-TH" sz="2000" dirty="0" smtClean="0">
                <a:solidFill>
                  <a:srgbClr val="000000"/>
                </a:solidFill>
                <a:latin typeface="inherit"/>
              </a:rPr>
              <a:t>ปฏิรูปที่ดิน</a:t>
            </a:r>
            <a:r>
              <a:rPr lang="th-TH" sz="2000" dirty="0">
                <a:solidFill>
                  <a:srgbClr val="000000"/>
                </a:solidFill>
                <a:latin typeface="inherit"/>
              </a:rPr>
              <a:t>เพื่อ</a:t>
            </a:r>
            <a:r>
              <a:rPr lang="th-TH" sz="2000" dirty="0" smtClean="0">
                <a:solidFill>
                  <a:srgbClr val="000000"/>
                </a:solidFill>
                <a:latin typeface="inherit"/>
              </a:rPr>
              <a:t>เกษตรกรรมปฏิบัติ</a:t>
            </a:r>
            <a:r>
              <a:rPr lang="th-TH" sz="2000" dirty="0">
                <a:solidFill>
                  <a:srgbClr val="000000"/>
                </a:solidFill>
                <a:latin typeface="inherit"/>
              </a:rPr>
              <a:t>เกี่ยวกับการเข้าทำประโยชน์ใน</a:t>
            </a:r>
            <a:r>
              <a:rPr lang="th-TH" sz="2000" dirty="0" smtClean="0">
                <a:solidFill>
                  <a:srgbClr val="000000"/>
                </a:solidFill>
                <a:latin typeface="inherit"/>
              </a:rPr>
              <a:t>ที่ดิน พ.ศ.๒๕๓๕</a:t>
            </a:r>
            <a:endParaRPr lang="th-TH" sz="2000" dirty="0">
              <a:solidFill>
                <a:srgbClr val="000000"/>
              </a:solidFill>
              <a:latin typeface="Arial"/>
            </a:endParaRPr>
          </a:p>
          <a:p>
            <a:pPr marL="0" indent="0" fontAlgn="base">
              <a:buNone/>
            </a:pP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(๑) 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ตาย เลิกสถาบันเกษตรกร หรือสละสิทธิ เว้นแต่จะมีการตกทอดทางมรดก 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ตามพระราชบัญญัติ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การปฏิรูปที่ดินเพื่อเกษตรกรรม 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พ.ศ. ๒๕๑๘</a:t>
            </a:r>
          </a:p>
          <a:p>
            <a:pPr marL="0" indent="0" fontAlgn="base">
              <a:buNone/>
            </a:pP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(๒) 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โอนสิทธิการทำประโยชน์ การเช่า เช่าซื้อ หรือการจัดให้โดยมีค่าชดเชย ไป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ยังบุคคล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อื่นตามพระราชบัญญัติการปฏิรูปที่ดินเพื่อเกษตรกรรม 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พ.ศ. ๒๕๑๘</a:t>
            </a:r>
          </a:p>
          <a:p>
            <a:pPr marL="0" indent="0" fontAlgn="base">
              <a:buNone/>
            </a:pP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(๓) 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ขาดคุณสมบัติตามระเบียบคณะกรรมการปฏิรูปที่ดินเพื่อเกษตรกรรม ว่า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ด้วยหลักเกณฑ์ 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วิธีการ และเงื่อนไขในการคัดเลือกเกษตรกรและสถาบันเกษตรกรซึ่งจะมีสิทธิ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ได้รับที่ดิน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จากการปฏิรูปที่ดินเพื่อเกษตรกรรมในสาระสำคัญดังต่อไปนี้</a:t>
            </a:r>
          </a:p>
          <a:p>
            <a:pPr marL="0" indent="0" fontAlgn="base">
              <a:buNone/>
              <a:tabLst>
                <a:tab pos="623888" algn="l"/>
              </a:tabLst>
            </a:pPr>
            <a:r>
              <a:rPr lang="th-TH" sz="2000" dirty="0">
                <a:solidFill>
                  <a:srgbClr val="000000"/>
                </a:solidFill>
                <a:latin typeface="Arial"/>
              </a:rPr>
              <a:t>           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	ก. 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สัญชาติ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ไทย</a:t>
            </a:r>
          </a:p>
          <a:p>
            <a:pPr marL="623888" lvl="1" indent="0" fontAlgn="base">
              <a:buNone/>
            </a:pP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ข. เป็นเกษตรกรตามกฎหมายว่าด้วยการปฏิรูปที่ดินเพื่อเกษตรกรรม </a:t>
            </a:r>
            <a:endParaRPr lang="th-TH" sz="2000" dirty="0">
              <a:solidFill>
                <a:srgbClr val="000000"/>
              </a:solidFill>
              <a:latin typeface="Arial"/>
            </a:endParaRPr>
          </a:p>
          <a:p>
            <a:pPr marL="0" indent="0" fontAlgn="base">
              <a:buNone/>
              <a:tabLst>
                <a:tab pos="623888" algn="l"/>
              </a:tabLst>
            </a:pPr>
            <a:r>
              <a:rPr lang="th-TH" sz="2000" dirty="0">
                <a:solidFill>
                  <a:srgbClr val="000000"/>
                </a:solidFill>
                <a:latin typeface="Arial"/>
              </a:rPr>
              <a:t>    	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ค. 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มีที่ดินทำกินเป็นของตนเองหรือของบุคคลในครอบครัวเดียวกัน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เพียงพอแก่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การ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เลี้ยงชีพอยู่แล้ว </a:t>
            </a:r>
            <a:endParaRPr lang="th-TH" sz="2000" dirty="0" smtClean="0">
              <a:solidFill>
                <a:srgbClr val="000000"/>
              </a:solidFill>
              <a:latin typeface="Arial"/>
            </a:endParaRPr>
          </a:p>
          <a:p>
            <a:pPr marL="0" indent="0" fontAlgn="base">
              <a:buNone/>
            </a:pP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 (๔) ไม่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ปฏิบัติตามความในข้อ 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๗ </a:t>
            </a:r>
            <a:r>
              <a:rPr lang="th-TH" sz="2000" dirty="0">
                <a:solidFill>
                  <a:srgbClr val="000000"/>
                </a:solidFill>
                <a:latin typeface="Arial"/>
              </a:rPr>
              <a:t>และไม่ปฏิบัติตามคำเตือนในข้อ </a:t>
            </a:r>
            <a:r>
              <a:rPr lang="th-TH" sz="2000" dirty="0" smtClean="0">
                <a:solidFill>
                  <a:srgbClr val="000000"/>
                </a:solidFill>
                <a:latin typeface="Arial"/>
              </a:rPr>
              <a:t>๘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1852148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/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คดีปกครองในเรื่องการสิ้นสิทธิ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ใน</a:t>
            </a:r>
            <a:br>
              <a:rPr lang="th-TH" sz="3600" dirty="0" smtClean="0">
                <a:latin typeface="Cordia New" pitchFamily="34" charset="-34"/>
                <a:cs typeface="Cordia New" pitchFamily="34" charset="-34"/>
              </a:rPr>
            </a:b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การเข้าทำ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ประโยชน์ในเขตปฏิรูป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ที่ดิน (๑)</a:t>
            </a:r>
            <a:endParaRPr lang="th-TH" sz="3600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h-TH" dirty="0"/>
              <a:t>กรณีตาย (อ.๓๓๑/๒๕๕๖)</a:t>
            </a:r>
          </a:p>
          <a:p>
            <a:r>
              <a:rPr lang="th-TH" dirty="0"/>
              <a:t>กรณีสละสิทธิ</a:t>
            </a:r>
          </a:p>
          <a:p>
            <a:pPr lvl="1">
              <a:buFont typeface="Arial" pitchFamily="34" charset="0"/>
              <a:buChar char="•"/>
            </a:pPr>
            <a:r>
              <a:rPr lang="th-TH" sz="3200" dirty="0"/>
              <a:t>แสดงเจตนาโดยปริยาย เช่น </a:t>
            </a:r>
          </a:p>
          <a:p>
            <a:pPr lvl="2"/>
            <a:r>
              <a:rPr lang="th-TH" sz="2900" dirty="0"/>
              <a:t>แจ้งต่อผู้ปกครองท้องที่ขณะที่มีการรังวัดเพื่อออกหนังสืออนุญาตให้เข้าทำประโยชน์ในเขตปฏิรูปที่ดิน (ส.ป.ก. ๔-๐๑) ในที่ดินแปลงพิพาทว่า ให้ออกเอกสารในชื่อของบุคคลอื่นทั้งหมด  (อ.๑๙๓/๒๕๕๗)</a:t>
            </a:r>
          </a:p>
          <a:p>
            <a:pPr lvl="2"/>
            <a:r>
              <a:rPr lang="th-TH" sz="2900" dirty="0"/>
              <a:t>อนุญาตให้ผู้ใหญ่บ้านก่อสร้างศาลาประชุมและศาลาอเนกประสงค์ของหมู่บ้านบนที่ดินที่ตนได้รับ ส.ป.ก. ๔-</a:t>
            </a:r>
            <a:r>
              <a:rPr lang="th-TH" sz="2900" dirty="0" smtClean="0"/>
              <a:t>๐๑ ก </a:t>
            </a:r>
            <a:r>
              <a:rPr lang="th-TH" sz="2900" dirty="0"/>
              <a:t>(อ.๙๑๐/๒๕๕๘)</a:t>
            </a:r>
          </a:p>
          <a:p>
            <a:r>
              <a:rPr lang="th-TH" dirty="0"/>
              <a:t>กรณีขาดคุณสมบัติตามระเบียบคณะกรรมการปฏิรูปที่ดินเพื่อเกษตรกรรมว่าด้วยหลักเกณฑ์ วิธีการฯ (อ.๔๓๓/๒๕๕๖</a:t>
            </a:r>
            <a:r>
              <a:rPr lang="en-US" dirty="0"/>
              <a:t>, </a:t>
            </a:r>
            <a:r>
              <a:rPr lang="th-TH" dirty="0"/>
              <a:t>อ.๕๔๐/๒๕๕๗</a:t>
            </a:r>
            <a:r>
              <a:rPr lang="en-US" dirty="0"/>
              <a:t>, </a:t>
            </a:r>
            <a:r>
              <a:rPr lang="th-TH" dirty="0"/>
              <a:t>อ.๕๒/๒๕๕๗) </a:t>
            </a:r>
          </a:p>
          <a:p>
            <a:r>
              <a:rPr lang="th-TH" dirty="0"/>
              <a:t>กรณีฝ่าฝืนไม่ปฏิบัติหน้าที่ตามหลักเกณฑ์ที่บัญญัติไว้ในข้อ ๗ ระเบียบฯ ว่าด้วยการให้เกษตรกรและสถาบันเกษตรกรผู้ได้รับที่ดินจากการปฏิรูปที่ดินเพื่อเกษตรกรรมปฏิบัติเกี่ยวกับการเข้าทำประโยชน์ที่ดินฯ </a:t>
            </a:r>
          </a:p>
          <a:p>
            <a:pPr lvl="1">
              <a:buFont typeface="Arial" pitchFamily="34" charset="0"/>
              <a:buChar char="•"/>
            </a:pPr>
            <a:r>
              <a:rPr lang="th-TH" sz="2900" dirty="0"/>
              <a:t>นำไปซื้อ-ขาย (อ.๑๑๐/๒๕๔๗)</a:t>
            </a:r>
          </a:p>
          <a:p>
            <a:pPr lvl="1">
              <a:buFont typeface="Arial" pitchFamily="34" charset="0"/>
              <a:buChar char="•"/>
            </a:pPr>
            <a:r>
              <a:rPr lang="th-TH" sz="2900" dirty="0"/>
              <a:t>ให้บุคคลอื่นเข้าทำประโยชน์ (อ.๔๐๘/๒๕๕๓</a:t>
            </a:r>
            <a:r>
              <a:rPr lang="en-US" sz="2900" dirty="0"/>
              <a:t>, </a:t>
            </a:r>
            <a:r>
              <a:rPr lang="th-TH" sz="2900" dirty="0"/>
              <a:t>อ.๔๔๗/๒๕๕๐)</a:t>
            </a:r>
          </a:p>
          <a:p>
            <a:pPr lvl="1">
              <a:buFont typeface="Arial" pitchFamily="34" charset="0"/>
              <a:buChar char="•"/>
            </a:pPr>
            <a:r>
              <a:rPr lang="th-TH" sz="2900" dirty="0"/>
              <a:t>นำไปปลูกสร้างอาคารพาณิชย์และให้ผู้อื่นเช่า (อ.๒๑๕/๒๕๔๘)</a:t>
            </a:r>
          </a:p>
          <a:p>
            <a:pPr lvl="1">
              <a:buFont typeface="Arial" pitchFamily="34" charset="0"/>
              <a:buChar char="•"/>
            </a:pPr>
            <a:r>
              <a:rPr lang="th-TH" sz="2900" dirty="0"/>
              <a:t>เหตุที่จะนำมาอ้างได้ว่าไม่เป็นการฝ่าฝืน (อ.๗๓๗/๒๕๖๐)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50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คดีปกครองในเรื่องการสิ้นสิทธิในการเข้าทำ</a:t>
            </a:r>
            <a:br>
              <a:rPr lang="th-TH" sz="4000" dirty="0" smtClean="0">
                <a:latin typeface="Cordia New" pitchFamily="34" charset="-34"/>
                <a:cs typeface="Cordia New" pitchFamily="34" charset="-34"/>
              </a:rPr>
            </a:b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ประโยชน์ในเขตปฏิรูป</a:t>
            </a: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ที่ดิน (๒)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err="1"/>
              <a:t>คป</a:t>
            </a:r>
            <a:r>
              <a:rPr lang="th-TH" dirty="0"/>
              <a:t>ก. ต้องมีหนังสือเตือนก่อนเพื่อให้ปฏิบัติตามให้ถูกต้องเสียก่อน (อ.๕๕/๒๕๕๕</a:t>
            </a:r>
            <a:r>
              <a:rPr lang="en-US" dirty="0"/>
              <a:t>, </a:t>
            </a:r>
            <a:r>
              <a:rPr lang="th-TH" dirty="0"/>
              <a:t>อ.๔๐๘/๒๕๕๓</a:t>
            </a:r>
            <a:r>
              <a:rPr lang="en-US" dirty="0" smtClean="0"/>
              <a:t>,    </a:t>
            </a:r>
            <a:r>
              <a:rPr lang="th-TH" dirty="0"/>
              <a:t>อ.๑๑๐/๒๕๔๗) ผู้ได้รับ</a:t>
            </a:r>
            <a:r>
              <a:rPr lang="th-TH" dirty="0" smtClean="0"/>
              <a:t>อนุญาตที่ได้รับ</a:t>
            </a:r>
            <a:r>
              <a:rPr lang="th-TH" dirty="0"/>
              <a:t>การแจ้ง</a:t>
            </a:r>
            <a:r>
              <a:rPr lang="th-TH" dirty="0" smtClean="0"/>
              <a:t>เตือน อ้าง</a:t>
            </a:r>
            <a:r>
              <a:rPr lang="th-TH" dirty="0"/>
              <a:t>ว่า ปฏิรูปที่ดินจังหวัดไม่ออกคำสั่งกับรายอื่นที่กระทำผิดฝ่าฝืนสัญญาเช่า (อ.๒๑๕/๒๕๔๘)</a:t>
            </a:r>
          </a:p>
          <a:p>
            <a:r>
              <a:rPr lang="th-TH" dirty="0"/>
              <a:t>หากได้รับหนังสือแล้ว มีพฤติการณ์ในลักษณะแก้ไขปัญหาหรือผ่อนผัน ไม่อาจถือได้ว่าเพิกเฉย </a:t>
            </a:r>
            <a:r>
              <a:rPr lang="th-TH" dirty="0" smtClean="0"/>
              <a:t>          (</a:t>
            </a:r>
            <a:r>
              <a:rPr lang="th-TH" dirty="0"/>
              <a:t>อ.๔๔๗/๒๕๕๐)</a:t>
            </a:r>
          </a:p>
          <a:p>
            <a:r>
              <a:rPr lang="th-TH" dirty="0" err="1"/>
              <a:t>คป</a:t>
            </a:r>
            <a:r>
              <a:rPr lang="th-TH" dirty="0"/>
              <a:t>ก. ออกระเบียบให้อำนาจปฏิรูปที่ดินจังหวัดในการออก แก้ไขเพิ่มเติม และเพิกถอนหนังสืออนุญาต (อ.๕๗๒/๒๕๕๔</a:t>
            </a:r>
            <a:r>
              <a:rPr lang="th-TH" dirty="0" smtClean="0"/>
              <a:t>) ทำให้ </a:t>
            </a:r>
            <a:r>
              <a:rPr lang="th-TH" dirty="0" err="1" smtClean="0"/>
              <a:t>คปก</a:t>
            </a:r>
            <a:r>
              <a:rPr lang="th-TH" dirty="0" smtClean="0"/>
              <a:t>. ไม่อาจเพิกถอนหนังสืออนุญาตในภายหลังได้</a:t>
            </a:r>
            <a:endParaRPr lang="th-TH" dirty="0"/>
          </a:p>
          <a:p>
            <a:r>
              <a:rPr lang="th-TH" dirty="0" err="1" smtClean="0"/>
              <a:t>คปจ</a:t>
            </a:r>
            <a:r>
              <a:rPr lang="th-TH" dirty="0" smtClean="0"/>
              <a:t>. นำ</a:t>
            </a:r>
            <a:r>
              <a:rPr lang="th-TH" dirty="0"/>
              <a:t>ที่ดินนอกเขตปฏิรูปที่ดินไปจัดให้แก่ราษฎร </a:t>
            </a:r>
            <a:r>
              <a:rPr lang="th-TH" dirty="0" smtClean="0"/>
              <a:t>และมี</a:t>
            </a:r>
            <a:r>
              <a:rPr lang="th-TH" dirty="0"/>
              <a:t>มติคัดเลือกให้เกษตรกรเข้าทำประโยชน์ในที่ดินแล้ว </a:t>
            </a:r>
            <a:r>
              <a:rPr lang="th-TH" dirty="0" smtClean="0"/>
              <a:t>จะเพิก</a:t>
            </a:r>
            <a:r>
              <a:rPr lang="th-TH" dirty="0"/>
              <a:t>ถอนได้</a:t>
            </a:r>
            <a:r>
              <a:rPr lang="th-TH" dirty="0" smtClean="0"/>
              <a:t>หรือไม่</a:t>
            </a:r>
            <a:r>
              <a:rPr lang="en-US" sz="3100" dirty="0">
                <a:solidFill>
                  <a:prstClr val="black"/>
                </a:solidFill>
              </a:rPr>
              <a:t> ?</a:t>
            </a:r>
            <a:r>
              <a:rPr lang="th-TH" dirty="0" smtClean="0"/>
              <a:t> </a:t>
            </a:r>
            <a:r>
              <a:rPr lang="th-TH" dirty="0"/>
              <a:t>(อ.๓๖๔/๒๕๕๐)</a:t>
            </a:r>
          </a:p>
          <a:p>
            <a:r>
              <a:rPr lang="th-TH" dirty="0"/>
              <a:t>ผู้ฟ้องคดีได้เข้าไปทำประโยชน์เพื่อเกษตรกรรมในเขตป่าสงวนแห่งชาติ ต่อมา ครม. มีมติให้นำที่ดินไปดำเนินการปฏิรูปที่ดินเพื่อ</a:t>
            </a:r>
            <a:r>
              <a:rPr lang="th-TH" dirty="0" smtClean="0"/>
              <a:t>เกษตรกรรม ถือว่าเป็น</a:t>
            </a:r>
            <a:r>
              <a:rPr lang="th-TH" dirty="0"/>
              <a:t>ผู้มีสิทธิได้รับอนุญาตในการเข้าทำประโยชน์ในที่ดินดังกล่าว หรือไม่ </a:t>
            </a:r>
            <a:r>
              <a:rPr lang="en-US" dirty="0"/>
              <a:t>? </a:t>
            </a:r>
            <a:r>
              <a:rPr lang="th-TH" dirty="0"/>
              <a:t>(อ.๑๔๗/๒๕๕๑)</a:t>
            </a:r>
          </a:p>
          <a:p>
            <a:r>
              <a:rPr lang="th-TH" dirty="0" smtClean="0"/>
              <a:t>การ</a:t>
            </a:r>
            <a:r>
              <a:rPr lang="th-TH" dirty="0"/>
              <a:t>กำหนดเขตป่าร่วมกันตามบันทึกข้อตกลงระหว่างกรมป่าไม้และสำนักงานการปฏิรูปที่ดิน</a:t>
            </a:r>
            <a:r>
              <a:rPr lang="th-TH" dirty="0" smtClean="0"/>
              <a:t>เพื่อเกษตรกรรม </a:t>
            </a:r>
            <a:r>
              <a:rPr lang="th-TH" dirty="0"/>
              <a:t>ต่อมา </a:t>
            </a:r>
            <a:r>
              <a:rPr lang="th-TH" dirty="0" err="1"/>
              <a:t>สปจ</a:t>
            </a:r>
            <a:r>
              <a:rPr lang="th-TH" dirty="0"/>
              <a:t>. ทำการรังวัด</a:t>
            </a:r>
            <a:r>
              <a:rPr lang="th-TH" dirty="0" smtClean="0"/>
              <a:t>ที่ดินล้ำเข้าไปในเขต</a:t>
            </a:r>
            <a:r>
              <a:rPr lang="th-TH" dirty="0"/>
              <a:t>ป่าเพื่อนำมาจัดสรรให้กับ</a:t>
            </a:r>
            <a:r>
              <a:rPr lang="th-TH" dirty="0" smtClean="0"/>
              <a:t>เกษตรกร </a:t>
            </a:r>
            <a:r>
              <a:rPr lang="th-TH" dirty="0"/>
              <a:t>กรณีนี้จะถือว่าเป็นที่ดินที่นำมาจัดสรรต่อไปได้หรือไม่ </a:t>
            </a:r>
            <a:r>
              <a:rPr lang="th-TH" dirty="0" smtClean="0"/>
              <a:t>(อ.</a:t>
            </a:r>
            <a:r>
              <a:rPr lang="th-TH" dirty="0"/>
              <a:t>๔๙๘/</a:t>
            </a:r>
            <a:r>
              <a:rPr lang="th-TH" dirty="0" smtClean="0"/>
              <a:t>๒๕๕๑) </a:t>
            </a:r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71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sz="4000" dirty="0" smtClean="0">
                <a:cs typeface="+mn-cs"/>
              </a:rPr>
              <a:t>คดี</a:t>
            </a:r>
            <a:r>
              <a:rPr lang="th-TH" sz="4000" dirty="0">
                <a:cs typeface="+mn-cs"/>
              </a:rPr>
              <a:t>ปกครองในเรื่องการสิ้นสิทธิในการ</a:t>
            </a:r>
            <a:r>
              <a:rPr lang="th-TH" sz="4000" dirty="0" smtClean="0">
                <a:cs typeface="+mn-cs"/>
              </a:rPr>
              <a:t>เข้า</a:t>
            </a:r>
            <a:br>
              <a:rPr lang="th-TH" sz="4000" dirty="0" smtClean="0">
                <a:cs typeface="+mn-cs"/>
              </a:rPr>
            </a:br>
            <a:r>
              <a:rPr lang="th-TH" sz="4000" dirty="0" smtClean="0">
                <a:cs typeface="+mn-cs"/>
              </a:rPr>
              <a:t>ทำ</a:t>
            </a:r>
            <a:r>
              <a:rPr lang="th-TH" sz="4000" dirty="0">
                <a:cs typeface="+mn-cs"/>
              </a:rPr>
              <a:t>ประโยชน์ในเขตปฏิรูป</a:t>
            </a:r>
            <a:r>
              <a:rPr lang="th-TH" sz="4000" dirty="0" smtClean="0">
                <a:cs typeface="+mn-cs"/>
              </a:rPr>
              <a:t>ที่ดิน (๓)</a:t>
            </a: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ปฏิรูปที่ดินจังหวัด ในฐานะผู้รับมอบอำนาจจาก สปก. ผู้ฟ้องคดีได้ดำเนินการรังวัดและขอให้ออกเอกสารสิทธิในที่ดินของผู้ฟ้องคดี แต่ไม่อาจทำได้อย่างรวดเร็ว จะถือว่าเป็นความผิดหรือไม่ (อ.๑๗๖/๒๕๕๓)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52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h-TH" sz="6600" dirty="0" smtClean="0"/>
          </a:p>
          <a:p>
            <a:pPr marL="0" indent="0">
              <a:buNone/>
            </a:pPr>
            <a:r>
              <a:rPr lang="th-TH" sz="6600" dirty="0" smtClean="0"/>
              <a:t>			</a:t>
            </a:r>
            <a:r>
              <a:rPr lang="th-TH" sz="6600" b="1" dirty="0" smtClean="0"/>
              <a:t>ขอบคุณครับ</a:t>
            </a:r>
            <a:endParaRPr lang="th-TH" sz="6600" b="1" dirty="0"/>
          </a:p>
        </p:txBody>
      </p:sp>
    </p:spTree>
    <p:extLst>
      <p:ext uri="{BB962C8B-B14F-4D97-AF65-F5344CB8AC3E}">
        <p14:creationId xmlns:p14="http://schemas.microsoft.com/office/powerpoint/2010/main" val="4239759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prstClr val="black"/>
                </a:solidFill>
                <a:cs typeface="+mn-cs"/>
              </a:rPr>
              <a:t>ทำไมต้องเพิกถอน</a:t>
            </a:r>
            <a:r>
              <a:rPr lang="th-TH" dirty="0" smtClean="0">
                <a:solidFill>
                  <a:prstClr val="black"/>
                </a:solidFill>
                <a:cs typeface="+mn-cs"/>
              </a:rPr>
              <a:t>คำสั่ง</a:t>
            </a:r>
            <a:r>
              <a:rPr lang="en-US" dirty="0" smtClean="0">
                <a:solidFill>
                  <a:prstClr val="black"/>
                </a:solidFill>
                <a:cs typeface="+mn-cs"/>
              </a:rPr>
              <a:t>?</a:t>
            </a:r>
            <a:endParaRPr lang="th-TH" dirty="0"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ข้อเท็จจริงเปลี่ยนแปลงไป</a:t>
            </a:r>
          </a:p>
          <a:p>
            <a:r>
              <a:rPr lang="th-TH" dirty="0" smtClean="0"/>
              <a:t>ข้อกฎหมายเปลี่ยนแปลงไป</a:t>
            </a:r>
          </a:p>
          <a:p>
            <a:r>
              <a:rPr lang="th-TH" dirty="0" smtClean="0"/>
              <a:t>คำสั่ง</a:t>
            </a:r>
            <a:r>
              <a:rPr lang="th-TH" dirty="0"/>
              <a:t>ไม่ชอบด้วยกฎหมาย </a:t>
            </a:r>
            <a:endParaRPr lang="th-TH" dirty="0" smtClean="0"/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ไม่ชอบจากตัวเจ้าหน้าที่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ไม่ชอบจากกฎหมายที่ให้อำนาจ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ไม่ชอบจากกระบวนการ</a:t>
            </a:r>
          </a:p>
          <a:p>
            <a:pPr lvl="1">
              <a:buFont typeface="Arial" pitchFamily="34" charset="0"/>
              <a:buChar char="•"/>
            </a:pPr>
            <a:r>
              <a:rPr lang="th-TH" dirty="0" smtClean="0"/>
              <a:t>ไม่ชอบจากตัวผู้รับคำสั่งเอง</a:t>
            </a:r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9188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ลักษณะของคำสั่งทางปกครอง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537767"/>
              </p:ext>
            </p:extLst>
          </p:nvPr>
        </p:nvGraphicFramePr>
        <p:xfrm>
          <a:off x="1536065" y="1786477"/>
          <a:ext cx="6071870" cy="4099814"/>
        </p:xfrm>
        <a:graphic>
          <a:graphicData uri="http://schemas.openxmlformats.org/drawingml/2006/table">
            <a:tbl>
              <a:tblPr firstRow="1" firstCol="1" bandRow="1"/>
              <a:tblGrid>
                <a:gridCol w="3035935"/>
                <a:gridCol w="3035935"/>
              </a:tblGrid>
              <a:tr h="1375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th-TH" sz="2600" dirty="0">
                          <a:effectLst/>
                          <a:latin typeface="Calibri"/>
                          <a:ea typeface="Calibri"/>
                          <a:cs typeface="Cordia New"/>
                        </a:rPr>
                        <a:t>คำสั่งทางปกครองที่ชอบด้วยกฎหมาย และให้</a:t>
                      </a:r>
                      <a:r>
                        <a:rPr lang="th-TH" sz="2600" dirty="0" smtClean="0">
                          <a:effectLst/>
                          <a:latin typeface="Calibri"/>
                          <a:ea typeface="Calibri"/>
                          <a:cs typeface="Cordia New"/>
                        </a:rPr>
                        <a:t>ประโยชน์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th-TH" sz="2600" dirty="0">
                          <a:effectLst/>
                          <a:latin typeface="Calibri"/>
                          <a:ea typeface="Calibri"/>
                          <a:cs typeface="Cordia New"/>
                        </a:rPr>
                        <a:t>๔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600" dirty="0">
                          <a:effectLst/>
                          <a:latin typeface="Calibri"/>
                          <a:ea typeface="Calibri"/>
                          <a:cs typeface="Cordia New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021080" algn="l"/>
                        </a:tabLst>
                      </a:pPr>
                      <a:r>
                        <a:rPr lang="th-TH" sz="2600">
                          <a:effectLst/>
                          <a:latin typeface="Calibri"/>
                          <a:ea typeface="Calibri"/>
                          <a:cs typeface="Cordia New"/>
                        </a:rPr>
                        <a:t>คำสั่งทางปกครองที่ชอบด้วยกฎหมาย แต่ไม่ให้ประโยชน์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021080" algn="l"/>
                        </a:tabLst>
                      </a:pPr>
                      <a:r>
                        <a:rPr lang="th-TH" sz="2600">
                          <a:effectLst/>
                          <a:latin typeface="Calibri"/>
                          <a:ea typeface="Calibri"/>
                          <a:cs typeface="Cordia New"/>
                        </a:rPr>
                        <a:t>๒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021080" algn="l"/>
                        </a:tabLst>
                      </a:pPr>
                      <a:r>
                        <a:rPr lang="en-US" sz="2600">
                          <a:effectLst/>
                          <a:latin typeface="Calibri"/>
                          <a:ea typeface="Calibri"/>
                          <a:cs typeface="Cordia New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5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th-TH" sz="2600">
                          <a:effectLst/>
                          <a:latin typeface="Calibri"/>
                          <a:ea typeface="Calibri"/>
                          <a:cs typeface="Cordia New"/>
                        </a:rPr>
                        <a:t>คำสั่งทางปกครองที่ไม่ชอบด้วยกฎหมาย และให้ประโยชน์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th-TH" sz="2600">
                          <a:effectLst/>
                          <a:latin typeface="Calibri"/>
                          <a:ea typeface="Calibri"/>
                          <a:cs typeface="Cordia New"/>
                        </a:rPr>
                        <a:t>๓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600">
                          <a:effectLst/>
                          <a:latin typeface="Calibri"/>
                          <a:ea typeface="Calibri"/>
                          <a:cs typeface="Cordia New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th-TH" sz="2600" dirty="0">
                          <a:effectLst/>
                          <a:latin typeface="Calibri"/>
                          <a:ea typeface="Calibri"/>
                          <a:cs typeface="Cordia New"/>
                        </a:rPr>
                        <a:t>คำสั่งทางปกครองที่ไม่ชอบด้วยกฎหมาย แต่ไม่ให้ประโยชน์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th-TH" sz="2600" dirty="0">
                          <a:effectLst/>
                          <a:latin typeface="Calibri"/>
                          <a:ea typeface="Calibri"/>
                          <a:cs typeface="Cordia New"/>
                        </a:rPr>
                        <a:t>๑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600" dirty="0">
                          <a:effectLst/>
                          <a:latin typeface="Calibri"/>
                          <a:ea typeface="Calibri"/>
                          <a:cs typeface="Cordia New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06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th-TH" sz="2800" dirty="0" smtClean="0">
                <a:solidFill>
                  <a:prstClr val="black"/>
                </a:solidFill>
                <a:ea typeface="+mn-ea"/>
                <a:cs typeface="Cordia New"/>
              </a:rPr>
              <a:t/>
            </a:r>
            <a:br>
              <a:rPr lang="th-TH" sz="2800" dirty="0" smtClean="0">
                <a:solidFill>
                  <a:prstClr val="black"/>
                </a:solidFill>
                <a:ea typeface="+mn-ea"/>
                <a:cs typeface="Cordia New"/>
              </a:rPr>
            </a:br>
            <a:r>
              <a:rPr lang="th-TH" sz="2800" dirty="0" smtClean="0">
                <a:solidFill>
                  <a:prstClr val="black"/>
                </a:solidFill>
                <a:ea typeface="+mn-ea"/>
                <a:cs typeface="Cordia New"/>
              </a:rPr>
              <a:t/>
            </a:r>
            <a:br>
              <a:rPr lang="th-TH" sz="2800" dirty="0" smtClean="0">
                <a:solidFill>
                  <a:prstClr val="black"/>
                </a:solidFill>
                <a:ea typeface="+mn-ea"/>
                <a:cs typeface="Cordia New"/>
              </a:rPr>
            </a:br>
            <a:r>
              <a:rPr lang="th-TH" dirty="0" smtClean="0">
                <a:solidFill>
                  <a:prstClr val="black"/>
                </a:solidFill>
                <a:ea typeface="+mn-ea"/>
                <a:cs typeface="Cordia New"/>
              </a:rPr>
              <a:t>การเพิกถอนคำสั่ง</a:t>
            </a:r>
            <a:r>
              <a:rPr lang="th-TH" dirty="0">
                <a:solidFill>
                  <a:prstClr val="black"/>
                </a:solidFill>
                <a:ea typeface="+mn-ea"/>
                <a:cs typeface="Cordia New"/>
              </a:rPr>
              <a:t>ทาง</a:t>
            </a:r>
            <a:r>
              <a:rPr lang="th-TH" dirty="0" smtClean="0">
                <a:solidFill>
                  <a:prstClr val="black"/>
                </a:solidFill>
                <a:ea typeface="+mn-ea"/>
                <a:cs typeface="Cordia New"/>
              </a:rPr>
              <a:t>ปกครอง</a:t>
            </a:r>
            <a:br>
              <a:rPr lang="th-TH" dirty="0" smtClean="0">
                <a:solidFill>
                  <a:prstClr val="black"/>
                </a:solidFill>
                <a:ea typeface="+mn-ea"/>
                <a:cs typeface="Cordia New"/>
              </a:rPr>
            </a:br>
            <a:r>
              <a:rPr lang="th-TH" dirty="0" smtClean="0">
                <a:solidFill>
                  <a:prstClr val="black"/>
                </a:solidFill>
                <a:ea typeface="+mn-ea"/>
                <a:cs typeface="Cordia New"/>
              </a:rPr>
              <a:t>ที่ไม่</a:t>
            </a:r>
            <a:r>
              <a:rPr lang="th-TH" dirty="0">
                <a:solidFill>
                  <a:prstClr val="black"/>
                </a:solidFill>
                <a:ea typeface="+mn-ea"/>
                <a:cs typeface="Cordia New"/>
              </a:rPr>
              <a:t>ชอบด้วย</a:t>
            </a:r>
            <a:r>
              <a:rPr lang="th-TH" dirty="0" smtClean="0">
                <a:solidFill>
                  <a:prstClr val="black"/>
                </a:solidFill>
                <a:ea typeface="+mn-ea"/>
                <a:cs typeface="Cordia New"/>
              </a:rPr>
              <a:t>กฎหมาย</a:t>
            </a:r>
            <a:r>
              <a:rPr lang="th-TH" dirty="0" smtClean="0">
                <a:solidFill>
                  <a:prstClr val="black"/>
                </a:solidFill>
                <a:ea typeface="+mn-ea"/>
                <a:cs typeface="Cordia New"/>
              </a:rPr>
              <a:t>ซึ่ง</a:t>
            </a:r>
            <a:r>
              <a:rPr lang="th-TH" dirty="0" smtClean="0">
                <a:solidFill>
                  <a:prstClr val="black"/>
                </a:solidFill>
                <a:ea typeface="+mn-ea"/>
                <a:cs typeface="Cordia New"/>
              </a:rPr>
              <a:t>ไม่ให้</a:t>
            </a:r>
            <a:r>
              <a:rPr lang="th-TH" dirty="0">
                <a:solidFill>
                  <a:prstClr val="black"/>
                </a:solidFill>
                <a:ea typeface="+mn-ea"/>
                <a:cs typeface="Cordia New"/>
              </a:rPr>
              <a:t>ประโยชน์</a:t>
            </a:r>
            <a:r>
              <a:rPr lang="th-TH" sz="2800" dirty="0">
                <a:solidFill>
                  <a:prstClr val="black"/>
                </a:solidFill>
                <a:ea typeface="+mn-ea"/>
                <a:cs typeface="Cordia New"/>
              </a:rPr>
              <a:t/>
            </a:r>
            <a:br>
              <a:rPr lang="th-TH" sz="2800" dirty="0">
                <a:solidFill>
                  <a:prstClr val="black"/>
                </a:solidFill>
                <a:ea typeface="+mn-ea"/>
                <a:cs typeface="Cordia New"/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คำสั่งทางปกครองที่ไม่ชอบด้วยกฎหมาย</a:t>
            </a:r>
          </a:p>
          <a:p>
            <a:r>
              <a:rPr lang="th-TH" dirty="0" smtClean="0"/>
              <a:t>คำสั่งทาง</a:t>
            </a:r>
            <a:r>
              <a:rPr lang="th-TH" dirty="0" smtClean="0"/>
              <a:t>ปกครองที่</a:t>
            </a:r>
            <a:r>
              <a:rPr lang="th-TH" dirty="0" smtClean="0"/>
              <a:t>มีสร้างภาระหรือกำหนดหน้าที่</a:t>
            </a:r>
            <a:endParaRPr lang="th-TH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th-TH" sz="3200" dirty="0" smtClean="0"/>
              <a:t>การกำหนดผล</a:t>
            </a:r>
          </a:p>
          <a:p>
            <a:pPr marL="742950" lvl="2" indent="-342900"/>
            <a:r>
              <a:rPr lang="th-TH" dirty="0" smtClean="0"/>
              <a:t>เพิก</a:t>
            </a:r>
            <a:r>
              <a:rPr lang="th-TH" dirty="0"/>
              <a:t>ถอนย้อนหลัง ไม่ย้อนหลัง หรือในอนาคต</a:t>
            </a:r>
          </a:p>
          <a:p>
            <a:r>
              <a:rPr lang="th-TH" dirty="0" smtClean="0"/>
              <a:t>การเพิกถอนทั้งหมดหรือ</a:t>
            </a:r>
            <a:r>
              <a:rPr lang="th-TH" dirty="0" smtClean="0"/>
              <a:t>บางส่วน</a:t>
            </a:r>
          </a:p>
          <a:p>
            <a:r>
              <a:rPr lang="th-TH" dirty="0" smtClean="0"/>
              <a:t>ไม่มีกำหนดระยะเวลาในการเพิกถอน </a:t>
            </a:r>
          </a:p>
          <a:p>
            <a:r>
              <a:rPr lang="th-TH" dirty="0" smtClean="0"/>
              <a:t>ผู้ได้รับคำสั่งไม่มีสิทธิในการเรียกค่าทดแทนความเสียหาย</a:t>
            </a:r>
            <a:endParaRPr lang="th-TH" dirty="0" smtClean="0"/>
          </a:p>
          <a:p>
            <a:pPr marL="457200" lvl="1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534234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>
                <a:solidFill>
                  <a:prstClr val="black"/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th-TH" dirty="0">
                <a:solidFill>
                  <a:prstClr val="black"/>
                </a:solidFill>
                <a:latin typeface="Cordia New" pitchFamily="34" charset="-34"/>
                <a:cs typeface="Cordia New" pitchFamily="34" charset="-34"/>
              </a:rPr>
              <a:t>เพิกถอน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คำสั่ง</a:t>
            </a:r>
            <a:r>
              <a:rPr lang="th-TH" dirty="0">
                <a:latin typeface="Cordia New" pitchFamily="34" charset="-34"/>
                <a:cs typeface="Cordia New" pitchFamily="34" charset="-34"/>
              </a:rPr>
              <a:t>ทาง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ปกครอง</a:t>
            </a:r>
            <a:br>
              <a:rPr lang="th-TH" dirty="0" smtClean="0">
                <a:latin typeface="Cordia New" pitchFamily="34" charset="-34"/>
                <a:cs typeface="Cordia New" pitchFamily="34" charset="-34"/>
              </a:rPr>
            </a:b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ที่ชอบ</a:t>
            </a:r>
            <a:r>
              <a:rPr lang="th-TH" dirty="0">
                <a:latin typeface="Cordia New" pitchFamily="34" charset="-34"/>
                <a:cs typeface="Cordia New" pitchFamily="34" charset="-34"/>
              </a:rPr>
              <a:t>ด้วย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กฎหมายซึ่งไม่ให้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ประโยชน์</a:t>
            </a: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คำสั่งทางปกครอง</a:t>
            </a:r>
            <a:r>
              <a:rPr lang="th-TH" dirty="0" smtClean="0"/>
              <a:t>ที่ชอบ</a:t>
            </a:r>
            <a:r>
              <a:rPr lang="th-TH" dirty="0"/>
              <a:t>ด้วยกฎหมาย</a:t>
            </a:r>
          </a:p>
          <a:p>
            <a:r>
              <a:rPr lang="th-TH" dirty="0"/>
              <a:t>คำสั่งทางปกครองที่มีสร้างภาระหรือกำหนดหน้าที่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h-TH" sz="3200" dirty="0"/>
              <a:t>การกำหนดผล</a:t>
            </a:r>
          </a:p>
          <a:p>
            <a:pPr marL="400050" lvl="2" indent="0">
              <a:buNone/>
            </a:pPr>
            <a:r>
              <a:rPr lang="th-TH" strike="sngStrike" dirty="0"/>
              <a:t>เพิกถอน</a:t>
            </a:r>
            <a:r>
              <a:rPr lang="th-TH" strike="sngStrike" dirty="0" smtClean="0"/>
              <a:t>ย้อนหลัง </a:t>
            </a:r>
            <a:r>
              <a:rPr lang="th-TH" dirty="0" smtClean="0"/>
              <a:t>ไม่</a:t>
            </a:r>
            <a:r>
              <a:rPr lang="th-TH" dirty="0"/>
              <a:t>ย้อนหลัง หรือในอนาคต</a:t>
            </a:r>
          </a:p>
          <a:p>
            <a:r>
              <a:rPr lang="th-TH" dirty="0"/>
              <a:t>การเพิกถอนทั้งหมดหรือบางส่วน</a:t>
            </a:r>
          </a:p>
          <a:p>
            <a:r>
              <a:rPr lang="th-TH" dirty="0"/>
              <a:t>ไม่มีกำหนดระยะเวลาในการเพิก</a:t>
            </a:r>
            <a:r>
              <a:rPr lang="th-TH" dirty="0" smtClean="0"/>
              <a:t>ถอน</a:t>
            </a:r>
            <a:endParaRPr lang="th-TH" dirty="0"/>
          </a:p>
          <a:p>
            <a:r>
              <a:rPr lang="th-TH" dirty="0"/>
              <a:t>ผู้ได้รับคำสั่งไม่มีสิทธิในการเรียกค่าทดแทนความเสียหาย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8949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>
                <a:solidFill>
                  <a:prstClr val="black"/>
                </a:solidFill>
                <a:cs typeface="Cordia New"/>
              </a:rPr>
              <a:t>การเพิกถอนคำสั่งทาง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ปกครอง</a:t>
            </a:r>
            <a:br>
              <a:rPr lang="th-TH" dirty="0" smtClean="0">
                <a:solidFill>
                  <a:prstClr val="black"/>
                </a:solidFill>
                <a:cs typeface="Cordia New"/>
              </a:rPr>
            </a:br>
            <a:r>
              <a:rPr lang="th-TH" dirty="0" smtClean="0">
                <a:solidFill>
                  <a:prstClr val="black"/>
                </a:solidFill>
                <a:cs typeface="Cordia New"/>
              </a:rPr>
              <a:t>ที่ไม่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ชอบ</a:t>
            </a:r>
            <a:r>
              <a:rPr lang="th-TH" dirty="0">
                <a:solidFill>
                  <a:prstClr val="black"/>
                </a:solidFill>
                <a:cs typeface="Cordia New"/>
              </a:rPr>
              <a:t>ด้วย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กฎหมายซึ่งให้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ประโยชน์ (เงิน)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คำสั่งทางปกครองที่ไม่ชอบด้วยกฎหมาย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</a:t>
            </a:r>
            <a:r>
              <a:rPr lang="th-TH" dirty="0" smtClean="0">
                <a:solidFill>
                  <a:prstClr val="black"/>
                </a:solidFill>
              </a:rPr>
              <a:t>ที่ให้ประโยชน์เป็นเงินหรือประโยชน์อันแบ่งแยกได้ </a:t>
            </a:r>
            <a:endParaRPr lang="th-TH" dirty="0">
              <a:solidFill>
                <a:prstClr val="black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th-TH" sz="3200" dirty="0">
                <a:solidFill>
                  <a:prstClr val="black"/>
                </a:solidFill>
              </a:rPr>
              <a:t>การกำหนดผล</a:t>
            </a:r>
          </a:p>
          <a:p>
            <a:pPr marL="742950" lvl="2" indent="-342900"/>
            <a:r>
              <a:rPr lang="th-TH" dirty="0">
                <a:solidFill>
                  <a:prstClr val="black"/>
                </a:solidFill>
              </a:rPr>
              <a:t>เพิกถอนย้อนหลัง ไม่ย้อนหลัง หรือในอนาคต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การเพิกถอนทั้งหมดหรือบางส่วน</a:t>
            </a:r>
          </a:p>
          <a:p>
            <a:pPr lvl="0"/>
            <a:r>
              <a:rPr lang="th-TH" dirty="0" smtClean="0">
                <a:solidFill>
                  <a:prstClr val="black"/>
                </a:solidFill>
              </a:rPr>
              <a:t>ระยะเวลา</a:t>
            </a:r>
            <a:r>
              <a:rPr lang="th-TH" dirty="0">
                <a:solidFill>
                  <a:prstClr val="black"/>
                </a:solidFill>
              </a:rPr>
              <a:t>ในการเพิก</a:t>
            </a:r>
            <a:r>
              <a:rPr lang="th-TH" dirty="0" smtClean="0">
                <a:solidFill>
                  <a:prstClr val="black"/>
                </a:solidFill>
              </a:rPr>
              <a:t>ถอนคือ ๙๐ วัน นับจากรู้เหตุ </a:t>
            </a:r>
            <a:endParaRPr lang="th-TH" dirty="0">
              <a:solidFill>
                <a:prstClr val="black"/>
              </a:solidFill>
            </a:endParaRPr>
          </a:p>
          <a:p>
            <a:pPr lvl="0"/>
            <a:r>
              <a:rPr lang="th-TH" dirty="0">
                <a:solidFill>
                  <a:prstClr val="black"/>
                </a:solidFill>
              </a:rPr>
              <a:t>ผู้ได้รับ</a:t>
            </a:r>
            <a:r>
              <a:rPr lang="th-TH" dirty="0" smtClean="0">
                <a:solidFill>
                  <a:prstClr val="black"/>
                </a:solidFill>
              </a:rPr>
              <a:t>คำสั่งมี</a:t>
            </a:r>
            <a:r>
              <a:rPr lang="th-TH" dirty="0">
                <a:solidFill>
                  <a:prstClr val="black"/>
                </a:solidFill>
              </a:rPr>
              <a:t>สิทธิในการเรียกค่าทดแทนความ</a:t>
            </a:r>
            <a:r>
              <a:rPr lang="th-TH" dirty="0" smtClean="0">
                <a:solidFill>
                  <a:prstClr val="black"/>
                </a:solidFill>
              </a:rPr>
              <a:t>เสียหายตามหลักความเชื่อโดยสุจริต</a:t>
            </a:r>
            <a:endParaRPr lang="th-TH" dirty="0">
              <a:solidFill>
                <a:prstClr val="black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07641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000" dirty="0">
                <a:solidFill>
                  <a:prstClr val="black"/>
                </a:solidFill>
                <a:cs typeface="Cordia New"/>
              </a:rPr>
              <a:t>การเพิกถอนคำสั่งทาง</a:t>
            </a:r>
            <a:r>
              <a:rPr lang="th-TH" sz="4000" dirty="0" smtClean="0">
                <a:solidFill>
                  <a:prstClr val="black"/>
                </a:solidFill>
                <a:cs typeface="Cordia New"/>
              </a:rPr>
              <a:t>ปกครอง</a:t>
            </a:r>
            <a:br>
              <a:rPr lang="th-TH" sz="4000" dirty="0" smtClean="0">
                <a:solidFill>
                  <a:prstClr val="black"/>
                </a:solidFill>
                <a:cs typeface="Cordia New"/>
              </a:rPr>
            </a:br>
            <a:r>
              <a:rPr lang="th-TH" sz="4000" dirty="0" smtClean="0">
                <a:solidFill>
                  <a:prstClr val="black"/>
                </a:solidFill>
                <a:cs typeface="Cordia New"/>
              </a:rPr>
              <a:t>ที่ไม่</a:t>
            </a:r>
            <a:r>
              <a:rPr lang="th-TH" sz="4000" dirty="0">
                <a:solidFill>
                  <a:prstClr val="black"/>
                </a:solidFill>
                <a:cs typeface="Cordia New"/>
              </a:rPr>
              <a:t>ชอบด้วย</a:t>
            </a:r>
            <a:r>
              <a:rPr lang="th-TH" sz="4000" dirty="0" smtClean="0">
                <a:solidFill>
                  <a:prstClr val="black"/>
                </a:solidFill>
                <a:cs typeface="Cordia New"/>
              </a:rPr>
              <a:t>กฎหมายซึ่งให้</a:t>
            </a:r>
            <a:r>
              <a:rPr lang="th-TH" sz="4000" dirty="0">
                <a:solidFill>
                  <a:prstClr val="black"/>
                </a:solidFill>
                <a:cs typeface="Cordia New"/>
              </a:rPr>
              <a:t>ประโยชน์ </a:t>
            </a:r>
            <a:r>
              <a:rPr lang="th-TH" sz="4000" dirty="0" smtClean="0">
                <a:solidFill>
                  <a:prstClr val="black"/>
                </a:solidFill>
                <a:cs typeface="Cordia New"/>
              </a:rPr>
              <a:t>(สิทธิ)</a:t>
            </a:r>
            <a:endParaRPr lang="th-TH" sz="4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คำสั่งทางปกครองที่ไม่ชอบด้วยกฎหมาย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</a:t>
            </a:r>
            <a:r>
              <a:rPr lang="th-TH" dirty="0" smtClean="0">
                <a:solidFill>
                  <a:prstClr val="black"/>
                </a:solidFill>
              </a:rPr>
              <a:t>ที่ให้ประโยชน์อันแบ่งแยกไม่ได้ (สิทธิต่าง ๆ)</a:t>
            </a:r>
            <a:endParaRPr lang="th-TH" dirty="0">
              <a:solidFill>
                <a:prstClr val="black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th-TH" sz="3200" dirty="0">
                <a:solidFill>
                  <a:prstClr val="black"/>
                </a:solidFill>
              </a:rPr>
              <a:t>การกำหนดผล</a:t>
            </a:r>
          </a:p>
          <a:p>
            <a:pPr marL="400050" lvl="2" indent="0">
              <a:buNone/>
            </a:pPr>
            <a:r>
              <a:rPr lang="th-TH" strike="sngStrike" dirty="0"/>
              <a:t>เพิกถอน</a:t>
            </a:r>
            <a:r>
              <a:rPr lang="th-TH" strike="sngStrike" dirty="0" smtClean="0"/>
              <a:t>ย้อนหลัง</a:t>
            </a:r>
            <a:r>
              <a:rPr lang="th-TH" dirty="0" smtClean="0">
                <a:solidFill>
                  <a:prstClr val="black"/>
                </a:solidFill>
              </a:rPr>
              <a:t>  ไม่ย้อนหลัง </a:t>
            </a:r>
            <a:r>
              <a:rPr lang="th-TH" dirty="0">
                <a:solidFill>
                  <a:prstClr val="black"/>
                </a:solidFill>
              </a:rPr>
              <a:t>หรือในอนาคต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การเพิกถอนทั้งหมดหรือบางส่วน</a:t>
            </a:r>
          </a:p>
          <a:p>
            <a:pPr lvl="0"/>
            <a:r>
              <a:rPr lang="th-TH" dirty="0" smtClean="0">
                <a:solidFill>
                  <a:prstClr val="black"/>
                </a:solidFill>
              </a:rPr>
              <a:t>ระยะเวลา</a:t>
            </a:r>
            <a:r>
              <a:rPr lang="th-TH" dirty="0">
                <a:solidFill>
                  <a:prstClr val="black"/>
                </a:solidFill>
              </a:rPr>
              <a:t>ในการเพิก</a:t>
            </a:r>
            <a:r>
              <a:rPr lang="th-TH" dirty="0" smtClean="0">
                <a:solidFill>
                  <a:prstClr val="black"/>
                </a:solidFill>
              </a:rPr>
              <a:t>ถอนภายใน ๙๐ วันนับจากรู้เหตุแห่งการเพิกถอน </a:t>
            </a:r>
            <a:endParaRPr lang="th-TH" dirty="0">
              <a:solidFill>
                <a:prstClr val="black"/>
              </a:solidFill>
            </a:endParaRPr>
          </a:p>
          <a:p>
            <a:pPr lvl="0"/>
            <a:r>
              <a:rPr lang="th-TH" dirty="0">
                <a:solidFill>
                  <a:prstClr val="black"/>
                </a:solidFill>
              </a:rPr>
              <a:t>ผู้ได้รับ</a:t>
            </a:r>
            <a:r>
              <a:rPr lang="th-TH" dirty="0" smtClean="0">
                <a:solidFill>
                  <a:prstClr val="black"/>
                </a:solidFill>
              </a:rPr>
              <a:t>คำสั่งมี</a:t>
            </a:r>
            <a:r>
              <a:rPr lang="th-TH" dirty="0">
                <a:solidFill>
                  <a:prstClr val="black"/>
                </a:solidFill>
              </a:rPr>
              <a:t>สิทธิในการเรียกค่าทดแทนความ</a:t>
            </a:r>
            <a:r>
              <a:rPr lang="th-TH" dirty="0" smtClean="0">
                <a:solidFill>
                  <a:prstClr val="black"/>
                </a:solidFill>
              </a:rPr>
              <a:t>เสียหาย</a:t>
            </a:r>
            <a:r>
              <a:rPr lang="th-TH" dirty="0" smtClean="0"/>
              <a:t>เนื่องจาก</a:t>
            </a:r>
            <a:r>
              <a:rPr lang="th-TH" dirty="0"/>
              <a:t>ความเชื่อโดยสุจริตในความ</a:t>
            </a:r>
            <a:r>
              <a:rPr lang="th-TH" dirty="0" smtClean="0"/>
              <a:t>คงอยู่</a:t>
            </a:r>
            <a:r>
              <a:rPr lang="th-TH" dirty="0" smtClean="0"/>
              <a:t>ของ</a:t>
            </a:r>
            <a:r>
              <a:rPr lang="th-TH" dirty="0" err="1"/>
              <a:t>คําสั่ง</a:t>
            </a:r>
            <a:r>
              <a:rPr lang="th-TH" dirty="0"/>
              <a:t>ทางปกครอง</a:t>
            </a:r>
            <a:r>
              <a:rPr lang="th-TH" dirty="0" smtClean="0"/>
              <a:t>ได้ โดย</a:t>
            </a:r>
            <a:r>
              <a:rPr lang="th-TH" dirty="0" smtClean="0"/>
              <a:t>ร้องขอภายใน ๑๘๐ วัน</a:t>
            </a:r>
            <a:endParaRPr lang="th-TH" dirty="0">
              <a:solidFill>
                <a:prstClr val="black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0174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>
                <a:solidFill>
                  <a:prstClr val="black"/>
                </a:solidFill>
                <a:cs typeface="Cordia New"/>
              </a:rPr>
              <a:t>การเพิกถอนคำสั่งทาง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ปกครอง</a:t>
            </a:r>
            <a:br>
              <a:rPr lang="th-TH" dirty="0" smtClean="0">
                <a:solidFill>
                  <a:prstClr val="black"/>
                </a:solidFill>
                <a:cs typeface="Cordia New"/>
              </a:rPr>
            </a:br>
            <a:r>
              <a:rPr lang="th-TH" dirty="0" smtClean="0">
                <a:solidFill>
                  <a:prstClr val="black"/>
                </a:solidFill>
                <a:cs typeface="Cordia New"/>
              </a:rPr>
              <a:t>ที่ชอบ</a:t>
            </a:r>
            <a:r>
              <a:rPr lang="th-TH" dirty="0">
                <a:solidFill>
                  <a:prstClr val="black"/>
                </a:solidFill>
                <a:cs typeface="Cordia New"/>
              </a:rPr>
              <a:t>ด้วย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กฎหมายซึ่งให้</a:t>
            </a:r>
            <a:r>
              <a:rPr lang="th-TH" dirty="0" smtClean="0">
                <a:solidFill>
                  <a:prstClr val="black"/>
                </a:solidFill>
                <a:cs typeface="Cordia New"/>
              </a:rPr>
              <a:t>ประโยชน์ (ตัวเงิน)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</a:t>
            </a:r>
            <a:r>
              <a:rPr lang="th-TH" dirty="0" smtClean="0">
                <a:solidFill>
                  <a:prstClr val="black"/>
                </a:solidFill>
              </a:rPr>
              <a:t>ที่ชอบ</a:t>
            </a:r>
            <a:r>
              <a:rPr lang="th-TH" dirty="0">
                <a:solidFill>
                  <a:prstClr val="black"/>
                </a:solidFill>
              </a:rPr>
              <a:t>ด้วยกฎหมาย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คำสั่งทางปกครองที่</a:t>
            </a:r>
            <a:r>
              <a:rPr lang="th-TH" dirty="0" smtClean="0">
                <a:solidFill>
                  <a:prstClr val="black"/>
                </a:solidFill>
              </a:rPr>
              <a:t>ให้เงินหรือประโยชน์</a:t>
            </a:r>
            <a:r>
              <a:rPr lang="th-TH" dirty="0">
                <a:solidFill>
                  <a:prstClr val="black"/>
                </a:solidFill>
              </a:rPr>
              <a:t>อัน</a:t>
            </a:r>
            <a:r>
              <a:rPr lang="th-TH" dirty="0" smtClean="0">
                <a:solidFill>
                  <a:prstClr val="black"/>
                </a:solidFill>
              </a:rPr>
              <a:t>แบ่งแยกได้</a:t>
            </a:r>
            <a:endParaRPr lang="th-TH" dirty="0">
              <a:solidFill>
                <a:prstClr val="black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th-TH" sz="3200" dirty="0">
                <a:solidFill>
                  <a:prstClr val="black"/>
                </a:solidFill>
              </a:rPr>
              <a:t>การกำหนดผล</a:t>
            </a:r>
          </a:p>
          <a:p>
            <a:pPr marL="400050" lvl="2" indent="0">
              <a:buNone/>
            </a:pPr>
            <a:r>
              <a:rPr lang="th-TH" sz="2200" dirty="0">
                <a:solidFill>
                  <a:prstClr val="black"/>
                </a:solidFill>
              </a:rPr>
              <a:t>เพิกถอนย้อนหลัง </a:t>
            </a:r>
            <a:r>
              <a:rPr lang="th-TH" sz="2200" dirty="0" smtClean="0">
                <a:solidFill>
                  <a:prstClr val="black"/>
                </a:solidFill>
              </a:rPr>
              <a:t>ไม่</a:t>
            </a:r>
            <a:r>
              <a:rPr lang="th-TH" sz="2200" dirty="0">
                <a:solidFill>
                  <a:prstClr val="black"/>
                </a:solidFill>
              </a:rPr>
              <a:t>ย้อนหลัง หรือในอนาคต</a:t>
            </a:r>
          </a:p>
          <a:p>
            <a:pPr lvl="0"/>
            <a:r>
              <a:rPr lang="th-TH" dirty="0">
                <a:solidFill>
                  <a:prstClr val="black"/>
                </a:solidFill>
              </a:rPr>
              <a:t>การเพิกถอนทั้งหมดหรือบางส่วน</a:t>
            </a:r>
          </a:p>
          <a:p>
            <a:pPr lvl="0"/>
            <a:r>
              <a:rPr lang="th-TH" dirty="0" smtClean="0">
                <a:solidFill>
                  <a:prstClr val="black"/>
                </a:solidFill>
              </a:rPr>
              <a:t>เหตุ</a:t>
            </a:r>
            <a:r>
              <a:rPr lang="th-TH" dirty="0">
                <a:solidFill>
                  <a:prstClr val="black"/>
                </a:solidFill>
              </a:rPr>
              <a:t>แห่งการเพิก</a:t>
            </a:r>
            <a:r>
              <a:rPr lang="th-TH" dirty="0" smtClean="0">
                <a:solidFill>
                  <a:prstClr val="black"/>
                </a:solidFill>
              </a:rPr>
              <a:t>ถอนกำหนดไว้ในกฎหมาย</a:t>
            </a:r>
            <a:endParaRPr lang="th-TH" dirty="0">
              <a:solidFill>
                <a:prstClr val="black"/>
              </a:solidFill>
            </a:endParaRPr>
          </a:p>
          <a:p>
            <a:pPr lvl="0"/>
            <a:r>
              <a:rPr lang="th-TH" dirty="0" smtClean="0">
                <a:solidFill>
                  <a:prstClr val="black"/>
                </a:solidFill>
              </a:rPr>
              <a:t>คำนึงถึง</a:t>
            </a:r>
            <a:r>
              <a:rPr lang="th-TH" dirty="0" smtClean="0">
                <a:solidFill>
                  <a:prstClr val="black"/>
                </a:solidFill>
              </a:rPr>
              <a:t>ความเชื่อโดยสุจริตของผู้รับคำสั่ง</a:t>
            </a:r>
            <a:endParaRPr lang="th-TH" dirty="0">
              <a:solidFill>
                <a:prstClr val="black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850527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3934</Words>
  <Application>Microsoft Office PowerPoint</Application>
  <PresentationFormat>นำเสนอทางหน้าจอ (4:3)</PresentationFormat>
  <Paragraphs>193</Paragraphs>
  <Slides>24</Slides>
  <Notes>9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24</vt:i4>
      </vt:variant>
    </vt:vector>
  </HeadingPairs>
  <TitlesOfParts>
    <vt:vector size="25" baseType="lpstr">
      <vt:lpstr>ชุดรูปแบบของ Office</vt:lpstr>
      <vt:lpstr>การเพิกถอนคำสั่งทางปกครองที่เกี่ยวข้องกับ การปฏิรูปที่ดิน</vt:lpstr>
      <vt:lpstr>เหตุที่ทำให้คำสั่งทางปกครองสิ้นผล</vt:lpstr>
      <vt:lpstr>ทำไมต้องเพิกถอนคำสั่ง?</vt:lpstr>
      <vt:lpstr>ลักษณะของคำสั่งทางปกครอง</vt:lpstr>
      <vt:lpstr>  การเพิกถอนคำสั่งทางปกครอง ที่ไม่ชอบด้วยกฎหมายซึ่งไม่ให้ประโยชน์ </vt:lpstr>
      <vt:lpstr> การเพิกถอนคำสั่งทางปกครอง ที่ชอบด้วยกฎหมายซึ่งไม่ให้ประโยชน์ </vt:lpstr>
      <vt:lpstr>การเพิกถอนคำสั่งทางปกครอง ที่ไม่ชอบด้วยกฎหมายซึ่งให้ประโยชน์ (เงิน)</vt:lpstr>
      <vt:lpstr>การเพิกถอนคำสั่งทางปกครอง ที่ไม่ชอบด้วยกฎหมายซึ่งให้ประโยชน์ (สิทธิ)</vt:lpstr>
      <vt:lpstr>การเพิกถอนคำสั่งทางปกครอง ที่ชอบด้วยกฎหมายซึ่งให้ประโยชน์ (ตัวเงิน)</vt:lpstr>
      <vt:lpstr>การเพิกถอนคำสั่งทางปกครองที่ ชอบด้วยกฎหมายซึ่งให้ประโยชน์ (สิทธิ)</vt:lpstr>
      <vt:lpstr>ใครมีอำนาจเพิกถอนคำสั่ง ?</vt:lpstr>
      <vt:lpstr>การเพิกถอนคำสั่งบางส่วน</vt:lpstr>
      <vt:lpstr>สรุปการเยียวยาประโยชน์ที่เสียหาย</vt:lpstr>
      <vt:lpstr>ตัวอย่างคดีปกครองในประเด็น ที่เกี่ยวข้องกับการปฏิรูปที่ดิน</vt:lpstr>
      <vt:lpstr>คุณสมบัติของผู้มีสิทธิได้รับการจัดที่ดินตาม  พ.ร.บ. การปฏิรูปที่ดินเพื่อเกษตรกรรมฯ (๑)</vt:lpstr>
      <vt:lpstr>คุณสมบัติของผู้มีสิทธิได้รับการจัดที่ดินตาม  พ.ร.บ. การปฏิรูปที่ดินเพื่อเกษตรกรรมฯ (๒)</vt:lpstr>
      <vt:lpstr>คดีปกครองเกี่ยวกับผู้มีสิทธิได้รับการจัดที่ดินตาม  พ.ร.บ. การปฏิรูปที่ดินเพื่อเกษตรกรรมฯ (๑)</vt:lpstr>
      <vt:lpstr> คดีปกครองเกี่ยวกับผู้มีสิทธิได้รับการจัดที่ดินตาม  พ.ร.บ. การปฏิรูปที่ดินเพื่อเกษตรกรรมฯ (๒) </vt:lpstr>
      <vt:lpstr>การสิ้นสิทธิในการเข้าทำประโยชน์ในเขต ปฏิรูปที่ดิน</vt:lpstr>
      <vt:lpstr>การสิ้นสิทธิในการเข้าทำประโยชน์ในเขตปฏิรูปที่ดิน</vt:lpstr>
      <vt:lpstr>คดีปกครองในเรื่องการสิ้นสิทธิใน การเข้าทำประโยชน์ในเขตปฏิรูปที่ดิน (๑)</vt:lpstr>
      <vt:lpstr>คดีปกครองในเรื่องการสิ้นสิทธิในการเข้าทำ ประโยชน์ในเขตปฏิรูปที่ดิน (๒) </vt:lpstr>
      <vt:lpstr> คดีปกครองในเรื่องการสิ้นสิทธิในการเข้า ทำประโยชน์ในเขตปฏิรูปที่ดิน (๓) 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การเพิกถอนคำสั่งทางปกครองที่เกี่ยวข้องกับการปฏิรูปที่ดิน</dc:title>
  <dc:creator>Eakacet</dc:creator>
  <cp:lastModifiedBy>Eakacet </cp:lastModifiedBy>
  <cp:revision>42</cp:revision>
  <cp:lastPrinted>2019-02-21T04:05:32Z</cp:lastPrinted>
  <dcterms:created xsi:type="dcterms:W3CDTF">2019-02-12T06:33:28Z</dcterms:created>
  <dcterms:modified xsi:type="dcterms:W3CDTF">2019-02-21T04:16:41Z</dcterms:modified>
</cp:coreProperties>
</file>