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77"/>
  </p:notesMasterIdLst>
  <p:sldIdLst>
    <p:sldId id="280" r:id="rId4"/>
    <p:sldId id="299" r:id="rId5"/>
    <p:sldId id="301" r:id="rId6"/>
    <p:sldId id="303" r:id="rId7"/>
    <p:sldId id="300" r:id="rId8"/>
    <p:sldId id="304" r:id="rId9"/>
    <p:sldId id="305" r:id="rId10"/>
    <p:sldId id="306" r:id="rId11"/>
    <p:sldId id="390" r:id="rId12"/>
    <p:sldId id="308" r:id="rId13"/>
    <p:sldId id="309" r:id="rId14"/>
    <p:sldId id="310" r:id="rId15"/>
    <p:sldId id="311" r:id="rId16"/>
    <p:sldId id="312" r:id="rId17"/>
    <p:sldId id="39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91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53" r:id="rId39"/>
    <p:sldId id="354" r:id="rId40"/>
    <p:sldId id="355" r:id="rId41"/>
    <p:sldId id="357" r:id="rId42"/>
    <p:sldId id="356" r:id="rId43"/>
    <p:sldId id="358" r:id="rId44"/>
    <p:sldId id="359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367" r:id="rId53"/>
    <p:sldId id="368" r:id="rId54"/>
    <p:sldId id="369" r:id="rId55"/>
    <p:sldId id="370" r:id="rId56"/>
    <p:sldId id="371" r:id="rId57"/>
    <p:sldId id="372" r:id="rId58"/>
    <p:sldId id="373" r:id="rId59"/>
    <p:sldId id="374" r:id="rId60"/>
    <p:sldId id="375" r:id="rId61"/>
    <p:sldId id="376" r:id="rId62"/>
    <p:sldId id="377" r:id="rId63"/>
    <p:sldId id="378" r:id="rId64"/>
    <p:sldId id="379" r:id="rId65"/>
    <p:sldId id="380" r:id="rId66"/>
    <p:sldId id="381" r:id="rId67"/>
    <p:sldId id="382" r:id="rId68"/>
    <p:sldId id="389" r:id="rId69"/>
    <p:sldId id="383" r:id="rId70"/>
    <p:sldId id="385" r:id="rId71"/>
    <p:sldId id="384" r:id="rId72"/>
    <p:sldId id="386" r:id="rId73"/>
    <p:sldId id="387" r:id="rId74"/>
    <p:sldId id="388" r:id="rId75"/>
    <p:sldId id="290" r:id="rId76"/>
  </p:sldIdLst>
  <p:sldSz cx="9144000" cy="6858000" type="screen4x3"/>
  <p:notesSz cx="6784975" cy="98567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00FF"/>
    <a:srgbClr val="21F711"/>
    <a:srgbClr val="0033CC"/>
    <a:srgbClr val="5AE721"/>
    <a:srgbClr val="FF3399"/>
    <a:srgbClr val="FF6600"/>
    <a:srgbClr val="2E2E9C"/>
    <a:srgbClr val="00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253B4-F482-4D4C-9F37-C39D048E079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9BC7B0F-3196-4B9A-8E79-B51A5A4DD205}">
      <dgm:prSet phldrT="[Text]"/>
      <dgm:spPr/>
      <dgm:t>
        <a:bodyPr/>
        <a:lstStyle/>
        <a:p>
          <a:r>
            <a: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๑</a:t>
          </a:r>
        </a:p>
        <a:p>
          <a:r>
            <a: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ทั่วไป</a:t>
          </a:r>
          <a:endParaRPr lang="th-TH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2D0995-450A-4822-B3F0-6F892DA30B41}" type="parTrans" cxnId="{A98C4BF0-D455-4561-9F07-D33900C3C388}">
      <dgm:prSet/>
      <dgm:spPr/>
      <dgm:t>
        <a:bodyPr/>
        <a:lstStyle/>
        <a:p>
          <a:endParaRPr lang="th-TH"/>
        </a:p>
      </dgm:t>
    </dgm:pt>
    <dgm:pt modelId="{76F2FA68-5093-48CB-B142-8CA39EC0D43E}" type="sibTrans" cxnId="{A98C4BF0-D455-4561-9F07-D33900C3C388}">
      <dgm:prSet/>
      <dgm:spPr/>
      <dgm:t>
        <a:bodyPr/>
        <a:lstStyle/>
        <a:p>
          <a:endParaRPr lang="th-TH"/>
        </a:p>
      </dgm:t>
    </dgm:pt>
    <dgm:pt modelId="{119A9495-A856-40C9-9707-CF0B347BFEA1}">
      <dgm:prSet phldrT="[Text]" custT="1"/>
      <dgm:spPr/>
      <dgm:t>
        <a:bodyPr/>
        <a:lstStyle/>
        <a:p>
          <a:r>
            <a:rPr lang="th-TH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๒</a:t>
          </a:r>
        </a:p>
        <a:p>
          <a:r>
            <a:rPr lang="th-TH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การมอบอำนาจในกระทรวงเดียวกัน</a:t>
          </a:r>
          <a:endParaRPr lang="th-TH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8E403F-43F4-4C17-8FCC-76DEB8F372F8}" type="parTrans" cxnId="{36C88D64-5869-4BF4-8049-B71FC9EB721F}">
      <dgm:prSet/>
      <dgm:spPr/>
      <dgm:t>
        <a:bodyPr/>
        <a:lstStyle/>
        <a:p>
          <a:endParaRPr lang="th-TH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A55ADD-D986-4B82-9A6B-F280406D4EDD}" type="sibTrans" cxnId="{36C88D64-5869-4BF4-8049-B71FC9EB721F}">
      <dgm:prSet/>
      <dgm:spPr/>
      <dgm:t>
        <a:bodyPr/>
        <a:lstStyle/>
        <a:p>
          <a:endParaRPr lang="th-TH"/>
        </a:p>
      </dgm:t>
    </dgm:pt>
    <dgm:pt modelId="{0ED0CDB1-A04A-4A92-B1D4-11D0372A65B2}">
      <dgm:prSet phldrT="[Text]" custT="1"/>
      <dgm:spPr/>
      <dgm:t>
        <a:bodyPr/>
        <a:lstStyle/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๕</a:t>
          </a:r>
        </a:p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การมอบอำนาจให้ปฏิบัติราชกสนแทนในเขตพื้นที่จังหวัด</a:t>
          </a:r>
          <a:endParaRPr lang="th-TH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332D59-ED75-486E-8F7B-61D4565C1D18}" type="parTrans" cxnId="{408524DC-0107-47BF-BDBF-F5525ECE32E6}">
      <dgm:prSet/>
      <dgm:spPr/>
      <dgm:t>
        <a:bodyPr/>
        <a:lstStyle/>
        <a:p>
          <a:endParaRPr lang="th-TH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047909C-70BA-4275-99D4-8D0FE444F738}" type="sibTrans" cxnId="{408524DC-0107-47BF-BDBF-F5525ECE32E6}">
      <dgm:prSet/>
      <dgm:spPr/>
      <dgm:t>
        <a:bodyPr/>
        <a:lstStyle/>
        <a:p>
          <a:endParaRPr lang="th-TH"/>
        </a:p>
      </dgm:t>
    </dgm:pt>
    <dgm:pt modelId="{4A140E97-BA2B-4A7C-86E1-B19A86292B84}">
      <dgm:prSet phldrT="[Text]" custT="1"/>
      <dgm:spPr/>
      <dgm:t>
        <a:bodyPr/>
        <a:lstStyle/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๖</a:t>
          </a:r>
        </a:p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การมอบอำนาจให้ปฏิบัติราชการแทนในต่างประเทศ</a:t>
          </a:r>
          <a:endParaRPr lang="th-TH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654B3B-B70C-4F44-BF4D-30855B9BED33}" type="parTrans" cxnId="{AE1C9E82-4E2C-4736-81F0-C096F51F622E}">
      <dgm:prSet/>
      <dgm:spPr/>
      <dgm:t>
        <a:bodyPr/>
        <a:lstStyle/>
        <a:p>
          <a:endParaRPr lang="th-TH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0D4551-549D-4299-8DB3-DE69A3190896}" type="sibTrans" cxnId="{AE1C9E82-4E2C-4736-81F0-C096F51F622E}">
      <dgm:prSet/>
      <dgm:spPr/>
      <dgm:t>
        <a:bodyPr/>
        <a:lstStyle/>
        <a:p>
          <a:endParaRPr lang="th-TH"/>
        </a:p>
      </dgm:t>
    </dgm:pt>
    <dgm:pt modelId="{B98BB41A-4AB0-4A57-B1B6-4D462473049E}">
      <dgm:prSet phldrT="[Text]" custT="1"/>
      <dgm:spPr/>
      <dgm:t>
        <a:bodyPr/>
        <a:lstStyle/>
        <a:p>
          <a:r>
            <a: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๗ </a:t>
          </a:r>
        </a:p>
        <a:p>
          <a:r>
            <a: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เบ็ดเตล็ด</a:t>
          </a:r>
          <a:endParaRPr lang="th-TH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7E8A22-3DC1-4B5B-BBA9-D0F5B485DBAB}" type="parTrans" cxnId="{2A644592-806F-4289-9B34-35994E602699}">
      <dgm:prSet/>
      <dgm:spPr/>
      <dgm:t>
        <a:bodyPr/>
        <a:lstStyle/>
        <a:p>
          <a:endParaRPr lang="th-TH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1F593B9-3336-4E8D-939D-DF1B4CE10970}" type="sibTrans" cxnId="{2A644592-806F-4289-9B34-35994E602699}">
      <dgm:prSet/>
      <dgm:spPr/>
      <dgm:t>
        <a:bodyPr/>
        <a:lstStyle/>
        <a:p>
          <a:endParaRPr lang="th-TH"/>
        </a:p>
      </dgm:t>
    </dgm:pt>
    <dgm:pt modelId="{6AF58657-DF03-4726-9B69-2237C6376E22}">
      <dgm:prSet phldrT="[Text]" custT="1"/>
      <dgm:spPr/>
      <dgm:t>
        <a:bodyPr/>
        <a:lstStyle/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๓</a:t>
          </a:r>
        </a:p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การมอบอำนาจให้แก่สาวนราชการต่างกระทรวง</a:t>
          </a:r>
          <a:endParaRPr lang="th-TH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ED30C54-9DA4-4AD4-BAA6-3D47AB50028F}" type="parTrans" cxnId="{06DAB7BE-0054-42CC-830F-54FA18186DFC}">
      <dgm:prSet/>
      <dgm:spPr/>
      <dgm:t>
        <a:bodyPr/>
        <a:lstStyle/>
        <a:p>
          <a:endParaRPr lang="th-TH"/>
        </a:p>
      </dgm:t>
    </dgm:pt>
    <dgm:pt modelId="{56028170-C89C-4C00-A1E2-4E6B3E039AB1}" type="sibTrans" cxnId="{06DAB7BE-0054-42CC-830F-54FA18186DFC}">
      <dgm:prSet/>
      <dgm:spPr/>
      <dgm:t>
        <a:bodyPr/>
        <a:lstStyle/>
        <a:p>
          <a:endParaRPr lang="th-TH"/>
        </a:p>
      </dgm:t>
    </dgm:pt>
    <dgm:pt modelId="{20E75982-D666-472B-A17D-B4B8B6CBEF6D}">
      <dgm:prSet phldrT="[Text]" custT="1"/>
      <dgm:spPr/>
      <dgm:t>
        <a:bodyPr/>
        <a:lstStyle/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หมวด ๔</a:t>
          </a:r>
        </a:p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การมอบอำนาจให้แก่ศูนย์บริการร่วม</a:t>
          </a:r>
          <a:endParaRPr lang="th-TH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5A0D28-9A39-4D80-BCB7-2CEF7BFD1757}" type="parTrans" cxnId="{46CB16AF-29E3-4726-B8B8-45C02598988D}">
      <dgm:prSet/>
      <dgm:spPr/>
      <dgm:t>
        <a:bodyPr/>
        <a:lstStyle/>
        <a:p>
          <a:endParaRPr lang="th-TH"/>
        </a:p>
      </dgm:t>
    </dgm:pt>
    <dgm:pt modelId="{41883318-766E-4BE4-A99B-C0EA3381FEC1}" type="sibTrans" cxnId="{46CB16AF-29E3-4726-B8B8-45C02598988D}">
      <dgm:prSet/>
      <dgm:spPr/>
      <dgm:t>
        <a:bodyPr/>
        <a:lstStyle/>
        <a:p>
          <a:endParaRPr lang="th-TH"/>
        </a:p>
      </dgm:t>
    </dgm:pt>
    <dgm:pt modelId="{33C5AAD7-028D-415D-A8F8-F79934921FCD}">
      <dgm:prSet phldrT="[Text]" custT="1"/>
      <dgm:spPr/>
      <dgm:t>
        <a:bodyPr/>
        <a:lstStyle/>
        <a:p>
          <a:r>
            <a:rPr lang="th-TH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บทเฉพาะกาล</a:t>
          </a:r>
          <a:endParaRPr lang="th-TH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9C6DFAA-0E25-4E35-ADBE-7F3A12B4B514}" type="parTrans" cxnId="{09E4D0D9-57EC-48EA-AE6E-9A096C4DBB01}">
      <dgm:prSet/>
      <dgm:spPr/>
      <dgm:t>
        <a:bodyPr/>
        <a:lstStyle/>
        <a:p>
          <a:endParaRPr lang="th-TH"/>
        </a:p>
      </dgm:t>
    </dgm:pt>
    <dgm:pt modelId="{11A74A55-D8E2-43B6-A303-3F0CCFFF289D}" type="sibTrans" cxnId="{09E4D0D9-57EC-48EA-AE6E-9A096C4DBB01}">
      <dgm:prSet/>
      <dgm:spPr/>
      <dgm:t>
        <a:bodyPr/>
        <a:lstStyle/>
        <a:p>
          <a:endParaRPr lang="th-TH"/>
        </a:p>
      </dgm:t>
    </dgm:pt>
    <dgm:pt modelId="{DD0D6E9A-2546-453F-BD2F-F138F0B855AF}" type="pres">
      <dgm:prSet presAssocID="{DE6253B4-F482-4D4C-9F37-C39D048E079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DA9051E-62BB-4469-9346-060076E1FF02}" type="pres">
      <dgm:prSet presAssocID="{09BC7B0F-3196-4B9A-8E79-B51A5A4DD205}" presName="centerShape" presStyleLbl="node0" presStyleIdx="0" presStyleCnt="1"/>
      <dgm:spPr/>
      <dgm:t>
        <a:bodyPr/>
        <a:lstStyle/>
        <a:p>
          <a:endParaRPr lang="th-TH"/>
        </a:p>
      </dgm:t>
    </dgm:pt>
    <dgm:pt modelId="{28696D07-F90C-47E4-ABA0-EBF9EEC33CEB}" type="pres">
      <dgm:prSet presAssocID="{5E8E403F-43F4-4C17-8FCC-76DEB8F372F8}" presName="parTrans" presStyleLbl="sibTrans2D1" presStyleIdx="0" presStyleCnt="7"/>
      <dgm:spPr/>
      <dgm:t>
        <a:bodyPr/>
        <a:lstStyle/>
        <a:p>
          <a:endParaRPr lang="th-TH"/>
        </a:p>
      </dgm:t>
    </dgm:pt>
    <dgm:pt modelId="{81E0B105-C4C6-4DCA-BFB5-95B20E7DE506}" type="pres">
      <dgm:prSet presAssocID="{5E8E403F-43F4-4C17-8FCC-76DEB8F372F8}" presName="connectorText" presStyleLbl="sibTrans2D1" presStyleIdx="0" presStyleCnt="7"/>
      <dgm:spPr/>
      <dgm:t>
        <a:bodyPr/>
        <a:lstStyle/>
        <a:p>
          <a:endParaRPr lang="th-TH"/>
        </a:p>
      </dgm:t>
    </dgm:pt>
    <dgm:pt modelId="{1CAEFE3A-E8D7-45F6-AF23-8044FF46946D}" type="pres">
      <dgm:prSet presAssocID="{119A9495-A856-40C9-9707-CF0B347BFEA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6EA326-1378-43F8-A297-7A0B701D286A}" type="pres">
      <dgm:prSet presAssocID="{9ED30C54-9DA4-4AD4-BAA6-3D47AB50028F}" presName="parTrans" presStyleLbl="sibTrans2D1" presStyleIdx="1" presStyleCnt="7"/>
      <dgm:spPr/>
      <dgm:t>
        <a:bodyPr/>
        <a:lstStyle/>
        <a:p>
          <a:endParaRPr lang="th-TH"/>
        </a:p>
      </dgm:t>
    </dgm:pt>
    <dgm:pt modelId="{EA01D82C-AAAB-4ACB-921C-751949228490}" type="pres">
      <dgm:prSet presAssocID="{9ED30C54-9DA4-4AD4-BAA6-3D47AB50028F}" presName="connectorText" presStyleLbl="sibTrans2D1" presStyleIdx="1" presStyleCnt="7"/>
      <dgm:spPr/>
      <dgm:t>
        <a:bodyPr/>
        <a:lstStyle/>
        <a:p>
          <a:endParaRPr lang="th-TH"/>
        </a:p>
      </dgm:t>
    </dgm:pt>
    <dgm:pt modelId="{2A2E971E-F9C5-42D1-A68E-E8676A551EF4}" type="pres">
      <dgm:prSet presAssocID="{6AF58657-DF03-4726-9B69-2237C6376E22}" presName="node" presStyleLbl="node1" presStyleIdx="1" presStyleCnt="7" custScaleX="10927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B4630D2-4AA3-4A38-87C8-EBA88AF9CE5B}" type="pres">
      <dgm:prSet presAssocID="{105A0D28-9A39-4D80-BCB7-2CEF7BFD1757}" presName="parTrans" presStyleLbl="sibTrans2D1" presStyleIdx="2" presStyleCnt="7"/>
      <dgm:spPr/>
      <dgm:t>
        <a:bodyPr/>
        <a:lstStyle/>
        <a:p>
          <a:endParaRPr lang="th-TH"/>
        </a:p>
      </dgm:t>
    </dgm:pt>
    <dgm:pt modelId="{9D0721C1-F7D7-46A6-BDA9-9DA67F70A0D1}" type="pres">
      <dgm:prSet presAssocID="{105A0D28-9A39-4D80-BCB7-2CEF7BFD1757}" presName="connectorText" presStyleLbl="sibTrans2D1" presStyleIdx="2" presStyleCnt="7"/>
      <dgm:spPr/>
      <dgm:t>
        <a:bodyPr/>
        <a:lstStyle/>
        <a:p>
          <a:endParaRPr lang="th-TH"/>
        </a:p>
      </dgm:t>
    </dgm:pt>
    <dgm:pt modelId="{2DA1A9DC-6DAE-43D9-A35D-4F78103D9F6C}" type="pres">
      <dgm:prSet presAssocID="{20E75982-D666-472B-A17D-B4B8B6CBEF6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8F19B1-B9A9-4D59-83AB-FE49EFFC983A}" type="pres">
      <dgm:prSet presAssocID="{C6332D59-ED75-486E-8F7B-61D4565C1D18}" presName="parTrans" presStyleLbl="sibTrans2D1" presStyleIdx="3" presStyleCnt="7"/>
      <dgm:spPr/>
      <dgm:t>
        <a:bodyPr/>
        <a:lstStyle/>
        <a:p>
          <a:endParaRPr lang="th-TH"/>
        </a:p>
      </dgm:t>
    </dgm:pt>
    <dgm:pt modelId="{27460B0B-250D-4A1C-829D-2AB101E30422}" type="pres">
      <dgm:prSet presAssocID="{C6332D59-ED75-486E-8F7B-61D4565C1D18}" presName="connectorText" presStyleLbl="sibTrans2D1" presStyleIdx="3" presStyleCnt="7"/>
      <dgm:spPr/>
      <dgm:t>
        <a:bodyPr/>
        <a:lstStyle/>
        <a:p>
          <a:endParaRPr lang="th-TH"/>
        </a:p>
      </dgm:t>
    </dgm:pt>
    <dgm:pt modelId="{0A747A71-5BB6-4884-896A-1FD6D284BF9A}" type="pres">
      <dgm:prSet presAssocID="{0ED0CDB1-A04A-4A92-B1D4-11D0372A65B2}" presName="node" presStyleLbl="node1" presStyleIdx="3" presStyleCnt="7" custScaleX="12006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5AE18D9-7122-441B-8540-F7FD15E4A677}" type="pres">
      <dgm:prSet presAssocID="{EB654B3B-B70C-4F44-BF4D-30855B9BED33}" presName="parTrans" presStyleLbl="sibTrans2D1" presStyleIdx="4" presStyleCnt="7"/>
      <dgm:spPr/>
      <dgm:t>
        <a:bodyPr/>
        <a:lstStyle/>
        <a:p>
          <a:endParaRPr lang="th-TH"/>
        </a:p>
      </dgm:t>
    </dgm:pt>
    <dgm:pt modelId="{431099E3-146F-4863-BDA6-1A4534C7E952}" type="pres">
      <dgm:prSet presAssocID="{EB654B3B-B70C-4F44-BF4D-30855B9BED33}" presName="connectorText" presStyleLbl="sibTrans2D1" presStyleIdx="4" presStyleCnt="7"/>
      <dgm:spPr/>
      <dgm:t>
        <a:bodyPr/>
        <a:lstStyle/>
        <a:p>
          <a:endParaRPr lang="th-TH"/>
        </a:p>
      </dgm:t>
    </dgm:pt>
    <dgm:pt modelId="{7FFB44C3-ECA9-480E-93F8-702E5C075ABB}" type="pres">
      <dgm:prSet presAssocID="{4A140E97-BA2B-4A7C-86E1-B19A86292B84}" presName="node" presStyleLbl="node1" presStyleIdx="4" presStyleCnt="7" custScaleX="11935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D2174B0-3C25-45B6-A5EA-0E0623B5CD21}" type="pres">
      <dgm:prSet presAssocID="{D97E8A22-3DC1-4B5B-BBA9-D0F5B485DBAB}" presName="parTrans" presStyleLbl="sibTrans2D1" presStyleIdx="5" presStyleCnt="7"/>
      <dgm:spPr/>
      <dgm:t>
        <a:bodyPr/>
        <a:lstStyle/>
        <a:p>
          <a:endParaRPr lang="th-TH"/>
        </a:p>
      </dgm:t>
    </dgm:pt>
    <dgm:pt modelId="{A81C30B9-2BC7-453F-A142-4DD1FD53AA95}" type="pres">
      <dgm:prSet presAssocID="{D97E8A22-3DC1-4B5B-BBA9-D0F5B485DBAB}" presName="connectorText" presStyleLbl="sibTrans2D1" presStyleIdx="5" presStyleCnt="7"/>
      <dgm:spPr/>
      <dgm:t>
        <a:bodyPr/>
        <a:lstStyle/>
        <a:p>
          <a:endParaRPr lang="th-TH"/>
        </a:p>
      </dgm:t>
    </dgm:pt>
    <dgm:pt modelId="{46666EA0-4063-468D-9556-8F37ADA59515}" type="pres">
      <dgm:prSet presAssocID="{B98BB41A-4AB0-4A57-B1B6-4D462473049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CDBD65C-2ACF-41B6-9B7B-3273900E15F4}" type="pres">
      <dgm:prSet presAssocID="{89C6DFAA-0E25-4E35-ADBE-7F3A12B4B514}" presName="parTrans" presStyleLbl="sibTrans2D1" presStyleIdx="6" presStyleCnt="7"/>
      <dgm:spPr/>
      <dgm:t>
        <a:bodyPr/>
        <a:lstStyle/>
        <a:p>
          <a:endParaRPr lang="th-TH"/>
        </a:p>
      </dgm:t>
    </dgm:pt>
    <dgm:pt modelId="{9932FBEB-DAE8-4E70-8141-0B6F5F3D0EBF}" type="pres">
      <dgm:prSet presAssocID="{89C6DFAA-0E25-4E35-ADBE-7F3A12B4B514}" presName="connectorText" presStyleLbl="sibTrans2D1" presStyleIdx="6" presStyleCnt="7"/>
      <dgm:spPr/>
      <dgm:t>
        <a:bodyPr/>
        <a:lstStyle/>
        <a:p>
          <a:endParaRPr lang="th-TH"/>
        </a:p>
      </dgm:t>
    </dgm:pt>
    <dgm:pt modelId="{A142009E-B41A-45DE-A566-02FC3E4BD03A}" type="pres">
      <dgm:prSet presAssocID="{33C5AAD7-028D-415D-A8F8-F79934921FC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976C07C-9A65-4A46-9331-57D6B9E8E15D}" type="presOf" srcId="{105A0D28-9A39-4D80-BCB7-2CEF7BFD1757}" destId="{9D0721C1-F7D7-46A6-BDA9-9DA67F70A0D1}" srcOrd="1" destOrd="0" presId="urn:microsoft.com/office/officeart/2005/8/layout/radial5"/>
    <dgm:cxn modelId="{09E4D0D9-57EC-48EA-AE6E-9A096C4DBB01}" srcId="{09BC7B0F-3196-4B9A-8E79-B51A5A4DD205}" destId="{33C5AAD7-028D-415D-A8F8-F79934921FCD}" srcOrd="6" destOrd="0" parTransId="{89C6DFAA-0E25-4E35-ADBE-7F3A12B4B514}" sibTransId="{11A74A55-D8E2-43B6-A303-3F0CCFFF289D}"/>
    <dgm:cxn modelId="{7DD47BF6-B6FB-4489-A91C-13177260D803}" type="presOf" srcId="{89C6DFAA-0E25-4E35-ADBE-7F3A12B4B514}" destId="{BCDBD65C-2ACF-41B6-9B7B-3273900E15F4}" srcOrd="0" destOrd="0" presId="urn:microsoft.com/office/officeart/2005/8/layout/radial5"/>
    <dgm:cxn modelId="{341A90E9-5C50-42E5-A545-91B81334F97B}" type="presOf" srcId="{C6332D59-ED75-486E-8F7B-61D4565C1D18}" destId="{118F19B1-B9A9-4D59-83AB-FE49EFFC983A}" srcOrd="0" destOrd="0" presId="urn:microsoft.com/office/officeart/2005/8/layout/radial5"/>
    <dgm:cxn modelId="{A9FBDD28-6625-493D-B848-0851AD31DD0E}" type="presOf" srcId="{105A0D28-9A39-4D80-BCB7-2CEF7BFD1757}" destId="{7B4630D2-4AA3-4A38-87C8-EBA88AF9CE5B}" srcOrd="0" destOrd="0" presId="urn:microsoft.com/office/officeart/2005/8/layout/radial5"/>
    <dgm:cxn modelId="{5560306C-C4B2-409C-B10A-CB8159469D2F}" type="presOf" srcId="{4A140E97-BA2B-4A7C-86E1-B19A86292B84}" destId="{7FFB44C3-ECA9-480E-93F8-702E5C075ABB}" srcOrd="0" destOrd="0" presId="urn:microsoft.com/office/officeart/2005/8/layout/radial5"/>
    <dgm:cxn modelId="{89368FA2-D965-42FE-ADD2-23F1DFEB680F}" type="presOf" srcId="{EB654B3B-B70C-4F44-BF4D-30855B9BED33}" destId="{431099E3-146F-4863-BDA6-1A4534C7E952}" srcOrd="1" destOrd="0" presId="urn:microsoft.com/office/officeart/2005/8/layout/radial5"/>
    <dgm:cxn modelId="{97F1D52E-2A7D-4A58-9787-C602E87FD973}" type="presOf" srcId="{5E8E403F-43F4-4C17-8FCC-76DEB8F372F8}" destId="{81E0B105-C4C6-4DCA-BFB5-95B20E7DE506}" srcOrd="1" destOrd="0" presId="urn:microsoft.com/office/officeart/2005/8/layout/radial5"/>
    <dgm:cxn modelId="{47EC63A6-63E6-4506-A89C-F0CDB4AEA8CF}" type="presOf" srcId="{33C5AAD7-028D-415D-A8F8-F79934921FCD}" destId="{A142009E-B41A-45DE-A566-02FC3E4BD03A}" srcOrd="0" destOrd="0" presId="urn:microsoft.com/office/officeart/2005/8/layout/radial5"/>
    <dgm:cxn modelId="{1271652C-2748-431D-AACB-95581C78C796}" type="presOf" srcId="{D97E8A22-3DC1-4B5B-BBA9-D0F5B485DBAB}" destId="{A81C30B9-2BC7-453F-A142-4DD1FD53AA95}" srcOrd="1" destOrd="0" presId="urn:microsoft.com/office/officeart/2005/8/layout/radial5"/>
    <dgm:cxn modelId="{01EACC04-7C3E-4CDB-B304-A905A3F8ED71}" type="presOf" srcId="{C6332D59-ED75-486E-8F7B-61D4565C1D18}" destId="{27460B0B-250D-4A1C-829D-2AB101E30422}" srcOrd="1" destOrd="0" presId="urn:microsoft.com/office/officeart/2005/8/layout/radial5"/>
    <dgm:cxn modelId="{36C88D64-5869-4BF4-8049-B71FC9EB721F}" srcId="{09BC7B0F-3196-4B9A-8E79-B51A5A4DD205}" destId="{119A9495-A856-40C9-9707-CF0B347BFEA1}" srcOrd="0" destOrd="0" parTransId="{5E8E403F-43F4-4C17-8FCC-76DEB8F372F8}" sibTransId="{49A55ADD-D986-4B82-9A6B-F280406D4EDD}"/>
    <dgm:cxn modelId="{2A644592-806F-4289-9B34-35994E602699}" srcId="{09BC7B0F-3196-4B9A-8E79-B51A5A4DD205}" destId="{B98BB41A-4AB0-4A57-B1B6-4D462473049E}" srcOrd="5" destOrd="0" parTransId="{D97E8A22-3DC1-4B5B-BBA9-D0F5B485DBAB}" sibTransId="{C1F593B9-3336-4E8D-939D-DF1B4CE10970}"/>
    <dgm:cxn modelId="{DB66B8C2-93B6-400C-AEA5-A41DFC9D988F}" type="presOf" srcId="{20E75982-D666-472B-A17D-B4B8B6CBEF6D}" destId="{2DA1A9DC-6DAE-43D9-A35D-4F78103D9F6C}" srcOrd="0" destOrd="0" presId="urn:microsoft.com/office/officeart/2005/8/layout/radial5"/>
    <dgm:cxn modelId="{10F3E710-4E88-4031-9FE0-0126A4807C6C}" type="presOf" srcId="{09BC7B0F-3196-4B9A-8E79-B51A5A4DD205}" destId="{ADA9051E-62BB-4469-9346-060076E1FF02}" srcOrd="0" destOrd="0" presId="urn:microsoft.com/office/officeart/2005/8/layout/radial5"/>
    <dgm:cxn modelId="{46CB16AF-29E3-4726-B8B8-45C02598988D}" srcId="{09BC7B0F-3196-4B9A-8E79-B51A5A4DD205}" destId="{20E75982-D666-472B-A17D-B4B8B6CBEF6D}" srcOrd="2" destOrd="0" parTransId="{105A0D28-9A39-4D80-BCB7-2CEF7BFD1757}" sibTransId="{41883318-766E-4BE4-A99B-C0EA3381FEC1}"/>
    <dgm:cxn modelId="{18B666B4-100F-4A3D-B073-64AB4A42160A}" type="presOf" srcId="{D97E8A22-3DC1-4B5B-BBA9-D0F5B485DBAB}" destId="{4D2174B0-3C25-45B6-A5EA-0E0623B5CD21}" srcOrd="0" destOrd="0" presId="urn:microsoft.com/office/officeart/2005/8/layout/radial5"/>
    <dgm:cxn modelId="{06DAB7BE-0054-42CC-830F-54FA18186DFC}" srcId="{09BC7B0F-3196-4B9A-8E79-B51A5A4DD205}" destId="{6AF58657-DF03-4726-9B69-2237C6376E22}" srcOrd="1" destOrd="0" parTransId="{9ED30C54-9DA4-4AD4-BAA6-3D47AB50028F}" sibTransId="{56028170-C89C-4C00-A1E2-4E6B3E039AB1}"/>
    <dgm:cxn modelId="{47E455F9-E8EA-4D85-BB96-FF93AEE7D2C7}" type="presOf" srcId="{9ED30C54-9DA4-4AD4-BAA6-3D47AB50028F}" destId="{D66EA326-1378-43F8-A297-7A0B701D286A}" srcOrd="0" destOrd="0" presId="urn:microsoft.com/office/officeart/2005/8/layout/radial5"/>
    <dgm:cxn modelId="{102676B8-6862-4DE4-B727-64282631A41B}" type="presOf" srcId="{119A9495-A856-40C9-9707-CF0B347BFEA1}" destId="{1CAEFE3A-E8D7-45F6-AF23-8044FF46946D}" srcOrd="0" destOrd="0" presId="urn:microsoft.com/office/officeart/2005/8/layout/radial5"/>
    <dgm:cxn modelId="{B51FA9E4-3B20-4089-9BD1-CBBA62DC0A0C}" type="presOf" srcId="{5E8E403F-43F4-4C17-8FCC-76DEB8F372F8}" destId="{28696D07-F90C-47E4-ABA0-EBF9EEC33CEB}" srcOrd="0" destOrd="0" presId="urn:microsoft.com/office/officeart/2005/8/layout/radial5"/>
    <dgm:cxn modelId="{C5860C86-4C21-423C-8A82-82738370CC1D}" type="presOf" srcId="{DE6253B4-F482-4D4C-9F37-C39D048E079F}" destId="{DD0D6E9A-2546-453F-BD2F-F138F0B855AF}" srcOrd="0" destOrd="0" presId="urn:microsoft.com/office/officeart/2005/8/layout/radial5"/>
    <dgm:cxn modelId="{01C628EE-5EDE-455E-A868-7DF16F0F933F}" type="presOf" srcId="{B98BB41A-4AB0-4A57-B1B6-4D462473049E}" destId="{46666EA0-4063-468D-9556-8F37ADA59515}" srcOrd="0" destOrd="0" presId="urn:microsoft.com/office/officeart/2005/8/layout/radial5"/>
    <dgm:cxn modelId="{A98C4BF0-D455-4561-9F07-D33900C3C388}" srcId="{DE6253B4-F482-4D4C-9F37-C39D048E079F}" destId="{09BC7B0F-3196-4B9A-8E79-B51A5A4DD205}" srcOrd="0" destOrd="0" parTransId="{7E2D0995-450A-4822-B3F0-6F892DA30B41}" sibTransId="{76F2FA68-5093-48CB-B142-8CA39EC0D43E}"/>
    <dgm:cxn modelId="{32151634-CF92-43FE-836E-B6A935631D94}" type="presOf" srcId="{9ED30C54-9DA4-4AD4-BAA6-3D47AB50028F}" destId="{EA01D82C-AAAB-4ACB-921C-751949228490}" srcOrd="1" destOrd="0" presId="urn:microsoft.com/office/officeart/2005/8/layout/radial5"/>
    <dgm:cxn modelId="{408524DC-0107-47BF-BDBF-F5525ECE32E6}" srcId="{09BC7B0F-3196-4B9A-8E79-B51A5A4DD205}" destId="{0ED0CDB1-A04A-4A92-B1D4-11D0372A65B2}" srcOrd="3" destOrd="0" parTransId="{C6332D59-ED75-486E-8F7B-61D4565C1D18}" sibTransId="{0047909C-70BA-4275-99D4-8D0FE444F738}"/>
    <dgm:cxn modelId="{93AA5432-83A1-46C4-8AE4-5894CBD9962E}" type="presOf" srcId="{EB654B3B-B70C-4F44-BF4D-30855B9BED33}" destId="{65AE18D9-7122-441B-8540-F7FD15E4A677}" srcOrd="0" destOrd="0" presId="urn:microsoft.com/office/officeart/2005/8/layout/radial5"/>
    <dgm:cxn modelId="{AE1C9E82-4E2C-4736-81F0-C096F51F622E}" srcId="{09BC7B0F-3196-4B9A-8E79-B51A5A4DD205}" destId="{4A140E97-BA2B-4A7C-86E1-B19A86292B84}" srcOrd="4" destOrd="0" parTransId="{EB654B3B-B70C-4F44-BF4D-30855B9BED33}" sibTransId="{410D4551-549D-4299-8DB3-DE69A3190896}"/>
    <dgm:cxn modelId="{F327B669-B4D1-48DF-949C-A5FCF4185E60}" type="presOf" srcId="{6AF58657-DF03-4726-9B69-2237C6376E22}" destId="{2A2E971E-F9C5-42D1-A68E-E8676A551EF4}" srcOrd="0" destOrd="0" presId="urn:microsoft.com/office/officeart/2005/8/layout/radial5"/>
    <dgm:cxn modelId="{D51BE35B-86F4-44D0-A680-EDA40F523A08}" type="presOf" srcId="{89C6DFAA-0E25-4E35-ADBE-7F3A12B4B514}" destId="{9932FBEB-DAE8-4E70-8141-0B6F5F3D0EBF}" srcOrd="1" destOrd="0" presId="urn:microsoft.com/office/officeart/2005/8/layout/radial5"/>
    <dgm:cxn modelId="{899FFA42-26EF-431C-B152-E8151DBF7C9B}" type="presOf" srcId="{0ED0CDB1-A04A-4A92-B1D4-11D0372A65B2}" destId="{0A747A71-5BB6-4884-896A-1FD6D284BF9A}" srcOrd="0" destOrd="0" presId="urn:microsoft.com/office/officeart/2005/8/layout/radial5"/>
    <dgm:cxn modelId="{AFEC79DF-5462-48FD-A4D1-2458CDEAA760}" type="presParOf" srcId="{DD0D6E9A-2546-453F-BD2F-F138F0B855AF}" destId="{ADA9051E-62BB-4469-9346-060076E1FF02}" srcOrd="0" destOrd="0" presId="urn:microsoft.com/office/officeart/2005/8/layout/radial5"/>
    <dgm:cxn modelId="{9368651A-BA1D-45A3-9791-61604F6F425E}" type="presParOf" srcId="{DD0D6E9A-2546-453F-BD2F-F138F0B855AF}" destId="{28696D07-F90C-47E4-ABA0-EBF9EEC33CEB}" srcOrd="1" destOrd="0" presId="urn:microsoft.com/office/officeart/2005/8/layout/radial5"/>
    <dgm:cxn modelId="{732AA28E-812E-4871-8D1A-333CE70B4BA8}" type="presParOf" srcId="{28696D07-F90C-47E4-ABA0-EBF9EEC33CEB}" destId="{81E0B105-C4C6-4DCA-BFB5-95B20E7DE506}" srcOrd="0" destOrd="0" presId="urn:microsoft.com/office/officeart/2005/8/layout/radial5"/>
    <dgm:cxn modelId="{CAE0360C-C984-447E-B8E7-E9362633CAD2}" type="presParOf" srcId="{DD0D6E9A-2546-453F-BD2F-F138F0B855AF}" destId="{1CAEFE3A-E8D7-45F6-AF23-8044FF46946D}" srcOrd="2" destOrd="0" presId="urn:microsoft.com/office/officeart/2005/8/layout/radial5"/>
    <dgm:cxn modelId="{2AA05470-5FFB-4975-B1E4-BA43BE5D163A}" type="presParOf" srcId="{DD0D6E9A-2546-453F-BD2F-F138F0B855AF}" destId="{D66EA326-1378-43F8-A297-7A0B701D286A}" srcOrd="3" destOrd="0" presId="urn:microsoft.com/office/officeart/2005/8/layout/radial5"/>
    <dgm:cxn modelId="{AE1D68D0-4FFD-4151-9E18-2471B4E2AF6A}" type="presParOf" srcId="{D66EA326-1378-43F8-A297-7A0B701D286A}" destId="{EA01D82C-AAAB-4ACB-921C-751949228490}" srcOrd="0" destOrd="0" presId="urn:microsoft.com/office/officeart/2005/8/layout/radial5"/>
    <dgm:cxn modelId="{0FC6FE1F-3A91-4C4C-B069-D2A849948F39}" type="presParOf" srcId="{DD0D6E9A-2546-453F-BD2F-F138F0B855AF}" destId="{2A2E971E-F9C5-42D1-A68E-E8676A551EF4}" srcOrd="4" destOrd="0" presId="urn:microsoft.com/office/officeart/2005/8/layout/radial5"/>
    <dgm:cxn modelId="{77210AAE-2D77-4E5F-AF20-13264CEF2607}" type="presParOf" srcId="{DD0D6E9A-2546-453F-BD2F-F138F0B855AF}" destId="{7B4630D2-4AA3-4A38-87C8-EBA88AF9CE5B}" srcOrd="5" destOrd="0" presId="urn:microsoft.com/office/officeart/2005/8/layout/radial5"/>
    <dgm:cxn modelId="{4D9391F2-4442-4F7F-99F7-DA60096621F8}" type="presParOf" srcId="{7B4630D2-4AA3-4A38-87C8-EBA88AF9CE5B}" destId="{9D0721C1-F7D7-46A6-BDA9-9DA67F70A0D1}" srcOrd="0" destOrd="0" presId="urn:microsoft.com/office/officeart/2005/8/layout/radial5"/>
    <dgm:cxn modelId="{6EA2211E-ABCB-43CB-AEED-B5D59680A866}" type="presParOf" srcId="{DD0D6E9A-2546-453F-BD2F-F138F0B855AF}" destId="{2DA1A9DC-6DAE-43D9-A35D-4F78103D9F6C}" srcOrd="6" destOrd="0" presId="urn:microsoft.com/office/officeart/2005/8/layout/radial5"/>
    <dgm:cxn modelId="{869BD463-B85C-46F3-B3A7-464F80A7C9EE}" type="presParOf" srcId="{DD0D6E9A-2546-453F-BD2F-F138F0B855AF}" destId="{118F19B1-B9A9-4D59-83AB-FE49EFFC983A}" srcOrd="7" destOrd="0" presId="urn:microsoft.com/office/officeart/2005/8/layout/radial5"/>
    <dgm:cxn modelId="{690DC835-DF30-4B0C-8362-F4185A283E03}" type="presParOf" srcId="{118F19B1-B9A9-4D59-83AB-FE49EFFC983A}" destId="{27460B0B-250D-4A1C-829D-2AB101E30422}" srcOrd="0" destOrd="0" presId="urn:microsoft.com/office/officeart/2005/8/layout/radial5"/>
    <dgm:cxn modelId="{8E96214F-CB5B-4981-8868-463E4A186576}" type="presParOf" srcId="{DD0D6E9A-2546-453F-BD2F-F138F0B855AF}" destId="{0A747A71-5BB6-4884-896A-1FD6D284BF9A}" srcOrd="8" destOrd="0" presId="urn:microsoft.com/office/officeart/2005/8/layout/radial5"/>
    <dgm:cxn modelId="{B4A729E0-4AFD-4D67-B6EC-3B147A18D39E}" type="presParOf" srcId="{DD0D6E9A-2546-453F-BD2F-F138F0B855AF}" destId="{65AE18D9-7122-441B-8540-F7FD15E4A677}" srcOrd="9" destOrd="0" presId="urn:microsoft.com/office/officeart/2005/8/layout/radial5"/>
    <dgm:cxn modelId="{7F623FC7-7720-4F35-B410-D50BC490766B}" type="presParOf" srcId="{65AE18D9-7122-441B-8540-F7FD15E4A677}" destId="{431099E3-146F-4863-BDA6-1A4534C7E952}" srcOrd="0" destOrd="0" presId="urn:microsoft.com/office/officeart/2005/8/layout/radial5"/>
    <dgm:cxn modelId="{3FC5207F-E73D-43F2-A6EC-4AD3C257AC90}" type="presParOf" srcId="{DD0D6E9A-2546-453F-BD2F-F138F0B855AF}" destId="{7FFB44C3-ECA9-480E-93F8-702E5C075ABB}" srcOrd="10" destOrd="0" presId="urn:microsoft.com/office/officeart/2005/8/layout/radial5"/>
    <dgm:cxn modelId="{EEC9E0AF-04DC-463C-8A2F-F3E7E489E803}" type="presParOf" srcId="{DD0D6E9A-2546-453F-BD2F-F138F0B855AF}" destId="{4D2174B0-3C25-45B6-A5EA-0E0623B5CD21}" srcOrd="11" destOrd="0" presId="urn:microsoft.com/office/officeart/2005/8/layout/radial5"/>
    <dgm:cxn modelId="{0D62A1B8-FC47-48C5-8BF2-DD4F2B9C5038}" type="presParOf" srcId="{4D2174B0-3C25-45B6-A5EA-0E0623B5CD21}" destId="{A81C30B9-2BC7-453F-A142-4DD1FD53AA95}" srcOrd="0" destOrd="0" presId="urn:microsoft.com/office/officeart/2005/8/layout/radial5"/>
    <dgm:cxn modelId="{1BF9E4F2-D72C-4995-9B2B-F409CE984678}" type="presParOf" srcId="{DD0D6E9A-2546-453F-BD2F-F138F0B855AF}" destId="{46666EA0-4063-468D-9556-8F37ADA59515}" srcOrd="12" destOrd="0" presId="urn:microsoft.com/office/officeart/2005/8/layout/radial5"/>
    <dgm:cxn modelId="{F9F9652E-E17C-4746-A3B7-ADE69198C69E}" type="presParOf" srcId="{DD0D6E9A-2546-453F-BD2F-F138F0B855AF}" destId="{BCDBD65C-2ACF-41B6-9B7B-3273900E15F4}" srcOrd="13" destOrd="0" presId="urn:microsoft.com/office/officeart/2005/8/layout/radial5"/>
    <dgm:cxn modelId="{EF0189B0-F0F2-4AD5-AA6C-D186B126AA31}" type="presParOf" srcId="{BCDBD65C-2ACF-41B6-9B7B-3273900E15F4}" destId="{9932FBEB-DAE8-4E70-8141-0B6F5F3D0EBF}" srcOrd="0" destOrd="0" presId="urn:microsoft.com/office/officeart/2005/8/layout/radial5"/>
    <dgm:cxn modelId="{873B911C-4D4F-48C2-AEE8-D81D5159A28E}" type="presParOf" srcId="{DD0D6E9A-2546-453F-BD2F-F138F0B855AF}" destId="{A142009E-B41A-45DE-A566-02FC3E4BD03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155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51" y="1"/>
            <a:ext cx="2940155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3FE29-7ED5-489A-A98F-03A3072594B9}" type="datetimeFigureOut">
              <a:rPr lang="th-TH" smtClean="0"/>
              <a:pPr/>
              <a:t>07/12/60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43580"/>
            <a:ext cx="5427980" cy="3881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40"/>
            <a:ext cx="2940155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51" y="9362240"/>
            <a:ext cx="2940155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4C197-F2EC-4792-88B0-A8B72B839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0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82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11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95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119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04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57" y="5912526"/>
            <a:ext cx="961817" cy="80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23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57" y="5912526"/>
            <a:ext cx="961817" cy="80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17-D976-4EE3-9768-93CCE6EDAE52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9EAC-16F2-4CCC-93A3-6138FDBD894C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FAAF-C56C-4617-91EF-5AE6685BEB97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7107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8FDD-EB6A-4091-9663-65F32D7911FD}" type="datetime1">
              <a:rPr lang="th-TH" smtClean="0"/>
              <a:t>07/12/60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0102-7F18-45F4-B535-21913A9E6F23}" type="datetime1">
              <a:rPr lang="th-TH" smtClean="0"/>
              <a:t>07/12/60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3BB7-32C2-4C42-8966-B3B8FDF9230B}" type="datetime1">
              <a:rPr lang="th-TH" smtClean="0"/>
              <a:t>07/12/60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254A-5AF2-41F7-BB95-693DBAE227E8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0862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B2-6481-4745-8F89-4FE6B3790002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2310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28BD-1B4F-4253-8589-20C0D726F86E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9813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DA88-4179-4975-B710-E91B5F6F3D4C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961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2E2E9C"/>
                </a:solidFill>
              </a:rPr>
              <a:t>BETTER</a:t>
            </a:r>
            <a:r>
              <a:rPr lang="en-US" sz="2000" b="1" baseline="0" dirty="0" smtClean="0">
                <a:solidFill>
                  <a:srgbClr val="2E2E9C"/>
                </a:solidFill>
              </a:rPr>
              <a:t> GOVERNANCE, HAPPIER CITIZENS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20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8821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68424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4437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0470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389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86629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4576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8325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59912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200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198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697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/>
              <a:t>07/12/60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742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/>
              <a:t>07/12/60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07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/>
              <a:t>07/12/60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571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/>
              <a:t>07/12/60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5B77-4431-4316-BA07-118CF2C4A511}" type="datetimeFigureOut">
              <a:rPr lang="th-TH" smtClean="0"/>
              <a:t>07/12/60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5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5.xml"/><Relationship Id="rId4" Type="http://schemas.openxmlformats.org/officeDocument/2006/relationships/slide" Target="slide6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1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799871"/>
            <a:ext cx="9076667" cy="11545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การมอบอำนาจตามกฎหมาย</a:t>
            </a:r>
          </a:p>
          <a:p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ว่าด้วยระเบียบบริหารราชการแผ่นดิน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42654" y="5892581"/>
            <a:ext cx="3539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วัชรพงษ์ จาวรุ่งวณิชสกุล</a:t>
            </a:r>
          </a:p>
          <a:p>
            <a:pPr algn="ctr"/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ผอ.กองกฎหมายและระเบียบราชการ</a:t>
            </a:r>
          </a:p>
        </p:txBody>
      </p:sp>
    </p:spTree>
    <p:extLst>
      <p:ext uri="{BB962C8B-B14F-4D97-AF65-F5344CB8AC3E}">
        <p14:creationId xmlns:p14="http://schemas.microsoft.com/office/powerpoint/2010/main" val="6233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75553" y="1063917"/>
            <a:ext cx="1301732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5553" y="1982966"/>
            <a:ext cx="8185006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พระราชบัญญัติตำรวจแห่งชาติ  พ.ศ. ๒๕๔๗ </a:t>
            </a: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มาตรา ๒๓ การประชุม ก.ต.ช. ต้องมีกรรมการมาประชุมไม่น้อยกว่ากึ่งหนึ่งของจำนวนกรรมการทั้งหมด จึงจะเป็นองค์ประชุม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ในการประชุม ก.ต.ช. ถ้าประธานกรรมการไม่มาประชุมหรือไม่อาจปฏิบัติหน้าที่ได้ ให้กรรมการที่มาประชุมเลือกกรรมการคนหนึ่งเป็นประธานในที่ประชุม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ประธานกรรมการและกรรมการโดยตำแหน่ง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จะมอบหมายบุคคลใดให้มาประชุมไม่ได้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487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572627" y="1860940"/>
            <a:ext cx="1977389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๓๘ ว.๓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344" y="2805244"/>
            <a:ext cx="8185006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ความในวรรคหนึ่งมิให้ใช้บังคับกับอำนาจในการอนุญาตตามกฎหมายที่บัญญัติให้ต้อง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ออกใบอนุญาต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หรือที่บัญญัติ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ผู้มีอำนาจอนุญาตไว้เป็นการเฉพาะ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ในกรณีเช่นนั้นให้ผู้ดำรงตำแหน่งซึ่งมีอำนาจตามกฎหมายดังกล่าวมีอำนาจมอบอำนาจให้ข้าราชการซึ่งเป็น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ผู้ใต้บังคับบัญชาและผู้ว่าราชการจังหวัดได้ตามที่เห็นสมควร  หรือตามที่คณะรัฐมนตรีกำหนดในกรณีมอบอำนาจให้ผู้ว่าราชการจังหวัด 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ให้ผู้ว่าราชการจังหวัดมีอำนาจมอบอำนาจได้ต่อไปตามหลักเกณฑ์และเงื่อนไขที่ผู้มอบอำนาจกำหนด </a:t>
            </a: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521112" y="1878895"/>
            <a:ext cx="3033457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๓๘ ว.๔ และ ว.๕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344" y="3152308"/>
            <a:ext cx="8185006" cy="224676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ในกรณีตามวรรคสาม  เพื่อประโยชน์ในการอำนวยความสะดวกแก่ประชาชน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จะตราพระราชกฤษฎีกากำหนดรายชื่อกฎหมาย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ที่ผู้ดำรงตำแหน่งซึ่งมีอำนาจตามกฎหมายดังกล่าว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อาจมอบอำนาจตามวรรคหนึ่ง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ตามหลักเกณฑ์และเงื่อนไขที่กำหนดในพระราชกฤษฎีกาดังกล่าวก็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การมอบอำนาจให้ทำเป็นหนังสือ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99246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3101451"/>
            <a:ext cx="8185006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เมื่อมีการมอบอำนาจแล้ว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ผู้รับมอบอำนาจมีหน้าที่ต้องรับมอบอำนาจนั้น 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โดยผู้มอบอำนาจจะกำหนดให้ผู้รับมอบอำนาจมอบอำนาจให้ผู้ดำรงตำแหน่งอื่นปฏิบัติราชการแทนต่อไป  โดยจะกำหนดหลักเกณฑ์หรือเงื่อนไขในการใช้อำนาจนั้นไว้ด้วยหรือไม่ก็ได้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แต่ในกรณีการมอบอำนาจให้ผู้ว่าราชการจังหวัด  คณะรัฐมนตรีจะกำหนดหลักเกณฑ์ให้ผู้ว่าราชการจังหวัดต้องมอบอำนาจต่อไปให้รองผู้ว่าราชการจังหวัด  ปลัดจังหวัด  หรือหัวหน้าส่วนราชการที่เกี่ยวข้องในจังหวัดก็ได้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3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992459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๔๐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855229"/>
            <a:ext cx="8185006" cy="304698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ในการมอบอำนาจ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ให้ผู้มอบอำนาจพิจารณาถึง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การอำนวยความสะดวกแก่ประชาชน  ความรวดเร็วในการปฏิบัติราชการ  การกระจายความรับผิดชอบตามสภาพของตำแหน่งของผู้รับมอบอำนาจ  และผู้รับมอบอำนาจต้องปฏิบัติหน้าที่ที่ได้รับมอบอำนาจตามวัตถุประสงค์ของการมอบอำนาจ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ดังกล่าว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เมื่อได้มอบอำนาจแล้ว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ผู้มอบอำนาจมีหน้าที่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กำกับดูแลและติดตามผลการปฏิบัติราชการของผู้รับมอบอำนาจ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และให้มีอำนาจ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แนะนำหรือแก้ไขการปฏิบัติราชการของผู้รับมอบอำนาจ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722657"/>
            <a:ext cx="1230415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 ๒๙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8481" y="2383109"/>
            <a:ext cx="8732994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ในกรณีที่รัฐมนตรีจะมอบอำนาจให้ปลัดกระทรวงปฏิบัติราชการแทน ถ้าเป็นราชการหรือภารกิจของส่วนราชการในกลุ่มใด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จะมอบอำนาจ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ให้หัวหน้ากลุ่มภารกิจนั้นปฏิบัติราชการแทน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ก็ได้</a:t>
            </a:r>
            <a:endParaRPr lang="th-TH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กฎกระทรวงว่าด้วยกลุ่มภารกิจ พ.ศ. ๒๕๔๕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482475" y="3898140"/>
            <a:ext cx="1230415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 ๓๐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49382" y="4498368"/>
            <a:ext cx="8732994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หัวหน้ากลุ่มภารกิจซึ่งได้รับมอบอำนาจตามข้อ ๒๙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อาจมอบอาจต่อ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ให้อธิบดีหรือผู้ดำรงตำแหน่งเทียบเท่าซึ่งอยู่ในกลุ่มภารกิจเดียวกันหรือผู้ว่าราชการจังหวัด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ก็ได้</a:t>
            </a:r>
            <a:endParaRPr lang="th-TH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2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3358992" y="1319074"/>
            <a:ext cx="2171847" cy="4086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การลงนาม</a:t>
            </a:r>
          </a:p>
        </p:txBody>
      </p:sp>
      <p:sp>
        <p:nvSpPr>
          <p:cNvPr id="12" name="Rounded Rectangle 4"/>
          <p:cNvSpPr/>
          <p:nvPr/>
        </p:nvSpPr>
        <p:spPr>
          <a:xfrm>
            <a:off x="1109451" y="2664511"/>
            <a:ext cx="2424040" cy="46267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  <a:endParaRPr lang="th-TH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5427808" y="3910531"/>
            <a:ext cx="2422503" cy="4778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</a:t>
            </a:r>
          </a:p>
        </p:txBody>
      </p:sp>
      <p:sp>
        <p:nvSpPr>
          <p:cNvPr id="15" name="Rounded Rectangle 4"/>
          <p:cNvSpPr/>
          <p:nvPr/>
        </p:nvSpPr>
        <p:spPr>
          <a:xfrm>
            <a:off x="5427808" y="4972438"/>
            <a:ext cx="2455504" cy="65116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หัวหน้าส่วนราชการประจำจังหวัด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4"/>
          <p:cNvSpPr/>
          <p:nvPr/>
        </p:nvSpPr>
        <p:spPr>
          <a:xfrm>
            <a:off x="5427808" y="2706775"/>
            <a:ext cx="2422501" cy="40863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</a:p>
        </p:txBody>
      </p:sp>
      <p:sp>
        <p:nvSpPr>
          <p:cNvPr id="17" name="Rounded Rectangle 4"/>
          <p:cNvSpPr/>
          <p:nvPr/>
        </p:nvSpPr>
        <p:spPr>
          <a:xfrm>
            <a:off x="1109451" y="5047183"/>
            <a:ext cx="2424040" cy="4778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ผอ.กอง</a:t>
            </a:r>
            <a:endParaRPr lang="th-TH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4"/>
          <p:cNvSpPr/>
          <p:nvPr/>
        </p:nvSpPr>
        <p:spPr>
          <a:xfrm>
            <a:off x="1109451" y="3913261"/>
            <a:ext cx="2424041" cy="4750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รองอธิบดี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2173364" y="3304348"/>
            <a:ext cx="296214" cy="34899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Down Arrow 19"/>
          <p:cNvSpPr/>
          <p:nvPr/>
        </p:nvSpPr>
        <p:spPr>
          <a:xfrm>
            <a:off x="2131562" y="4570579"/>
            <a:ext cx="296214" cy="34899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Down Arrow 20"/>
          <p:cNvSpPr/>
          <p:nvPr/>
        </p:nvSpPr>
        <p:spPr>
          <a:xfrm>
            <a:off x="6507453" y="3396047"/>
            <a:ext cx="296214" cy="34899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Down Arrow 21"/>
          <p:cNvSpPr/>
          <p:nvPr/>
        </p:nvSpPr>
        <p:spPr>
          <a:xfrm>
            <a:off x="6507453" y="4540157"/>
            <a:ext cx="296214" cy="34899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41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17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799871"/>
            <a:ext cx="9076667" cy="11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การรักษาราชการแทน</a:t>
            </a:r>
            <a:endParaRPr lang="th-TH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</a:t>
            </a:r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3346" y="1136166"/>
            <a:ext cx="826731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ต้องมีคำสั่งแต่งตั้ง เว้นแต่มีรองฯ ตำแหน่งเดียว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3346" y="5398960"/>
            <a:ext cx="826731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ลงนามรักษาราชการแทน  ต้อง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เป็นกรณีไม่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</a:t>
            </a: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ผู้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ดำรง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  หรือ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มีแต่ไม่อาจปฏิบัติราชการ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7865" y="1942223"/>
            <a:ext cx="825279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๒. 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ผู้ออกคำสั่งแต่งตั้งต้องเป็นผู้ดำรงตำแหน่งเหนือขึ้น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ไป</a:t>
            </a: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หนึ่งระดับ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ยกเว้น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นายอำเภอไม่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อาจปฏิบัติราชการได้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2386" y="3113708"/>
            <a:ext cx="823827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๓. ต้อง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เป็นตำแหน่งที่กำหนดไว้ใน พ.ร.บ.ระเบียบบริหาร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ฯ</a:t>
            </a: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(ตำแหน่งที่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ไปรักษา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และตำแหน่งผู้รักษา)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7866" y="4227475"/>
            <a:ext cx="825279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๔. ผู้รักษา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ราชการแทนมีอำนาจหน้าที่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เช่นเดียวกับ</a:t>
            </a: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ผู้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ซึ่งตน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734365" y="1153965"/>
            <a:ext cx="3460373" cy="870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ตำแหน่งที่แต่งตั้งผู้รักษาราชการแทนได้</a:t>
            </a:r>
            <a:endParaRPr lang="th-TH" sz="2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118513" y="2658054"/>
            <a:ext cx="2615852" cy="82078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นายกรัฐมนตรี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(ม.๔๑)</a:t>
            </a:r>
            <a:endParaRPr lang="th-TH" sz="2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ounded Rectangle 4"/>
          <p:cNvSpPr/>
          <p:nvPr/>
        </p:nvSpPr>
        <p:spPr>
          <a:xfrm>
            <a:off x="118513" y="3869696"/>
            <a:ext cx="2632777" cy="8253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รัฐมนตรี 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(ม.๔๒)</a:t>
            </a:r>
            <a:endParaRPr lang="th-TH" sz="2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4"/>
          <p:cNvSpPr/>
          <p:nvPr/>
        </p:nvSpPr>
        <p:spPr>
          <a:xfrm>
            <a:off x="118513" y="5161404"/>
            <a:ext cx="2632777" cy="92357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เลขานุการ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รัฐมนตรี (ม.๔๓)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ounded Rectangle 4"/>
          <p:cNvSpPr/>
          <p:nvPr/>
        </p:nvSpPr>
        <p:spPr>
          <a:xfrm>
            <a:off x="2976337" y="2658053"/>
            <a:ext cx="2731096" cy="8207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ปลัดกระทรวง/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รองฯ  (ม.๔๔)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ounded Rectangle 4"/>
          <p:cNvSpPr/>
          <p:nvPr/>
        </p:nvSpPr>
        <p:spPr>
          <a:xfrm>
            <a:off x="2976337" y="3950338"/>
            <a:ext cx="2731097" cy="8207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๕. อธิบดี/รองอธิบดี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(ม.๔๖)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ounded Rectangle 4"/>
          <p:cNvSpPr/>
          <p:nvPr/>
        </p:nvSpPr>
        <p:spPr>
          <a:xfrm>
            <a:off x="2976337" y="5242623"/>
            <a:ext cx="2731098" cy="8207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ผอ.กอง/หน.กลุ่มฯ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(ม.๔๗)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ounded Rectangle 4"/>
          <p:cNvSpPr/>
          <p:nvPr/>
        </p:nvSpPr>
        <p:spPr>
          <a:xfrm>
            <a:off x="5949405" y="2658053"/>
            <a:ext cx="2884868" cy="8207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๗. ผู้ว่าราชการจังหวัด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(ม.๕๖)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4"/>
          <p:cNvSpPr/>
          <p:nvPr/>
        </p:nvSpPr>
        <p:spPr>
          <a:xfrm>
            <a:off x="5949405" y="3930614"/>
            <a:ext cx="2884868" cy="8207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๘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นายอำเภอ</a:t>
            </a:r>
          </a:p>
          <a:p>
            <a:pPr lvl="0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(ม.๖๔)</a:t>
            </a:r>
            <a:endParaRPr lang="th-TH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การบริหาร</a:t>
            </a: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ราชการแผ่นดิน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09074" y="1772316"/>
            <a:ext cx="4065622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309074" y="3325347"/>
            <a:ext cx="40656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09074" y="4878378"/>
            <a:ext cx="4065623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81450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765941"/>
            <a:ext cx="8185006" cy="224676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นายกรัฐมนตรี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ไม่อาจปฏิบัติราชการได้ 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ให้รองนายกรัฐมนตรีเป็นผู้รักษาราชการแทน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ถ้ามีรองนายกรัฐมนตรี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คณะรัฐมนตรี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มอบหมายให้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รองนายกรัฐมนตรี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คนใด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คนหนึ่ง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 ถ้าไม่มีผู้ดำรงตำแหน่งรองนายกรัฐมนตรีหรือมีแต่ไม่อาจปฏิบัติราชการได้ ให้คณะรัฐมนตรีมอบหมายให้รัฐมนตรีคนใดคนหนึ่งเป็นผู้รักษาราชการแทน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1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78290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๔๒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567366"/>
            <a:ext cx="8185006" cy="333937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รัฐมนตรีว่าการกระทรวง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ให้รัฐมนตรีช่วยว่าการกระทรวงเป็นผู้รักษาราชการแทน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ถ้ามีรัฐมนตรีช่วยว่าการกระทรวง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คณะรัฐมนตรี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มอบหมายให้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รัฐมนตรีช่วยว่าการกระทรวง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คนใด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คนหนึ่ง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 ถ้าไม่มีผู้ดำรงตำแหน่งรัฐมนตรีช่วยว่าการกระทรวงหรือมีแต่ไม่อาจปฏิบัติราชการได้ ให้คณะรัฐมนตรีมอบหมายให้รัฐมนตรีคนใดคนหนึ่งเป็นผู้รักษาราชการ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นำความในวรรคหนึ่งมาใช้บังคับแก่รัฐมนตรีว่าการทบวงด้วยโดยอนุโลม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0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858762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๔๓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597651"/>
            <a:ext cx="8185006" cy="304698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เลขานุการรัฐมนตรี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ให้ผู้ช่วยเลขานุการรัฐมนตรีเป็นผู้รักษาราชการแทน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ถ้ามีผู้ช่วยเลขานุการรัฐมนตรี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รัฐมนตรีว่าการกระทรวง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มอบหมายให้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ผู้ช่วยเลขานุการรัฐมนตรี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คนใด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คนหนึ่ง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 ถ้าไม่มีผู้ช่วยเลขานุการรัฐมนตรี ให้รัฐมนตรีว่าการกระทรวงแต่งตั้งข้าราชการในกระทรวงคนหนึ่งเป็นผู้รักษาราชการ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นำความในวรรคหนึ่งมาใช้บังคับแก่เลขานุการรัฐมนตรีว่าการทบวงด้วยโดยอนุโลม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36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69348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109035"/>
            <a:ext cx="8185006" cy="44012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ให้รองปลัดกระทรวงเป็นผู้รักษาราชการแทน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ถ้ามีรองปลัดกระทรวง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นายกรัฐมนตรี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สำหรับสำนักนายกรัฐมนตรีหรือ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รัฐมนตรีว่าการกระทรวง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รองปลัดกระทรวง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คนใดคนหนึ่งเป็นผู้รักษาราชการแทน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ถ้าไม่มีผู้ดำรงตำแหน่งรองปลัดกระทรวง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ให้นายกรัฐมนตรีสำหรับสำนักนายกรัฐมนตรีหรือรัฐมนตรีว่าการกระทรวงแต่งตั้ง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ข้าราชการในกระทรวง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ซึ่งดำรงตำแหน่งไม่ต่ำกว่าอธิบดีหรือเทียบเท่า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รองปลัดกระทรวง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ข้าราชการในกระทรวง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ซึ่งดำรงตำแหน่งไม่ต่ำกว่าผู้อำนวยการกองหรือเทียบเท่า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เป็นผู้รักษาราชการแทนก็ได้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0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722657"/>
            <a:ext cx="1230415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 ๓๑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8481" y="2398089"/>
            <a:ext cx="8732994" cy="34778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ในกรณีที่ไม่มีผู้ดำรงตำแหน่งหัวหน้ากลุ่มภารกิจ หรือมีแต่ไม่อาจปฏิบัติราชการได้ </a:t>
            </a:r>
            <a:r>
              <a:rPr lang="th-TH" sz="2000" b="1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ให้ปลัดกระทรวง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ข้าราชการในกระทรวง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ซึ่งดำรงตำแหน่งรองปลัดกระทรวงหรือดำรงตำแหน่งเทียบเท่า  หรืออธิบดีหรือผู้ดำรงตำแหน่งเทียบเท่า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ในกลุ่มภารกิจนั้น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ในกรณีไม่มีรองปลัดกระทรวง อธิบดี หรือผู้ดำรงตำแหน่งเทียบเท่าตามวรรคหนึ่ง หรือมีแต่ไม่อาจปฏิบัติราชการได้ </a:t>
            </a:r>
            <a:r>
              <a:rPr lang="th-TH" sz="2000" b="1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ให้ปลัดกระทรวง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แต่งตั้งข้าราชการในกระทรวงซึ่งดำรงตำแหน่ง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รองอธบดี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หรือผู้ดำรงตำแหน่งเทียบเท่า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ในกลุ่มภารกิจนั้น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ให้ผู้รักษาราชการแทนมีอำนาจหน้าที่ตามที่กำหนดไว้ในมาตรา ๔๘ แห่งพระราชบัญญัติระเบียบบริหารราชการแผ่นดิน พ.ศ. ๒๕๓๔</a:t>
            </a:r>
            <a:endParaRPr lang="th-TH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กฎกระทรวงว่าด้วยกลุ่มภารกิจ พ.ศ. ๒๕๔๕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5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685713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483266"/>
            <a:ext cx="8185006" cy="378565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ให้รองอธิบดีเป็นผู้รักษาราชการแทน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ถ้ามีรองอธิบดี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รองอธิบดี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คนใด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คนหนึ่ง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เป็นผู้รักษาราชการแทน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ถ้าไม่มี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ผู้ดำรงตำแหน่งรองอธิบดีหรือมีแต่ไม่อาจปฏิบัติราชการได้ ให้ปลัดกระทรวงแต่งตั้ง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เทียบเท่ารองอธิบดีหรือข้าราชการตั้งแต่ตำแหน่งหัวหน้ากองหรือเทียบเท่าขึ้นไปคนใดคนหนึ่งเป็นผู้รักษาราชการแทน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แต่ถ้านายกรัฐมนตรีสำหรับสำนักนายกรัฐมนตรี หรือรัฐมนตรีว่าการกระทรวงเห็นสมควรเพื่อความเหมาะสมแก่การรับผิดชอบการปฏิบัติราชการในกรมนั้น นายกรัฐมนตรีหรือรัฐมนตรีว่าการกระทรวงจะแต่งตั้งข้าราชการคนใดคนหนึ่งซึ่งดำรงตำแหน่งไม่ต่ำกว่ารองอธิบดีหรือเทียบเท่า เป็นผู้รักษาราชการแทนก็ได้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871636"/>
            <a:ext cx="3007700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๔๖ ว.๒ และ ว.๓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597649"/>
            <a:ext cx="8185006" cy="304698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รองอธิบดี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ซึ่งดำรงตำแหน่งเทียบเท่ารองอธิบดี หรือข้าราชการตั้งแต่ตำแหน่งหัวหน้ากองหรือเทียบเท่าขึ้นไปเป็นผู้รักษาราชการแทนก็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นำความในวรรคหนึ่งและวรรคสองมาใช้บังคับแก่กรณีที่ไม่มีผู้ดำรงตำแหน่ง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เลขาธิการ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รองเลขาธิการ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ผู้อำนวยการ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รองผู้อำนวยการ หรือตำแหน่งที่เรียกชื่ออย่างอื่นซึ่งเทียบเท่าปลัดกระทรวงหรืออธิบดี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ในส่วนราชการที่เรียกชื่ออย่างอื่น และมีฐานะเป็นกรม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ด้วยโดยอนุโลม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530099"/>
            <a:ext cx="1642539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184871"/>
            <a:ext cx="8185006" cy="24314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เลขานุการกรม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ตามมาตรา ๓๓ วรรคหนึ่ง หรือ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หัวหน้าส่วนราชการตามมาตรา ๓๓ วรรคสอง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ให้อธิบดีแต่งตั้ง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ข้าราชการในกรม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คนหนึ่ง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ซึ่งดำรงตำแหน่งไม่ต่ำกว่าหัวหน้ากองหรือเทียบเท่า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เป็นผู้รักษาราชการ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นำความในมาตรานี้มาใช้บังคับแก่ส่วนราชการที่เรียกชื่ออย่างอื่นและมีฐานะเป็นกรมด้วยโดยอนุโลม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21488" y="4867760"/>
            <a:ext cx="8506979" cy="1015663"/>
          </a:xfrm>
          <a:prstGeom prst="rect">
            <a:avLst/>
          </a:prstGeom>
          <a:ln w="57150">
            <a:solidFill>
              <a:srgbClr val="7030A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ตำแหน่งไม่ต่ำกว่าหัวหน้ากองหรือ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เทียบเท่า 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ว.๓๓ ลว.๒ พ.ย. ๕๒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ได้แก่  ข้าราชการทุกตำแหน่ง 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ยกเว้น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ตำแหน่งระดับปฏิบัติการและตำแหน่งระดับปฏบิติงาน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546509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๕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137708"/>
            <a:ext cx="8185006" cy="44012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ในกรณีที่ไม่มีผู้ดำรงตำแหน่ง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ให้รองผู้ว่าราชการจังหวัดเป็นผู้รักษาราชการแทน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ถ้าไม่มีผู้ดำรงตำแหน่งรองผู้ว่าราชการจังหวัด หรือมีแต่ไม่อาจปฏิบัติราชการได้  ให้ผู้ช่วยผู้ว่าราชการจังหวัดเป็นผู้รักษาราชการแทน ถ้าไม่มีผู้ดำรงตำแหน่งผู้ช่วยผู้ว่าราชการจังหวัด หรือมีแต่ไม่อาจปฏิบัติราชการได้  ให้ปลัดจังหวัดเป็นผู้รักษาราชการแทน ถ้ามีรองผู้ว่าราชการจังหวัด ผู้ช่วยผู้ว่าราชการจังหวัด หรือปลัดจังหวัด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หลายคน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รองผู้ว่าราชการจังหวัด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ผู้ช่วยผู้ว่าราชการจังหวัดหรือปลัดจังหวัดคนใดคนหนึ่ง แล้วแต่กรณี เป็นผู้รักษาราชการแทน ถ้าไม่มีทั้งผู้ดำรงตำแหน่งรองผู้ว่าราชการจังหวัด ผู้ช่วยผู้ว่าราชการจังหวัด และปลัดจังหวัด หรือมีแต่ไม่อาจปฏิบัติราชการได้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ให้หัวหน้าส่วนราชการประจำจังหวัดซึ่งมีอาวุโสตามระเบียบแบบแผนของทางราชการเป็นผู้รักษาราชการแทน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81450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729936"/>
            <a:ext cx="8185006" cy="34778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ไม่มีผู้ดำรงตำแหน่งนายอำเภอ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ปลัดอำเภอ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หรือหัวหน้าส่วนราชการประจำอำเภอผู้มีอาวุโส ตามระเบียบแบบแผนของทางราชการเป็นผู้รักษาราชการแทน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มีผู้ดำรงตำแหน่งนายอำเภอ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แต่ไม่อาจปฏิบัติราชการได้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นายอำเภอ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ปลัดอำเภอ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หรือหัวหน้าส่วนราชการประจำอำเภอ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ผู้มีอาวุโส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ตามระเบียบแบบแผนของทางราชการเป็นผู้รักษาราชการแทน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กรณีที่ผู้ว่าราชการจังหวัดหรือนายอำเภอมิได้แต่งตั้งผู้รักษาราชการแทนไว้ตามวรรคหนึ่งและวรรคสอง ให้ปลัดอำเภอหรือหัวหน้าส่วนราชการประจำอำเภอผู้มีอาวุโสตามระเบียบแบบแผนของทางราชการเป็นผู้รักษาราชการแทน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6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799871"/>
            <a:ext cx="9076667" cy="11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การปฏิบัติราชการแทน</a:t>
            </a:r>
            <a:endParaRPr lang="th-TH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59556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274484"/>
            <a:ext cx="8185006" cy="42627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ให้ผู้รักษาราชการแทนตามความในพระราชบัญญัตินี้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มีอำนาจหน้าที่เช่นเดียวกับผู้ซึ่งตน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ผู้ดำรงตำแหน่งใดหรือผู้รักษาราชการแทนผู้ดำรงตำแหน่งนั้นมอบหมายหรือมอบอำนาจให้ผู้ดำรงตำแหน่งอื่นปฏิบัติราชการแทน ให้ผู้ปฏิบัติราชการแทนมีอำนาจหน้าที่เช่นเดียวกับผู้ซึ่งมอบหมายหรือมอบ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กรณีที่มีกฎหมายอื่นแต่งตั้งให้ผู้ดำรงตำแหน่งใดเป็นกรรมการหรือให้มีอำนาจหน้าที่อย่างใด ให้ผู้รักษาราชการแทนหรือผู้ปฏิบัติราชการแทนมีอำนาจหน้าที่เป็นกรรมการหรือมีอำนาจหน้าที่เช่นเดียวกับผู้ดำรงตำแหน่งนั้นในการรักษาราชการแทนหรือปฏิบัติราชการแทนด้วย แล้วแต่กรณี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3160006" y="1074524"/>
            <a:ext cx="2363757" cy="104190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การลงนาม</a:t>
            </a:r>
            <a:endParaRPr lang="th-TH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4"/>
          <p:cNvSpPr/>
          <p:nvPr/>
        </p:nvSpPr>
        <p:spPr>
          <a:xfrm>
            <a:off x="3160006" y="2665691"/>
            <a:ext cx="2363757" cy="10596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๑,</a:t>
            </a:r>
            <a:r>
              <a:rPr lang="th-TH" b="1" kern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๒,๓</a:t>
            </a:r>
            <a:r>
              <a:rPr lang="th-TH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b="1" kern="1200" dirty="0" smtClean="0">
                <a:solidFill>
                  <a:srgbClr val="5AE72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๔,๕</a:t>
            </a:r>
            <a:endParaRPr lang="th-TH" b="1" kern="1200" dirty="0">
              <a:solidFill>
                <a:srgbClr val="5AE72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4685668" y="4747775"/>
            <a:ext cx="3054534" cy="105963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รองอธิบดี คนที่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๔,๕</a:t>
            </a:r>
            <a:endParaRPr lang="th-TH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1051680" y="4747775"/>
            <a:ext cx="3054534" cy="105963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รองอธิบดี คนที่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๒,๓</a:t>
            </a:r>
            <a:endParaRPr lang="th-TH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Straight Connector 3"/>
          <p:cNvCxnSpPr>
            <a:stCxn id="6" idx="2"/>
          </p:cNvCxnSpPr>
          <p:nvPr/>
        </p:nvCxnSpPr>
        <p:spPr>
          <a:xfrm flipH="1">
            <a:off x="4341884" y="3725325"/>
            <a:ext cx="1" cy="4731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11" idx="0"/>
          </p:cNvCxnSpPr>
          <p:nvPr/>
        </p:nvCxnSpPr>
        <p:spPr>
          <a:xfrm rot="10800000" flipV="1">
            <a:off x="2578948" y="4198513"/>
            <a:ext cx="1762937" cy="549262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endCxn id="9" idx="0"/>
          </p:cNvCxnSpPr>
          <p:nvPr/>
        </p:nvCxnSpPr>
        <p:spPr>
          <a:xfrm>
            <a:off x="4341884" y="4198513"/>
            <a:ext cx="1871051" cy="549262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1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32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799871"/>
            <a:ext cx="9076667" cy="1154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การรักษาการในตำแหน่ง</a:t>
            </a:r>
            <a:endParaRPr lang="th-TH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3346" y="1197788"/>
            <a:ext cx="709534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ต้องมีคำสั่งแต่งตั้ง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7866" y="5460515"/>
            <a:ext cx="7080821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ลงนามรักษาการในตำแหน่ง  ต้อง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กรณีตำแหน่งว่างลง</a:t>
            </a:r>
          </a:p>
          <a:p>
            <a:pPr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หรือผู้ดำรงตำแหน่งไม่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อาจปฏิบัติราชการ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7866" y="2126889"/>
            <a:ext cx="708082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๒. 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ผู้ออกคำสั่งแต่งตั้งต้องเป็น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ผู้มีอำนาจสั่งบรรจุ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2386" y="3113708"/>
            <a:ext cx="706630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๓. ต้อง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เป็นตำแหน่ง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ที่ไม่ได้กำหนด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ไว้ใน </a:t>
            </a:r>
            <a:endParaRPr lang="th-TH" sz="24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พ.ร.บ.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ระเบียบบริหาร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ฯ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7866" y="4316154"/>
            <a:ext cx="708082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๔. ผู้รักษาการในตำแหน่งมี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</a:t>
            </a:r>
          </a:p>
          <a:p>
            <a:pPr>
              <a:lnSpc>
                <a:spcPct val="100000"/>
              </a:lnSpc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ตำแหน่ง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ที่รักษาการนั้น</a:t>
            </a:r>
          </a:p>
        </p:txBody>
      </p:sp>
    </p:spTree>
    <p:extLst>
      <p:ext uri="{BB962C8B-B14F-4D97-AF65-F5344CB8AC3E}">
        <p14:creationId xmlns:p14="http://schemas.microsoft.com/office/powerpoint/2010/main" val="128759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898549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416811"/>
            <a:ext cx="8185006" cy="40934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ในกรณีที่ตำแหน่งข้าราชการพลเรือนสามัญว่างลง หรือผู้ดำรงตำแหน่งไม่สามารถปฏิบัติหน้าที่ราชการได้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และเป็นกรณีที่มิได้บัญญัติไว้ในกฎหมายว่าด้วยระเบียบบริหารราชการแผ่นดิน </a:t>
            </a:r>
            <a:r>
              <a:rPr lang="th-TH" sz="2000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ให้ผู้บังคับบัญชาซึ่งมีอำนาจสั่งบรรจุตามมาตรา ๕๗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มีอำนาจสั่งให้ข้าราชการพลเรือนที่เห็นสมควรรักษาการในตำแหน่งนั้น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รักษาการในตำแหน่งตามวรรคหนึ่ง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ให้มีอำนาจหน้าที่ตามตำแหน่งที่รักษาการนั้น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ในกรณีที่มีกฎหมายอื่น กฎ ระเบียบ ข้อบังคับ มติของคณะรัฐมนตรี มติคณะกรรมการตามกฎหมายหรือคำสั่งผู้บังคับบัญชา แต่งตั้งให้ผู้ดำรงตำแหน่งนั้น ๆ เป็นกรรมการ หรือให้มีอำนาจหน้าที่อย่างใด ก็ให้ผู้รักษาการในตำแหน่งทำหน้าที่กรรมการ หรือมีอำนาจหน้าที่อย่างนั้นในระหว่างที่รักษาการในตำแหน่งแล้วแต่กรณี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569213" y="1101466"/>
            <a:ext cx="6011529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ระเบียบข้าราชการพลเรือน พ.ศ. ๒๕๕๑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55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722346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262923"/>
            <a:ext cx="8185006" cy="44012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การบรรจุบุคคลเข้ารับราชการเป็นข้าราชการพลเรือนสามัญ และการแต่งตั้งให้ดำรงตำแหน่งตามมาตรา ๕๓ มาตรา ๕๕ มาตรา ๕๖ มาตรา ๖๓ มาตรา ๖๔ มาตรา ๖๕ และมาตรา ๖๖ ให้ผู้มีอำนาจดังต่อไปนี้ เป็นผู้สั่งบรรจุและแต่งตั้ง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(๗) การบรรจุและแต่งตั้งให้ดำรงตำแหน่งประเภทวิชาการ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ระดับทรงคุณวุฒิ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ให้รัฐมนตรีเจ้าสังกัดนำเสนอคณะรัฐมนตรีเพื่อพิจารณาอนุมัติ เมื่อได้รับอนุมัติจากคณะรัฐมนตรีแล้ว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ให้รัฐมนตรีเจ้าสังกัดเป็นผู้สั่งบรรจุ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และให้นายกรัฐมนตรีนำความกราบบังคมทูลเพื่อทรงพระกรุณาโปรดเกล้า ฯแต่งตั้ง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(๘) การบรรจุและแต่งตั้งให้ดำรงตำแหน่งประเภทวิชาการร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ะดับเชี่ยวชาญ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ปลัดกระทรวงหรือหัวหน้าส่วนราชการระดับกรม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ที่อยู่ในบังคับบัญชาหรือรับผิดชอบการปฏิบัติราชการขึ้นตรงต่อนายกรัฐมนตรีหรือต่อรัฐมนตรี แล้วแต่กรณี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เป็นผู้มีอำนาจสั่งบรรจุ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และแต่งตั้ง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569213" y="1023493"/>
            <a:ext cx="6011529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ระเบียบข้าราชการพลเรือน พ.ศ. ๒๕๕๑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722346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4" y="2553139"/>
            <a:ext cx="8185006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(๙) การบรรจุและแต่งตั้งให้ดำรงตำแหน่งประเภทวิชาการ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ระดับชำนาญการพิเศษ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และตำแหน่ง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ประเภททั่วไป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ระดับทักษะพิเศษ ให้อธิบดีผู้บังคับบัญชา เป็นผู้มีอำนาจสั่งบรรจุ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แต่งตั้งเมื่อ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ได้รับความเห็นชอบจากปลัดกระทรวง ส่วนการบรรจุและแต่งตั้งให้ดำรงตำแหน่งประเภท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วิชาการระดับ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ชำนาญการพิเศษ และตำแหน่งประเภททั่วไประดับทักษะพิเศษในส่วนราชการระดับ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กรมที่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หัวหน้าส่วนราชการอยู่ในบังคับบัญชาหรือรับผิดชอบการปฏิบัติราชการขึ้นตรงต่อ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นายกรัฐมนตรีหรือ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ต่อรัฐมนตรี แล้วแต่กรณี ให้อธิบดีผู้บังคับบัญชา เป็นผู้มีอำนาจสั่งบรรจุและแต่งตั้ง</a:t>
            </a:r>
          </a:p>
        </p:txBody>
      </p:sp>
      <p:sp>
        <p:nvSpPr>
          <p:cNvPr id="9" name="Rounded Rectangle 4"/>
          <p:cNvSpPr/>
          <p:nvPr/>
        </p:nvSpPr>
        <p:spPr>
          <a:xfrm>
            <a:off x="1569213" y="1023493"/>
            <a:ext cx="6011529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ระเบียบข้าราชการพลเรือน พ.ศ. ๒๕๕๑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การรักษาการในตำแหน่ง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927748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758541"/>
            <a:ext cx="8185006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(๑๐) การบรรจุและแต่งตั้งให้ดำรงตำแหน่งประเภทวิชาการ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ระดับปฏิบัติการ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ชำนาญ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การตำแหน่ง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ประเภททั่วไประดับปฏิบัติงาน ชำนาญงาน และอาวุโส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ให้อธิบดี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ผู้บังคับบัญชา หรือผู้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ซึ่งได้รับ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มอบหมายจากอธิบดีผู้บังคับบัญชา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เป็นผู้มีอำนาจสั่งบรรจุ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และแต่งตั้ง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๑๑) การบรรจุและแต่งตั้งตามมาตรา ๕๓ และการย้ายตามมาตรา ๖๓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ให้ดำรง</a:t>
            </a:r>
            <a:r>
              <a:rPr lang="th-TH" sz="2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ตำแหน่งตาม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(๙) ซึ่งไม่ใช่ตำแหน่งประเภททั่วไประดับทักษะพิเศษ และตำแหน่งตาม (๑๐)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ราชการบริหาร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ส่วนภูมิภาค ให้ผู้ว่าราชการจังหวัดผู้บังคับบัญชา เป็นผู้มีอำนาจสั่งบรรจุ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และแต่งตั้ง</a:t>
            </a:r>
          </a:p>
        </p:txBody>
      </p:sp>
      <p:sp>
        <p:nvSpPr>
          <p:cNvPr id="9" name="Rounded Rectangle 4"/>
          <p:cNvSpPr/>
          <p:nvPr/>
        </p:nvSpPr>
        <p:spPr>
          <a:xfrm>
            <a:off x="1569213" y="1023493"/>
            <a:ext cx="6011529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ระเบียบข้าราชการพลเรือน พ.ศ. ๒๕๕๑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38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485623"/>
            <a:ext cx="9076667" cy="1738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พ.ร.ฎ. ว่าด้วยการมอบอำนาจ พ.ศ. ๒๕๕๐ และที่แก้ไขเพิ่มเติม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99512110"/>
              </p:ext>
            </p:extLst>
          </p:nvPr>
        </p:nvGraphicFramePr>
        <p:xfrm>
          <a:off x="-90152" y="746976"/>
          <a:ext cx="9131121" cy="6111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15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2152" y="1272207"/>
            <a:ext cx="7867718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ต้องมีคำสั่งมอบอำนาจ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2152" y="5151489"/>
            <a:ext cx="7867718" cy="9549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ลงนามปฏิบัติราชการแทน</a:t>
            </a:r>
          </a:p>
          <a:p>
            <a:pPr algn="ctr"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โดยไม่ต้องสนใจว่าผู้มอบอำนาจจะอยู่หรือไม่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2152" y="2225660"/>
            <a:ext cx="7867718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</a:t>
            </a: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ผู้มีอำนาจตามกฎหมายเป็นผู้ออกคำสั่ง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76672" y="3179113"/>
            <a:ext cx="7853198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๓. มอบอำนาจให้ผู้ดำรงตำแหน่งใดก็ได้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6672" y="4165301"/>
            <a:ext cx="7867718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๔. ผู้รับมอบอำนาจมีอำนาจตามที่รับมอบเท่านั้น</a:t>
            </a:r>
            <a:endParaRPr lang="th-TH" sz="2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823567"/>
            <a:ext cx="9092484" cy="40934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การ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ต้องเป็นไปเพื่อวัตถุประสงค์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ดังต่อไปนี้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(๑) การอำนวยความสะดวกและตอบสนองความต้องการของประชาชน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(๒) ความคุ้มค่า ความรวดเร็ว และประสิทธิภาพในการปฏิบัติราชการ 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(๓) การกระจายอำนาจการตัดสินใจและความรับผิดชอบที่เหมาะสม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(๔) ไม่เป็นการเพิ่มขั้นตอนหรือระยะเวลาในการใช้อำนาจ และไม่ต้องผ่านการพิจารณาของผู้ดำรงตำแหน่ง  ต่าง ๆ มากเกินความ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เพื่อให้เป็นไปตามวัตถุประสงค์ของการมอบอำนาจตามวรรคหนึ่ง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อาจวางแนวทางหรือกำหนดรายละเอียดวิธีปฏิบัติราชการเพิ่มเติมในเรื่องการมอบอำนาจโดยไม่ขัดหรือแย้งกับพระราชกฤษฎีกานี้ เพื่อให้สอดคล้องกับภารกิจหรือลักษณะของงานที่ต้องมีการใช้อำนาจที่มอบอำนาจไปนั้นก็ได้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38421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5"/>
            <a:ext cx="1749554" cy="74866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61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792847"/>
            <a:ext cx="9092484" cy="470898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ในการมอบอำนาจ ผู้มอบอำนาจอาจมอบอำนาจในเรื่องใดเรื่องหนึ่งที่อยู่ในอำนาจหน้าที่การปฏิบัติราชการของผู้มอบอำนาจ เพื่อให้ผู้รับมอบอำนาจปฏิบัติราชการแทนในเรื่องนั้นทั้งหมดหรือบางส่วนก็ได้ โดยต้องเป็นไปตามวัตถุประสงค์ของการมอบอำนาจตามมาตรา ๕ และคำนึงถึงขีดความสามารถ ความรับผิดชอบ และความเหมาะสมตามสภาพของตำแหน่ง อำนาจ หน้าที่ และความรับผิดชอบของผู้รับมอบอำนาจและผู้มอบอำนาจ เว้นแต่เป็นเรื่องใดตามกรณีดังต่อไปนี้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ผู้มอบอำนาจอาจไม่มอบอำนาจในเรื่องดังกล่าวก็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เป็นเรื่องที่มีกฎหมายบัญญัติให้เป็น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อำนาจเฉพาะ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หรือเป็นเรื่องที่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โดยสภาพไม่อาจมอบอำนาจได้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(๒) เป็นเรื่องที่เกี่ยวกับ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นโยบายสำคัญ 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(๓) เป็นเรื่องที่มีความจำเป็นต้องมีการ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ดูแลอย่างใกล้ชิด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เพื่อให้เป็นมาตรฐาน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(๔) เป็นเรื่อง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อาจก่อให้เกิด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เดือดร้อนหรือเกิดความไม่เป็นธรรมแก่ประชาชนได้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38421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5"/>
            <a:ext cx="1749554" cy="82791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ction Button: Home 2">
            <a:hlinkClick r:id="rId2" action="ppaction://hlinksldjump" highlightClick="1"/>
          </p:cNvPr>
          <p:cNvSpPr/>
          <p:nvPr/>
        </p:nvSpPr>
        <p:spPr>
          <a:xfrm>
            <a:off x="7830355" y="6356351"/>
            <a:ext cx="321971" cy="3651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81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841963"/>
            <a:ext cx="9092484" cy="215443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มอบอำนาจตามวรรคหนึ่งให้รวมถึงการมอบอำนาจในการทำนิติกรรมสัญญา ฟ้องคดี และดำเนินคดี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กรณีที่การดำเนินการในเรื่องใดที่พระราชกฤษฎีกานี้กำหนดให้ต้องมีการมอบอำนาจ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ให้ดำเนินการมอบอำนาจตามนั้น โดยจะยกความในมาตรานี้ขึ้นอ้างเพื่อไม่มอบอำนาจไม่ได้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837645"/>
            <a:ext cx="1944710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๖ (ต่อ)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4"/>
            <a:ext cx="1749554" cy="736727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6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984157"/>
            <a:ext cx="9092484" cy="40934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ในการมอบอำนาจ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ให้ผู้มอบอำนาจดำเนินการ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ดังต่อไปนี้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วางหลักเกณฑ์และเงื่อนไขการใช้อำนาจของผู้รับมอบอำนาจ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จัดให้มีระบบการตรวจสอบและการรายงานผลการใช้อำนาจของผู้รับมอบอำนาจ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๓) กำกับดูแล และแนะนำการใช้อำนาจของผู้รับมอบอำนาจ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๔) จัดทำบัญชีการมอบอำนาจเสนอ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ผู้บังคับบัญชา</a:t>
            </a:r>
          </a:p>
          <a:p>
            <a:pPr algn="thaiDist">
              <a:lnSpc>
                <a:spcPct val="100000"/>
              </a:lnSpc>
            </a:pPr>
            <a:endParaRPr lang="th-TH" sz="11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เมื่อ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มีการมอบอำนาจแล้ว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หากผู้มอบอำนาจเห็นว่า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ผู้รับมอบอำนาจใช้อำนาจที่รับมอบโดยไม่ถูกต้องหรืออาจก่อให้เกิดความเสียหาย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ผู้มอบอำนาจอาจมีคำสั่งแก้ไข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การปฏิบัติราชการของผู้รับมอบอำนาจหรือ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ให้ผู้รับมอบอำนาจหยุด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การปฏิบัติราชการไว้ก่อน และผู้มอบอำนาจเป็นผู้ใช้อำนาจนั้นโดยตรงก็ได้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38421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4"/>
            <a:ext cx="1749554" cy="735785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95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954449"/>
            <a:ext cx="9092484" cy="224676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การมอบอำนาจ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ให้ทำเป็นหนังสือ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โดยระบุรายละเอียดเกี่ยวกับการมอบอำนาจให้ชัดเจนเพียงพอที่จะเข้าใจในเรื่อง ดังต่อไปนี้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ชื่อหรือตำแหน่งของผู้มอบอำนาจ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ชื่อหรือตำแหน่งของผู้รับมอบอำนาจ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๓) อำนาจที่มอบ รวมทั้งอาจกำหนดหลักเกณฑ์และเงื่อนไขการใช้อำนาจด้วยก็ได้ 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384211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5"/>
            <a:ext cx="1749554" cy="70133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0" y="439688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051518"/>
            <a:ext cx="9092484" cy="101566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การมอบอำนาจ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ย่อมมีผลตราบเท่าที่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ยังไม่มีการเพิกถอนหรือสิ้นผลลงโดยเงื่อนเวลาหรือโดยเหตุอื่น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80741"/>
            <a:ext cx="9144000" cy="224676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ในการปฏิบัติราชการแทน ผู้รับมอบอำนาจอาจดำเนินการใด ๆ เพื่อให้บรรลุวัตถุประสงค์ของการมอบอำนาจนั้นตามที่เห็นสมควร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แต่ต้องใช้อำนาจที่รับมอบให้เป็นไปตามกฎหมาย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ที่เกี่ยวข้องกับเรื่องที่มีการมอบอำนาจหรือตามหลักเกณฑ์และเงื่อนไขการใช้อำนาจในเรื่องนั้น รวมทั้งต้องจัดทำรายงานผลการใช้อำนาจดังกล่าวตามหลักเกณฑ์ที่ผู้มอบอำนาจกำหนด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622589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๑๐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45284"/>
            <a:ext cx="1749554" cy="69714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112522"/>
            <a:ext cx="9144000" cy="450892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ให้ ก.พ.ร. มีอำนาจหน้าที่กำกับดูแลและติดตามตรวจสอบการมอบอำนาจของผู้ดำรงตำแหน่งใด ๆ เพื่อให้เป็นไปตามพระราชกฤษฎีกานี้ อำนาจหน้าที่เช่นว่านี้ให้รวมถึง 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แนะนำให้ผู้มอบอำนาจดำเนินการปรับปรุงหรือแก้ไขการมอบอำนาจให้ถูกต้อง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กำหนดให้ส่วนราชการรายงานข้อมูลเกี่ยวกับการมอบอำนาจให้ทราบตามที่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เห็นสมควร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กรณีที่มีปัญหาเกี่ยวกับการปฏิบัติตามพระราชกฤษฎีกานี้ ให้ ก.พ.ร.  เป็นผู้มีอำนาจวินิจฉัย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คำวินิจฉัยของ ก.พ.ร. ให้เป็นที่สุด </a:t>
            </a:r>
            <a:endParaRPr lang="th-TH" sz="2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เห็นสมควรเพื่อประโยชน์แก่การปฏิบัติราชการเรื่องใดที่ไม่อาจใช้หลักเกณฑ์การมอบอำนาจตามพระราชกฤษฎีกานี้ได้ ให้ ก.พ.ร. เสนอความเห็นต่อคณะรัฐมนตรีเพื่อกำหนดหลักเกณฑ์เกี่ยวกับการมอบอำนาจการปฏิบัติราชการในเรื่องนั้นไว้เป็นการเฉพาะ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387573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3453512" y="708338"/>
            <a:ext cx="1749554" cy="679235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๑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426910" y="1792479"/>
            <a:ext cx="2291948" cy="688035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endParaRPr lang="th-TH" sz="2400" b="1" kern="12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2208014" y="731806"/>
            <a:ext cx="4286692" cy="716657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5832713" y="1611228"/>
            <a:ext cx="3071299" cy="1050539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มีอำนาจกำหนดแนวทางปฏิบัติเกี่ยวกับการมอบอำนาจ (ม.๑๒</a:t>
            </a:r>
            <a:r>
              <a:rPr lang="th-TH" sz="20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2000" b="1" kern="12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5832712" y="3728111"/>
            <a:ext cx="3071299" cy="1050539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ตามแนวทางที่ปลัดกระทรวงกำหนด</a:t>
            </a:r>
            <a:endParaRPr lang="th-TH" sz="2000" b="1" kern="12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4"/>
          <p:cNvSpPr/>
          <p:nvPr/>
        </p:nvSpPr>
        <p:spPr>
          <a:xfrm>
            <a:off x="3108533" y="3098389"/>
            <a:ext cx="2080485" cy="6872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  <a:endParaRPr lang="th-TH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8489" y="4990386"/>
            <a:ext cx="4929222" cy="175432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  <a:cs typeface="EucrosiaUPC" pitchFamily="18" charset="-34"/>
              </a:rPr>
              <a:t>     </a:t>
            </a: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ต้องมอบอำนาจผู้ดำรงตำแหน่งที่มีหน้าที่รับผิดชอบดำเนินการเรื่องนั้นโดยตรง เว้นแต่มีเหตุจำเป็นเพื่อประโยชน์หรือเร่งด่วน อาจมอบอำนาจให้ผู้ดำรงตำแหน่งอื่น (ม.๑๔)</a:t>
            </a: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910" y="3098389"/>
            <a:ext cx="2286016" cy="101566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รองปลัดกระทรวงหัวหน้ากลุ่มภาระกิจ (ม.๑๓)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874842" y="3897476"/>
            <a:ext cx="476518" cy="973349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Arrow Connector 15"/>
          <p:cNvCxnSpPr>
            <a:stCxn id="7" idx="2"/>
            <a:endCxn id="9" idx="0"/>
          </p:cNvCxnSpPr>
          <p:nvPr/>
        </p:nvCxnSpPr>
        <p:spPr>
          <a:xfrm flipH="1">
            <a:off x="7368362" y="2661767"/>
            <a:ext cx="1" cy="106634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275785" y="4253380"/>
            <a:ext cx="1556928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7" idx="1"/>
          </p:cNvCxnSpPr>
          <p:nvPr/>
        </p:nvCxnSpPr>
        <p:spPr>
          <a:xfrm>
            <a:off x="2718858" y="2136497"/>
            <a:ext cx="3113855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15" idx="0"/>
          </p:cNvCxnSpPr>
          <p:nvPr/>
        </p:nvCxnSpPr>
        <p:spPr>
          <a:xfrm flipH="1">
            <a:off x="1569918" y="2480514"/>
            <a:ext cx="2966" cy="6178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6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879231"/>
            <a:ext cx="9144000" cy="24314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เพื่อประโยชน์ในการปฏิบัติราชการในกระทรวง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ให้ปลัดกระทรวงมีอำนาจ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กำหนดแนวทางปฏิบัติเกี่ยวกับการมอบอำนาจของส่วนราชการในสังกัด ทั้งในกรณีการมอบอำนาจในส่วนราชการเดียวกันหรือการมอบอำนาจให้กับส่วนราชการอื่นที่อยู่ในสังกัดของกระทรวงเดียวกันได้ </a:t>
            </a: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กรณีที่เห็นสมควร ก.พ.ร. อาจเสนอต่อคณะรัฐมนตรีเพื่อมีมติกำหนดหลักเกณฑ์ทั่วไปเกี่ยวกับการมอบอำนาจของกระทรวง เพื่อให้ทุกกระทรวงปฏิบัติก็ได้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453328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๑๒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190394" y="753008"/>
            <a:ext cx="4286692" cy="78019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765119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ในกระทรวงที่มีการแบ่งกลุ่มภารกิจซึ่งหัวหน้ากลุ่มภารกิจมีอำนาจเช่นเดียวกับปลัดกระทรวงตามมาตรา ๒๑ วรรคหก แห่งพระราชบัญญัติระเบียบบริหารราชการแผ่นดิน พ.ศ. ๒๕๓๔ ซึ่งแก้ไขเพิ่มเติมโดยพระราชบัญญัติระเบียบบริหารราชการแผ่นดิน (ฉบับที่ ๕) พ.ศ. ๒๕๔๕ ให้หัวหน้ากลุ่มภารกิจดำเนินการมอบอำนาจตามหลักเกณฑ์ที่กำหนดไว้ในพระราชกฤษฎีกานี้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โดยให้ถือเสมือนหนึ่งเป็นปลัดกระทรวงของส่วนราชการในกลุ่มภารกิจนั้น </a:t>
            </a:r>
          </a:p>
        </p:txBody>
      </p:sp>
      <p:sp>
        <p:nvSpPr>
          <p:cNvPr id="13" name="Rounded Rectangle 4"/>
          <p:cNvSpPr/>
          <p:nvPr/>
        </p:nvSpPr>
        <p:spPr>
          <a:xfrm>
            <a:off x="0" y="4287408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๑๓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3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431107"/>
            <a:ext cx="9144000" cy="313932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ให้อธิบดีจัดให้มีการมอบอำนาจภายในกรมของตน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เพื่อให้การปฏิบัติราชการมีการกระจายความรับผิดชอบได้อย่างเหมาะสมกับภารกิจของรัฐแต่ละด้าน หรือเพื่อประโยชน์ในการให้บริการและอำนวยความสะดวกแก่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การกำหนดเรื่องการมอบอำนาจภายในกรมตามวรรคหนึ่ง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มีการกำหนดให้หัวหน้าส่วนราชการต้องมอบอำนาจให้แก่ผู้ดำรงตำแหน่งที่มีหน้าที่รับผิดชอบดำเนินการเรื่องนั้นโดยตร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เว้นแต่ในกรณีมีความจำเป็นเพื่อประโยชน์ในการปฏิบัติราชการ หรือมีเหตุเร่งด่วนอันไม่อาจหลีกเลี่ยงได้ หัวหน้าส่วนราชการอาจจัดให้มีการมอบอำนาจให้แก่ผู้ดำรงตำแหน่งอื่นที่เห็นสมควรเป็นผู้ปฏิบัติราชการแทนก็ได้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774287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319183" y="745974"/>
            <a:ext cx="4286692" cy="73800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0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6" y="1810739"/>
            <a:ext cx="1977389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๓๘ ว.๑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896048"/>
            <a:ext cx="8185006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อำนาจในการสั่ง  การอนุญาต  การอนุมัติ  การปฏิบัติราชการหรือการดำเนินการอื่นที่ผู้ดำรงตำแหน่งใดจะพึงปฏิบัติหรือดำเนินการตามกฎหมาย  กฎ  ระเบียบ  ประกาศ  หรือคำสั่งใด  หรือมติของคณะรัฐมนตรีในเรื่องใด  ถ้ากฎหมาย  กฎ  ระเบียบ  ประกาศ  หรือคำสั่งนั้น  หรือมติของคณะรัฐมนตรีในเรื่อง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มิได้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กำหนดเรื่องการมอบอำนาจไว้เป็นอย่าง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 หรือ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มิได้ห้ามเรื่องการมอบอำนาจไว้ 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ผู้ดำรงตำแหน่งนั้นอาจมอบอำนาจให้ผู้ดำรงตำแหน่งอื่นในส่วนราชการเดียวกันหรือส่วนราชการอื่น  หรือผู้ว่าราชการจังหวัดเป็นผู้ปฏิบัติราชการแทนได้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ทั้งนี้  ตามหลักเกณฑ์ที่กำหนดในพระราชกฤษฎีกา</a:t>
            </a:r>
          </a:p>
        </p:txBody>
      </p:sp>
      <p:sp>
        <p:nvSpPr>
          <p:cNvPr id="6" name="Rounded Rectangle 4"/>
          <p:cNvSpPr/>
          <p:nvPr/>
        </p:nvSpPr>
        <p:spPr>
          <a:xfrm>
            <a:off x="295095" y="916636"/>
            <a:ext cx="8559767" cy="40863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ระเบียบบริหารราชการแผ่นดิน พ.ศ. ๒๕๓๔ และที่แก้ไขเพิ่มเติม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6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1104765" y="1574025"/>
            <a:ext cx="6457950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การมอบอำนาจข้ามส่วนราชการในกระทรวงเดียวกัน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171258" y="723858"/>
            <a:ext cx="4286692" cy="79155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939" y="2498704"/>
            <a:ext cx="3714776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กรมเดียวกัน (ม.๑๕ (๑))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39" y="3373096"/>
            <a:ext cx="3714776" cy="1200329"/>
          </a:xfrm>
          <a:prstGeom prst="rect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3200" b="1" dirty="0" smtClean="0">
                <a:cs typeface="EucrosiaUPC" pitchFamily="18" charset="-34"/>
              </a:rPr>
              <a:t> 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       (ผอ.กอง/สำนัก) ทำความตกลงกัน และหนังสือมอบอำนาจ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0261" y="4986152"/>
            <a:ext cx="2357454" cy="707886"/>
          </a:xfrm>
          <a:prstGeom prst="rect">
            <a:avLst/>
          </a:prstGeom>
          <a:ln w="571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แจ้งการมอบอำนาจ</a:t>
            </a:r>
          </a:p>
          <a:p>
            <a:pPr algn="ctr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พร้อมเหตุผล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382044" y="5875607"/>
            <a:ext cx="2080485" cy="6872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</a:t>
            </a:r>
            <a:endParaRPr lang="th-TH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92764" y="2527293"/>
            <a:ext cx="3714776" cy="461665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ต่างกรม (ม.๑๕ (๒))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2764" y="3438772"/>
            <a:ext cx="3714776" cy="892552"/>
          </a:xfrm>
          <a:prstGeom prst="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3200" b="1" dirty="0" smtClean="0">
                <a:cs typeface="EucrosiaUPC" pitchFamily="18" charset="-34"/>
              </a:rPr>
              <a:t> 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อธิบดีทำความตกลงกัน และหนังสือมอบอำนาจ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2507" y="4854645"/>
            <a:ext cx="2357454" cy="707886"/>
          </a:xfrm>
          <a:prstGeom prst="rect">
            <a:avLst/>
          </a:prstGeom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แจ้งการมอบอำนาจ</a:t>
            </a:r>
          </a:p>
          <a:p>
            <a:pPr algn="ctr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พร้อมเหตุผล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4"/>
          <p:cNvSpPr/>
          <p:nvPr/>
        </p:nvSpPr>
        <p:spPr>
          <a:xfrm>
            <a:off x="4992764" y="6012333"/>
            <a:ext cx="2291948" cy="688035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endParaRPr lang="th-TH" sz="2400" b="1" kern="12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30332" y="2498704"/>
            <a:ext cx="59815" cy="4222772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459244" y="4638689"/>
            <a:ext cx="0" cy="12369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138738" y="4347244"/>
            <a:ext cx="2146" cy="16729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0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436280"/>
            <a:ext cx="9144000" cy="317009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ในกรณีที่มีความ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และผู้มอบอำนาจ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เห็นสมควรมอบอำนาจการปฏิบัติราชการในเรื่องใดเรื่อง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หนึ่ง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ให้แก่ผู้ดำรงตำแหน่ง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ปฏิบัติราชการอยู่ในส่วน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ราชการอื่น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อำนาจดำเนินการ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ดังต่อไปนี้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กรณีที่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ราชการในกรมเดียวกัน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ให้ทำ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ความตกลง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ระหว่างหัวหน้าส่วนราชการ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เกี่ยวข้องแล้วแจ้ง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นั้นให้อธิบดี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พร้อมด้วย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กรณีที่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ราชการที่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มิได้สังกัด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กรมเดียวกัน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ให้ทำ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ความตกลง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ระหว่างอธิบดีของ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อำนาจสังกัดกับอธิบดีของกรม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มอบอำนาจสังกัด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แล้วแจ้งให้ปลัดกระทรวงทราบพร้อมด้วย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774287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๑๕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190394" y="782737"/>
            <a:ext cx="4286692" cy="73696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1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68498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นำความในหมวดนี้มาใช้บังคับกับส่วนราชการและหัวหน้าส่วนราชการระดับกระทรวงหรือกรมที่เรียกชื่ออย่างอื่น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ส่วนราชการตามมาตรา ๑๘ วรรคสี่ แห่งพระราชบัญญัติระเบียบบริหารราชการแผ่นดิน พ.ศ. ๒๕๓๔ ซึ่งแก้ไขเพิ่มเติมโดยพระราชบัญญัติระเบียบบริหารราชการแผ่นดิน (ฉบับที่ ๕) พ.ศ. ๒๕๔๕ หรือส่วนราชการที่มีหัวหน้าส่วนราชการเป็นผู้บังคับบัญชาขึ้นตรงกับนายกรัฐมนตรีด้วยโดยอนุโลม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896493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190394" y="782738"/>
            <a:ext cx="4286692" cy="60486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๒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การมอบอำนาจในกระทรวงเดียวกัน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758459" y="741689"/>
            <a:ext cx="5627082" cy="70858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๓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การมอบอำนาจให้แก่ส่วนราชการต่างกระทรวง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336" y="2437464"/>
            <a:ext cx="4143404" cy="46166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บันทึกความตกลง 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336" y="3332162"/>
            <a:ext cx="4143404" cy="193899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(๑) ขอบเขตอำนาจที่ได้มอบ</a:t>
            </a:r>
          </a:p>
          <a:p>
            <a:pPr algn="thaiDist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(๒) แนวทาง นโยบาย และข้อสงวนของการใช้อำนาจ</a:t>
            </a:r>
          </a:p>
          <a:p>
            <a:pPr algn="thaiDist"/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(๓) ชื่อและตำแหน่งของเจ้าหน้าที่ที่ติดต่อได้ในกรณีมีข้อสงสัยเกี่ยวกับกระบวนการใช้อำนาจ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336" y="5707176"/>
            <a:ext cx="4143404" cy="83099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b="1" dirty="0" smtClean="0">
                <a:cs typeface="EucrosiaUPC" pitchFamily="18" charset="-34"/>
              </a:rPr>
              <a:t>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ปลัดกระทรวงและอธิบดีที่เกี่ยวข้อง ลงนามในบันทึก</a:t>
            </a:r>
            <a:endParaRPr lang="th-TH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380" y="2437464"/>
            <a:ext cx="3571900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๒. หนังสือมอบอำนาจ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6380" y="4273797"/>
            <a:ext cx="3571900" cy="707886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4000" b="1" dirty="0" smtClean="0">
                <a:cs typeface="EucrosiaUPC" pitchFamily="18" charset="-34"/>
              </a:rPr>
              <a:t>  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ส่งสำเนาต่อ ก.พ.ร.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3763609" y="167782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Elbow Connector 3"/>
          <p:cNvCxnSpPr>
            <a:stCxn id="9" idx="3"/>
            <a:endCxn id="14" idx="1"/>
          </p:cNvCxnSpPr>
          <p:nvPr/>
        </p:nvCxnSpPr>
        <p:spPr>
          <a:xfrm>
            <a:off x="4333740" y="2668297"/>
            <a:ext cx="952640" cy="1959443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>
            <a:off x="7072330" y="2899129"/>
            <a:ext cx="0" cy="13746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6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872808"/>
            <a:ext cx="9144000" cy="501675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ในการมอบอำนาจให้แก่ผู้ดำรงตำแหน่งอื่นในส่วนราชการต่างกระทรวง เว้นแต่กรณีการมอบอำนาจให้แก่ผู้ว่าราชการจังหวัดตามหมวด ๕ ให้กระทำได้เมื่อมี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ทำบันทึกความตกลง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ระหว่าง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ส่วนราชการที่มอบอำนาจและที่รับมอบอำนาจแล้ว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และการมอบ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นั้นต้องทำเป็น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หนังสือ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บันทึก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ความตกลงตามวรรคหนึ่งต้องระบุรายละเอียดเกี่ยวกับหลักเกณฑ์และวิธีการใช้อำนาจ ซึ่งอย่างน้อยต้องมีรายการดังนี้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ขอบเขตอำนาจที่ได้มอบ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แนวทาง นโยบาย และข้อสงวนของการใช้อำนาจ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(๓) ชื่อและตำแหน่งของเจ้าหน้าที่ที่ติดต่อได้ในกรณีมีข้อสงสัยเกี่ยวกับกระบวนการใช้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ของแต่ละกระทรวงที่เกี่ยวข้องกับการมอบอำนาจเป็นผู้ลงนามในบันทึกข้อตกลง ในกรณีที่เป็นการมอบอำนาจระหว่างกรมของแต่ละกระทรวง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ให้อธิบดี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ของกรมที่เกี่ยวข้องกับการมอบอำนาจเป็นผู้ร่วมลงนามในบันทึกข้อตกลง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การมอบอำนาจตามวรรคหนึ่ง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ให้ส่งสำเนา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บันทึกความตกลงและหนังสือมอบอำนาจดังกล่าวให้แก่ ก.พ.ร.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464172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758459" y="706099"/>
            <a:ext cx="5627082" cy="758073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๓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การมอบอำนาจให้แก่ส่วนราชการต่างกระทรวง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5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094623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ในกรณีที่คณะรัฐมนตรีหรือ ก.พ.ร. มีมติให้มีการมอบอำนาจในเรื่องใดระหว่างส่วนราชการต่างกระทรวง ให้ส่วนราชการที่เกี่ยวข้องมีหน้าที่มอบอำนาจให้เป็นไปตามนั้น โดยมิให้นำความในมาตรา ๑๗ มาใช้บังคับ แต่ทั้งนี้ถ้าคณะรัฐมนตรีหรือ ก.พ.ร. กำหนดหลักเกณฑ์เกี่ยวกับการมอบอำนาจและการปฏิบัติราชการไว้อย่างใด ให้ส่วนราชการที่เกี่ยวข้องมีหน้าที่ปฏิบัติตามหลักเกณฑ์นั้นด้วย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573954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758459" y="708350"/>
            <a:ext cx="5627082" cy="775323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๓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การมอบอำนาจให้แก่ส่วนราชการต่างกระทรวง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0" y="4161746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644565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นำความในหมวดนี้มาใช้บังคับกับส่วนราชการและหัวหน้าส่วนราชการระดับกระทรวงหรือกรมที่เรียกชื่ออย่างอื่น ส่วนราชการตามมาตรา ๑๘ วรรคสี่ แห่งพระราชบัญญัติระเบียบบริหารราชการแผ่นดิน พ.ศ. ๒๕๓๔       ซึ่งแก้ไขเพิ่มเติมโดยพระราชบัญญัติระเบียบบริหารราชการแผ่นดิน (ฉบับที่ ๕) พ.ศ. ๒๕๔๕ หรือส่วนราชการที่มีหัวหน้าส่วนราชการเป็นผู้บังคับบัญชาขึ้นตรงกับนายกรัฐมนตรีด้วยโดยอนุโลม</a:t>
            </a:r>
          </a:p>
        </p:txBody>
      </p:sp>
    </p:spTree>
    <p:extLst>
      <p:ext uri="{BB962C8B-B14F-4D97-AF65-F5344CB8AC3E}">
        <p14:creationId xmlns:p14="http://schemas.microsoft.com/office/powerpoint/2010/main" val="37987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983994" y="708338"/>
            <a:ext cx="4699491" cy="72528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การมอบอำนาจให้แก่ศูนย์บริการร่วม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4867888" y="2003340"/>
            <a:ext cx="2885517" cy="104364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ที่เกี่ยวข้อง</a:t>
            </a:r>
            <a:endParaRPr lang="th-TH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502276" y="2320845"/>
            <a:ext cx="3464415" cy="408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</a:t>
            </a:r>
            <a:endParaRPr lang="th-TH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2632387" y="5169681"/>
            <a:ext cx="3678259" cy="1088613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เจ้าหน้าที่ในศูนย์บริการร่วม</a:t>
            </a:r>
            <a:endParaRPr lang="th-TH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4"/>
          <p:cNvSpPr/>
          <p:nvPr/>
        </p:nvSpPr>
        <p:spPr>
          <a:xfrm>
            <a:off x="3432054" y="3873826"/>
            <a:ext cx="1803369" cy="1043646"/>
          </a:xfrm>
          <a:prstGeom prst="rect">
            <a:avLst/>
          </a:prstGeom>
          <a:ln w="57150"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ทั้งปวง</a:t>
            </a:r>
            <a:endParaRPr lang="th-TH" sz="24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Straight Arrow Connector 3"/>
          <p:cNvCxnSpPr>
            <a:stCxn id="14" idx="2"/>
          </p:cNvCxnSpPr>
          <p:nvPr/>
        </p:nvCxnSpPr>
        <p:spPr>
          <a:xfrm>
            <a:off x="2234484" y="2729481"/>
            <a:ext cx="1294327" cy="2440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</p:cNvCxnSpPr>
          <p:nvPr/>
        </p:nvCxnSpPr>
        <p:spPr>
          <a:xfrm flipH="1">
            <a:off x="5138670" y="3046986"/>
            <a:ext cx="1171977" cy="21226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083328"/>
            <a:ext cx="9144000" cy="215443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เมื่อมีการจัดตั้งศูนย์บริการ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ร่วม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หัวหน้าส่วนราชการหรือผู้ดำรงตำแหน่งที่เกี่ยวข้องมอบอำนาจทั้งปวงในส่วนที่เกี่ยวข้องกับภารกิจของศูนย์บริการร่วมนั้น ให้แก่ผู้มีหน้าที่ปฏิบัติในศูนย์บริการ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ร่วม</a:t>
            </a:r>
          </a:p>
          <a:p>
            <a:pPr algn="thaiDist">
              <a:lnSpc>
                <a:spcPct val="100000"/>
              </a:lnSpc>
            </a:pPr>
            <a:endParaRPr lang="th-TH" sz="11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อำนาจที่จะมอบและระยะเวลาในการมอบอำนาจตามวรรคหนึ่ง ให้เป็นไปตามที่คณะรัฐมนตรีหรือ ก.พ.ร. กำหนด โดยไม่ต้องปฏิบัติตามหมวด ๒ และหมวด ๓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573954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๒๐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-1" y="4667452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5216944"/>
            <a:ext cx="9144000" cy="101566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ให้ศูนย์บริการร่วมจัดทำรายงานแสดงการมอบอำนาจตามมาตรา ๒๐ และปัญหาอุปสรรคในการปฏิบัติงาน ตามที่ได้รับมอบอำนาจให้ ก.พ.ร. ทราบ ภายในเวลาที่ ก.พ.ร. กำหนด</a:t>
            </a:r>
          </a:p>
        </p:txBody>
      </p:sp>
      <p:sp>
        <p:nvSpPr>
          <p:cNvPr id="13" name="Rounded Rectangle 4"/>
          <p:cNvSpPr/>
          <p:nvPr/>
        </p:nvSpPr>
        <p:spPr>
          <a:xfrm>
            <a:off x="1983994" y="753864"/>
            <a:ext cx="4699491" cy="70057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การมอบอำนาจให้แก่ศูนย์บริการร่วม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1875483" y="1979873"/>
            <a:ext cx="3649553" cy="408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ปลัดกระทรวง/อธิบดี (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sldjump"/>
              </a:rPr>
              <a:t>ม.๒๒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065972" y="693277"/>
            <a:ext cx="6535535" cy="78296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875484" y="3003390"/>
            <a:ext cx="3649553" cy="4086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 (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 action="ppaction://hlinksldjump"/>
              </a:rPr>
              <a:t>ม.๒๓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1875484" y="4001498"/>
            <a:ext cx="3649553" cy="40863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หัวหน้าส่านราชการในจังหวัด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4"/>
          <p:cNvSpPr/>
          <p:nvPr/>
        </p:nvSpPr>
        <p:spPr>
          <a:xfrm>
            <a:off x="1875483" y="5050424"/>
            <a:ext cx="3649553" cy="1517631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 ผวจ. /ปลัดจังหวัด /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หัวหน้าส่านราชการ/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ผู้ดำรงตำแหน่งอื่น 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ที่เกี่ยวข้องในจังหวัด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6189536" y="2295900"/>
            <a:ext cx="2808275" cy="838002"/>
          </a:xfrm>
          <a:prstGeom prst="rect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การปฏิบัติราชการในเขตพื้นที่จังหวัด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6173870" y="3422853"/>
            <a:ext cx="2823941" cy="838002"/>
          </a:xfrm>
          <a:prstGeom prst="rect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การปฏิบัติราชการในเขตพื้นที่จังหวัด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293022" y="5050424"/>
            <a:ext cx="1236373" cy="474269"/>
          </a:xfrm>
          <a:prstGeom prst="rect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457943" y="2401213"/>
            <a:ext cx="484632" cy="5894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Down Arrow 15"/>
          <p:cNvSpPr/>
          <p:nvPr/>
        </p:nvSpPr>
        <p:spPr>
          <a:xfrm>
            <a:off x="3457943" y="3412026"/>
            <a:ext cx="484632" cy="5894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Arrow Connector 5"/>
          <p:cNvCxnSpPr>
            <a:stCxn id="13" idx="1"/>
          </p:cNvCxnSpPr>
          <p:nvPr/>
        </p:nvCxnSpPr>
        <p:spPr>
          <a:xfrm flipH="1">
            <a:off x="3942575" y="2714901"/>
            <a:ext cx="2246961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3"/>
            <a:endCxn id="11" idx="3"/>
          </p:cNvCxnSpPr>
          <p:nvPr/>
        </p:nvCxnSpPr>
        <p:spPr>
          <a:xfrm>
            <a:off x="5525036" y="2184191"/>
            <a:ext cx="1" cy="2021625"/>
          </a:xfrm>
          <a:prstGeom prst="bentConnector3">
            <a:avLst>
              <a:gd name="adj1" fmla="val 2286010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1"/>
          </p:cNvCxnSpPr>
          <p:nvPr/>
        </p:nvCxnSpPr>
        <p:spPr>
          <a:xfrm flipH="1">
            <a:off x="5743977" y="3841854"/>
            <a:ext cx="42989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1"/>
            <a:endCxn id="12" idx="1"/>
          </p:cNvCxnSpPr>
          <p:nvPr/>
        </p:nvCxnSpPr>
        <p:spPr>
          <a:xfrm rot="10800000" flipV="1">
            <a:off x="1875484" y="3207708"/>
            <a:ext cx="1" cy="2601532"/>
          </a:xfrm>
          <a:prstGeom prst="bentConnector3">
            <a:avLst>
              <a:gd name="adj1" fmla="val 22860100000"/>
            </a:avLst>
          </a:prstGeom>
          <a:ln w="571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4"/>
          <p:cNvSpPr/>
          <p:nvPr/>
        </p:nvSpPr>
        <p:spPr>
          <a:xfrm>
            <a:off x="6189536" y="4810397"/>
            <a:ext cx="2823941" cy="838002"/>
          </a:xfrm>
          <a:prstGeom prst="rect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ดำเนินการตาม 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 action="ppaction://hlinksldjump"/>
              </a:rPr>
              <a:t>ม. ๒๖/๑</a:t>
            </a:r>
            <a:endPara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525036" y="4410134"/>
            <a:ext cx="648834" cy="40026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4"/>
          <p:cNvSpPr/>
          <p:nvPr/>
        </p:nvSpPr>
        <p:spPr>
          <a:xfrm>
            <a:off x="90083" y="1679814"/>
            <a:ext cx="1439312" cy="3055787"/>
          </a:xfrm>
          <a:prstGeom prst="rect">
            <a:avLst/>
          </a:prstGeom>
          <a:ln w="57150">
            <a:solidFill>
              <a:srgbClr val="6600FF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เว้นแต่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-ก.พ.ร. กำหนดเป็นอย่างอื่น 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ม.๒๓ ว.๒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-อาจไม่มอบ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 action="ppaction://hlinksldjump"/>
              </a:rPr>
              <a:t>ม. ๒๖</a:t>
            </a:r>
            <a:endPara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5" name="Straight Arrow Connector 34"/>
          <p:cNvCxnSpPr>
            <a:stCxn id="33" idx="3"/>
            <a:endCxn id="7" idx="1"/>
          </p:cNvCxnSpPr>
          <p:nvPr/>
        </p:nvCxnSpPr>
        <p:spPr>
          <a:xfrm>
            <a:off x="1529395" y="3207708"/>
            <a:ext cx="346089" cy="0"/>
          </a:xfrm>
          <a:prstGeom prst="straightConnector1">
            <a:avLst/>
          </a:prstGeom>
          <a:ln w="57150">
            <a:solidFill>
              <a:srgbClr val="66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9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265938"/>
            <a:ext cx="9144000" cy="224676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อำนาจในการสั่ง การอนุญาต การอนุมัติ การปฏิบัติราชการ หรือการดำเนินการอื่นที่ส่วนราชการใดจะพึงปฏิบัติหรือดำเนินการตามกฎหมาย กฎ ระเบียบ ประกาศ หรือคำสั่งใด หรือมติของคณะรัฐมนตรีในเรื่องใดในเขตพื้นที่จังหวัด ถ้ากฎหมาย กฎ ระเบียบ ประกาศ หรือคำสั่งนั้น หรือมติของคณะรัฐมนตรีในเรื่องนั้นมิได้กำหนดเรื่องการมอบอำนาจไว้เป็นอย่างอื่นหรือมิได้ห้ามเรื่องการมอบอำนาจไว้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ให้หัวหน้าส่วนราชการดำเนินการมอบอำนาจ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การปฏิบัติราชการในเขตพื้นที่จังหวัด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ให้แก่ผู้ว่าราชการจังหวัด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1717425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๒๒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736194"/>
            <a:ext cx="6535535" cy="84135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12124" y="5127255"/>
            <a:ext cx="8319752" cy="1323439"/>
          </a:xfrm>
          <a:prstGeom prst="rect">
            <a:avLst/>
          </a:prstGeom>
          <a:ln w="57150">
            <a:solidFill>
              <a:srgbClr val="3333C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การปฏิบัติราชการในเขตพื้นที่จังหวัด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หมายความถึง การปฏิบัติราชการในเขตพื้นที่เพื่อพัฒนาเศรษฐกิจ  สังคม  และประชาชนในจังหวัด  หรือเป็นการปฏิบัติราชการที่ให้บริการประชาชนและส่วนราชการในเขตพื้นที่เป็นหลัก</a:t>
            </a:r>
          </a:p>
        </p:txBody>
      </p:sp>
      <p:sp>
        <p:nvSpPr>
          <p:cNvPr id="3" name="Action Button: Home 2">
            <a:hlinkClick r:id="rId2" action="ppaction://hlinksldjump" highlightClick="1"/>
          </p:cNvPr>
          <p:cNvSpPr/>
          <p:nvPr/>
        </p:nvSpPr>
        <p:spPr>
          <a:xfrm>
            <a:off x="7791718" y="6450694"/>
            <a:ext cx="334851" cy="2707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59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337983"/>
            <a:ext cx="1977389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6" y="2483267"/>
            <a:ext cx="8185006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ผู้มอบอำนาจ  คือ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ผู้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ดำรงตำแหน่งที่จะพึงปฏิบัติหรือดำเนินการตามกฎหมาย  กฎ  ระเบียบ  ประกาศ  หรือคำสั่งใด  หรือมติของคณะรัฐมนตรี </a:t>
            </a: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คณะกรรมการมอบอำนาจได้ หรือไม่ ?</a:t>
            </a:r>
          </a:p>
        </p:txBody>
      </p:sp>
    </p:spTree>
    <p:extLst>
      <p:ext uri="{BB962C8B-B14F-4D97-AF65-F5344CB8AC3E}">
        <p14:creationId xmlns:p14="http://schemas.microsoft.com/office/powerpoint/2010/main" val="210695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937654"/>
            <a:ext cx="9144000" cy="480131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ในกรณีที่มีการมอบอำนาจ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จังหวัดเป็นผู้ปฏิบัติราชการ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ราชการจังหวัดดำเนินการ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ดังต่อไปนี้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๑) ในกรณีที่อำนาจนั้นเกี่ยวกับราชการของ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ราชการใด และ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นั้นปฏิบัติหน้าที่อยู่ใน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ให้แก่หัวหน้าส่วน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๒) นอกจากกรณีตาม (๑)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b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รองผู้ว่าราชการจังหวัด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ปลัดจังหวัด หรือ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หรือผู้ดำรงตำแหน่ง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จังหวัดเป็นผู้ปฏิบัติราชการ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แทนก็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กรณีที่การปฏิบัติราชการในเรื่องใดภายในจังหวัด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จำเป็นต้อง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มีการ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มอบอำนาจเป็นอย่าง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เพื่อให้เหมาะสม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กับสภาพการปฏิบัติราชการของจังหวัด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 มี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มอบอำนาจสำหรับการปฏิบัติราชการที่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แตกต่าง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จากวรรคหนึ่ง (๑) หรือ (๒)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ในกรณี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ราชการจังหวัดมอบ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อำนาจให้แก่ผู้ดำรงตำแหน่ง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ตามวรรคหนึ่ง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และวรรค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สอง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ทราบด้วย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545589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๒๓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730667"/>
            <a:ext cx="6535535" cy="76871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ction Button: Home 2">
            <a:hlinkClick r:id="rId2" action="ppaction://hlinksldjump" highlightClick="1"/>
          </p:cNvPr>
          <p:cNvSpPr/>
          <p:nvPr/>
        </p:nvSpPr>
        <p:spPr>
          <a:xfrm>
            <a:off x="8667481" y="6455890"/>
            <a:ext cx="270457" cy="26558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2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065972" y="799746"/>
            <a:ext cx="6535535" cy="60486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2053642" y="2982376"/>
            <a:ext cx="4012308" cy="408636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 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316358" y="3503746"/>
            <a:ext cx="1236373" cy="474269"/>
          </a:xfrm>
          <a:prstGeom prst="rect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ounded Rectangle 4"/>
          <p:cNvSpPr/>
          <p:nvPr/>
        </p:nvSpPr>
        <p:spPr>
          <a:xfrm>
            <a:off x="2053642" y="1644423"/>
            <a:ext cx="4012308" cy="9638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อำนาจของผู้ว่าราชการจังหวัดตามกำหมาย/กฎ (ม.๒๓/๑)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48651" y="3189723"/>
            <a:ext cx="2298321" cy="1938992"/>
          </a:xfrm>
          <a:prstGeom prst="rect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้นแต่มีเหตุจำเป็นเพื่อประโยชน์ในการปฏิบัติราชการหรือมีเหตุเร่งด่วนเร่งด่วนอันไม่อาจหลีกเลี่ยงได้</a:t>
            </a:r>
            <a:endParaRPr lang="th-TH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3642" y="4113052"/>
            <a:ext cx="4012308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ผู้ดำรงตำแหน่งที่มีหน้าที่รับผิดชอบดำเนินการเรื่องนั้นโดยตรง</a:t>
            </a: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66342" y="5796699"/>
            <a:ext cx="4012308" cy="40011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ผู้ดำรงตำแหน่งอื่น</a:t>
            </a: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Elbow Connector 7"/>
          <p:cNvCxnSpPr>
            <a:stCxn id="7" idx="1"/>
            <a:endCxn id="23" idx="1"/>
          </p:cNvCxnSpPr>
          <p:nvPr/>
        </p:nvCxnSpPr>
        <p:spPr>
          <a:xfrm rot="10800000" flipV="1">
            <a:off x="2053642" y="3186694"/>
            <a:ext cx="12700" cy="1434190"/>
          </a:xfrm>
          <a:prstGeom prst="bentConnector3">
            <a:avLst>
              <a:gd name="adj1" fmla="val 1800000"/>
            </a:avLst>
          </a:prstGeom>
          <a:ln w="571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3"/>
            <a:endCxn id="25" idx="3"/>
          </p:cNvCxnSpPr>
          <p:nvPr/>
        </p:nvCxnSpPr>
        <p:spPr>
          <a:xfrm>
            <a:off x="6065950" y="3186694"/>
            <a:ext cx="12700" cy="2810060"/>
          </a:xfrm>
          <a:prstGeom prst="bentConnector3">
            <a:avLst>
              <a:gd name="adj1" fmla="val 1900000"/>
            </a:avLst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4"/>
          <p:cNvSpPr/>
          <p:nvPr/>
        </p:nvSpPr>
        <p:spPr>
          <a:xfrm>
            <a:off x="6848651" y="5315820"/>
            <a:ext cx="1236373" cy="474269"/>
          </a:xfrm>
          <a:prstGeom prst="rect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6362163" y="4159219"/>
            <a:ext cx="486488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199150"/>
            <a:ext cx="9144000" cy="378565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อำนาจในการสั่ง การอนุญาต การอนุมัติ การปฏิบัติราชการ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ดำเนินการอื่นที่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ราชการจังหวัดจะพึงปฏิบัติ หรือดำเนินการตามกฎหมาย กฎ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ระเบียบ ประกาศ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หรือคำสั่งใด หรือมติของคณะรัฐมนตรีในเรื่องใด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กฎหมาย กฎ ระเบียบ ประกาศ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หรือคำสั่ง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 หรือมติของคณะรัฐมนตรีในเรื่องนั้น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มิได้กำหนด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เรื่องการมอบอำนาจ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ไว้เป็นอย่าง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หรือมิได้ห้าม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เรื่องการมอบอำนาจ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ไว้ 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อำนาจภายในจังหวัด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การมอบอำนาจตามวรรคหนึ่ง 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ราชการจังหวัดมอบ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อำนาจให้แก่ผู้ดำรงตำแหน่ง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ที่มี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หน้าที่</a:t>
            </a:r>
            <a:r>
              <a:rPr lang="th-TH" sz="20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รับผิดชอบดำเนินการเรื่องนั้น</a:t>
            </a:r>
            <a:r>
              <a:rPr lang="th-TH" sz="20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โดยตรง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เว้นแต่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กรณีมีความ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ประโยชน์ในการ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ปฏิบัติราชการ หรือมี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เหตุเร่งด่วน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ไม่อาจ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หลีกเลี่ยง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 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อำนาจให้แก่ผู้ดำรงตำแหน่ง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อื่นที่เห็นสมควร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เป็นผู้ปฏิบัติ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ราชการแทนก็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623283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๒๓/๑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769305"/>
            <a:ext cx="6535535" cy="60486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4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63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065972" y="748229"/>
            <a:ext cx="6535535" cy="79039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1697696"/>
            <a:ext cx="5566648" cy="408636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 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71712" y="2205942"/>
            <a:ext cx="2760908" cy="1015663"/>
          </a:xfrm>
          <a:prstGeom prst="rect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ป้องกันและบรรเทาสาธารณภัย</a:t>
            </a:r>
          </a:p>
          <a:p>
            <a:pPr algn="thaiDist"/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๒. จำเป็น/เร่งด่วน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5972" y="3321216"/>
            <a:ext cx="5566648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ผู้มาช่วยราชการในจังหวัด</a:t>
            </a:r>
            <a:endParaRPr lang="th-TH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438659" y="2143104"/>
            <a:ext cx="300206" cy="1186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ounded Rectangle 4"/>
          <p:cNvSpPr/>
          <p:nvPr/>
        </p:nvSpPr>
        <p:spPr>
          <a:xfrm>
            <a:off x="0" y="3949816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๒๓/๒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4617584"/>
            <a:ext cx="9144000" cy="163121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ป้องกัน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และบรรเทาสาธารณภัยภายใน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เขตพื้นที่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และเป็นกรณี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จำเป็น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 หรือมี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เหตุเร่งด่วน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ไม่อาจ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หลีกเลี่ยง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 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ให้แก่ผู้ซึ่งได้รับคำสั่งให้มา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ในจังหวัดแต่มิได้ดำรงตำแหน่งอยู่ใน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จังหวัดนั้น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เป็นผู้ปฏิบัติ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ราชการแทน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ชั่วคราว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ก็ได้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ounded Rectangle 4"/>
          <p:cNvSpPr/>
          <p:nvPr/>
        </p:nvSpPr>
        <p:spPr>
          <a:xfrm>
            <a:off x="1906073" y="2319959"/>
            <a:ext cx="1326526" cy="682631"/>
          </a:xfrm>
          <a:prstGeom prst="rect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อาจมอบชั่วคราว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9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64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56450"/>
            <a:ext cx="9144000" cy="1015663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นายอำเภอ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ปลัดอำเภอ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ผู้เป็นหัวหน้าประจำกิ่งอำเภอ และ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หัวหน้าส่วนราชการประจำจังหวัด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ดำเนินการมอบอำนาจให้เป็นไปตามแนวทางที่กำหนดในพระราชกฤษฎีกานี้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-1" y="1860376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0" y="4143650"/>
            <a:ext cx="161678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๒๕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792599"/>
            <a:ext cx="914400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การใช้อำนาจของผู้ว่าราชการจังหวัด ผู้รับมอบอำนาจจากผู้ว่าราชการจังหวัดและ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ของผู้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ดำรงตำแหน่งใดในจังหวัด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ต้องสอดคล้องกับแผนพัฒนาจังหวัดและแผนพัฒนากลุ่มจังหวัด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426581" y="742621"/>
            <a:ext cx="6535535" cy="77319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65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3284113" y="1547159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743547"/>
            <a:ext cx="6535535" cy="73206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294725" y="2128783"/>
            <a:ext cx="8604576" cy="408636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กรณีตาม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sldjump"/>
              </a:rPr>
              <a:t>ม.๖ ว.๑ 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ผวจ.อาจไม่มอบอำนาจตาม ม.๒๓ ก็ได้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294725" y="2710407"/>
            <a:ext cx="8604576" cy="174805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เมื่อมีการมอบตาม ม.๒๓ หรือ ม.๒๓/๒ แล้ว ผวจ. มีอำนาจหน้าที่ ดังนี้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(๑) </a:t>
            </a:r>
            <a:r>
              <a:rPr lang="th-TH" sz="2000" b="1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กำกับดูแลการปฏิบัติงานของผู้รับมอบอำนาจ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(๒) กรณีเห็นว่า ผู้รับมอบอำนาจปฏิบัติไม่ถูกต้อง/อาจก่อให้เกิดความเสียหาย/ปรากฏภายหลังว่าเป็นกรณี ม.๖(๒),(๓) และ(๔)  </a:t>
            </a:r>
            <a:r>
              <a:rPr lang="th-TH" sz="20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ผวจ.อาจสั่งให้แก้ไข/สั่งให้หยุดแล้วใช้อำนาจเอง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4"/>
          <p:cNvSpPr/>
          <p:nvPr/>
        </p:nvSpPr>
        <p:spPr>
          <a:xfrm>
            <a:off x="294725" y="4631454"/>
            <a:ext cx="8604576" cy="64685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การใช้อำนาจตาม ๒. ผวจ. อาจมอบให้ รอง ผวจ./ปลัดจังหวัด/หัวหน้าส่วนราชการ/ผู้ดำรงตำแหน่งอื่นที่เกี่ยวข้องก็ได้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294725" y="5451301"/>
            <a:ext cx="8604576" cy="967327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๔. การดำเนินการของ ผวจ. ตาม ๑. และ ๓. ให้ ผวจ. แจ้งเหตุผลให้ส่วนราชการ/ผู้มอบอำนาจทราบ และหากส่วน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ราชการ/ผู้มอบ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อำนาจเห็นเป็นอย่างอื่น ให้นำข้อขัดแย้งเสนอ </a:t>
            </a:r>
            <a:r>
              <a:rPr lang="th-TH" sz="20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 เป็นผู้วินิจฉัยชี้ขาด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7807569" y="6449335"/>
            <a:ext cx="422031" cy="3028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09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66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487301"/>
            <a:ext cx="9144000" cy="378565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ราชการจังหวัดเห็น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ใดเป็นเรื่อง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ไม่อาจมอบอำนาจ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ตามมาตรา ๒๓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 เนื่องจากเป็นกรณี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ตามมาตรา ๖ วรรคหนึ่ง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ไม่มอบอำนาจ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นั้นก็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เมื่อมีการมอบอำนาจตามมาตรา ๒๓ หรือมาตรา ๒๓/๒ แล้ว ให้ผู้ว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าราชการจังหวัด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หน้าที่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กำกับ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ดูแลการปฏิบัติงาน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ให้เป็นไป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วัตถุประสงค์ของ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การมอบอำนาจนั้น ในกรณีที่เห็น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ว่าผู้รับ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ได้ใช้อำนาจ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ปฏิบัติราชการแทนโดย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ไม่ถูกต้อง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หรืออา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จก่อให้เกิด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ความเสียหาย หรือปรากฏเหตุขึ้นภายหลัง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ว่าเป็น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กรณีตามมาตรา ๖ (๒) (๓) และ (๔)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จังหวัดอาจมีคำสั่ง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แก้ไข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การปฏิบัติราชการหรือหยุดการปฏิบัติ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ราชการดังกล่าวไว้ก่อน และให้ผู้ว่า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จังหวัดเป็นผู้ใช้อำนาจ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ในเรื่องนั้นก็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	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857658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๒๖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830176"/>
            <a:ext cx="6535535" cy="77785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679581"/>
            <a:ext cx="9144000" cy="320087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ราชการจังหวัดตามวรรคสอง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อำนาจให้แก่รองผู้ว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 ปลัดจังหวัด หัว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หน้าส่วน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หรือผู้ดำรงตำแหน่ง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ที่เกี่ยวข้อง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จังหวัดเป็นผู้ปฏิบัติ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ราชการแทนก็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ดำเนินการของ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ราชการจังหวัดตามวรรคหนึ่งและวรรคสาม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ให้ผู้ว่าราชการจังหวัดแจ้ง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ทั้งเหตุผล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ทราบด้วย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ทั้งนี้ หาก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ส่วนราชการหรือผู้มอบ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ความเห็นเป็นอย่าง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ให้นำข้อขัดแย้ง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นั้นเสนอ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เป็นผู้วินิจฉัย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ชี้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ขาด</a:t>
            </a:r>
          </a:p>
          <a:p>
            <a:pPr algn="thaiDist">
              <a:lnSpc>
                <a:spcPct val="100000"/>
              </a:lnSpc>
            </a:pPr>
            <a:endParaRPr lang="th-TH" sz="11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ให้นำ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ความในมาตรานี้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มาใช้บังคับ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กับการมอบอำนาจตามมาตรา ๒๔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ด้วยโดยอนุโลม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995267"/>
            <a:ext cx="2163651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๒๖ (ต่อ)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304232" y="752453"/>
            <a:ext cx="6535535" cy="777854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4607416" y="2507621"/>
            <a:ext cx="3701068" cy="408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ปลัดกระทรวง/อธิบดี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065972" y="750058"/>
            <a:ext cx="6535535" cy="71365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897495" y="2546520"/>
            <a:ext cx="2483207" cy="4086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4607415" y="4508081"/>
            <a:ext cx="3701069" cy="40863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ข้าราชการส่วนกลางในจังหวัด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6176657" y="3028115"/>
            <a:ext cx="2849699" cy="1238523"/>
          </a:xfrm>
          <a:prstGeom prst="rect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ไม่มี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การปฏิบัติราชการในเขตพื้นที่จังหวัด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(มิใช่กรณี ม.๒๒)</a:t>
            </a:r>
            <a:endParaRPr lang="th-TH" sz="2000" b="1" kern="1200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4026454" y="3506449"/>
            <a:ext cx="1161922" cy="474269"/>
          </a:xfrm>
          <a:prstGeom prst="rect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828923" y="2957915"/>
            <a:ext cx="321972" cy="15298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" name="Elbow Connector 16"/>
          <p:cNvCxnSpPr>
            <a:stCxn id="11" idx="1"/>
            <a:endCxn id="7" idx="3"/>
          </p:cNvCxnSpPr>
          <p:nvPr/>
        </p:nvCxnSpPr>
        <p:spPr>
          <a:xfrm rot="10800000">
            <a:off x="3380703" y="2750839"/>
            <a:ext cx="1226713" cy="1961561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4"/>
          <p:cNvSpPr/>
          <p:nvPr/>
        </p:nvSpPr>
        <p:spPr>
          <a:xfrm>
            <a:off x="3380702" y="1555060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๒๖/๑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ounded Rectangle 4"/>
          <p:cNvSpPr/>
          <p:nvPr/>
        </p:nvSpPr>
        <p:spPr>
          <a:xfrm>
            <a:off x="558218" y="3159475"/>
            <a:ext cx="3161760" cy="287339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กรณีกรณีเห็นว่า ผู้รับมอบอำนาจปฏิบัติไม่ถูกต้อง/อาจก่อให้เกิดความเสียหาย 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ผวจ. มีอำนาจ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๑. แนะนำ/ยับยั้ง แล้ว</a:t>
            </a:r>
          </a:p>
          <a:p>
            <a:pPr lvl="0" algn="thaiDist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๒. รายงานส่วนราชการ/ผู้มอบอำนาจ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 ก.พ.ร.</a:t>
            </a:r>
            <a:endParaRPr lang="th-TH" sz="20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Action Button: Home 27">
            <a:hlinkClick r:id="rId2" action="ppaction://hlinksldjump" highlightClick="1"/>
          </p:cNvPr>
          <p:cNvSpPr/>
          <p:nvPr/>
        </p:nvSpPr>
        <p:spPr>
          <a:xfrm>
            <a:off x="7833327" y="6143223"/>
            <a:ext cx="321972" cy="3653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67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87988"/>
            <a:ext cx="9144000" cy="25545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หัวหน้าส่วน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ราชการมอบ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อำนาจให้แก่ข้าราชการส่วนกลาง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อยู่ใน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มิใช่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ดำเนินการตามมาตรา ๒๒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ดังกล่าว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รายงานการใช้อำนาจ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ในการปฏิบัติราชการแทนในเขตพื้นที่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จังหวัดให้ผู้ว่า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ทราบด้วย  และ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ในกรณีที่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ราชการจังหวัดเห็น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ว่าผู้รับ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มอบอำนาจปฏิบัติราชการโดย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ไม่ถูกต้อง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หรืออา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จก่อให้เกิด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ความเสียหาย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ราชการจังหวัดมีอำนาจ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ในการแนะนำหรือยับยั้งการกระทำใด ๆ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ของผู้รับ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ไว้ชั่วคราว แล้ว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หรือผู้มอบ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อำนาจเพื่อพิจารณา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  รวมทั้ง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อาจ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รายงานเรื่อง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ดังกล่าวต่อ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0" y="1901980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๒๖/๑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802514"/>
            <a:ext cx="6535535" cy="750402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</a:t>
            </a:r>
            <a:r>
              <a:rPr lang="th-TH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๕</a:t>
            </a:r>
            <a:endParaRPr lang="th-TH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การมอบอำนาจให้ปฏิบัติราชการแทนในเขตพื้นที่จังหวัด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82475" y="1337983"/>
            <a:ext cx="2067542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ผู้รับมอบอำนาจ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2475" y="2483266"/>
            <a:ext cx="8185006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ผู้รับมอบอำนาจ  ได้แก่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๑. ผู้ดำรงตำแหน่งอื่นในส่วนราชการ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เดียวกันซึ่ง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ระดับเดียวกับ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หรือต่ำกว่า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๒. ผู้ดำรงตำแหน่งอื่นในส่วนราชการอื่น ซึ่งดำรงตำแหน่ง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ระดับเดียวกับ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 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หรือต่ำกว่า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ผู้มอบอำนาจ  หรือ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๓. ผู้ว่าราชการจังหวัด</a:t>
            </a:r>
          </a:p>
        </p:txBody>
      </p:sp>
    </p:spTree>
    <p:extLst>
      <p:ext uri="{BB962C8B-B14F-4D97-AF65-F5344CB8AC3E}">
        <p14:creationId xmlns:p14="http://schemas.microsoft.com/office/powerpoint/2010/main" val="11619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70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215474"/>
            <a:ext cx="914400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ส่วนราชการใดมีภารกิจที่ต้องดำเนินการในต่างประเทศ ให้หัวหน้าส่วนราชการนั้น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มอบอำนาจทั้งปวง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ที่จะต้องดำเนินการในต่างประเทศนั้นให้แก่หัวหน้าคณะผู้แทน และให้หัวหน้าคณะผู้แทนมอบอำนาจให้รองหัวหน้าคณะผู้แทนหรือบุคคลในคณะผู้แทน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4624275"/>
            <a:ext cx="1764406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๒๗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1065972" y="739494"/>
            <a:ext cx="6535535" cy="73872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๖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การมอบอำนาจให้ปฏิบัติราชการแทนในต่างประเทศ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4"/>
          <p:cNvSpPr/>
          <p:nvPr/>
        </p:nvSpPr>
        <p:spPr>
          <a:xfrm>
            <a:off x="1278030" y="1814140"/>
            <a:ext cx="2894726" cy="97244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ส่วนราชการใดมีภารกิจที่ต้องดำเนินการในต่างประเทศ 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4"/>
          <p:cNvSpPr/>
          <p:nvPr/>
        </p:nvSpPr>
        <p:spPr>
          <a:xfrm>
            <a:off x="5410001" y="1849349"/>
            <a:ext cx="2987022" cy="4830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ปลัดกระทรวง/อธิบดี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5410000" y="2777443"/>
            <a:ext cx="2987023" cy="4830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หัวหน้าคณะผู้แทน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5410000" y="3705537"/>
            <a:ext cx="2987023" cy="90319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รองหัวหน้าคณะผู้แทน/บุคคลในคณะผูแทน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2228043" y="2969150"/>
            <a:ext cx="1661375" cy="682631"/>
          </a:xfrm>
          <a:prstGeom prst="rect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มอบอำนาจทั้งปวง</a:t>
            </a:r>
            <a:endParaRPr lang="th-TH" sz="2000" b="1" kern="1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6778268" y="2366066"/>
            <a:ext cx="250486" cy="4032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Down Arrow 15"/>
          <p:cNvSpPr/>
          <p:nvPr/>
        </p:nvSpPr>
        <p:spPr>
          <a:xfrm>
            <a:off x="6778268" y="3268174"/>
            <a:ext cx="250486" cy="4032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Elbow Connector 5"/>
          <p:cNvCxnSpPr>
            <a:stCxn id="15" idx="3"/>
          </p:cNvCxnSpPr>
          <p:nvPr/>
        </p:nvCxnSpPr>
        <p:spPr>
          <a:xfrm flipV="1">
            <a:off x="3889418" y="2509029"/>
            <a:ext cx="2888850" cy="801437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6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71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190891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ในการอำนวยความสะดวกในการบริการประชาชน 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ให้ส่วนราชการซึ่งกำกับดูแลองค์กรปกครองส่วนท้องถิ่น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ดำเนินการ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ให้องค์กรปกครองส่วนท้องถิ่นวางระเบียบการมอบอำนาจให้เหมาะสมกับภารกิจการบริการประชาชน ทั้งนี้ โดยคำนึงถึงความสะดวก รวดเร็ว ประสิทธิภาพ และประหยัด ในการบริการประชาชน ตามแนวทางตามพระราชกฤษฎีกานี้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-1" y="1712236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3701188" y="929229"/>
            <a:ext cx="1741622" cy="783007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หมวด ๗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เบ็ดเล็ด</a:t>
            </a:r>
            <a:endParaRPr lang="th-TH" sz="20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0" y="4128428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๒๙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" y="4664078"/>
            <a:ext cx="9144000" cy="193899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เพื่อประโยชน์ในการอำนวยความสะดวกในการบริการประชาชน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คณะรัฐมนตรีจะมีมติให้คณะกรรมการของรัฐวิสาหกิจและองค์การมหาชน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ดำเนินการให้มีระเบียบว่าด้วยการมอบอำนาจให้สอดคล้องกับแนวทางตามพระราชกฤษฎีกานี้ โดยจะกำหนดให้ระเบียบดังกล่าว อย่างน้อยต้องกำหนดให้การใช้อำนาจของผู้รับมอบอำนาจในเขตจังหวัดใดต้องสอดคล้องกับนโยบายและแผนพัฒนาจังหวัดนั้นด้วยก็ได้ </a:t>
            </a:r>
          </a:p>
        </p:txBody>
      </p:sp>
    </p:spTree>
    <p:extLst>
      <p:ext uri="{BB962C8B-B14F-4D97-AF65-F5344CB8AC3E}">
        <p14:creationId xmlns:p14="http://schemas.microsoft.com/office/powerpoint/2010/main" val="26183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72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34652"/>
            <a:ext cx="8667481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พ.ร.ฎ.ว่าด้วยการมอบอำนาจ พ.ศ. ๒๕๕๐ และที่แก้ไขเพิ่มเติม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835227"/>
            <a:ext cx="914400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ดที่เกี่ยวกับการมอบอำนาจที่เคยดำเนินการตามหลักเกณฑ์ของระเบียบสำนักนายกรัฐมนตรีว่าด้วยการมอบอำนาจ  พ.ศ. ๒๕๔๖ ก่อน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</a:t>
            </a:r>
            <a:b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พระ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ราชกฤษฎีกานี้ใช้บังคับ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ให้ถือว่า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เป็นการมอบอำนาจที่ชอบตามพระราชกฤษฎีกานี้ </a:t>
            </a:r>
          </a:p>
        </p:txBody>
      </p:sp>
      <p:sp>
        <p:nvSpPr>
          <p:cNvPr id="10" name="Rounded Rectangle 4"/>
          <p:cNvSpPr/>
          <p:nvPr/>
        </p:nvSpPr>
        <p:spPr>
          <a:xfrm>
            <a:off x="0" y="2124360"/>
            <a:ext cx="1906073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๓๐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3372776" y="1146800"/>
            <a:ext cx="2190896" cy="427077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บทเฉพาะกาล</a:t>
            </a:r>
          </a:p>
        </p:txBody>
      </p:sp>
    </p:spTree>
    <p:extLst>
      <p:ext uri="{BB962C8B-B14F-4D97-AF65-F5344CB8AC3E}">
        <p14:creationId xmlns:p14="http://schemas.microsoft.com/office/powerpoint/2010/main" val="16332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454873"/>
            <a:ext cx="9125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www.opdc.go.th</a:t>
            </a:r>
            <a:endParaRPr lang="th-TH" sz="16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75553" y="1537270"/>
            <a:ext cx="3574370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ไม่อยู่ภายใต้บังคับ มตรา ๓๘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5553" y="2752407"/>
            <a:ext cx="8185006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๑. กฎหมาย กฎ คำสั่ง หรือระเบียบปฏิบัติราชการ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กำหนดเรื่องการมอบอำนาจไว้เป็นอย่างอื่น </a:t>
            </a:r>
            <a:endParaRPr lang="th-TH" sz="2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๒.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กฎหมาย กฎ คำสั่ง หรือระเบียบปฏิบัติราชการ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ห้าม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เรื่องการมอบอำนาจ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ไว้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9382" y="78116"/>
            <a:ext cx="8185006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การปฏิบัติราชการแทน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475553" y="920035"/>
            <a:ext cx="1301732" cy="4086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000" b="1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endParaRPr lang="th-TH" sz="2000" b="1" kern="12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9230" y="1522155"/>
            <a:ext cx="8791587" cy="501675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๑.  พระราชบัญญัติโรงงาน  พ.ศ. </a:t>
            </a:r>
            <a:r>
              <a:rPr lang="th-TH" sz="2000" b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๒๕๓๕ </a:t>
            </a:r>
            <a:r>
              <a:rPr lang="th-TH" sz="2000" b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และที่แก้ไขเพิ่มเติม</a:t>
            </a: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มาตรา ๕ ในพระราชบัญญัตินี้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“ผู้อนุญาต” หมายความว่า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ปลัดกระทรวงหรือ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ผู้ซึ่งปลัดกระทรวง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มอบหมาย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ตามความเหมาะสม </a:t>
            </a:r>
            <a:endParaRPr lang="th-TH" sz="20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๒.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ระเบียบกระทรวงการคลังว่าด้วยการจัดซื้อจัดจ้างและการบริหารพัสดุภาครัฐ พ.ศ. ๒๕๖๐</a:t>
            </a:r>
          </a:p>
          <a:p>
            <a:pPr algn="thaiDist">
              <a:lnSpc>
                <a:spcPct val="100000"/>
              </a:lnSpc>
            </a:pP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ข้อ 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๗ 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ผู้มีอำนาจดำเนินการ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ตามตามข้อ ๖ หรือผู้มีอำนาจสั่งซื้อสั่งจ้างตามระเบียบนี้</a:t>
            </a: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จะม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อบอำนาจ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เป็นหนังสือให้แก่ผู้ดำรงตำแหน่งใดก็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</a:t>
            </a:r>
            <a:b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ซึ่งสังกัดหน่วยงานเดียวกัน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โดยให้คำนึงถึงระดับ  ตำแหน่ง  หน้าที่  และความรับผิดชอบของผู้ที่จะได้รับมอบอำนาจเป็นสำคัญ</a:t>
            </a:r>
          </a:p>
          <a:p>
            <a:pPr algn="thaiDist">
              <a:lnSpc>
                <a:spcPct val="100000"/>
              </a:lnSpc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เมื่อมีการมอบอำนาจตามวรรคหนึ่ง  ผู้รับมอบอำนาจมีหน้าที่ต้องรับมอบอำนาจนั้น  และจะมอบอำนาจนั้นให้แก่ผู้ดำรงตำแหน่งอื่นต่อไปไม่ได้  </a:t>
            </a: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เว้น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0715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4883</TotalTime>
  <Words>2360</Words>
  <Application>Microsoft Office PowerPoint</Application>
  <PresentationFormat>On-screen Show (4:3)</PresentationFormat>
  <Paragraphs>615</Paragraphs>
  <Slides>73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73</vt:i4>
      </vt:variant>
    </vt:vector>
  </HeadingPairs>
  <TitlesOfParts>
    <vt:vector size="83" baseType="lpstr">
      <vt:lpstr>Angsana New</vt:lpstr>
      <vt:lpstr>Arial</vt:lpstr>
      <vt:lpstr>Calibri</vt:lpstr>
      <vt:lpstr>Calibri Light</vt:lpstr>
      <vt:lpstr>Cordia New</vt:lpstr>
      <vt:lpstr>EucrosiaUPC</vt:lpstr>
      <vt:lpstr>Tahoma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Kritsana</dc:creator>
  <cp:lastModifiedBy>watcharapong jawrungwanichsakul</cp:lastModifiedBy>
  <cp:revision>391</cp:revision>
  <cp:lastPrinted>2014-01-02T10:04:26Z</cp:lastPrinted>
  <dcterms:created xsi:type="dcterms:W3CDTF">2013-12-18T03:01:27Z</dcterms:created>
  <dcterms:modified xsi:type="dcterms:W3CDTF">2017-12-07T04:32:18Z</dcterms:modified>
</cp:coreProperties>
</file>