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8"/>
  </p:notesMasterIdLst>
  <p:handoutMasterIdLst>
    <p:handoutMasterId r:id="rId29"/>
  </p:handoutMasterIdLst>
  <p:sldIdLst>
    <p:sldId id="408" r:id="rId2"/>
    <p:sldId id="380" r:id="rId3"/>
    <p:sldId id="340" r:id="rId4"/>
    <p:sldId id="342" r:id="rId5"/>
    <p:sldId id="341" r:id="rId6"/>
    <p:sldId id="343" r:id="rId7"/>
    <p:sldId id="346" r:id="rId8"/>
    <p:sldId id="374" r:id="rId9"/>
    <p:sldId id="347" r:id="rId10"/>
    <p:sldId id="375" r:id="rId11"/>
    <p:sldId id="376" r:id="rId12"/>
    <p:sldId id="381" r:id="rId13"/>
    <p:sldId id="403" r:id="rId14"/>
    <p:sldId id="370" r:id="rId15"/>
    <p:sldId id="348" r:id="rId16"/>
    <p:sldId id="379" r:id="rId17"/>
    <p:sldId id="406" r:id="rId18"/>
    <p:sldId id="372" r:id="rId19"/>
    <p:sldId id="404" r:id="rId20"/>
    <p:sldId id="405" r:id="rId21"/>
    <p:sldId id="396" r:id="rId22"/>
    <p:sldId id="398" r:id="rId23"/>
    <p:sldId id="402" r:id="rId24"/>
    <p:sldId id="354" r:id="rId25"/>
    <p:sldId id="383" r:id="rId26"/>
    <p:sldId id="397" r:id="rId27"/>
  </p:sldIdLst>
  <p:sldSz cx="9144000" cy="6858000" type="screen4x3"/>
  <p:notesSz cx="6669088" cy="9926638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sz="5400" b="1" kern="1200">
        <a:solidFill>
          <a:srgbClr val="0000CC"/>
        </a:solidFill>
        <a:latin typeface="Angsana New" pitchFamily="18" charset="-34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72BD9"/>
    <a:srgbClr val="FF99CC"/>
    <a:srgbClr val="006600"/>
    <a:srgbClr val="CCECFF"/>
    <a:srgbClr val="FF0000"/>
    <a:srgbClr val="003300"/>
    <a:srgbClr val="FFFFCC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5" autoAdjust="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22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222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DCC61C2-D1A9-4019-9796-1AB590BBEC0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12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22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5" y="4713288"/>
            <a:ext cx="533277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  <a:endParaRPr lang="en-US" noProof="0" smtClean="0"/>
          </a:p>
          <a:p>
            <a:pPr lvl="1"/>
            <a:r>
              <a:rPr lang="th-TH" noProof="0" smtClean="0"/>
              <a:t>ระดับที่สอง</a:t>
            </a:r>
            <a:endParaRPr lang="en-US" noProof="0" smtClean="0"/>
          </a:p>
          <a:p>
            <a:pPr lvl="2"/>
            <a:r>
              <a:rPr lang="th-TH" noProof="0" smtClean="0"/>
              <a:t>ระดับที่สาม</a:t>
            </a:r>
            <a:endParaRPr lang="en-US" noProof="0" smtClean="0"/>
          </a:p>
          <a:p>
            <a:pPr lvl="3"/>
            <a:r>
              <a:rPr lang="th-TH" noProof="0" smtClean="0"/>
              <a:t>ระดับที่สี่</a:t>
            </a:r>
            <a:endParaRPr lang="en-US" noProof="0" smtClean="0"/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9222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55CEA082-3605-494C-B96D-85A3598E3A65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74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62C357-8902-45B7-A6AB-888EE05FEF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1974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A082-3605-494C-B96D-85A3598E3A65}" type="slidenum">
              <a:rPr lang="en-US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778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A082-3605-494C-B96D-85A3598E3A65}" type="slidenum">
              <a:rPr lang="en-US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905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47959-43FC-42F5-B6A2-FCA35FFC60D2}" type="slidenum">
              <a:rPr lang="en-US" smtClean="0">
                <a:latin typeface="Arial" pitchFamily="34" charset="0"/>
              </a:rPr>
              <a:pPr/>
              <a:t>12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18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3DAFD-1E8D-46F9-8D29-3C7BEDBED9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40469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97587-7071-4C8C-A6B0-4F4ECEF875DD}" type="slidenum">
              <a:rPr lang="en-US"/>
              <a:pPr/>
              <a:t>14</a:t>
            </a:fld>
            <a:endParaRPr lang="th-TH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312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44E93-5E64-4769-9051-10281609DD70}" type="slidenum">
              <a:rPr lang="en-US"/>
              <a:pPr/>
              <a:t>15</a:t>
            </a:fld>
            <a:endParaRPr lang="th-TH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8220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A082-3605-494C-B96D-85A3598E3A65}" type="slidenum">
              <a:rPr lang="en-US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901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C7F7D-5229-484E-9B80-CAA39CD10E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5859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B0B2D-45D8-4479-B848-46136594B0CE}" type="slidenum">
              <a:rPr lang="en-US"/>
              <a:pPr/>
              <a:t>18</a:t>
            </a:fld>
            <a:endParaRPr lang="th-TH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4967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6C4C3-8B6B-45DF-8983-F3F3A081A8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1096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2C357-8902-45B7-A6AB-888EE05FEF2E}" type="slidenum">
              <a:rPr lang="en-US"/>
              <a:pPr/>
              <a:t>2</a:t>
            </a:fld>
            <a:endParaRPr lang="th-TH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69513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73D16-7B4A-4C36-A3E8-09D6A70AFC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1432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73D16-7B4A-4C36-A3E8-09D6A70AFCAB}" type="slidenum">
              <a:rPr lang="en-US"/>
              <a:pPr/>
              <a:t>21</a:t>
            </a:fld>
            <a:endParaRPr lang="th-TH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52606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3DAFD-1E8D-46F9-8D29-3C7BEDBED9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41929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3DAFD-1E8D-46F9-8D29-3C7BEDBED9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5934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B49D2-DE11-4E81-A6C9-FDC4BC4B4B33}" type="slidenum">
              <a:rPr lang="en-US"/>
              <a:pPr/>
              <a:t>24</a:t>
            </a:fld>
            <a:endParaRPr lang="th-TH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55216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FC347-1119-4CCA-BA28-DB910ECEBB04}" type="slidenum">
              <a:rPr lang="en-US" smtClean="0">
                <a:latin typeface="Arial" pitchFamily="34" charset="0"/>
              </a:rPr>
              <a:pPr/>
              <a:t>25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75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A082-3605-494C-B96D-85A3598E3A65}" type="slidenum">
              <a:rPr lang="en-US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21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1FAA2-4C95-44CB-A743-B8BAEF243DC6}" type="slidenum">
              <a:rPr lang="en-US"/>
              <a:pPr/>
              <a:t>3</a:t>
            </a:fld>
            <a:endParaRPr lang="th-TH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8476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12A92-35AB-4E4F-97E9-57A56F23303F}" type="slidenum">
              <a:rPr lang="en-US"/>
              <a:pPr/>
              <a:t>4</a:t>
            </a:fld>
            <a:endParaRPr lang="th-TH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4708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6C9B2-823E-4302-9DDC-B52464D7D5CF}" type="slidenum">
              <a:rPr lang="en-US"/>
              <a:pPr/>
              <a:t>5</a:t>
            </a:fld>
            <a:endParaRPr lang="th-TH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718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53DC8-A4F6-4C35-95C6-582E1E39EB4A}" type="slidenum">
              <a:rPr lang="en-US"/>
              <a:pPr/>
              <a:t>6</a:t>
            </a:fld>
            <a:endParaRPr lang="th-TH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355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08BBE-9127-45E4-81DB-90B40E5DBF27}" type="slidenum">
              <a:rPr lang="en-US"/>
              <a:pPr/>
              <a:t>7</a:t>
            </a:fld>
            <a:endParaRPr lang="th-TH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749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A082-3605-494C-B96D-85A3598E3A65}" type="slidenum">
              <a:rPr lang="en-US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312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502A9-91DA-4E9A-8B43-C902A8E3CA6B}" type="slidenum">
              <a:rPr lang="en-US"/>
              <a:pPr/>
              <a:t>9</a:t>
            </a:fld>
            <a:endParaRPr lang="th-TH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2001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th-TH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E721F-B7C0-48FF-88FF-574804CE6DC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38414-3B29-4798-8E1E-D2ADE907EDF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27457-01D2-4A0B-9A2B-2DB03AB7E14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ngsana New" charset="-34"/>
              </a:defRPr>
            </a:lvl1pPr>
          </a:lstStyle>
          <a:p>
            <a:fld id="{28409EBA-3304-4CDD-8A8B-E885B3AA07C0}" type="slidenum">
              <a:rPr lang="en-US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3.jp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905000" y="58674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214290"/>
            <a:ext cx="1571636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ngsana New"/>
            </a:endParaRPr>
          </a:p>
        </p:txBody>
      </p:sp>
      <p:pic>
        <p:nvPicPr>
          <p:cNvPr id="7" name="Picture 2" descr="Image result for à¸à¸à¸à¸²à¸à¸´à¹à¸à¸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162"/>
            <a:ext cx="9073008" cy="49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45480" y="2564904"/>
            <a:ext cx="6006840" cy="208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7200" dirty="0" smtClean="0">
                <a:solidFill>
                  <a:srgbClr val="272BD9"/>
                </a:solidFill>
              </a:rPr>
              <a:t>การเดินทางไปราชการในราช</a:t>
            </a:r>
            <a:r>
              <a:rPr lang="th-TH" sz="7200" dirty="0">
                <a:solidFill>
                  <a:srgbClr val="272BD9"/>
                </a:solidFill>
              </a:rPr>
              <a:t>อาณาจักร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84168" y="5261977"/>
            <a:ext cx="3168352" cy="6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พรทิพย์  พวงคุ้ม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06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36763"/>
              </p:ext>
            </p:extLst>
          </p:nvPr>
        </p:nvGraphicFramePr>
        <p:xfrm>
          <a:off x="179512" y="1196752"/>
          <a:ext cx="8807450" cy="4999211"/>
        </p:xfrm>
        <a:graphic>
          <a:graphicData uri="http://schemas.openxmlformats.org/drawingml/2006/table">
            <a:tbl>
              <a:tblPr/>
              <a:tblGrid>
                <a:gridCol w="700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ประเภท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ระดับ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อัตรา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/ บาท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ทั่วไป  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ปฏิบัติงาน , ชำนาญงาน , อาวุโส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วิชาการ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ปฏิบัติการ, ชำนาญการ, ชำนาญการพิเศษ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อำนวยการ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ต้น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800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ทั่วไป    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ทักษะพิเศษ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วิชาการ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เชี่ยวชาญ , ทรงคุณวุฒิ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อำนวยการ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สูง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บริหาร   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ต้น , สูง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1,200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4825" y="188640"/>
            <a:ext cx="7416824" cy="819051"/>
          </a:xfrm>
          <a:prstGeom prst="rect">
            <a:avLst/>
          </a:prstGeom>
          <a:gradFill rotWithShape="0">
            <a:gsLst>
              <a:gs pos="0">
                <a:srgbClr val="C5E139"/>
              </a:gs>
              <a:gs pos="50000">
                <a:srgbClr val="C9FFFF"/>
              </a:gs>
              <a:gs pos="100000">
                <a:srgbClr val="C5E139"/>
              </a:gs>
            </a:gsLst>
            <a:lin ang="18900000" scaled="1"/>
          </a:gradFill>
          <a:ln w="12700"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9pPr>
          </a:lstStyle>
          <a:p>
            <a:r>
              <a:rPr lang="th-TH" sz="5400" b="1" kern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ค่าเช่าที่พักในประเทศ (เหมาจ่าย)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5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56847"/>
              </p:ext>
            </p:extLst>
          </p:nvPr>
        </p:nvGraphicFramePr>
        <p:xfrm>
          <a:off x="323528" y="1282844"/>
          <a:ext cx="8588375" cy="5242500"/>
        </p:xfrm>
        <a:graphic>
          <a:graphicData uri="http://schemas.openxmlformats.org/drawingml/2006/table">
            <a:tbl>
              <a:tblPr/>
              <a:tblGrid>
                <a:gridCol w="583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ประเภท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ระดับ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อัตรา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/ บาท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ห้องพักคนเดียว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ห้องพักคู่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ทั่วไป    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ปฏิบัติงาน , ชำนาญงาน , อาวุโส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วิชาการ  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ปฏิบัติการ, ชำนาญการ, ชำนาญการพิเศษ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อำนวยการ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ต้น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1,500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850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ทั่วไป      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ทักษะพิเศษ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endParaRPr kumimoji="0" lang="th-TH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วิชาการ    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เชี่ยวชาญ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อำนวยการ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: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สูง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บริหาร     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ต้น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2,200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1,200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วิชาการ    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ทรงคุณวุฒิ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บริหาร     </a:t>
                      </a: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:</a:t>
                      </a:r>
                      <a:r>
                        <a:rPr kumimoji="0" lang="th-TH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สูง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2,500 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1,400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L="83326" marR="83326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09303" y="188640"/>
            <a:ext cx="7416824" cy="819051"/>
          </a:xfrm>
          <a:prstGeom prst="rect">
            <a:avLst/>
          </a:prstGeom>
          <a:gradFill rotWithShape="0">
            <a:gsLst>
              <a:gs pos="0">
                <a:srgbClr val="C5E139"/>
              </a:gs>
              <a:gs pos="50000">
                <a:srgbClr val="C9FFFF"/>
              </a:gs>
              <a:gs pos="100000">
                <a:srgbClr val="C5E139"/>
              </a:gs>
            </a:gsLst>
            <a:lin ang="18900000" scaled="1"/>
          </a:gradFill>
          <a:ln w="12700"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9pPr>
          </a:lstStyle>
          <a:p>
            <a:r>
              <a:rPr lang="th-TH" sz="5400" b="1" kern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ค่าเช่าที่พักในประเทศ (จ่ายจริง)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476250"/>
          </a:xfrm>
        </p:spPr>
        <p:txBody>
          <a:bodyPr/>
          <a:lstStyle/>
          <a:p>
            <a:pPr>
              <a:defRPr/>
            </a:pPr>
            <a:fld id="{D2919000-A1FE-4F4F-AB29-B51A5F220D18}" type="slidenum">
              <a:rPr lang="en-US"/>
              <a:pPr>
                <a:defRPr/>
              </a:pPr>
              <a:t>12</a:t>
            </a:fld>
            <a:endParaRPr lang="th-TH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57158" y="1339847"/>
            <a:ext cx="8229600" cy="2160591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th-TH" b="1" dirty="0" smtClean="0">
                <a:solidFill>
                  <a:srgbClr val="190454"/>
                </a:solidFill>
                <a:cs typeface="+mj-cs"/>
              </a:rPr>
              <a:t>หลัก</a:t>
            </a:r>
            <a:r>
              <a:rPr lang="th-TH" b="1" dirty="0">
                <a:solidFill>
                  <a:srgbClr val="190454"/>
                </a:solidFill>
                <a:cs typeface="+mj-cs"/>
              </a:rPr>
              <a:t>จ่ายจริง ระดับ 8 ลงมา หรือตำแหน่งประเภททั่วไป ปฏิบัติงาน           </a:t>
            </a:r>
            <a:r>
              <a:rPr lang="th-TH" b="1" dirty="0" smtClean="0">
                <a:solidFill>
                  <a:srgbClr val="190454"/>
                </a:solidFill>
                <a:cs typeface="+mj-cs"/>
              </a:rPr>
              <a:t>ชำนาญงาน </a:t>
            </a:r>
            <a:r>
              <a:rPr lang="th-TH" b="1" dirty="0">
                <a:solidFill>
                  <a:srgbClr val="190454"/>
                </a:solidFill>
                <a:cs typeface="+mj-cs"/>
              </a:rPr>
              <a:t>อาวุโส ประเภทวิชาการ ปฏิบัติการ ชำนาญการ </a:t>
            </a:r>
            <a:r>
              <a:rPr lang="th-TH" b="1" dirty="0" smtClean="0">
                <a:solidFill>
                  <a:srgbClr val="190454"/>
                </a:solidFill>
                <a:cs typeface="+mj-cs"/>
              </a:rPr>
              <a:t>               ชำนาญ</a:t>
            </a:r>
            <a:r>
              <a:rPr lang="th-TH" b="1" dirty="0">
                <a:solidFill>
                  <a:srgbClr val="190454"/>
                </a:solidFill>
                <a:cs typeface="+mj-cs"/>
              </a:rPr>
              <a:t>การพิเศษ ประเภทอำนวยการ ต้นลงมาให้พักคู่ </a:t>
            </a:r>
            <a:endParaRPr lang="en-US" b="1" dirty="0" smtClean="0">
              <a:solidFill>
                <a:srgbClr val="190454"/>
              </a:solidFill>
              <a:cs typeface="+mj-cs"/>
            </a:endParaRPr>
          </a:p>
          <a:p>
            <a:pPr>
              <a:buNone/>
              <a:defRPr/>
            </a:pPr>
            <a:r>
              <a:rPr lang="en-US" b="1" dirty="0" smtClean="0">
                <a:solidFill>
                  <a:srgbClr val="190454"/>
                </a:solidFill>
                <a:cs typeface="+mj-cs"/>
              </a:rPr>
              <a:t>   </a:t>
            </a:r>
            <a:r>
              <a:rPr lang="th-TH" b="1" u="sng" dirty="0" smtClean="0">
                <a:solidFill>
                  <a:srgbClr val="C00000"/>
                </a:solidFill>
                <a:cs typeface="+mj-cs"/>
              </a:rPr>
              <a:t>เว้นแต่</a:t>
            </a:r>
            <a:r>
              <a:rPr lang="en-US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th-TH" b="1" dirty="0" smtClean="0">
                <a:solidFill>
                  <a:srgbClr val="190454"/>
                </a:solidFill>
                <a:cs typeface="+mj-cs"/>
              </a:rPr>
              <a:t>ไม่</a:t>
            </a:r>
            <a:r>
              <a:rPr lang="th-TH" b="1" dirty="0">
                <a:solidFill>
                  <a:srgbClr val="190454"/>
                </a:solidFill>
                <a:cs typeface="+mj-cs"/>
              </a:rPr>
              <a:t>เหมาะสม</a:t>
            </a:r>
            <a:r>
              <a:rPr lang="th-TH" b="1" dirty="0" smtClean="0">
                <a:solidFill>
                  <a:srgbClr val="190454"/>
                </a:solidFill>
                <a:cs typeface="+mj-cs"/>
              </a:rPr>
              <a:t>หรือมี</a:t>
            </a:r>
            <a:r>
              <a:rPr lang="th-TH" b="1" dirty="0">
                <a:solidFill>
                  <a:srgbClr val="190454"/>
                </a:solidFill>
                <a:cs typeface="+mj-cs"/>
              </a:rPr>
              <a:t>เหตุจำเป็น</a:t>
            </a:r>
            <a:endParaRPr lang="en-US" b="1" dirty="0">
              <a:solidFill>
                <a:srgbClr val="190454"/>
              </a:solidFill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85852" y="3357562"/>
            <a:ext cx="7572428" cy="30210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272BD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	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ต่างเพศ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มิได้เป็นคู่สมรส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lang="th-TH" sz="3200" kern="0" dirty="0">
                <a:solidFill>
                  <a:srgbClr val="272BD9"/>
                </a:solidFill>
                <a:cs typeface="+mn-cs"/>
              </a:rPr>
              <a:t>	</a:t>
            </a:r>
            <a:r>
              <a:rPr lang="th-TH" sz="3200" kern="0" dirty="0" smtClean="0">
                <a:solidFill>
                  <a:srgbClr val="272BD9"/>
                </a:solidFill>
                <a:cs typeface="+mn-cs"/>
              </a:rPr>
              <a:t>2.	เป็นโรคติดต่อ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272BD9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	3. 	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มีสิทธิการเบิกต่างอัตรากัน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272BD9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	4. 	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ข้อกำหนดพิเศษของทหาร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/ 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ตำรวจ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272BD9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 </a:t>
            </a:r>
            <a:endParaRPr kumimoji="0" lang="th-TH" sz="2000" b="1" i="0" u="none" strike="noStrike" kern="0" cap="none" spc="0" normalizeH="0" baseline="0" noProof="0" dirty="0" smtClean="0">
              <a:ln>
                <a:noFill/>
              </a:ln>
              <a:solidFill>
                <a:srgbClr val="272BD9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8640"/>
            <a:ext cx="8226425" cy="1062038"/>
          </a:xfrm>
          <a:gradFill rotWithShape="0">
            <a:gsLst>
              <a:gs pos="0">
                <a:srgbClr val="C5E139"/>
              </a:gs>
              <a:gs pos="50000">
                <a:srgbClr val="C9FFFF"/>
              </a:gs>
              <a:gs pos="100000">
                <a:srgbClr val="C5E139"/>
              </a:gs>
            </a:gsLst>
            <a:lin ang="18900000" scaled="1"/>
          </a:gradFill>
          <a:ln w="12700"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lang="th-TH" sz="5400" b="1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</a:rPr>
              <a:t>ค่าเช่าที่พัก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343943" cy="4591050"/>
          </a:xfrm>
          <a:noFill/>
        </p:spPr>
        <p:txBody>
          <a:bodyPr/>
          <a:lstStyle/>
          <a:p>
            <a:pPr marL="609600" indent="-609600" algn="thaiDist" ea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กรณีติดต่อกับโรงแรม หรือที่พักแรม</a:t>
            </a:r>
          </a:p>
          <a:p>
            <a:pPr marL="0" indent="0" algn="thaiDist" eaLnBrk="1" hangingPunct="1">
              <a:lnSpc>
                <a:spcPct val="80000"/>
              </a:lnSpc>
              <a:buNone/>
            </a:pPr>
            <a:r>
              <a:rPr lang="th-TH" sz="44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       ให้ใช้ใบเสร็จรับเงิน </a:t>
            </a:r>
            <a:r>
              <a:rPr lang="th-TH" sz="4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หรือ</a:t>
            </a:r>
            <a:r>
              <a:rPr lang="th-TH" sz="44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ใบแจ้งรายการของโรงแรม</a:t>
            </a:r>
          </a:p>
          <a:p>
            <a:pPr marL="0" indent="0" algn="thaiDi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th-TH" sz="4400" b="1" dirty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4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sz="4400" b="1" dirty="0" smtClean="0">
                <a:solidFill>
                  <a:srgbClr val="FF0066"/>
                </a:solidFill>
                <a:latin typeface="AngsanaUPC" pitchFamily="18" charset="-34"/>
                <a:cs typeface="AngsanaUPC" pitchFamily="18" charset="-34"/>
              </a:rPr>
              <a:t>(รบ. กค. ข้อ 23)</a:t>
            </a:r>
          </a:p>
          <a:p>
            <a:pPr marL="0" indent="0" algn="thaiDist" eaLnBrk="1" hangingPunct="1">
              <a:lnSpc>
                <a:spcPct val="80000"/>
              </a:lnSpc>
              <a:buNone/>
            </a:pPr>
            <a:endParaRPr lang="th-TH" sz="1600" b="1" dirty="0" smtClean="0">
              <a:solidFill>
                <a:srgbClr val="272BD9"/>
              </a:solidFill>
              <a:latin typeface="AngsanaUPC" pitchFamily="18" charset="-34"/>
              <a:cs typeface="AngsanaUPC" pitchFamily="18" charset="-34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กรณีติดต่อกับตัวแทนจำหน่าย </a:t>
            </a:r>
          </a:p>
          <a:p>
            <a:pPr marL="0" indent="0" algn="thaiDist" eaLnBrk="1" hangingPunct="1">
              <a:lnSpc>
                <a:spcPct val="80000"/>
              </a:lnSpc>
              <a:buNone/>
            </a:pPr>
            <a:r>
              <a:rPr lang="th-TH" sz="44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       </a:t>
            </a:r>
            <a:r>
              <a:rPr lang="th-TH" sz="4400" b="1" spc="-80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ให้ใช้ใบเสร็จรับเงินของตัวแทนจำหน่าย หรือพิมพ์</a:t>
            </a:r>
            <a:br>
              <a:rPr lang="th-TH" sz="4400" b="1" spc="-80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4400" b="1" spc="-80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        </a:t>
            </a:r>
            <a:r>
              <a:rPr lang="th-TH" sz="44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ออกจากระบบอิเล็กทรอนิกส์ </a:t>
            </a:r>
            <a:r>
              <a:rPr lang="th-TH" sz="4400" b="1" dirty="0" smtClean="0">
                <a:solidFill>
                  <a:srgbClr val="FF0066"/>
                </a:solidFill>
                <a:latin typeface="AngsanaUPC" pitchFamily="18" charset="-34"/>
                <a:cs typeface="AngsanaUPC" pitchFamily="18" charset="-34"/>
              </a:rPr>
              <a:t>(ด่วนที่สุด ที่ กค</a:t>
            </a:r>
            <a:br>
              <a:rPr lang="th-TH" sz="4400" b="1" dirty="0" smtClean="0">
                <a:solidFill>
                  <a:srgbClr val="FF0066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solidFill>
                  <a:srgbClr val="FF0066"/>
                </a:solidFill>
                <a:latin typeface="AngsanaUPC" pitchFamily="18" charset="-34"/>
                <a:cs typeface="AngsanaUPC" pitchFamily="18" charset="-34"/>
              </a:rPr>
              <a:t>       0408.4/ว 165  ลงวันที่ 22 ธ.ค. 2559)</a:t>
            </a:r>
          </a:p>
        </p:txBody>
      </p:sp>
      <p:sp>
        <p:nvSpPr>
          <p:cNvPr id="3891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B81894-BE1F-4623-A1D8-6A435CE289C1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ngsana New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Angsana New" charset="-3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2935" y="260648"/>
            <a:ext cx="7777497" cy="910729"/>
          </a:xfrm>
          <a:prstGeom prst="rect">
            <a:avLst/>
          </a:prstGeom>
          <a:gradFill rotWithShape="0">
            <a:gsLst>
              <a:gs pos="0">
                <a:srgbClr val="C5E139"/>
              </a:gs>
              <a:gs pos="50000">
                <a:srgbClr val="C9FFFF"/>
              </a:gs>
              <a:gs pos="100000">
                <a:srgbClr val="C5E139"/>
              </a:gs>
            </a:gsLst>
            <a:lin ang="18900000" scaled="1"/>
          </a:gradFill>
          <a:ln w="12700"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หลักฐานการเบิกค่าเช่าที่พักเท่าที่จ่ายจริง</a:t>
            </a:r>
          </a:p>
        </p:txBody>
      </p:sp>
    </p:spTree>
    <p:extLst>
      <p:ext uri="{BB962C8B-B14F-4D97-AF65-F5344CB8AC3E}">
        <p14:creationId xmlns:p14="http://schemas.microsoft.com/office/powerpoint/2010/main" val="39643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0A8A4B-DFD0-4C7D-9E6E-D1223153F9FB}" type="slidenum">
              <a:rPr lang="en-US"/>
              <a:pPr/>
              <a:t>14</a:t>
            </a:fld>
            <a:endParaRPr lang="th-TH"/>
          </a:p>
        </p:txBody>
      </p:sp>
      <p:sp>
        <p:nvSpPr>
          <p:cNvPr id="21507" name="AutoShape 1026"/>
          <p:cNvSpPr>
            <a:spLocks noChangeArrowheads="1"/>
          </p:cNvSpPr>
          <p:nvPr/>
        </p:nvSpPr>
        <p:spPr bwMode="auto">
          <a:xfrm>
            <a:off x="1043608" y="71414"/>
            <a:ext cx="3409007" cy="758825"/>
          </a:xfrm>
          <a:prstGeom prst="roundRect">
            <a:avLst>
              <a:gd name="adj" fmla="val 16657"/>
            </a:avLst>
          </a:prstGeom>
          <a:solidFill>
            <a:srgbClr val="99FF33">
              <a:alpha val="54901"/>
            </a:srgbClr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/>
            <a:r>
              <a:rPr lang="th-TH" dirty="0" smtClean="0">
                <a:solidFill>
                  <a:schemeClr val="tx1"/>
                </a:solidFill>
              </a:rPr>
              <a:t>ค่าพาหนะ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8" name="Rectangle 1027"/>
          <p:cNvSpPr>
            <a:spLocks noChangeArrowheads="1"/>
          </p:cNvSpPr>
          <p:nvPr/>
        </p:nvSpPr>
        <p:spPr bwMode="auto">
          <a:xfrm>
            <a:off x="1730382" y="-24"/>
            <a:ext cx="3841750" cy="9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6000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21509" name="Picture 102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52736"/>
            <a:ext cx="4699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2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700808"/>
            <a:ext cx="476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030"/>
          <p:cNvSpPr>
            <a:spLocks noChangeArrowheads="1"/>
          </p:cNvSpPr>
          <p:nvPr/>
        </p:nvSpPr>
        <p:spPr bwMode="auto">
          <a:xfrm>
            <a:off x="899592" y="836712"/>
            <a:ext cx="6330954" cy="7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4800" dirty="0">
                <a:solidFill>
                  <a:srgbClr val="272BD9"/>
                </a:solidFill>
              </a:rPr>
              <a:t>       ค่าโดยสาร ค่าเช่า</a:t>
            </a:r>
            <a:r>
              <a:rPr lang="th-TH" sz="4800" dirty="0" smtClean="0">
                <a:solidFill>
                  <a:srgbClr val="272BD9"/>
                </a:solidFill>
              </a:rPr>
              <a:t>ยานพาหนะ</a:t>
            </a:r>
            <a:endParaRPr lang="th-TH" sz="4800" dirty="0">
              <a:solidFill>
                <a:srgbClr val="272BD9"/>
              </a:solidFill>
            </a:endParaRPr>
          </a:p>
        </p:txBody>
      </p:sp>
      <p:sp>
        <p:nvSpPr>
          <p:cNvPr id="21512" name="Rectangle 1031"/>
          <p:cNvSpPr>
            <a:spLocks noChangeArrowheads="1"/>
          </p:cNvSpPr>
          <p:nvPr/>
        </p:nvSpPr>
        <p:spPr bwMode="auto">
          <a:xfrm>
            <a:off x="853057" y="1484784"/>
            <a:ext cx="8399463" cy="7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4800" dirty="0">
                <a:solidFill>
                  <a:srgbClr val="272BD9"/>
                </a:solidFill>
              </a:rPr>
              <a:t>       ค่าเชื้อเพลิง ค่าระวางบรรทุก</a:t>
            </a:r>
          </a:p>
        </p:txBody>
      </p:sp>
      <p:sp>
        <p:nvSpPr>
          <p:cNvPr id="21513" name="Rectangle 1032"/>
          <p:cNvSpPr>
            <a:spLocks noChangeArrowheads="1"/>
          </p:cNvSpPr>
          <p:nvPr/>
        </p:nvSpPr>
        <p:spPr bwMode="auto">
          <a:xfrm>
            <a:off x="900113" y="2132856"/>
            <a:ext cx="5059077" cy="7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800" dirty="0">
                <a:solidFill>
                  <a:srgbClr val="272BD9"/>
                </a:solidFill>
              </a:rPr>
              <a:t>       ค่าจ้างคนหาบหามสิ่งของ</a:t>
            </a:r>
          </a:p>
        </p:txBody>
      </p:sp>
      <p:pic>
        <p:nvPicPr>
          <p:cNvPr id="21514" name="Picture 103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348880"/>
            <a:ext cx="4714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034"/>
          <p:cNvSpPr>
            <a:spLocks noChangeArrowheads="1"/>
          </p:cNvSpPr>
          <p:nvPr/>
        </p:nvSpPr>
        <p:spPr bwMode="auto">
          <a:xfrm>
            <a:off x="900113" y="2652761"/>
            <a:ext cx="3130665" cy="7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800" dirty="0">
                <a:solidFill>
                  <a:srgbClr val="272BD9"/>
                </a:solidFill>
              </a:rPr>
              <a:t>       ของผู้เดินทาง</a:t>
            </a:r>
          </a:p>
        </p:txBody>
      </p:sp>
      <p:sp>
        <p:nvSpPr>
          <p:cNvPr id="21516" name="AutoShape 1035"/>
          <p:cNvSpPr>
            <a:spLocks noChangeArrowheads="1"/>
          </p:cNvSpPr>
          <p:nvPr/>
        </p:nvSpPr>
        <p:spPr bwMode="auto">
          <a:xfrm>
            <a:off x="1547664" y="3356992"/>
            <a:ext cx="5682882" cy="785818"/>
          </a:xfrm>
          <a:prstGeom prst="roundRect">
            <a:avLst>
              <a:gd name="adj" fmla="val 16657"/>
            </a:avLst>
          </a:prstGeom>
          <a:solidFill>
            <a:srgbClr val="FF6600">
              <a:alpha val="52940"/>
            </a:srgbClr>
          </a:soli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/>
            <a:r>
              <a:rPr lang="th-TH" dirty="0" smtClean="0">
                <a:solidFill>
                  <a:schemeClr val="tx1"/>
                </a:solidFill>
              </a:rPr>
              <a:t>นิยามพาหนะประจำทาง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18" name="Picture 103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5147" y="4365104"/>
            <a:ext cx="4937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Rectangle 1038"/>
          <p:cNvSpPr>
            <a:spLocks noChangeArrowheads="1"/>
          </p:cNvSpPr>
          <p:nvPr/>
        </p:nvSpPr>
        <p:spPr bwMode="auto">
          <a:xfrm>
            <a:off x="2170136" y="4221088"/>
            <a:ext cx="5759450" cy="7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800" dirty="0">
                <a:solidFill>
                  <a:schemeClr val="tx1"/>
                </a:solidFill>
              </a:rPr>
              <a:t>    บริการทั่วไปประจำ</a:t>
            </a:r>
          </a:p>
        </p:txBody>
      </p:sp>
      <p:pic>
        <p:nvPicPr>
          <p:cNvPr id="21520" name="Picture 103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5147" y="5013176"/>
            <a:ext cx="4937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Rectangle 1040"/>
          <p:cNvSpPr>
            <a:spLocks noChangeArrowheads="1"/>
          </p:cNvSpPr>
          <p:nvPr/>
        </p:nvSpPr>
        <p:spPr bwMode="auto">
          <a:xfrm>
            <a:off x="2195736" y="4797152"/>
            <a:ext cx="3194785" cy="7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800" dirty="0">
                <a:solidFill>
                  <a:schemeClr val="tx1"/>
                </a:solidFill>
              </a:rPr>
              <a:t>    เส้นทางแน่นอน</a:t>
            </a:r>
          </a:p>
        </p:txBody>
      </p:sp>
      <p:pic>
        <p:nvPicPr>
          <p:cNvPr id="21522" name="Picture 104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5147" y="5589240"/>
            <a:ext cx="4905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Rectangle 1042"/>
          <p:cNvSpPr>
            <a:spLocks noChangeArrowheads="1"/>
          </p:cNvSpPr>
          <p:nvPr/>
        </p:nvSpPr>
        <p:spPr bwMode="auto">
          <a:xfrm>
            <a:off x="2195736" y="5389065"/>
            <a:ext cx="5150449" cy="7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800" dirty="0">
                <a:solidFill>
                  <a:schemeClr val="tx1"/>
                </a:solidFill>
              </a:rPr>
              <a:t>    ค่าโดยสาร ค่าระวางแน่นอน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7F5C6-E31E-4266-BDED-C028253B3E4A}" type="slidenum">
              <a:rPr lang="en-US"/>
              <a:pPr/>
              <a:t>15</a:t>
            </a:fld>
            <a:endParaRPr lang="th-TH"/>
          </a:p>
        </p:txBody>
      </p:sp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442913" y="457200"/>
            <a:ext cx="6243637" cy="758825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A287F9"/>
              </a:gs>
              <a:gs pos="50000">
                <a:schemeClr val="bg1"/>
              </a:gs>
              <a:gs pos="100000">
                <a:srgbClr val="A287F9"/>
              </a:gs>
            </a:gsLst>
            <a:lin ang="2700000" scaled="1"/>
          </a:gradFill>
          <a:ln w="254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690688" y="428604"/>
            <a:ext cx="4557712" cy="10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6600" dirty="0">
                <a:solidFill>
                  <a:schemeClr val="tx1"/>
                </a:solidFill>
              </a:rPr>
              <a:t>ค่าพาหนะ (ต่อ)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04800" y="1357298"/>
            <a:ext cx="8610600" cy="1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4800" u="sng" dirty="0">
                <a:solidFill>
                  <a:srgbClr val="272BD9"/>
                </a:solidFill>
              </a:rPr>
              <a:t>หลักปกติ</a:t>
            </a:r>
            <a:r>
              <a:rPr lang="th-TH" sz="4800" dirty="0">
                <a:solidFill>
                  <a:srgbClr val="272BD9"/>
                </a:solidFill>
              </a:rPr>
              <a:t>   </a:t>
            </a:r>
            <a:r>
              <a:rPr lang="th-TH" sz="4800" dirty="0">
                <a:solidFill>
                  <a:schemeClr val="tx1"/>
                </a:solidFill>
              </a:rPr>
              <a:t>ให้ใช้ยานพาหนะประจำ</a:t>
            </a:r>
            <a:r>
              <a:rPr lang="th-TH" sz="4800" dirty="0" smtClean="0">
                <a:solidFill>
                  <a:schemeClr val="tx1"/>
                </a:solidFill>
              </a:rPr>
              <a:t>ทางเบิกเท่าที่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</a:pPr>
            <a:r>
              <a:rPr lang="th-TH" sz="4800" dirty="0" smtClean="0">
                <a:solidFill>
                  <a:schemeClr val="tx1"/>
                </a:solidFill>
              </a:rPr>
              <a:t>จ่าย</a:t>
            </a:r>
            <a:r>
              <a:rPr lang="th-TH" sz="4800" dirty="0">
                <a:solidFill>
                  <a:schemeClr val="tx1"/>
                </a:solidFill>
              </a:rPr>
              <a:t>จริงและประหยัด 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751784"/>
            <a:ext cx="7986738" cy="306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</a:pPr>
            <a:r>
              <a:rPr lang="th-TH" sz="4800" u="sng" dirty="0">
                <a:solidFill>
                  <a:srgbClr val="C00000"/>
                </a:solidFill>
              </a:rPr>
              <a:t>ข้อยกเว้น</a:t>
            </a:r>
            <a:r>
              <a:rPr lang="th-TH" sz="4800" dirty="0">
                <a:solidFill>
                  <a:srgbClr val="C00000"/>
                </a:solidFill>
              </a:rPr>
              <a:t> </a:t>
            </a:r>
            <a:r>
              <a:rPr lang="th-TH" sz="4800" dirty="0">
                <a:solidFill>
                  <a:srgbClr val="FA2906"/>
                </a:solidFill>
              </a:rPr>
              <a:t>  </a:t>
            </a:r>
          </a:p>
          <a:p>
            <a:pPr marL="342900" indent="-342900" eaLnBrk="1" hangingPunct="1">
              <a:lnSpc>
                <a:spcPct val="70000"/>
              </a:lnSpc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th-TH" sz="4000" dirty="0">
                <a:solidFill>
                  <a:srgbClr val="272BD9"/>
                </a:solidFill>
              </a:rPr>
              <a:t> </a:t>
            </a:r>
            <a:r>
              <a:rPr lang="th-TH" sz="4000" dirty="0" smtClean="0">
                <a:solidFill>
                  <a:srgbClr val="272BD9"/>
                </a:solidFill>
              </a:rPr>
              <a:t> ไม่มีพาหนะประจำทาง</a:t>
            </a:r>
          </a:p>
          <a:p>
            <a:pPr marL="342900" indent="-342900" eaLnBrk="1" hangingPunct="1">
              <a:lnSpc>
                <a:spcPct val="70000"/>
              </a:lnSpc>
              <a:spcBef>
                <a:spcPts val="12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th-TH" sz="4000" dirty="0" smtClean="0">
                <a:solidFill>
                  <a:srgbClr val="FA2906"/>
                </a:solidFill>
              </a:rPr>
              <a:t>   </a:t>
            </a:r>
            <a:r>
              <a:rPr lang="th-TH" sz="4000" dirty="0" smtClean="0">
                <a:solidFill>
                  <a:srgbClr val="272BD9"/>
                </a:solidFill>
              </a:rPr>
              <a:t>มีแต่ต้องการความรวดเร็วเพื่อประโยชน์ราชการ</a:t>
            </a:r>
          </a:p>
          <a:p>
            <a:pPr marL="342900" indent="-342900" eaLnBrk="1" hangingPunct="1">
              <a:lnSpc>
                <a:spcPct val="70000"/>
              </a:lnSpc>
              <a:spcBef>
                <a:spcPts val="12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th-TH" sz="4000" dirty="0" smtClean="0">
                <a:solidFill>
                  <a:srgbClr val="FA2906"/>
                </a:solidFill>
              </a:rPr>
              <a:t>   </a:t>
            </a:r>
            <a:r>
              <a:rPr lang="th-TH" sz="4000" dirty="0" smtClean="0">
                <a:solidFill>
                  <a:srgbClr val="272BD9"/>
                </a:solidFill>
              </a:rPr>
              <a:t>ใช้</a:t>
            </a:r>
            <a:r>
              <a:rPr lang="th-TH" sz="4000" dirty="0">
                <a:solidFill>
                  <a:srgbClr val="272BD9"/>
                </a:solidFill>
              </a:rPr>
              <a:t>พาหนะอื่นได้ (พาหนะรับจ้างฯ) แต่ต้องชี้แจง</a:t>
            </a:r>
          </a:p>
          <a:p>
            <a:pPr marL="342900" indent="-342900" eaLnBrk="1" hangingPunct="1">
              <a:lnSpc>
                <a:spcPct val="70000"/>
              </a:lnSpc>
              <a:spcBef>
                <a:spcPts val="12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th-TH" sz="4000" dirty="0">
                <a:solidFill>
                  <a:srgbClr val="FA2906"/>
                </a:solidFill>
              </a:rPr>
              <a:t>         </a:t>
            </a:r>
            <a:r>
              <a:rPr lang="th-TH" sz="4000" dirty="0">
                <a:solidFill>
                  <a:srgbClr val="272BD9"/>
                </a:solidFill>
              </a:rPr>
              <a:t>เหตุผล ความจำเป็น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8"/>
          <p:cNvSpPr txBox="1">
            <a:spLocks noChangeArrowheads="1"/>
          </p:cNvSpPr>
          <p:nvPr/>
        </p:nvSpPr>
        <p:spPr bwMode="auto">
          <a:xfrm>
            <a:off x="0" y="177800"/>
            <a:ext cx="9144000" cy="707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3" tIns="45717" rIns="91433" bIns="45717" anchor="ctr">
            <a:spAutoFit/>
          </a:bodyPr>
          <a:lstStyle/>
          <a:p>
            <a:pPr algn="ctr" eaLnBrk="1" hangingPunct="1">
              <a:defRPr/>
            </a:pPr>
            <a:r>
              <a:rPr lang="th-TH" sz="4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ค่าพาหนะประจำทางรถไฟ</a:t>
            </a:r>
          </a:p>
        </p:txBody>
      </p:sp>
      <p:graphicFrame>
        <p:nvGraphicFramePr>
          <p:cNvPr id="17423" name="Group 15"/>
          <p:cNvGraphicFramePr>
            <a:graphicFrameLocks noGrp="1"/>
          </p:cNvGraphicFramePr>
          <p:nvPr/>
        </p:nvGraphicFramePr>
        <p:xfrm>
          <a:off x="357158" y="2000240"/>
          <a:ext cx="8429652" cy="3060569"/>
        </p:xfrm>
        <a:graphic>
          <a:graphicData uri="http://schemas.openxmlformats.org/drawingml/2006/table">
            <a:tbl>
              <a:tblPr/>
              <a:tblGrid>
                <a:gridCol w="842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6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ประเภท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ระดับ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EF1F4"/>
                        </a:gs>
                        <a:gs pos="50000">
                          <a:srgbClr val="E0F6F8"/>
                        </a:gs>
                        <a:gs pos="100000">
                          <a:srgbClr val="EFFAFB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481">
                <a:tc>
                  <a:txBody>
                    <a:bodyPr/>
                    <a:lstStyle/>
                    <a:p>
                      <a:pPr marL="1546225" marR="0" lvl="0" indent="-1546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ทั่วไป  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ชำนาญงาน , อาวุโส , ทักษะพิเศษ</a:t>
                      </a:r>
                    </a:p>
                    <a:p>
                      <a:pPr marL="1546225" marR="0" lvl="0" indent="-1546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วิชาการ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ชำนาญการ , ชำนาญการพิเศษ ,เชี่ยวชาญ ,ทรงคุณวุฒิ</a:t>
                      </a:r>
                    </a:p>
                    <a:p>
                      <a:pPr marL="1546225" marR="0" lvl="0" indent="-1546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อำนวยการ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ต้น , สูง</a:t>
                      </a:r>
                    </a:p>
                    <a:p>
                      <a:pPr marL="1546225" marR="0" lvl="0" indent="-1546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บริหาร 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ต้น , สูง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99BC2"/>
                        </a:gs>
                        <a:gs pos="50000">
                          <a:srgbClr val="E0F6F8"/>
                        </a:gs>
                        <a:gs pos="100000">
                          <a:srgbClr val="EFFAFB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5214950"/>
            <a:ext cx="8820150" cy="5478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th-TH" sz="3200" dirty="0">
                <a:solidFill>
                  <a:schemeClr val="accent2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* ซี 5 ซึ่งอยู่ในตำแหน่งประเภททั่วไป ระดับชำนาญงาน จะมีสิทธิเพิ่มขึ้น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7660" name="Rectangle 17"/>
          <p:cNvSpPr>
            <a:spLocks noChangeArrowheads="1"/>
          </p:cNvSpPr>
          <p:nvPr/>
        </p:nvSpPr>
        <p:spPr bwMode="auto">
          <a:xfrm>
            <a:off x="177833" y="928670"/>
            <a:ext cx="9180513" cy="11040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th-TH" sz="3600" dirty="0">
                <a:solidFill>
                  <a:schemeClr val="tx1"/>
                </a:solidFill>
              </a:rPr>
              <a:t>รถไฟ ประเภทรถด่วน ด่วนพิเศษ ชั้นที่ 1 </a:t>
            </a:r>
            <a:r>
              <a:rPr lang="th-TH" sz="3600" dirty="0" smtClean="0">
                <a:solidFill>
                  <a:schemeClr val="tx1"/>
                </a:solidFill>
              </a:rPr>
              <a:t>นั่งนอน</a:t>
            </a:r>
            <a:r>
              <a:rPr lang="th-TH" sz="3600" dirty="0">
                <a:solidFill>
                  <a:schemeClr val="tx1"/>
                </a:solidFill>
              </a:rPr>
              <a:t>ปรับอากาศ </a:t>
            </a:r>
            <a:r>
              <a:rPr lang="th-TH" sz="3600" dirty="0" smtClean="0">
                <a:solidFill>
                  <a:schemeClr val="tx1"/>
                </a:solidFill>
              </a:rPr>
              <a:t>(</a:t>
            </a:r>
            <a:r>
              <a:rPr lang="th-TH" sz="3600" dirty="0">
                <a:solidFill>
                  <a:schemeClr val="tx1"/>
                </a:solidFill>
              </a:rPr>
              <a:t>บน</a:t>
            </a:r>
            <a:r>
              <a:rPr lang="th-TH" sz="3600" dirty="0" err="1">
                <a:solidFill>
                  <a:schemeClr val="tx1"/>
                </a:solidFill>
              </a:rPr>
              <a:t>อ.ป.</a:t>
            </a:r>
            <a:r>
              <a:rPr lang="th-TH" sz="3600" dirty="0">
                <a:solidFill>
                  <a:schemeClr val="tx1"/>
                </a:solidFill>
              </a:rPr>
              <a:t>) เบิกได้เฉพาะ ซี 6 ขึ้นไป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BF5B7-6FEC-41FB-B37E-77EF6333DE9F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ngsana New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Angsana New" charset="-34"/>
            </a:endParaRP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691680" y="466055"/>
            <a:ext cx="4534147" cy="874713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ค่าพาหนะรับจ้าง 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74902" y="1781172"/>
            <a:ext cx="7093442" cy="120097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ไป - กลับ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ระหว่างที่อยู่ ที่พัก หรือที่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ทำงาน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                       </a:t>
            </a:r>
            <a:r>
              <a:rPr kumimoji="0" lang="th-TH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กับ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สถานี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ยานพาหนะประจำทาง / สถานที่จัด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ยานพาหนะ 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042988" y="2924944"/>
            <a:ext cx="8101012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ภายในจังหวัดเดียวกัน ไม่กำหนดวงเงิน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1042988" y="3651746"/>
            <a:ext cx="8101012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ถ้าข้ามเขตจังหวัด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1403350" y="4227810"/>
            <a:ext cx="7345363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เขตติดต่อ หรือผ่าน กทม. เที่ยวละไม่เกิน 600 บาท</a:t>
            </a: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1403350" y="4803874"/>
            <a:ext cx="7345363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เขตต่อจังหวัดอื่น              เที่ยวละไม่เกิน 500 บาท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492" y="453707"/>
            <a:ext cx="1333016" cy="887061"/>
          </a:xfrm>
          <a:prstGeom prst="rect">
            <a:avLst/>
          </a:prstGeom>
        </p:spPr>
      </p:pic>
      <p:sp>
        <p:nvSpPr>
          <p:cNvPr id="3" name="วงรี 2"/>
          <p:cNvSpPr/>
          <p:nvPr/>
        </p:nvSpPr>
        <p:spPr>
          <a:xfrm>
            <a:off x="6225827" y="1836851"/>
            <a:ext cx="426820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rPr>
              <a:t>1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ngsana New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7673572" y="2453531"/>
            <a:ext cx="426820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98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B0511C-42AA-452B-871C-4857384E17EE}" type="slidenum">
              <a:rPr lang="en-US"/>
              <a:pPr/>
              <a:t>18</a:t>
            </a:fld>
            <a:endParaRPr lang="th-TH"/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469900" y="336128"/>
            <a:ext cx="8348663" cy="1436688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th-TH" sz="5500">
                <a:solidFill>
                  <a:schemeClr val="tx1"/>
                </a:solidFill>
              </a:rPr>
              <a:t>ค่าพาหนะรับจ้าง (ต่อ)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9410" y="2060922"/>
            <a:ext cx="85010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h-TH" sz="4400" dirty="0" smtClean="0">
                <a:solidFill>
                  <a:schemeClr val="accent2">
                    <a:lumMod val="50000"/>
                  </a:schemeClr>
                </a:solidFill>
              </a:rPr>
              <a:t>ไป-กลับ ระหว่างที่อยู่ ที่พัก </a:t>
            </a:r>
            <a:r>
              <a:rPr lang="th-TH" sz="4400" u="sng" dirty="0">
                <a:solidFill>
                  <a:srgbClr val="FF0000"/>
                </a:solidFill>
              </a:rPr>
              <a:t>กับ</a:t>
            </a:r>
            <a:r>
              <a:rPr lang="th-TH" sz="4400" dirty="0" smtClean="0">
                <a:solidFill>
                  <a:schemeClr val="accent2">
                    <a:lumMod val="50000"/>
                  </a:schemeClr>
                </a:solidFill>
              </a:rPr>
              <a:t>สถานที่ปฏิบัติราชการ                                           (ยกเว้นการสอบคัดเลือก) ภายในจังหวัดเดียวกัน                                     วันละไม่เกินสองเที่ยว</a:t>
            </a:r>
            <a:endParaRPr lang="en-US" sz="4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th-TH" sz="4400" dirty="0" smtClean="0">
                <a:solidFill>
                  <a:srgbClr val="272BD9"/>
                </a:solidFill>
              </a:rPr>
              <a:t>ภายในเขต กทม.</a:t>
            </a:r>
            <a:endParaRPr lang="en-US" sz="4400" dirty="0" smtClean="0">
              <a:solidFill>
                <a:srgbClr val="272BD9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dirty="0" smtClean="0">
                <a:solidFill>
                  <a:srgbClr val="FA2906"/>
                </a:solidFill>
              </a:rPr>
              <a:t>  </a:t>
            </a:r>
            <a:endParaRPr lang="th-TH" sz="4400" dirty="0" smtClean="0">
              <a:solidFill>
                <a:srgbClr val="FA290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A2481-FCF2-479A-9192-81798BB1A00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ngsana New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Angsana New" charset="-34"/>
            </a:endParaRPr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187624" y="116632"/>
            <a:ext cx="7056784" cy="792089"/>
          </a:xfrm>
          <a:prstGeom prst="roundRect">
            <a:avLst>
              <a:gd name="adj" fmla="val 1665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>
                <a:ln>
                  <a:noFill/>
                </a:ln>
                <a:solidFill>
                  <a:srgbClr val="272BD9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พาหนะส่วนตัว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9552" y="980728"/>
            <a:ext cx="8424936" cy="517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 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ต้องได้รับอนุญาตจาก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ผู้บังคับบัญชา และต้องใช้พาหนะส่วนตัวตลอดเส้นทาง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จึงจะมีสิทธิเบิกเงิน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ชดเชย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กรณีไม่สามารถใช้พาหนะส่วนตัวได้ตลอดเส้นทาง ต้องชี้แจงเหตุผลความจำเป็นต่อผู้บังคับบัญชาเพื่ออนุญาต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  อัตราเงินชดเชย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&gt;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รถยนต์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กม. ละ 4 บาท   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&gt;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รถจักรยานยนต์ กม. ละ 2 บาท	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คำนวณระยะทางตามเส้นทางกรมทางหลวง/หน่วยงานอื่น ถ้าไม่มีให้ผู้เดินทาง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รับรอง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เส้นทางสั้นตรงและปลอดภัย  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432050" y="4995863"/>
            <a:ext cx="246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718304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42910" y="1571612"/>
            <a:ext cx="8064500" cy="315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th-TH" sz="3600" dirty="0" smtClean="0">
                <a:solidFill>
                  <a:srgbClr val="272BD9"/>
                </a:solidFill>
              </a:rPr>
              <a:t>พระราชกฤษฎีกาค่าใช้จ่ายในการเดินทางไปราชการ พ.ศ. 2526 และที่แก้ไขเพิ่มเติม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th-TH" sz="3600" dirty="0" smtClean="0">
                <a:solidFill>
                  <a:srgbClr val="272BD9"/>
                </a:solidFill>
              </a:rPr>
              <a:t>ระเบียบกระทรวงการคลังว่าด้วยการเบิกค่าใช้จ่ายในการเดินทางไปราชการ พ.ศ. 2550 และที่แก้ไขเพิ่มเติม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th-TH" sz="3600" dirty="0" smtClean="0">
                <a:solidFill>
                  <a:srgbClr val="272BD9"/>
                </a:solidFill>
              </a:rPr>
              <a:t>หนังสือเวียนที่เกี่ยวข้อง</a:t>
            </a:r>
            <a:endParaRPr lang="th-TH" sz="3600" dirty="0">
              <a:solidFill>
                <a:srgbClr val="272BD9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905000" y="58674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844" y="214290"/>
            <a:ext cx="1571636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28728" y="428604"/>
            <a:ext cx="6786610" cy="785818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800" dirty="0" smtClean="0"/>
              <a:t>กฎหมายและระเบียบที่เกี่ยวข้อง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A71FE-A0AD-4CBA-9E1B-64ACD278F5C1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ngsana New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Angsana New" charset="-34"/>
            </a:endParaRP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1121568" y="88715"/>
            <a:ext cx="5034608" cy="1672772"/>
            <a:chOff x="789" y="115"/>
            <a:chExt cx="3170" cy="1175"/>
          </a:xfrm>
        </p:grpSpPr>
        <p:pic>
          <p:nvPicPr>
            <p:cNvPr id="35855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9" y="115"/>
              <a:ext cx="317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6" name="Rectangle 3"/>
            <p:cNvSpPr>
              <a:spLocks noChangeArrowheads="1"/>
            </p:cNvSpPr>
            <p:nvPr/>
          </p:nvSpPr>
          <p:spPr bwMode="auto">
            <a:xfrm>
              <a:off x="1272" y="257"/>
              <a:ext cx="197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547813" y="188640"/>
            <a:ext cx="41798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เครื่องบิน</a:t>
            </a:r>
          </a:p>
        </p:txBody>
      </p:sp>
      <p:sp>
        <p:nvSpPr>
          <p:cNvPr id="35853" name="Oval 15"/>
          <p:cNvSpPr>
            <a:spLocks noChangeArrowheads="1"/>
          </p:cNvSpPr>
          <p:nvPr/>
        </p:nvSpPr>
        <p:spPr bwMode="auto">
          <a:xfrm>
            <a:off x="4379913" y="5265738"/>
            <a:ext cx="673100" cy="3778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41276" y="1573507"/>
            <a:ext cx="8892480" cy="13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หัวหน้าส่วนราชการระดับกระทรวง หรือเทียบเท่า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ชั้นธุรกิจ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heavy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0066"/>
                  </a:solidFill>
                </a:uFill>
                <a:latin typeface="Angsana New" pitchFamily="18" charset="-34"/>
                <a:ea typeface="+mn-ea"/>
                <a:cs typeface="Angsana New" pitchFamily="18" charset="-34"/>
              </a:rPr>
              <a:t>รองปลัดกระทรวง – ชำนาญการ ชำนาญงาน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0066"/>
                  </a:solidFill>
                </a:uFill>
                <a:latin typeface="Angsana New" pitchFamily="18" charset="-34"/>
                <a:ea typeface="+mn-ea"/>
                <a:cs typeface="Angsana New" pitchFamily="18" charset="-34"/>
              </a:rPr>
              <a:t>          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ชั้นประหยัด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7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7672" y="2420888"/>
            <a:ext cx="48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5270" y="1754007"/>
            <a:ext cx="48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949" y="88715"/>
            <a:ext cx="1987484" cy="1443525"/>
          </a:xfrm>
          <a:prstGeom prst="rect">
            <a:avLst/>
          </a:prstGeom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3280" y="3094649"/>
            <a:ext cx="8839200" cy="271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74625" marR="0" lvl="0" indent="-174625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ถ้า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มีความจำเป็นต้องโดยสาร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เครื่องบินในชั้นที่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สูงกว่าสิทธิ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ให้สามารถเดินทางและเบิกค่าโดยสารเครื่องบินในชั้นที่สูงกว่าสิทธิได้ โดย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ต้อง</a:t>
            </a:r>
            <a:r>
              <a:rPr kumimoji="0" lang="th-TH" sz="36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ได้รับอนุมัติจากปลัดกระทรวงเจ้าสังกัด </a:t>
            </a:r>
            <a:r>
              <a:rPr kumimoji="0" lang="th-TH" sz="3600" b="1" i="1" u="heavy" strike="noStrike" kern="1200" cap="none" spc="-12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Angsana New" pitchFamily="18" charset="-34"/>
                <a:ea typeface="+mn-ea"/>
                <a:cs typeface="Angsana New" pitchFamily="18" charset="-34"/>
              </a:rPr>
              <a:t>ยกเว้น</a:t>
            </a:r>
            <a:r>
              <a:rPr kumimoji="0" lang="th-TH" sz="36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600" b="1" i="0" u="heavy" strike="noStrike" kern="1200" cap="none" spc="-1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Angsana New" pitchFamily="18" charset="-34"/>
                <a:ea typeface="+mn-ea"/>
                <a:cs typeface="Angsana New" pitchFamily="18" charset="-34"/>
              </a:rPr>
              <a:t>วิชาการระดับเชี่ยวชาญ </a:t>
            </a:r>
            <a:r>
              <a:rPr kumimoji="0" lang="th-TH" sz="3600" b="1" i="0" u="heavy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Angsana New" pitchFamily="18" charset="-34"/>
                <a:ea typeface="+mn-ea"/>
                <a:cs typeface="Angsana New" pitchFamily="18" charset="-34"/>
              </a:rPr>
              <a:t> ทั่วไประดับทักษะพิเศษ อำนวยการระดับต้น วิชาการชำนาญการพิเศษ ทั่วไปอาวุโส วิชาการชำนาญการ ทั่วไปชำนาญงาน </a:t>
            </a:r>
            <a:endParaRPr kumimoji="0" lang="th-TH" sz="3600" b="1" i="0" u="heavy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0000"/>
                </a:solidFill>
              </a:uFill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3347864" y="2723434"/>
            <a:ext cx="504056" cy="455318"/>
          </a:xfrm>
          <a:prstGeom prst="downArrow">
            <a:avLst/>
          </a:prstGeom>
          <a:ln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9828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A71FE-A0AD-4CBA-9E1B-64ACD278F5C1}" type="slidenum">
              <a:rPr lang="en-US"/>
              <a:pPr/>
              <a:t>21</a:t>
            </a:fld>
            <a:endParaRPr lang="th-TH"/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755576" y="182563"/>
            <a:ext cx="5032375" cy="1865312"/>
            <a:chOff x="789" y="115"/>
            <a:chExt cx="3170" cy="1175"/>
          </a:xfrm>
        </p:grpSpPr>
        <p:pic>
          <p:nvPicPr>
            <p:cNvPr id="35855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9" y="115"/>
              <a:ext cx="317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6" name="Rectangle 3"/>
            <p:cNvSpPr>
              <a:spLocks noChangeArrowheads="1"/>
            </p:cNvSpPr>
            <p:nvPr/>
          </p:nvSpPr>
          <p:spPr bwMode="auto">
            <a:xfrm>
              <a:off x="1272" y="257"/>
              <a:ext cx="197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 sz="2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547813" y="333375"/>
            <a:ext cx="41798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7500">
                <a:solidFill>
                  <a:schemeClr val="tx1"/>
                </a:solidFill>
              </a:rPr>
              <a:t>      เครื่องบิน</a:t>
            </a:r>
          </a:p>
        </p:txBody>
      </p:sp>
      <p:sp>
        <p:nvSpPr>
          <p:cNvPr id="35853" name="Oval 15"/>
          <p:cNvSpPr>
            <a:spLocks noChangeArrowheads="1"/>
          </p:cNvSpPr>
          <p:nvPr/>
        </p:nvSpPr>
        <p:spPr bwMode="auto">
          <a:xfrm>
            <a:off x="4379913" y="5265738"/>
            <a:ext cx="673100" cy="3778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-180528" y="2227912"/>
            <a:ext cx="8839200" cy="177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33400" indent="-533400" algn="thaiDi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000" dirty="0">
                <a:solidFill>
                  <a:schemeClr val="tx1"/>
                </a:solidFill>
              </a:rPr>
              <a:t>    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en-US" sz="4000" dirty="0" smtClean="0">
                <a:solidFill>
                  <a:srgbClr val="FF0066"/>
                </a:solidFill>
                <a:sym typeface="Wingdings" panose="05000000000000000000" pitchFamily="2" charset="2"/>
              </a:rPr>
              <a:t></a:t>
            </a:r>
            <a:r>
              <a:rPr lang="th-TH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h-TH" sz="4000" dirty="0" smtClean="0">
                <a:solidFill>
                  <a:schemeClr val="tx1"/>
                </a:solidFill>
              </a:rPr>
              <a:t>ผู้ดำรงตำแหน่งวิชาการระดับปฏิบัติการและทั่วไประดับปฏิบัติงาน เฉพาะกรณีมีความจำเป็นรีบด่วนเพื่อประโยชน์แก่ทางราชการ (ชั้นประหยัด)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229" y="44624"/>
            <a:ext cx="2421806" cy="2079456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180528" y="4149080"/>
            <a:ext cx="8839200" cy="12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33400" indent="-533400" algn="thaiDi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000" dirty="0">
                <a:solidFill>
                  <a:schemeClr val="tx1"/>
                </a:solidFill>
              </a:rPr>
              <a:t>    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en-US" sz="4000" dirty="0" smtClean="0">
                <a:solidFill>
                  <a:srgbClr val="FF0066"/>
                </a:solidFill>
                <a:sym typeface="Wingdings" panose="05000000000000000000" pitchFamily="2" charset="2"/>
              </a:rPr>
              <a:t></a:t>
            </a:r>
            <a:r>
              <a:rPr lang="th-TH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h-TH" sz="4000" dirty="0" smtClean="0">
                <a:solidFill>
                  <a:schemeClr val="tx1"/>
                </a:solidFill>
              </a:rPr>
              <a:t>ไม่เข้าหลักเกณฑ์ข้างต้น จะเบิกได้ไม่เกินภาคพื้นดินระยะเดียวกันตามสิทธิของผู้เดินทาง</a:t>
            </a:r>
            <a:endParaRPr lang="th-TH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548879"/>
            <a:ext cx="8496944" cy="4616425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th-TH" sz="40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บริษัทสายการบิน </a:t>
            </a:r>
            <a:r>
              <a:rPr lang="th-TH" sz="4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หรือ</a:t>
            </a: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th-TH" sz="40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ตัวแทนจำหน่าย </a:t>
            </a:r>
            <a:r>
              <a:rPr lang="th-TH" sz="4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หรือ</a:t>
            </a: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th-TH" sz="40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ผู้ประกอบธุรกิจนำเที่ยว </a:t>
            </a:r>
            <a:r>
              <a:rPr lang="th-TH" sz="4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หรือ</a:t>
            </a: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th-TH" sz="40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ผ่านระบบอิเล็กทรอนิกส์</a:t>
            </a:r>
          </a:p>
          <a:p>
            <a:pPr marL="0" indent="0" algn="thaiDist" eaLnBrk="1" hangingPunct="1">
              <a:lnSpc>
                <a:spcPct val="80000"/>
              </a:lnSpc>
              <a:buNone/>
            </a:pPr>
            <a:r>
              <a:rPr lang="th-TH" sz="40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เบิกค่าพาหนะ ค่าสัมภาระ และค่าธรรมเนียมหรือค่าบริการ               ที่สายการบินเรียกเก็บได้ </a:t>
            </a:r>
            <a:r>
              <a:rPr lang="th-TH" sz="40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ยกเว้น ค่าเลือกที่นั่ง ค่าอาหารและเครื่องดื่ม ค่าประกันชีวิตหรือค่าประกันภัยภาคสมัครใจ</a:t>
            </a: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5"/>
              </a:buBlip>
            </a:pPr>
            <a:endParaRPr lang="th-TH" sz="4000" b="1" dirty="0" smtClean="0">
              <a:solidFill>
                <a:srgbClr val="272BD9"/>
              </a:solidFill>
              <a:latin typeface="AngsanaUPC" pitchFamily="18" charset="-34"/>
              <a:cs typeface="AngsanaUPC" pitchFamily="18" charset="-34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5"/>
              </a:buBlip>
            </a:pPr>
            <a:endParaRPr lang="th-TH" sz="4000" b="1" dirty="0" smtClean="0">
              <a:solidFill>
                <a:srgbClr val="272BD9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891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B81894-BE1F-4623-A1D8-6A435CE289C1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ngsana New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Angsana New" charset="-34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683568" y="188641"/>
            <a:ext cx="7771003" cy="1152127"/>
          </a:xfrm>
          <a:prstGeom prst="roundRect">
            <a:avLst>
              <a:gd name="adj" fmla="val 16657"/>
            </a:avLst>
          </a:prstGeom>
          <a:solidFill>
            <a:srgbClr val="CCECFF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การซื้อบัตรโดยสารเครื่องบิน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srgbClr val="006600"/>
                </a:solidFill>
                <a:latin typeface="Arial Narrow" pitchFamily="34" charset="0"/>
              </a:rPr>
              <a:t>(ด่วนที่สุด ที่ กค 0408.4/ว 165 </a:t>
            </a:r>
            <a:r>
              <a:rPr lang="th-TH" sz="4000" dirty="0" err="1" smtClean="0">
                <a:solidFill>
                  <a:srgbClr val="006600"/>
                </a:solidFill>
                <a:latin typeface="Arial Narrow" pitchFamily="34" charset="0"/>
              </a:rPr>
              <a:t>ลว</a:t>
            </a:r>
            <a:r>
              <a:rPr lang="th-TH" sz="4000" dirty="0" smtClean="0">
                <a:solidFill>
                  <a:srgbClr val="006600"/>
                </a:solidFill>
                <a:latin typeface="Arial Narrow" pitchFamily="34" charset="0"/>
              </a:rPr>
              <a:t>. 22 ธ.ค. 59)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340768"/>
            <a:ext cx="8659688" cy="4591050"/>
          </a:xfrm>
          <a:noFill/>
        </p:spPr>
        <p:txBody>
          <a:bodyPr/>
          <a:lstStyle/>
          <a:p>
            <a:pPr marL="609600" indent="-609600" algn="thaiDist" ea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th-TH" sz="48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กรณีส่วนราชการ ให้ใช้ใบแจ้งหนี้</a:t>
            </a:r>
          </a:p>
          <a:p>
            <a:pPr marL="0" indent="0" algn="thaiDist" eaLnBrk="1" hangingPunct="1">
              <a:lnSpc>
                <a:spcPct val="80000"/>
              </a:lnSpc>
              <a:buNone/>
            </a:pPr>
            <a:endParaRPr lang="th-TH" sz="1200" b="1" dirty="0" smtClean="0">
              <a:solidFill>
                <a:srgbClr val="272BD9"/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 algn="thaiDist" eaLnBrk="1" hangingPunct="1">
              <a:spcBef>
                <a:spcPts val="0"/>
              </a:spcBef>
              <a:buFontTx/>
              <a:buBlip>
                <a:blip r:embed="rId4"/>
              </a:buBlip>
            </a:pPr>
            <a:r>
              <a:rPr lang="th-TH" sz="48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  กรณีผู้เดินทาง ให้ใช้</a:t>
            </a:r>
          </a:p>
        </p:txBody>
      </p:sp>
      <p:sp>
        <p:nvSpPr>
          <p:cNvPr id="3891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B81894-BE1F-4623-A1D8-6A435CE289C1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ngsana New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Angsana New" charset="-34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979712" y="217041"/>
            <a:ext cx="5543401" cy="835695"/>
          </a:xfrm>
          <a:prstGeom prst="roundRect">
            <a:avLst>
              <a:gd name="adj" fmla="val 16657"/>
            </a:avLst>
          </a:prstGeom>
          <a:solidFill>
            <a:srgbClr val="CCECFF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หลักฐานการเบิกค่าเครื่องบิน</a:t>
            </a:r>
          </a:p>
        </p:txBody>
      </p:sp>
      <p:pic>
        <p:nvPicPr>
          <p:cNvPr id="38917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3002409"/>
            <a:ext cx="492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622614" y="2780928"/>
            <a:ext cx="7341874" cy="12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ใบเสร็จรับเงินของสายการบิน/ตัวแทนจำหน่าย/        ผู้ประกอบธุรกิจนำเที่ยว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หรือ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38919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4077072"/>
            <a:ext cx="492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1622614" y="3933056"/>
            <a:ext cx="7341873" cy="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ใบรับเงินที่แสดงรายละเอียดการเดินทาง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43608" y="4653136"/>
            <a:ext cx="7341873" cy="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หรือที่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พิมพ์ออกจากระบบอิเล็กทรอนิกส์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4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FFFA6-11EA-4D66-B977-D7943E66BB2A}" type="slidenum">
              <a:rPr lang="en-US"/>
              <a:pPr/>
              <a:t>24</a:t>
            </a:fld>
            <a:endParaRPr lang="th-TH"/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446088" y="190500"/>
            <a:ext cx="8156575" cy="1952616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EDF63C"/>
              </a:gs>
              <a:gs pos="50000">
                <a:srgbClr val="FFFFFF"/>
              </a:gs>
              <a:gs pos="100000">
                <a:srgbClr val="EDF63C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Monotype Sorts" charset="2"/>
              <a:buChar char="`"/>
            </a:pPr>
            <a:endParaRPr lang="en-US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468313" y="188913"/>
            <a:ext cx="8258175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7200">
                <a:solidFill>
                  <a:schemeClr val="tx1"/>
                </a:solidFill>
              </a:rPr>
              <a:t> </a:t>
            </a:r>
            <a:r>
              <a:rPr lang="th-TH" sz="6000">
                <a:solidFill>
                  <a:schemeClr val="tx1"/>
                </a:solidFill>
              </a:rPr>
              <a:t>ค่าใช้จ่ายอื่นที่จำเป็น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642910" y="1029208"/>
            <a:ext cx="7797800" cy="10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6600" dirty="0">
                <a:solidFill>
                  <a:schemeClr val="tx1"/>
                </a:solidFill>
              </a:rPr>
              <a:t>    </a:t>
            </a:r>
            <a:r>
              <a:rPr lang="th-TH" dirty="0">
                <a:solidFill>
                  <a:schemeClr val="tx1"/>
                </a:solidFill>
              </a:rPr>
              <a:t>เนื่องในการ</a:t>
            </a:r>
            <a:r>
              <a:rPr lang="th-TH" dirty="0" smtClean="0">
                <a:solidFill>
                  <a:schemeClr val="tx1"/>
                </a:solidFill>
              </a:rPr>
              <a:t>เดินทางไปราชการ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619250" y="1700213"/>
            <a:ext cx="5078413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40967" name="Freeform 6"/>
          <p:cNvSpPr>
            <a:spLocks/>
          </p:cNvSpPr>
          <p:nvPr/>
        </p:nvSpPr>
        <p:spPr bwMode="auto">
          <a:xfrm>
            <a:off x="323850" y="2437780"/>
            <a:ext cx="577850" cy="688975"/>
          </a:xfrm>
          <a:custGeom>
            <a:avLst/>
            <a:gdLst>
              <a:gd name="T0" fmla="*/ 2147483646 w 364"/>
              <a:gd name="T1" fmla="*/ 2147483646 h 434"/>
              <a:gd name="T2" fmla="*/ 2147483646 w 364"/>
              <a:gd name="T3" fmla="*/ 2147483646 h 434"/>
              <a:gd name="T4" fmla="*/ 2147483646 w 364"/>
              <a:gd name="T5" fmla="*/ 2147483646 h 434"/>
              <a:gd name="T6" fmla="*/ 2147483646 w 364"/>
              <a:gd name="T7" fmla="*/ 2147483646 h 434"/>
              <a:gd name="T8" fmla="*/ 2147483646 w 364"/>
              <a:gd name="T9" fmla="*/ 2147483646 h 434"/>
              <a:gd name="T10" fmla="*/ 2147483646 w 364"/>
              <a:gd name="T11" fmla="*/ 2147483646 h 434"/>
              <a:gd name="T12" fmla="*/ 2147483646 w 364"/>
              <a:gd name="T13" fmla="*/ 2147483646 h 434"/>
              <a:gd name="T14" fmla="*/ 2147483646 w 364"/>
              <a:gd name="T15" fmla="*/ 2147483646 h 434"/>
              <a:gd name="T16" fmla="*/ 2147483646 w 364"/>
              <a:gd name="T17" fmla="*/ 2147483646 h 434"/>
              <a:gd name="T18" fmla="*/ 2147483646 w 364"/>
              <a:gd name="T19" fmla="*/ 2147483646 h 434"/>
              <a:gd name="T20" fmla="*/ 2147483646 w 364"/>
              <a:gd name="T21" fmla="*/ 2147483646 h 434"/>
              <a:gd name="T22" fmla="*/ 2147483646 w 364"/>
              <a:gd name="T23" fmla="*/ 2147483646 h 434"/>
              <a:gd name="T24" fmla="*/ 0 w 364"/>
              <a:gd name="T25" fmla="*/ 2147483646 h 434"/>
              <a:gd name="T26" fmla="*/ 2147483646 w 364"/>
              <a:gd name="T27" fmla="*/ 2147483646 h 434"/>
              <a:gd name="T28" fmla="*/ 2147483646 w 364"/>
              <a:gd name="T29" fmla="*/ 2147483646 h 434"/>
              <a:gd name="T30" fmla="*/ 2147483646 w 364"/>
              <a:gd name="T31" fmla="*/ 2147483646 h 434"/>
              <a:gd name="T32" fmla="*/ 2147483646 w 364"/>
              <a:gd name="T33" fmla="*/ 2147483646 h 434"/>
              <a:gd name="T34" fmla="*/ 2147483646 w 364"/>
              <a:gd name="T35" fmla="*/ 2147483646 h 434"/>
              <a:gd name="T36" fmla="*/ 2147483646 w 364"/>
              <a:gd name="T37" fmla="*/ 2147483646 h 434"/>
              <a:gd name="T38" fmla="*/ 2147483646 w 364"/>
              <a:gd name="T39" fmla="*/ 2147483646 h 434"/>
              <a:gd name="T40" fmla="*/ 2147483646 w 364"/>
              <a:gd name="T41" fmla="*/ 2147483646 h 434"/>
              <a:gd name="T42" fmla="*/ 2147483646 w 364"/>
              <a:gd name="T43" fmla="*/ 2147483646 h 434"/>
              <a:gd name="T44" fmla="*/ 2147483646 w 364"/>
              <a:gd name="T45" fmla="*/ 2147483646 h 434"/>
              <a:gd name="T46" fmla="*/ 2147483646 w 364"/>
              <a:gd name="T47" fmla="*/ 2147483646 h 434"/>
              <a:gd name="T48" fmla="*/ 2147483646 w 364"/>
              <a:gd name="T49" fmla="*/ 2147483646 h 434"/>
              <a:gd name="T50" fmla="*/ 2147483646 w 364"/>
              <a:gd name="T51" fmla="*/ 2147483646 h 434"/>
              <a:gd name="T52" fmla="*/ 2147483646 w 364"/>
              <a:gd name="T53" fmla="*/ 2147483646 h 434"/>
              <a:gd name="T54" fmla="*/ 2147483646 w 364"/>
              <a:gd name="T55" fmla="*/ 2147483646 h 434"/>
              <a:gd name="T56" fmla="*/ 2147483646 w 364"/>
              <a:gd name="T57" fmla="*/ 2147483646 h 434"/>
              <a:gd name="T58" fmla="*/ 2147483646 w 364"/>
              <a:gd name="T59" fmla="*/ 2147483646 h 434"/>
              <a:gd name="T60" fmla="*/ 2147483646 w 364"/>
              <a:gd name="T61" fmla="*/ 2147483646 h 434"/>
              <a:gd name="T62" fmla="*/ 2147483646 w 364"/>
              <a:gd name="T63" fmla="*/ 2147483646 h 434"/>
              <a:gd name="T64" fmla="*/ 2147483646 w 364"/>
              <a:gd name="T65" fmla="*/ 2147483646 h 434"/>
              <a:gd name="T66" fmla="*/ 2147483646 w 364"/>
              <a:gd name="T67" fmla="*/ 2147483646 h 434"/>
              <a:gd name="T68" fmla="*/ 2147483646 w 364"/>
              <a:gd name="T69" fmla="*/ 2147483646 h 434"/>
              <a:gd name="T70" fmla="*/ 2147483646 w 364"/>
              <a:gd name="T71" fmla="*/ 2147483646 h 434"/>
              <a:gd name="T72" fmla="*/ 2147483646 w 364"/>
              <a:gd name="T73" fmla="*/ 2147483646 h 434"/>
              <a:gd name="T74" fmla="*/ 2147483646 w 364"/>
              <a:gd name="T75" fmla="*/ 2147483646 h 434"/>
              <a:gd name="T76" fmla="*/ 2147483646 w 364"/>
              <a:gd name="T77" fmla="*/ 2147483646 h 434"/>
              <a:gd name="T78" fmla="*/ 2147483646 w 364"/>
              <a:gd name="T79" fmla="*/ 2147483646 h 4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64"/>
              <a:gd name="T121" fmla="*/ 0 h 434"/>
              <a:gd name="T122" fmla="*/ 364 w 364"/>
              <a:gd name="T123" fmla="*/ 434 h 43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64" h="434">
                <a:moveTo>
                  <a:pt x="363" y="0"/>
                </a:moveTo>
                <a:lnTo>
                  <a:pt x="326" y="1"/>
                </a:lnTo>
                <a:lnTo>
                  <a:pt x="290" y="3"/>
                </a:lnTo>
                <a:lnTo>
                  <a:pt x="255" y="7"/>
                </a:lnTo>
                <a:lnTo>
                  <a:pt x="222" y="12"/>
                </a:lnTo>
                <a:lnTo>
                  <a:pt x="190" y="19"/>
                </a:lnTo>
                <a:lnTo>
                  <a:pt x="160" y="26"/>
                </a:lnTo>
                <a:lnTo>
                  <a:pt x="132" y="35"/>
                </a:lnTo>
                <a:lnTo>
                  <a:pt x="119" y="40"/>
                </a:lnTo>
                <a:lnTo>
                  <a:pt x="107" y="45"/>
                </a:lnTo>
                <a:lnTo>
                  <a:pt x="94" y="51"/>
                </a:lnTo>
                <a:lnTo>
                  <a:pt x="83" y="56"/>
                </a:lnTo>
                <a:lnTo>
                  <a:pt x="72" y="62"/>
                </a:lnTo>
                <a:lnTo>
                  <a:pt x="62" y="68"/>
                </a:lnTo>
                <a:lnTo>
                  <a:pt x="52" y="74"/>
                </a:lnTo>
                <a:lnTo>
                  <a:pt x="44" y="81"/>
                </a:lnTo>
                <a:lnTo>
                  <a:pt x="36" y="87"/>
                </a:lnTo>
                <a:lnTo>
                  <a:pt x="29" y="94"/>
                </a:lnTo>
                <a:lnTo>
                  <a:pt x="22" y="101"/>
                </a:lnTo>
                <a:lnTo>
                  <a:pt x="16" y="108"/>
                </a:lnTo>
                <a:lnTo>
                  <a:pt x="12" y="116"/>
                </a:lnTo>
                <a:lnTo>
                  <a:pt x="8" y="124"/>
                </a:lnTo>
                <a:lnTo>
                  <a:pt x="4" y="131"/>
                </a:lnTo>
                <a:lnTo>
                  <a:pt x="2" y="139"/>
                </a:lnTo>
                <a:lnTo>
                  <a:pt x="1" y="147"/>
                </a:lnTo>
                <a:lnTo>
                  <a:pt x="0" y="155"/>
                </a:lnTo>
                <a:lnTo>
                  <a:pt x="0" y="243"/>
                </a:lnTo>
                <a:lnTo>
                  <a:pt x="1" y="256"/>
                </a:lnTo>
                <a:lnTo>
                  <a:pt x="5" y="267"/>
                </a:lnTo>
                <a:lnTo>
                  <a:pt x="10" y="279"/>
                </a:lnTo>
                <a:lnTo>
                  <a:pt x="17" y="291"/>
                </a:lnTo>
                <a:lnTo>
                  <a:pt x="27" y="302"/>
                </a:lnTo>
                <a:lnTo>
                  <a:pt x="38" y="312"/>
                </a:lnTo>
                <a:lnTo>
                  <a:pt x="52" y="323"/>
                </a:lnTo>
                <a:lnTo>
                  <a:pt x="67" y="333"/>
                </a:lnTo>
                <a:lnTo>
                  <a:pt x="83" y="342"/>
                </a:lnTo>
                <a:lnTo>
                  <a:pt x="102" y="351"/>
                </a:lnTo>
                <a:lnTo>
                  <a:pt x="122" y="359"/>
                </a:lnTo>
                <a:lnTo>
                  <a:pt x="143" y="367"/>
                </a:lnTo>
                <a:lnTo>
                  <a:pt x="166" y="373"/>
                </a:lnTo>
                <a:lnTo>
                  <a:pt x="190" y="379"/>
                </a:lnTo>
                <a:lnTo>
                  <a:pt x="215" y="385"/>
                </a:lnTo>
                <a:lnTo>
                  <a:pt x="242" y="389"/>
                </a:lnTo>
                <a:lnTo>
                  <a:pt x="242" y="433"/>
                </a:lnTo>
                <a:lnTo>
                  <a:pt x="363" y="354"/>
                </a:lnTo>
                <a:lnTo>
                  <a:pt x="242" y="256"/>
                </a:lnTo>
                <a:lnTo>
                  <a:pt x="242" y="301"/>
                </a:lnTo>
                <a:lnTo>
                  <a:pt x="222" y="297"/>
                </a:lnTo>
                <a:lnTo>
                  <a:pt x="203" y="294"/>
                </a:lnTo>
                <a:lnTo>
                  <a:pt x="183" y="289"/>
                </a:lnTo>
                <a:lnTo>
                  <a:pt x="165" y="285"/>
                </a:lnTo>
                <a:lnTo>
                  <a:pt x="148" y="279"/>
                </a:lnTo>
                <a:lnTo>
                  <a:pt x="131" y="274"/>
                </a:lnTo>
                <a:lnTo>
                  <a:pt x="115" y="267"/>
                </a:lnTo>
                <a:lnTo>
                  <a:pt x="100" y="261"/>
                </a:lnTo>
                <a:lnTo>
                  <a:pt x="86" y="254"/>
                </a:lnTo>
                <a:lnTo>
                  <a:pt x="72" y="247"/>
                </a:lnTo>
                <a:lnTo>
                  <a:pt x="60" y="240"/>
                </a:lnTo>
                <a:lnTo>
                  <a:pt x="49" y="233"/>
                </a:lnTo>
                <a:lnTo>
                  <a:pt x="39" y="224"/>
                </a:lnTo>
                <a:lnTo>
                  <a:pt x="30" y="217"/>
                </a:lnTo>
                <a:lnTo>
                  <a:pt x="22" y="208"/>
                </a:lnTo>
                <a:lnTo>
                  <a:pt x="15" y="199"/>
                </a:lnTo>
                <a:lnTo>
                  <a:pt x="25" y="187"/>
                </a:lnTo>
                <a:lnTo>
                  <a:pt x="37" y="176"/>
                </a:lnTo>
                <a:lnTo>
                  <a:pt x="51" y="165"/>
                </a:lnTo>
                <a:lnTo>
                  <a:pt x="66" y="154"/>
                </a:lnTo>
                <a:lnTo>
                  <a:pt x="84" y="144"/>
                </a:lnTo>
                <a:lnTo>
                  <a:pt x="103" y="135"/>
                </a:lnTo>
                <a:lnTo>
                  <a:pt x="124" y="127"/>
                </a:lnTo>
                <a:lnTo>
                  <a:pt x="146" y="119"/>
                </a:lnTo>
                <a:lnTo>
                  <a:pt x="169" y="112"/>
                </a:lnTo>
                <a:lnTo>
                  <a:pt x="195" y="106"/>
                </a:lnTo>
                <a:lnTo>
                  <a:pt x="220" y="101"/>
                </a:lnTo>
                <a:lnTo>
                  <a:pt x="247" y="97"/>
                </a:lnTo>
                <a:lnTo>
                  <a:pt x="275" y="93"/>
                </a:lnTo>
                <a:lnTo>
                  <a:pt x="303" y="90"/>
                </a:lnTo>
                <a:lnTo>
                  <a:pt x="333" y="89"/>
                </a:lnTo>
                <a:lnTo>
                  <a:pt x="363" y="88"/>
                </a:lnTo>
                <a:lnTo>
                  <a:pt x="363" y="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7"/>
          <p:cNvSpPr>
            <a:spLocks/>
          </p:cNvSpPr>
          <p:nvPr/>
        </p:nvSpPr>
        <p:spPr bwMode="auto">
          <a:xfrm>
            <a:off x="2411413" y="2437780"/>
            <a:ext cx="579437" cy="688975"/>
          </a:xfrm>
          <a:custGeom>
            <a:avLst/>
            <a:gdLst>
              <a:gd name="T0" fmla="*/ 2147483646 w 365"/>
              <a:gd name="T1" fmla="*/ 2147483646 h 434"/>
              <a:gd name="T2" fmla="*/ 2147483646 w 365"/>
              <a:gd name="T3" fmla="*/ 2147483646 h 434"/>
              <a:gd name="T4" fmla="*/ 2147483646 w 365"/>
              <a:gd name="T5" fmla="*/ 2147483646 h 434"/>
              <a:gd name="T6" fmla="*/ 2147483646 w 365"/>
              <a:gd name="T7" fmla="*/ 2147483646 h 434"/>
              <a:gd name="T8" fmla="*/ 2147483646 w 365"/>
              <a:gd name="T9" fmla="*/ 2147483646 h 434"/>
              <a:gd name="T10" fmla="*/ 2147483646 w 365"/>
              <a:gd name="T11" fmla="*/ 2147483646 h 434"/>
              <a:gd name="T12" fmla="*/ 2147483646 w 365"/>
              <a:gd name="T13" fmla="*/ 2147483646 h 434"/>
              <a:gd name="T14" fmla="*/ 2147483646 w 365"/>
              <a:gd name="T15" fmla="*/ 2147483646 h 434"/>
              <a:gd name="T16" fmla="*/ 2147483646 w 365"/>
              <a:gd name="T17" fmla="*/ 2147483646 h 434"/>
              <a:gd name="T18" fmla="*/ 2147483646 w 365"/>
              <a:gd name="T19" fmla="*/ 2147483646 h 434"/>
              <a:gd name="T20" fmla="*/ 2147483646 w 365"/>
              <a:gd name="T21" fmla="*/ 2147483646 h 434"/>
              <a:gd name="T22" fmla="*/ 2147483646 w 365"/>
              <a:gd name="T23" fmla="*/ 2147483646 h 434"/>
              <a:gd name="T24" fmla="*/ 2147483646 w 365"/>
              <a:gd name="T25" fmla="*/ 2147483646 h 434"/>
              <a:gd name="T26" fmla="*/ 2147483646 w 365"/>
              <a:gd name="T27" fmla="*/ 2147483646 h 434"/>
              <a:gd name="T28" fmla="*/ 2147483646 w 365"/>
              <a:gd name="T29" fmla="*/ 2147483646 h 434"/>
              <a:gd name="T30" fmla="*/ 2147483646 w 365"/>
              <a:gd name="T31" fmla="*/ 2147483646 h 434"/>
              <a:gd name="T32" fmla="*/ 2147483646 w 365"/>
              <a:gd name="T33" fmla="*/ 2147483646 h 434"/>
              <a:gd name="T34" fmla="*/ 2147483646 w 365"/>
              <a:gd name="T35" fmla="*/ 2147483646 h 434"/>
              <a:gd name="T36" fmla="*/ 2147483646 w 365"/>
              <a:gd name="T37" fmla="*/ 2147483646 h 434"/>
              <a:gd name="T38" fmla="*/ 2147483646 w 365"/>
              <a:gd name="T39" fmla="*/ 2147483646 h 434"/>
              <a:gd name="T40" fmla="*/ 2147483646 w 365"/>
              <a:gd name="T41" fmla="*/ 2147483646 h 434"/>
              <a:gd name="T42" fmla="*/ 2147483646 w 365"/>
              <a:gd name="T43" fmla="*/ 2147483646 h 434"/>
              <a:gd name="T44" fmla="*/ 2147483646 w 365"/>
              <a:gd name="T45" fmla="*/ 2147483646 h 434"/>
              <a:gd name="T46" fmla="*/ 2147483646 w 365"/>
              <a:gd name="T47" fmla="*/ 2147483646 h 434"/>
              <a:gd name="T48" fmla="*/ 2147483646 w 365"/>
              <a:gd name="T49" fmla="*/ 2147483646 h 434"/>
              <a:gd name="T50" fmla="*/ 2147483646 w 365"/>
              <a:gd name="T51" fmla="*/ 2147483646 h 434"/>
              <a:gd name="T52" fmla="*/ 2147483646 w 365"/>
              <a:gd name="T53" fmla="*/ 2147483646 h 434"/>
              <a:gd name="T54" fmla="*/ 2147483646 w 365"/>
              <a:gd name="T55" fmla="*/ 2147483646 h 434"/>
              <a:gd name="T56" fmla="*/ 2147483646 w 365"/>
              <a:gd name="T57" fmla="*/ 2147483646 h 434"/>
              <a:gd name="T58" fmla="*/ 2147483646 w 365"/>
              <a:gd name="T59" fmla="*/ 2147483646 h 434"/>
              <a:gd name="T60" fmla="*/ 2147483646 w 365"/>
              <a:gd name="T61" fmla="*/ 2147483646 h 434"/>
              <a:gd name="T62" fmla="*/ 2147483646 w 365"/>
              <a:gd name="T63" fmla="*/ 2147483646 h 434"/>
              <a:gd name="T64" fmla="*/ 2147483646 w 365"/>
              <a:gd name="T65" fmla="*/ 2147483646 h 434"/>
              <a:gd name="T66" fmla="*/ 2147483646 w 365"/>
              <a:gd name="T67" fmla="*/ 2147483646 h 434"/>
              <a:gd name="T68" fmla="*/ 2147483646 w 365"/>
              <a:gd name="T69" fmla="*/ 2147483646 h 434"/>
              <a:gd name="T70" fmla="*/ 2147483646 w 365"/>
              <a:gd name="T71" fmla="*/ 2147483646 h 434"/>
              <a:gd name="T72" fmla="*/ 2147483646 w 365"/>
              <a:gd name="T73" fmla="*/ 2147483646 h 434"/>
              <a:gd name="T74" fmla="*/ 2147483646 w 365"/>
              <a:gd name="T75" fmla="*/ 2147483646 h 434"/>
              <a:gd name="T76" fmla="*/ 2147483646 w 365"/>
              <a:gd name="T77" fmla="*/ 2147483646 h 434"/>
              <a:gd name="T78" fmla="*/ 0 w 365"/>
              <a:gd name="T79" fmla="*/ 2147483646 h 4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65"/>
              <a:gd name="T121" fmla="*/ 0 h 434"/>
              <a:gd name="T122" fmla="*/ 365 w 365"/>
              <a:gd name="T123" fmla="*/ 434 h 43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65" h="434">
                <a:moveTo>
                  <a:pt x="0" y="0"/>
                </a:moveTo>
                <a:lnTo>
                  <a:pt x="37" y="1"/>
                </a:lnTo>
                <a:lnTo>
                  <a:pt x="74" y="3"/>
                </a:lnTo>
                <a:lnTo>
                  <a:pt x="108" y="7"/>
                </a:lnTo>
                <a:lnTo>
                  <a:pt x="142" y="12"/>
                </a:lnTo>
                <a:lnTo>
                  <a:pt x="173" y="19"/>
                </a:lnTo>
                <a:lnTo>
                  <a:pt x="203" y="26"/>
                </a:lnTo>
                <a:lnTo>
                  <a:pt x="231" y="35"/>
                </a:lnTo>
                <a:lnTo>
                  <a:pt x="245" y="40"/>
                </a:lnTo>
                <a:lnTo>
                  <a:pt x="258" y="45"/>
                </a:lnTo>
                <a:lnTo>
                  <a:pt x="269" y="51"/>
                </a:lnTo>
                <a:lnTo>
                  <a:pt x="281" y="56"/>
                </a:lnTo>
                <a:lnTo>
                  <a:pt x="291" y="62"/>
                </a:lnTo>
                <a:lnTo>
                  <a:pt x="302" y="68"/>
                </a:lnTo>
                <a:lnTo>
                  <a:pt x="311" y="74"/>
                </a:lnTo>
                <a:lnTo>
                  <a:pt x="320" y="81"/>
                </a:lnTo>
                <a:lnTo>
                  <a:pt x="328" y="87"/>
                </a:lnTo>
                <a:lnTo>
                  <a:pt x="335" y="94"/>
                </a:lnTo>
                <a:lnTo>
                  <a:pt x="342" y="101"/>
                </a:lnTo>
                <a:lnTo>
                  <a:pt x="347" y="108"/>
                </a:lnTo>
                <a:lnTo>
                  <a:pt x="352" y="116"/>
                </a:lnTo>
                <a:lnTo>
                  <a:pt x="356" y="124"/>
                </a:lnTo>
                <a:lnTo>
                  <a:pt x="360" y="131"/>
                </a:lnTo>
                <a:lnTo>
                  <a:pt x="362" y="139"/>
                </a:lnTo>
                <a:lnTo>
                  <a:pt x="363" y="147"/>
                </a:lnTo>
                <a:lnTo>
                  <a:pt x="364" y="155"/>
                </a:lnTo>
                <a:lnTo>
                  <a:pt x="364" y="243"/>
                </a:lnTo>
                <a:lnTo>
                  <a:pt x="363" y="256"/>
                </a:lnTo>
                <a:lnTo>
                  <a:pt x="359" y="267"/>
                </a:lnTo>
                <a:lnTo>
                  <a:pt x="354" y="279"/>
                </a:lnTo>
                <a:lnTo>
                  <a:pt x="346" y="291"/>
                </a:lnTo>
                <a:lnTo>
                  <a:pt x="337" y="302"/>
                </a:lnTo>
                <a:lnTo>
                  <a:pt x="325" y="312"/>
                </a:lnTo>
                <a:lnTo>
                  <a:pt x="312" y="323"/>
                </a:lnTo>
                <a:lnTo>
                  <a:pt x="297" y="333"/>
                </a:lnTo>
                <a:lnTo>
                  <a:pt x="280" y="342"/>
                </a:lnTo>
                <a:lnTo>
                  <a:pt x="262" y="351"/>
                </a:lnTo>
                <a:lnTo>
                  <a:pt x="242" y="359"/>
                </a:lnTo>
                <a:lnTo>
                  <a:pt x="221" y="367"/>
                </a:lnTo>
                <a:lnTo>
                  <a:pt x="197" y="373"/>
                </a:lnTo>
                <a:lnTo>
                  <a:pt x="173" y="379"/>
                </a:lnTo>
                <a:lnTo>
                  <a:pt x="148" y="385"/>
                </a:lnTo>
                <a:lnTo>
                  <a:pt x="121" y="389"/>
                </a:lnTo>
                <a:lnTo>
                  <a:pt x="121" y="433"/>
                </a:lnTo>
                <a:lnTo>
                  <a:pt x="0" y="354"/>
                </a:lnTo>
                <a:lnTo>
                  <a:pt x="121" y="256"/>
                </a:lnTo>
                <a:lnTo>
                  <a:pt x="121" y="301"/>
                </a:lnTo>
                <a:lnTo>
                  <a:pt x="141" y="297"/>
                </a:lnTo>
                <a:lnTo>
                  <a:pt x="161" y="294"/>
                </a:lnTo>
                <a:lnTo>
                  <a:pt x="180" y="289"/>
                </a:lnTo>
                <a:lnTo>
                  <a:pt x="199" y="285"/>
                </a:lnTo>
                <a:lnTo>
                  <a:pt x="216" y="279"/>
                </a:lnTo>
                <a:lnTo>
                  <a:pt x="233" y="274"/>
                </a:lnTo>
                <a:lnTo>
                  <a:pt x="249" y="267"/>
                </a:lnTo>
                <a:lnTo>
                  <a:pt x="264" y="261"/>
                </a:lnTo>
                <a:lnTo>
                  <a:pt x="278" y="254"/>
                </a:lnTo>
                <a:lnTo>
                  <a:pt x="291" y="247"/>
                </a:lnTo>
                <a:lnTo>
                  <a:pt x="304" y="240"/>
                </a:lnTo>
                <a:lnTo>
                  <a:pt x="315" y="233"/>
                </a:lnTo>
                <a:lnTo>
                  <a:pt x="325" y="224"/>
                </a:lnTo>
                <a:lnTo>
                  <a:pt x="335" y="217"/>
                </a:lnTo>
                <a:lnTo>
                  <a:pt x="342" y="208"/>
                </a:lnTo>
                <a:lnTo>
                  <a:pt x="349" y="199"/>
                </a:lnTo>
                <a:lnTo>
                  <a:pt x="339" y="187"/>
                </a:lnTo>
                <a:lnTo>
                  <a:pt x="328" y="176"/>
                </a:lnTo>
                <a:lnTo>
                  <a:pt x="314" y="165"/>
                </a:lnTo>
                <a:lnTo>
                  <a:pt x="298" y="154"/>
                </a:lnTo>
                <a:lnTo>
                  <a:pt x="280" y="144"/>
                </a:lnTo>
                <a:lnTo>
                  <a:pt x="261" y="135"/>
                </a:lnTo>
                <a:lnTo>
                  <a:pt x="240" y="127"/>
                </a:lnTo>
                <a:lnTo>
                  <a:pt x="218" y="119"/>
                </a:lnTo>
                <a:lnTo>
                  <a:pt x="194" y="112"/>
                </a:lnTo>
                <a:lnTo>
                  <a:pt x="169" y="106"/>
                </a:lnTo>
                <a:lnTo>
                  <a:pt x="143" y="101"/>
                </a:lnTo>
                <a:lnTo>
                  <a:pt x="116" y="97"/>
                </a:lnTo>
                <a:lnTo>
                  <a:pt x="88" y="93"/>
                </a:lnTo>
                <a:lnTo>
                  <a:pt x="60" y="90"/>
                </a:lnTo>
                <a:lnTo>
                  <a:pt x="30" y="89"/>
                </a:lnTo>
                <a:lnTo>
                  <a:pt x="0" y="8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635000" y="2348880"/>
            <a:ext cx="2112963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6000" dirty="0">
                <a:solidFill>
                  <a:schemeClr val="tx1"/>
                </a:solidFill>
              </a:rPr>
              <a:t>   </a:t>
            </a:r>
            <a:r>
              <a:rPr lang="th-TH" sz="6000" dirty="0">
                <a:solidFill>
                  <a:srgbClr val="C00000"/>
                </a:solidFill>
              </a:rPr>
              <a:t>นิยาม</a:t>
            </a:r>
          </a:p>
        </p:txBody>
      </p:sp>
      <p:sp>
        <p:nvSpPr>
          <p:cNvPr id="40970" name="AutoShape 9"/>
          <p:cNvSpPr>
            <a:spLocks noChangeArrowheads="1"/>
          </p:cNvSpPr>
          <p:nvPr/>
        </p:nvSpPr>
        <p:spPr bwMode="auto">
          <a:xfrm>
            <a:off x="731838" y="3482975"/>
            <a:ext cx="671512" cy="269875"/>
          </a:xfrm>
          <a:prstGeom prst="rightArrow">
            <a:avLst>
              <a:gd name="adj1" fmla="val 50000"/>
              <a:gd name="adj2" fmla="val 6222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71" name="AutoShape 10"/>
          <p:cNvSpPr>
            <a:spLocks noChangeArrowheads="1"/>
          </p:cNvSpPr>
          <p:nvPr/>
        </p:nvSpPr>
        <p:spPr bwMode="auto">
          <a:xfrm>
            <a:off x="254000" y="3358456"/>
            <a:ext cx="860425" cy="374650"/>
          </a:xfrm>
          <a:prstGeom prst="rightArrow">
            <a:avLst>
              <a:gd name="adj1" fmla="val 50000"/>
              <a:gd name="adj2" fmla="val 57437"/>
            </a:avLst>
          </a:prstGeom>
          <a:solidFill>
            <a:srgbClr val="A4EEF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400"/>
          </a:p>
        </p:txBody>
      </p: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1116013" y="3140968"/>
            <a:ext cx="8027987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400" dirty="0">
                <a:solidFill>
                  <a:srgbClr val="3333FF"/>
                </a:solidFill>
              </a:rPr>
              <a:t>จำเป็นต้องจ่าย หากไม่จ่าย ไม่อาจเดินทาง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755650" y="3836293"/>
            <a:ext cx="762635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400" dirty="0">
                <a:solidFill>
                  <a:srgbClr val="3333FF"/>
                </a:solidFill>
              </a:rPr>
              <a:t>    ถึงจุดหมายแต่ละช่วงที่เดินทาง</a:t>
            </a:r>
          </a:p>
        </p:txBody>
      </p:sp>
      <p:sp>
        <p:nvSpPr>
          <p:cNvPr id="40974" name="AutoShape 13"/>
          <p:cNvSpPr>
            <a:spLocks noChangeArrowheads="1"/>
          </p:cNvSpPr>
          <p:nvPr/>
        </p:nvSpPr>
        <p:spPr bwMode="auto">
          <a:xfrm>
            <a:off x="254000" y="4582418"/>
            <a:ext cx="860425" cy="374650"/>
          </a:xfrm>
          <a:prstGeom prst="rightArrow">
            <a:avLst>
              <a:gd name="adj1" fmla="val 50000"/>
              <a:gd name="adj2" fmla="val 57437"/>
            </a:avLst>
          </a:prstGeom>
          <a:solidFill>
            <a:srgbClr val="A4EEF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400"/>
          </a:p>
        </p:txBody>
      </p:sp>
      <p:sp>
        <p:nvSpPr>
          <p:cNvPr id="40975" name="Rectangle 14"/>
          <p:cNvSpPr>
            <a:spLocks noChangeArrowheads="1"/>
          </p:cNvSpPr>
          <p:nvPr/>
        </p:nvSpPr>
        <p:spPr bwMode="auto">
          <a:xfrm>
            <a:off x="1116013" y="4436368"/>
            <a:ext cx="849630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400" dirty="0">
                <a:solidFill>
                  <a:srgbClr val="3333FF"/>
                </a:solidFill>
              </a:rPr>
              <a:t>ไม่มี ก.ม. ระเบียบ ข้อบังคับ กำหนดไว้เฉพาะ</a:t>
            </a:r>
          </a:p>
        </p:txBody>
      </p:sp>
      <p:sp>
        <p:nvSpPr>
          <p:cNvPr id="40976" name="Rectangle 15"/>
          <p:cNvSpPr>
            <a:spLocks noChangeArrowheads="1"/>
          </p:cNvSpPr>
          <p:nvPr/>
        </p:nvSpPr>
        <p:spPr bwMode="auto">
          <a:xfrm>
            <a:off x="539750" y="5157192"/>
            <a:ext cx="761365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th-TH" sz="4400" dirty="0">
                <a:solidFill>
                  <a:srgbClr val="3333FF"/>
                </a:solidFill>
              </a:rPr>
              <a:t>     ไม่ใช่ค่าใช้จ่ายเกี่ยวกับเนื้องานที่ปฏิบัติ</a:t>
            </a:r>
          </a:p>
        </p:txBody>
      </p:sp>
      <p:sp>
        <p:nvSpPr>
          <p:cNvPr id="40977" name="AutoShape 16"/>
          <p:cNvSpPr>
            <a:spLocks noChangeArrowheads="1"/>
          </p:cNvSpPr>
          <p:nvPr/>
        </p:nvSpPr>
        <p:spPr bwMode="auto">
          <a:xfrm>
            <a:off x="254000" y="5229200"/>
            <a:ext cx="860425" cy="374650"/>
          </a:xfrm>
          <a:prstGeom prst="rightArrow">
            <a:avLst>
              <a:gd name="adj1" fmla="val 50000"/>
              <a:gd name="adj2" fmla="val 57437"/>
            </a:avLst>
          </a:prstGeom>
          <a:solidFill>
            <a:srgbClr val="A4EEF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400"/>
          </a:p>
        </p:txBody>
      </p:sp>
      <p:pic>
        <p:nvPicPr>
          <p:cNvPr id="40978" name="Picture 1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1833563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18BBE-EA27-49CE-808B-7B301BDA423C}" type="slidenum">
              <a:rPr lang="en-US"/>
              <a:pPr>
                <a:defRPr/>
              </a:pPr>
              <a:t>25</a:t>
            </a:fld>
            <a:endParaRPr lang="th-TH"/>
          </a:p>
        </p:txBody>
      </p:sp>
      <p:sp>
        <p:nvSpPr>
          <p:cNvPr id="28675" name="AutoShape 9"/>
          <p:cNvSpPr>
            <a:spLocks noChangeArrowheads="1"/>
          </p:cNvSpPr>
          <p:nvPr/>
        </p:nvSpPr>
        <p:spPr bwMode="auto">
          <a:xfrm>
            <a:off x="731838" y="3482975"/>
            <a:ext cx="671512" cy="269875"/>
          </a:xfrm>
          <a:prstGeom prst="rightArrow">
            <a:avLst>
              <a:gd name="adj1" fmla="val 50000"/>
              <a:gd name="adj2" fmla="val 6222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342900" indent="-342900" algn="ctr">
              <a:buFontTx/>
              <a:buNone/>
            </a:pPr>
            <a:endParaRPr lang="en-US" sz="2800" b="0">
              <a:latin typeface="Arial" pitchFamily="34" charset="0"/>
            </a:endParaRPr>
          </a:p>
        </p:txBody>
      </p: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357158" y="571480"/>
            <a:ext cx="8229600" cy="507895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thaiDist">
              <a:buFontTx/>
              <a:buNone/>
            </a:pPr>
            <a:r>
              <a:rPr lang="th-TH" dirty="0"/>
              <a:t>    </a:t>
            </a:r>
            <a:r>
              <a:rPr lang="en-US" dirty="0">
                <a:sym typeface="Wingdings 3" pitchFamily="18" charset="2"/>
              </a:rPr>
              <a:t></a:t>
            </a:r>
            <a:r>
              <a:rPr lang="th-TH" dirty="0"/>
              <a:t> หัวหน้าส่วนราชการอาจออกหลักเกณฑ์เกี่ยวกับการบริหารงานงบประมาณรายจ่ายเพื่อควบคุม</a:t>
            </a:r>
            <a:r>
              <a:rPr lang="en-US" dirty="0"/>
              <a:t>          </a:t>
            </a:r>
            <a:r>
              <a:rPr lang="th-TH" dirty="0"/>
              <a:t>ค่าใช้จ่ายในการเดินทางไปราชการให้มีการใช้จ่ายเท่าที่จำเป็นและประหยัดก็ได้ (มาตรา 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วงรี 3"/>
          <p:cNvSpPr/>
          <p:nvPr/>
        </p:nvSpPr>
        <p:spPr>
          <a:xfrm>
            <a:off x="4211960" y="1988840"/>
            <a:ext cx="4032447" cy="2376264"/>
          </a:xfrm>
          <a:prstGeom prst="wedgeEllipseCallout">
            <a:avLst>
              <a:gd name="adj1" fmla="val -83052"/>
              <a:gd name="adj2" fmla="val 70058"/>
            </a:avLst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60898" y="260648"/>
            <a:ext cx="5796136" cy="22474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4000" dirty="0" smtClean="0">
                <a:solidFill>
                  <a:srgbClr val="272BD9"/>
                </a:solidFill>
              </a:rPr>
              <a:t>กลุ่มงานบริหารค่าใช้จ่าย</a:t>
            </a:r>
          </a:p>
          <a:p>
            <a:pPr algn="ctr" eaLnBrk="1" hangingPunct="1">
              <a:spcBef>
                <a:spcPct val="50000"/>
              </a:spcBef>
            </a:pPr>
            <a:r>
              <a:rPr lang="th-TH" sz="4000" dirty="0" smtClean="0">
                <a:solidFill>
                  <a:srgbClr val="272BD9"/>
                </a:solidFill>
              </a:rPr>
              <a:t>กองค่าตอบแทนและประโยชน์เกื้อกูล กรมบัญชีกลาง </a:t>
            </a:r>
            <a:endParaRPr lang="th-TH" sz="4000" dirty="0">
              <a:solidFill>
                <a:srgbClr val="272BD9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91880" y="4801733"/>
            <a:ext cx="5328592" cy="1939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4800" dirty="0">
                <a:solidFill>
                  <a:srgbClr val="FF0066"/>
                </a:solidFill>
              </a:rPr>
              <a:t>โทร. </a:t>
            </a:r>
            <a:r>
              <a:rPr lang="th-TH" sz="4800" dirty="0" smtClean="0">
                <a:solidFill>
                  <a:srgbClr val="FF0066"/>
                </a:solidFill>
              </a:rPr>
              <a:t>0  2127  7261 - 2</a:t>
            </a:r>
            <a:endParaRPr lang="en-US" sz="4800" dirty="0" smtClean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h-TH" sz="4800" dirty="0" smtClean="0">
                <a:solidFill>
                  <a:srgbClr val="FF0066"/>
                </a:solidFill>
              </a:rPr>
              <a:t>0  2127  7000  ต่อ  4851,  6520</a:t>
            </a:r>
            <a:endParaRPr lang="th-TH" sz="4800" dirty="0">
              <a:solidFill>
                <a:srgbClr val="FF0066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21612"/>
            <a:ext cx="2952328" cy="28363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800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75" y="333375"/>
            <a:ext cx="5715000" cy="1295400"/>
          </a:xfr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defRPr/>
            </a:pPr>
            <a:r>
              <a:rPr lang="th-TH" sz="7500" b="1" dirty="0" smtClean="0">
                <a:solidFill>
                  <a:srgbClr val="272BD9"/>
                </a:solidFill>
                <a:effectLst/>
                <a:latin typeface="AngsanaUPC" pitchFamily="18" charset="-34"/>
                <a:cs typeface="AngsanaUPC" pitchFamily="18" charset="-34"/>
              </a:rPr>
              <a:t>ลักษณะการเดินทาง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1714488"/>
            <a:ext cx="6400800" cy="1066800"/>
          </a:xfrm>
          <a:noFill/>
        </p:spPr>
        <p:txBody>
          <a:bodyPr/>
          <a:lstStyle/>
          <a:p>
            <a:pPr algn="l" eaLnBrk="1" hangingPunct="1"/>
            <a:r>
              <a:rPr lang="en-US" sz="55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sz="55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 ไปราชการชั่วคราว</a:t>
            </a:r>
          </a:p>
        </p:txBody>
      </p:sp>
      <p:sp>
        <p:nvSpPr>
          <p:cNvPr id="614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2F9088-B334-4941-8EA1-B4C3C8D8A3E5}" type="slidenum">
              <a:rPr lang="en-US"/>
              <a:pPr/>
              <a:t>3</a:t>
            </a:fld>
            <a:endParaRPr lang="th-TH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117600" y="3125788"/>
            <a:ext cx="58166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500166" y="2857496"/>
            <a:ext cx="5867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tabLst>
                <a:tab pos="198438" algn="l"/>
                <a:tab pos="674688" algn="l"/>
              </a:tabLst>
            </a:pPr>
            <a:r>
              <a:rPr lang="th-TH" sz="5500" dirty="0">
                <a:solidFill>
                  <a:schemeClr val="tx1"/>
                </a:solidFill>
              </a:rPr>
              <a:t> </a:t>
            </a:r>
            <a:r>
              <a:rPr lang="en-US" sz="5500" dirty="0">
                <a:solidFill>
                  <a:schemeClr val="tx1"/>
                </a:solidFill>
              </a:rPr>
              <a:t>	2</a:t>
            </a:r>
            <a:r>
              <a:rPr lang="th-TH" sz="5500" dirty="0">
                <a:solidFill>
                  <a:schemeClr val="tx1"/>
                </a:solidFill>
              </a:rPr>
              <a:t>. ไปราชการประจำ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641475" y="3929066"/>
            <a:ext cx="52165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tabLst>
                <a:tab pos="576263" algn="l"/>
              </a:tabLst>
            </a:pPr>
            <a:r>
              <a:rPr lang="th-TH" sz="5500" dirty="0">
                <a:solidFill>
                  <a:schemeClr val="tx1"/>
                </a:solidFill>
              </a:rPr>
              <a:t> </a:t>
            </a:r>
            <a:r>
              <a:rPr lang="en-US" sz="5500" dirty="0">
                <a:solidFill>
                  <a:schemeClr val="tx1"/>
                </a:solidFill>
              </a:rPr>
              <a:t>3</a:t>
            </a:r>
            <a:r>
              <a:rPr lang="th-TH" sz="5500" dirty="0">
                <a:solidFill>
                  <a:schemeClr val="tx1"/>
                </a:solidFill>
              </a:rPr>
              <a:t>.</a:t>
            </a:r>
            <a:r>
              <a:rPr lang="en-US" sz="5500" dirty="0">
                <a:solidFill>
                  <a:schemeClr val="tx1"/>
                </a:solidFill>
              </a:rPr>
              <a:t>	</a:t>
            </a:r>
            <a:r>
              <a:rPr lang="th-TH" sz="5500" dirty="0">
                <a:solidFill>
                  <a:schemeClr val="tx1"/>
                </a:solidFill>
              </a:rPr>
              <a:t>กลับภูมิลำเนา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71636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17600" y="3125788"/>
            <a:ext cx="5816600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7AD803-6701-45A5-88FE-52C093AA3BBE}" type="slidenum">
              <a:rPr lang="en-US"/>
              <a:pPr/>
              <a:t>4</a:t>
            </a:fld>
            <a:endParaRPr lang="th-TH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00034" y="1785926"/>
            <a:ext cx="7924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4800" dirty="0">
                <a:solidFill>
                  <a:schemeClr val="tx1"/>
                </a:solidFill>
              </a:rPr>
              <a:t>ผู้มีอำนาจอนุมัติ  :  อนุมัติระยะเวลาเดินทางล่วงหน้า/หลังเสร็จสิ้น การปฏิบัติราชการ         ตามความจำเป็น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28596" y="3786190"/>
            <a:ext cx="822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100013" algn="l"/>
              </a:tabLst>
            </a:pPr>
            <a:r>
              <a:rPr lang="th-TH" sz="4800" dirty="0">
                <a:solidFill>
                  <a:srgbClr val="272BD9"/>
                </a:solidFill>
              </a:rPr>
              <a:t> ผู้ได้รับอนุมัติให้ลากิจ / พักผ่อน ต้องขออนุมัติ            ระยะเวลาดังกล่าวในการเดินทางด้วย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71636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357166"/>
            <a:ext cx="8072494" cy="1357322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t">
            <a:normAutofit fontScale="70000" lnSpcReduction="20000"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th-TH" sz="8000" u="sng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สิทธิ</a:t>
            </a:r>
            <a:r>
              <a:rPr lang="th-TH" sz="8000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80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6400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ได้รับค่าใช้จ่ายเกิดขึ้นตั้งแต่วันได้รับ </a:t>
            </a:r>
            <a:r>
              <a:rPr lang="en-US" sz="6400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en-US" sz="6400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6400" dirty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         อนุมัติเดินทาง / ออกจากราชการ</a:t>
            </a:r>
            <a:endParaRPr kumimoji="0" lang="th-TH" sz="7500" b="1" i="0" u="none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th-TH" sz="7500" b="1" dirty="0" smtClean="0">
                <a:solidFill>
                  <a:srgbClr val="272BD9"/>
                </a:solidFill>
                <a:effectLst/>
                <a:latin typeface="AngsanaUPC" pitchFamily="18" charset="-34"/>
                <a:cs typeface="AngsanaUPC" pitchFamily="18" charset="-34"/>
              </a:rPr>
              <a:t>เดินทางไปราชการชั่วคราว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62113"/>
            <a:ext cx="8062912" cy="4525962"/>
          </a:xfrm>
          <a:noFill/>
        </p:spPr>
        <p:txBody>
          <a:bodyPr/>
          <a:lstStyle/>
          <a:p>
            <a:pPr marL="476250" indent="-476250" eaLnBrk="1" hangingPunct="1">
              <a:buFontTx/>
              <a:buBlip>
                <a:blip r:embed="rId4"/>
              </a:buBlip>
            </a:pPr>
            <a:r>
              <a:rPr lang="th-TH" sz="4100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ปฏิบัติราชการปกตินอกที่ตั้งสำนักงาน</a:t>
            </a:r>
          </a:p>
          <a:p>
            <a:pPr marL="476250" indent="-476250" eaLnBrk="1" hangingPunct="1">
              <a:buFontTx/>
              <a:buBlip>
                <a:blip r:embed="rId4"/>
              </a:buBlip>
            </a:pPr>
            <a:r>
              <a:rPr lang="th-TH" sz="4100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สอบคัดเลือก รับการคัดเลือก</a:t>
            </a:r>
          </a:p>
          <a:p>
            <a:pPr marL="476250" indent="-476250" eaLnBrk="1" hangingPunct="1">
              <a:buFontTx/>
              <a:buBlip>
                <a:blip r:embed="rId4"/>
              </a:buBlip>
            </a:pPr>
            <a:r>
              <a:rPr lang="th-TH" sz="4100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ช่วยราชการ รักษาการในตำแหน่ง รักษาราชการแทน</a:t>
            </a:r>
          </a:p>
          <a:p>
            <a:pPr marL="476250" indent="-476250" eaLnBrk="1" hangingPunct="1">
              <a:buFontTx/>
              <a:buBlip>
                <a:blip r:embed="rId4"/>
              </a:buBlip>
            </a:pPr>
            <a:r>
              <a:rPr lang="th-TH" sz="4100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ข้าราชการประจำต่างประเทศระหว่างอยู่ในไทย</a:t>
            </a:r>
          </a:p>
          <a:p>
            <a:pPr marL="476250" indent="-476250" eaLnBrk="1" hangingPunct="1">
              <a:buFontTx/>
              <a:buBlip>
                <a:blip r:embed="rId4"/>
              </a:buBlip>
            </a:pPr>
            <a:r>
              <a:rPr lang="th-TH" sz="4100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เดินทางข้ามแดนชั่วคราวตามข้อตกลงระหว่างประเทศ</a:t>
            </a:r>
          </a:p>
          <a:p>
            <a:pPr marL="476250" indent="-476250" eaLnBrk="1" hangingPunct="1">
              <a:buFontTx/>
              <a:buNone/>
            </a:pPr>
            <a:endParaRPr lang="th-TH" sz="4100" b="1" dirty="0" smtClean="0">
              <a:solidFill>
                <a:srgbClr val="190454"/>
              </a:solidFill>
              <a:latin typeface="AngsanaUPC" pitchFamily="18" charset="-34"/>
              <a:cs typeface="AngsanaUPC" pitchFamily="18" charset="-34"/>
            </a:endParaRPr>
          </a:p>
          <a:p>
            <a:pPr marL="476250" indent="-476250" eaLnBrk="1" hangingPunct="1">
              <a:buFontTx/>
              <a:buNone/>
            </a:pPr>
            <a:endParaRPr lang="th-TH" sz="4100" b="1" dirty="0" smtClean="0">
              <a:solidFill>
                <a:srgbClr val="190454"/>
              </a:solidFill>
              <a:latin typeface="AngsanaUPC" pitchFamily="18" charset="-34"/>
              <a:cs typeface="AngsanaUPC" pitchFamily="18" charset="-34"/>
            </a:endParaRPr>
          </a:p>
          <a:p>
            <a:pPr marL="476250" indent="-476250" eaLnBrk="1" hangingPunct="1">
              <a:buFontTx/>
              <a:buNone/>
            </a:pPr>
            <a:endParaRPr lang="th-TH" sz="4100" b="1" dirty="0" smtClean="0">
              <a:solidFill>
                <a:srgbClr val="190454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19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0F328A-DFC8-45B4-B705-BA74364744CB}" type="slidenum">
              <a:rPr lang="en-US"/>
              <a:pPr/>
              <a:t>5</a:t>
            </a:fld>
            <a:endParaRPr lang="th-TH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859DB-B8BC-4ED9-91A0-8A9897AE4351}" type="slidenum">
              <a:rPr lang="en-US"/>
              <a:pPr/>
              <a:t>6</a:t>
            </a:fld>
            <a:endParaRPr lang="th-TH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446088" y="244475"/>
            <a:ext cx="8251825" cy="1166813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FFFFFF"/>
              </a:gs>
              <a:gs pos="50000">
                <a:srgbClr val="EEB0D0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350838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6500" dirty="0">
                <a:solidFill>
                  <a:schemeClr val="tx1"/>
                </a:solidFill>
              </a:rPr>
              <a:t>ค่าใช้จ่ายในการเดินทางชั่วคราว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42910" y="1649638"/>
            <a:ext cx="7969250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623888" algn="l"/>
              </a:tabLst>
            </a:pPr>
            <a:r>
              <a:rPr lang="th-TH" sz="4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</a:t>
            </a:r>
            <a:r>
              <a:rPr lang="th-TH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h-TH" sz="4400" dirty="0" smtClean="0">
                <a:solidFill>
                  <a:schemeClr val="tx1"/>
                </a:solidFill>
              </a:rPr>
              <a:t>เบี้ย</a:t>
            </a:r>
            <a:r>
              <a:rPr lang="th-TH" sz="4400" dirty="0">
                <a:solidFill>
                  <a:schemeClr val="tx1"/>
                </a:solidFill>
              </a:rPr>
              <a:t>เลี้ยงเดินทาง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4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</a:t>
            </a:r>
            <a:r>
              <a:rPr lang="th-TH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h-TH" sz="4400" dirty="0" smtClean="0">
                <a:solidFill>
                  <a:schemeClr val="tx1"/>
                </a:solidFill>
              </a:rPr>
              <a:t>ค่า</a:t>
            </a:r>
            <a:r>
              <a:rPr lang="th-TH" sz="4400" dirty="0">
                <a:solidFill>
                  <a:schemeClr val="tx1"/>
                </a:solidFill>
              </a:rPr>
              <a:t>เช่าที่พัก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4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</a:t>
            </a:r>
            <a:r>
              <a:rPr lang="th-TH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h-TH" sz="4400" dirty="0" smtClean="0">
                <a:solidFill>
                  <a:schemeClr val="tx1"/>
                </a:solidFill>
              </a:rPr>
              <a:t>ค่า</a:t>
            </a:r>
            <a:r>
              <a:rPr lang="th-TH" sz="4400" dirty="0">
                <a:solidFill>
                  <a:schemeClr val="tx1"/>
                </a:solidFill>
              </a:rPr>
              <a:t>พาหนะ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4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</a:t>
            </a:r>
            <a:r>
              <a:rPr lang="th-TH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h-TH" sz="4400" dirty="0" smtClean="0">
                <a:solidFill>
                  <a:schemeClr val="tx1"/>
                </a:solidFill>
              </a:rPr>
              <a:t>ค่าใช้จ่าย</a:t>
            </a:r>
            <a:r>
              <a:rPr lang="th-TH" sz="4400" dirty="0">
                <a:solidFill>
                  <a:schemeClr val="tx1"/>
                </a:solidFill>
              </a:rPr>
              <a:t>อื่นที่จำเป็นต้อง</a:t>
            </a:r>
            <a:r>
              <a:rPr lang="th-TH" sz="4400" dirty="0" smtClean="0">
                <a:solidFill>
                  <a:schemeClr val="tx1"/>
                </a:solidFill>
              </a:rPr>
              <a:t>จ่าย </a:t>
            </a:r>
            <a:r>
              <a:rPr lang="th-TH" sz="4400" dirty="0">
                <a:solidFill>
                  <a:schemeClr val="tx1"/>
                </a:solidFill>
              </a:rPr>
              <a:t>เนื่องในการเดินทางไปราชการ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6225"/>
            <a:ext cx="8226425" cy="1135063"/>
          </a:xfrm>
          <a:gradFill rotWithShape="0">
            <a:gsLst>
              <a:gs pos="0">
                <a:srgbClr val="F7BD49"/>
              </a:gs>
              <a:gs pos="50000">
                <a:schemeClr val="bg1"/>
              </a:gs>
              <a:gs pos="100000">
                <a:srgbClr val="F7BD49"/>
              </a:gs>
            </a:gsLst>
            <a:lin ang="2700000" scaled="1"/>
          </a:gradFill>
          <a:ln w="12700"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defRPr/>
            </a:pPr>
            <a:r>
              <a:rPr lang="th-TH" sz="5400" b="1" dirty="0" smtClean="0">
                <a:solidFill>
                  <a:srgbClr val="0000CC"/>
                </a:solidFill>
                <a:effectLst/>
                <a:latin typeface="AngsanaUPC" pitchFamily="18" charset="-34"/>
                <a:cs typeface="AngsanaUPC" pitchFamily="18" charset="-34"/>
              </a:rPr>
              <a:t>การนับเวลาเพื่อคำนวณเบี้ยเลี้ยง (ม. </a:t>
            </a:r>
            <a:r>
              <a:rPr lang="en-US" sz="5400" b="1" dirty="0" smtClean="0">
                <a:solidFill>
                  <a:srgbClr val="0000CC"/>
                </a:solidFill>
                <a:effectLst/>
                <a:latin typeface="AngsanaUPC" pitchFamily="18" charset="-34"/>
                <a:cs typeface="AngsanaUPC" pitchFamily="18" charset="-34"/>
              </a:rPr>
              <a:t>16</a:t>
            </a:r>
            <a:r>
              <a:rPr lang="th-TH" sz="5400" b="1" dirty="0" smtClean="0">
                <a:solidFill>
                  <a:srgbClr val="0000CC"/>
                </a:solidFill>
                <a:effectLst/>
                <a:latin typeface="AngsanaUPC" pitchFamily="18" charset="-34"/>
                <a:cs typeface="AngsanaUPC" pitchFamily="18" charset="-34"/>
              </a:rPr>
              <a:t>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4663"/>
            <a:ext cx="8686800" cy="4525962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ออกจากที่อยู่หรือที่ทำงานปกติจนกลับถึงที่อยู่หรือที่ทำงานปกติ</a:t>
            </a:r>
          </a:p>
          <a:p>
            <a:pPr marL="0" indent="0" eaLnBrk="1" hangingPunct="1">
              <a:buFontTx/>
              <a:buNone/>
            </a:pP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-  กรณีพักแรม </a:t>
            </a:r>
            <a:r>
              <a:rPr lang="en-US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24</a:t>
            </a: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ชม. เป็น </a:t>
            </a:r>
            <a:r>
              <a:rPr lang="en-US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วัน เศษเกิน </a:t>
            </a:r>
            <a:r>
              <a:rPr lang="en-US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12</a:t>
            </a: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ชม. นับเป็น </a:t>
            </a:r>
            <a:r>
              <a:rPr lang="en-US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วัน</a:t>
            </a:r>
          </a:p>
          <a:p>
            <a:pPr marL="0" indent="0" eaLnBrk="1" hangingPunct="1">
              <a:buFontTx/>
              <a:buNone/>
            </a:pP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-  กรณีไม่พักแรมเศษเกิน </a:t>
            </a:r>
            <a:r>
              <a:rPr lang="en-US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12</a:t>
            </a: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ชม. เป็น </a:t>
            </a:r>
            <a:r>
              <a:rPr lang="en-US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วัน เกิน </a:t>
            </a:r>
            <a:r>
              <a:rPr lang="en-US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6</a:t>
            </a: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ชม. นับเป็นครึ่งวัน</a:t>
            </a:r>
          </a:p>
          <a:p>
            <a:pPr marL="0" indent="0" eaLnBrk="1" hangingPunct="1">
              <a:buFontTx/>
              <a:buChar char="-"/>
            </a:pP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 กรณีเดินทางล่วงหน้าเนื่องจากลากิจ / พักผ่อน ก่อนปฏิบัติราชการ        </a:t>
            </a:r>
          </a:p>
          <a:p>
            <a:pPr marL="0" indent="0" eaLnBrk="1" hangingPunct="1">
              <a:buFontTx/>
              <a:buNone/>
            </a:pP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  ให้นับตั้งแต่เริ่มปฏิบัติราชการ</a:t>
            </a:r>
          </a:p>
          <a:p>
            <a:pPr marL="0" indent="0" eaLnBrk="1" hangingPunct="1">
              <a:buFontTx/>
              <a:buChar char="-"/>
            </a:pP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กรณีไม่เดินทางกลับหลังจากปฏิบัติราชการเสร็จสิ้นเนื่องจากลากิจ / พักผ่อน      </a:t>
            </a:r>
          </a:p>
          <a:p>
            <a:pPr marL="0" indent="0" eaLnBrk="1" hangingPunct="1">
              <a:buFontTx/>
              <a:buNone/>
            </a:pPr>
            <a:r>
              <a:rPr lang="th-TH" b="1" dirty="0" smtClean="0">
                <a:solidFill>
                  <a:srgbClr val="190454"/>
                </a:solidFill>
                <a:latin typeface="AngsanaUPC" pitchFamily="18" charset="-34"/>
                <a:cs typeface="AngsanaUPC" pitchFamily="18" charset="-34"/>
              </a:rPr>
              <a:t>  ให้นับถึงสิ้นสุดเวลาปฏิบัติราชการ</a:t>
            </a:r>
          </a:p>
        </p:txBody>
      </p:sp>
      <p:sp>
        <p:nvSpPr>
          <p:cNvPr id="1433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FB6376-800F-499B-A4DF-ACCC8E9B2624}" type="slidenum">
              <a:rPr lang="en-US"/>
              <a:pPr/>
              <a:t>7</a:t>
            </a:fld>
            <a:endParaRPr lang="th-TH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ตัวเชื่อมต่อตรง 20"/>
          <p:cNvCxnSpPr/>
          <p:nvPr/>
        </p:nvCxnSpPr>
        <p:spPr>
          <a:xfrm>
            <a:off x="1912938" y="4784725"/>
            <a:ext cx="1195387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3516313" y="4784725"/>
            <a:ext cx="1196975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5507038" y="4784725"/>
            <a:ext cx="48260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589452"/>
              </p:ext>
            </p:extLst>
          </p:nvPr>
        </p:nvGraphicFramePr>
        <p:xfrm>
          <a:off x="173038" y="928670"/>
          <a:ext cx="8763000" cy="4130022"/>
        </p:xfrm>
        <a:graphic>
          <a:graphicData uri="http://schemas.openxmlformats.org/drawingml/2006/table">
            <a:tbl>
              <a:tblPr/>
              <a:tblGrid>
                <a:gridCol w="697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ประเภท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ระดับ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อัตรา / บาท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ทั่วไป         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ปฏิบัติงาน , ชำนาญงาน , อาวุโส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วิชาการ      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ปฏิบัติการ , ชำนาญการ , ชำนาญการพิเศษ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อำนวยการ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: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ต้น</a:t>
                      </a: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240</a:t>
                      </a:r>
                      <a:endParaRPr kumimoji="0" 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ทั่วไป         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ทักษะพิเศษ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วิชาการ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   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เชี่ยวชาญ , ทรงคุณวุฒิ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อำนวยการ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สูง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บริหาร       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ต้น , สูง</a:t>
                      </a: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17" marB="45717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0002" y="515719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th-TH" sz="32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*เบิกได้ไม่เกิน 120 วัน นับแต่วันที่ออกเดินทาง ถ้าเกินขอปลัดกระทรวง</a:t>
            </a:r>
          </a:p>
          <a:p>
            <a:pPr marL="0" indent="0"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th-TH" sz="32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38419" y="91703"/>
            <a:ext cx="6232238" cy="738467"/>
          </a:xfrm>
          <a:prstGeom prst="rect">
            <a:avLst/>
          </a:prstGeom>
          <a:gradFill rotWithShape="0">
            <a:gsLst>
              <a:gs pos="0">
                <a:srgbClr val="F7BD49"/>
              </a:gs>
              <a:gs pos="50000">
                <a:schemeClr val="bg1"/>
              </a:gs>
              <a:gs pos="100000">
                <a:srgbClr val="F7BD49"/>
              </a:gs>
            </a:gsLst>
            <a:lin ang="2700000" scaled="1"/>
          </a:gradFill>
          <a:ln w="12700"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charset="-34"/>
              </a:defRPr>
            </a:lvl9pPr>
          </a:lstStyle>
          <a:p>
            <a:pPr>
              <a:defRPr/>
            </a:pPr>
            <a:r>
              <a:rPr lang="th-TH" b="1" kern="0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ค่าเบี้ยเลี้ยง (เหมาจ่าย) ในประเทศ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8640"/>
            <a:ext cx="8226425" cy="1062038"/>
          </a:xfrm>
          <a:gradFill rotWithShape="0">
            <a:gsLst>
              <a:gs pos="0">
                <a:srgbClr val="C5E139"/>
              </a:gs>
              <a:gs pos="50000">
                <a:srgbClr val="C9FFFF"/>
              </a:gs>
              <a:gs pos="100000">
                <a:srgbClr val="C5E139"/>
              </a:gs>
            </a:gsLst>
            <a:lin ang="18900000" scaled="1"/>
          </a:gradFill>
          <a:ln w="12700" cap="flat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lang="th-TH" sz="5400" b="1" dirty="0" smtClean="0"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</a:rPr>
              <a:t>ค่าเช่าที่พัก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85860"/>
            <a:ext cx="8568952" cy="4786312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 จำเป็นต้องพักแรม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4000" b="1" u="sng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ห้ามเบิก </a:t>
            </a:r>
            <a:r>
              <a:rPr lang="th-TH" sz="3600" b="1" dirty="0" smtClean="0">
                <a:solidFill>
                  <a:srgbClr val="272BD9"/>
                </a:solidFill>
                <a:latin typeface="AngsanaUPC" pitchFamily="18" charset="-34"/>
                <a:cs typeface="AngsanaUPC" pitchFamily="18" charset="-34"/>
              </a:rPr>
              <a:t>กรณีพักในยานพาหนะ หรือทางราชการจัดที่พักให้</a:t>
            </a:r>
          </a:p>
          <a:p>
            <a:pPr marL="0" indent="0"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	* ผู้เดินทางเบิกค่าเช่าที่พัก เหมาจ่าย หรือจ่ายจริง</a:t>
            </a:r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	</a:t>
            </a:r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	* ท้องที่ที่มีค่าครองชีพสูง / เป็นแหล่งท่องเที่ยว หัวหน้าส่วนราชการอนุมัติ  ให้เบิกเพิ่มได้ไม่เกิน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25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%</a:t>
            </a:r>
          </a:p>
          <a:p>
            <a:pPr marL="0" indent="0"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	* การเดินทางไปราชการเป็นหมู่คณะต้องเลือกเบิกค่าเช่าที่พักในลักษณะเดียวกันทั้งคณะ	</a:t>
            </a:r>
          </a:p>
          <a:p>
            <a:pPr marL="0" indent="0"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	* เบิกได้ไม่เกิน 120 วันนับแต่วันที่ออกเดินทาง ถ้าเกินขอปลัดกระทรวง</a:t>
            </a:r>
          </a:p>
          <a:p>
            <a:pPr marL="0" indent="0"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	</a:t>
            </a:r>
          </a:p>
          <a:p>
            <a:pPr marL="0" indent="0">
              <a:buNone/>
              <a:tabLst>
                <a:tab pos="636588" algn="l"/>
                <a:tab pos="2579688" algn="l"/>
                <a:tab pos="5029200" algn="l"/>
              </a:tabLst>
              <a:defRPr/>
            </a:pPr>
            <a:endParaRPr lang="th-TH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74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476250"/>
          </a:xfrm>
          <a:noFill/>
        </p:spPr>
        <p:txBody>
          <a:bodyPr/>
          <a:lstStyle/>
          <a:p>
            <a:fld id="{05C45E61-9F88-482E-883F-C492FBEB1871}" type="slidenum">
              <a:rPr lang="en-US"/>
              <a:pPr/>
              <a:t>9</a:t>
            </a:fld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298">
  <a:themeElements>
    <a:clrScheme name="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5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dpu_template_298</Template>
  <TotalTime>5494</TotalTime>
  <Words>1289</Words>
  <Application>Microsoft Office PowerPoint</Application>
  <PresentationFormat>นำเสนอทางหน้าจอ (4:3)</PresentationFormat>
  <Paragraphs>233</Paragraphs>
  <Slides>26</Slides>
  <Notes>26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5" baseType="lpstr">
      <vt:lpstr>Angsana New</vt:lpstr>
      <vt:lpstr>AngsanaUPC</vt:lpstr>
      <vt:lpstr>Arial</vt:lpstr>
      <vt:lpstr>Arial Narrow</vt:lpstr>
      <vt:lpstr>Monotype Sorts</vt:lpstr>
      <vt:lpstr>TH SarabunPSK</vt:lpstr>
      <vt:lpstr>Wingdings</vt:lpstr>
      <vt:lpstr>Wingdings 3</vt:lpstr>
      <vt:lpstr>dpu_template_298</vt:lpstr>
      <vt:lpstr>งานนำเสนอ PowerPoint</vt:lpstr>
      <vt:lpstr>งานนำเสนอ PowerPoint</vt:lpstr>
      <vt:lpstr>ลักษณะการเดินทาง</vt:lpstr>
      <vt:lpstr>งานนำเสนอ PowerPoint</vt:lpstr>
      <vt:lpstr>เดินทางไปราชการชั่วคราว</vt:lpstr>
      <vt:lpstr>งานนำเสนอ PowerPoint</vt:lpstr>
      <vt:lpstr>การนับเวลาเพื่อคำนวณเบี้ยเลี้ยง (ม. 16)</vt:lpstr>
      <vt:lpstr>งานนำเสนอ PowerPoint</vt:lpstr>
      <vt:lpstr>ค่าเช่าที่พัก</vt:lpstr>
      <vt:lpstr>งานนำเสนอ PowerPoint</vt:lpstr>
      <vt:lpstr>งานนำเสนอ PowerPoint</vt:lpstr>
      <vt:lpstr>ค่าเช่าที่พัก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กรมบัญชีกลาง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กรมบัญชีกลาง</dc:creator>
  <cp:lastModifiedBy>พรทิพย์ พวงคุ้ม</cp:lastModifiedBy>
  <cp:revision>428</cp:revision>
  <cp:lastPrinted>2016-03-08T01:59:35Z</cp:lastPrinted>
  <dcterms:created xsi:type="dcterms:W3CDTF">2002-05-28T09:12:07Z</dcterms:created>
  <dcterms:modified xsi:type="dcterms:W3CDTF">2018-09-19T01:50:48Z</dcterms:modified>
</cp:coreProperties>
</file>