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99" r:id="rId9"/>
    <p:sldId id="302" r:id="rId10"/>
    <p:sldId id="273" r:id="rId11"/>
    <p:sldId id="277" r:id="rId12"/>
    <p:sldId id="279" r:id="rId13"/>
    <p:sldId id="285" r:id="rId14"/>
    <p:sldId id="287" r:id="rId15"/>
    <p:sldId id="289" r:id="rId16"/>
    <p:sldId id="291" r:id="rId17"/>
    <p:sldId id="293" r:id="rId18"/>
    <p:sldId id="283" r:id="rId19"/>
    <p:sldId id="296" r:id="rId20"/>
    <p:sldId id="298" r:id="rId21"/>
    <p:sldId id="295" r:id="rId22"/>
    <p:sldId id="301" r:id="rId23"/>
    <p:sldId id="300" r:id="rId24"/>
    <p:sldId id="303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348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dLbls>
            <c:dLbl>
              <c:idx val="1"/>
              <c:layout>
                <c:manualLayout>
                  <c:x val="1.080246913580261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0802347623213767E-2"/>
                  <c:y val="1.190006837988875E-2"/>
                </c:manualLayout>
              </c:layout>
              <c:showVal val="1"/>
            </c:dLbl>
            <c:dLbl>
              <c:idx val="4"/>
              <c:layout>
                <c:manualLayout>
                  <c:x val="1.0802469135802614E-2"/>
                  <c:y val="-2.9750756594536308E-3"/>
                </c:manualLayout>
              </c:layout>
              <c:showVal val="1"/>
            </c:dLbl>
            <c:dLbl>
              <c:idx val="5"/>
              <c:layout>
                <c:manualLayout>
                  <c:x val="9.2592592592594166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3.0864197530864538E-3"/>
                  <c:y val="-1.487537829726835E-2"/>
                </c:manualLayout>
              </c:layout>
              <c:showVal val="1"/>
            </c:dLbl>
            <c:dLbl>
              <c:idx val="7"/>
              <c:layout>
                <c:manualLayout>
                  <c:x val="1.2345679012345595E-2"/>
                  <c:y val="1.1900302637814662E-2"/>
                </c:manualLayout>
              </c:layout>
              <c:showVal val="1"/>
            </c:dLbl>
            <c:showVal val="1"/>
          </c:dLbls>
          <c:cat>
            <c:strRef>
              <c:f>Sheet1!$A$2:$A$9</c:f>
              <c:strCache>
                <c:ptCount val="8"/>
                <c:pt idx="0">
                  <c:v>&lt;=24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&gt;=55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67</c:v>
                </c:pt>
                <c:pt idx="2">
                  <c:v>258</c:v>
                </c:pt>
                <c:pt idx="3">
                  <c:v>293</c:v>
                </c:pt>
                <c:pt idx="4">
                  <c:v>231</c:v>
                </c:pt>
                <c:pt idx="5">
                  <c:v>198</c:v>
                </c:pt>
                <c:pt idx="6">
                  <c:v>224</c:v>
                </c:pt>
                <c:pt idx="7">
                  <c:v>386</c:v>
                </c:pt>
              </c:numCache>
            </c:numRef>
          </c:val>
        </c:ser>
        <c:shape val="cylinder"/>
        <c:axId val="95310976"/>
        <c:axId val="95312512"/>
        <c:axId val="0"/>
      </c:bar3DChart>
      <c:catAx>
        <c:axId val="95310976"/>
        <c:scaling>
          <c:orientation val="minMax"/>
        </c:scaling>
        <c:axPos val="b"/>
        <c:tickLblPos val="nextTo"/>
        <c:crossAx val="95312512"/>
        <c:crosses val="autoZero"/>
        <c:auto val="1"/>
        <c:lblAlgn val="ctr"/>
        <c:lblOffset val="100"/>
      </c:catAx>
      <c:valAx>
        <c:axId val="95312512"/>
        <c:scaling>
          <c:orientation val="minMax"/>
        </c:scaling>
        <c:axPos val="l"/>
        <c:majorGridlines/>
        <c:numFmt formatCode="General" sourceLinked="1"/>
        <c:tickLblPos val="nextTo"/>
        <c:crossAx val="95310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0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itchFamily="34" charset="-34"/>
          <a:cs typeface="TH SarabunPSK" pitchFamily="34" charset="-34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6682098765433216E-2"/>
          <c:y val="0.11737637213922697"/>
          <c:w val="0.84256330805871449"/>
          <c:h val="0.5164879864214455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อายุเฉลี่ย</c:v>
                </c:pt>
              </c:strCache>
            </c:strRef>
          </c:tx>
          <c:dLbls>
            <c:dLbl>
              <c:idx val="0"/>
              <c:layout>
                <c:manualLayout>
                  <c:x val="3.0864197530864525E-3"/>
                  <c:y val="-1.4030166404401976E-2"/>
                </c:manualLayout>
              </c:layout>
              <c:showVal val="1"/>
            </c:dLbl>
            <c:dLbl>
              <c:idx val="1"/>
              <c:layout>
                <c:manualLayout>
                  <c:x val="4.6296296296296858E-3"/>
                  <c:y val="2.8060332808804212E-3"/>
                </c:manualLayout>
              </c:layout>
              <c:showVal val="1"/>
            </c:dLbl>
            <c:dLbl>
              <c:idx val="2"/>
              <c:layout>
                <c:manualLayout>
                  <c:x val="1.5432098765432261E-3"/>
                  <c:y val="-1.1224133123521572E-2"/>
                </c:manualLayout>
              </c:layout>
              <c:showVal val="1"/>
            </c:dLbl>
            <c:dLbl>
              <c:idx val="3"/>
              <c:layout>
                <c:manualLayout>
                  <c:x val="1.0802469135802614E-2"/>
                  <c:y val="1.4030166404401976E-2"/>
                </c:manualLayout>
              </c:layout>
              <c:showVal val="1"/>
            </c:dLbl>
            <c:dLbl>
              <c:idx val="4"/>
              <c:layout>
                <c:manualLayout>
                  <c:x val="4.6296296296296858E-3"/>
                  <c:y val="5.6120665617608182E-3"/>
                </c:manualLayout>
              </c:layout>
              <c:showVal val="1"/>
            </c:dLbl>
            <c:dLbl>
              <c:idx val="5"/>
              <c:layout>
                <c:manualLayout>
                  <c:x val="6.1728395061728392E-3"/>
                  <c:y val="2.8060332808803852E-3"/>
                </c:manualLayout>
              </c:layout>
              <c:showVal val="1"/>
            </c:dLbl>
            <c:dLbl>
              <c:idx val="6"/>
              <c:layout>
                <c:manualLayout>
                  <c:x val="4.6296296296296858E-3"/>
                  <c:y val="5.6120665617607896E-3"/>
                </c:manualLayout>
              </c:layout>
              <c:showVal val="1"/>
            </c:dLbl>
            <c:dLbl>
              <c:idx val="7"/>
              <c:layout>
                <c:manualLayout>
                  <c:x val="3.0864197530864525E-3"/>
                  <c:y val="1.4030166404401976E-2"/>
                </c:manualLayout>
              </c:layout>
              <c:showVal val="1"/>
            </c:dLbl>
            <c:dLbl>
              <c:idx val="8"/>
              <c:layout>
                <c:manualLayout>
                  <c:x val="1.5432098765432261E-3"/>
                  <c:y val="1.9642232966162843E-2"/>
                </c:manualLayout>
              </c:layout>
              <c:showVal val="1"/>
            </c:dLbl>
            <c:dLbl>
              <c:idx val="9"/>
              <c:layout>
                <c:manualLayout>
                  <c:x val="3.0864197530864525E-3"/>
                  <c:y val="1.4030166404402033E-2"/>
                </c:manualLayout>
              </c:layout>
              <c:showVal val="1"/>
            </c:dLbl>
            <c:showVal val="1"/>
          </c:dLbls>
          <c:cat>
            <c:strRef>
              <c:f>Sheet1!$A$2:$A$11</c:f>
              <c:strCache>
                <c:ptCount val="10"/>
                <c:pt idx="0">
                  <c:v>บริหารระดับสูง</c:v>
                </c:pt>
                <c:pt idx="1">
                  <c:v>บริหารระดับต้น</c:v>
                </c:pt>
                <c:pt idx="2">
                  <c:v>อำนวยการสูง</c:v>
                </c:pt>
                <c:pt idx="3">
                  <c:v>อำนวยการต้น</c:v>
                </c:pt>
                <c:pt idx="4">
                  <c:v>ระดับชำนาญการพิเศษ</c:v>
                </c:pt>
                <c:pt idx="5">
                  <c:v>ระดับชำนาญการ</c:v>
                </c:pt>
                <c:pt idx="6">
                  <c:v>ระดับปฏิบัติการ</c:v>
                </c:pt>
                <c:pt idx="7">
                  <c:v>ระดับอาวุโส</c:v>
                </c:pt>
                <c:pt idx="8">
                  <c:v>ระดับชำนาญงาน</c:v>
                </c:pt>
                <c:pt idx="9">
                  <c:v>ระดับปฏิบัติงาน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59</c:v>
                </c:pt>
                <c:pt idx="1">
                  <c:v>57</c:v>
                </c:pt>
                <c:pt idx="2">
                  <c:v>57</c:v>
                </c:pt>
                <c:pt idx="3">
                  <c:v>54.06</c:v>
                </c:pt>
                <c:pt idx="4">
                  <c:v>53.18</c:v>
                </c:pt>
                <c:pt idx="5">
                  <c:v>44.07</c:v>
                </c:pt>
                <c:pt idx="6">
                  <c:v>35.03</c:v>
                </c:pt>
                <c:pt idx="7">
                  <c:v>56.449999999999996</c:v>
                </c:pt>
                <c:pt idx="8">
                  <c:v>50.83</c:v>
                </c:pt>
                <c:pt idx="9">
                  <c:v>33.550000000000004</c:v>
                </c:pt>
              </c:numCache>
            </c:numRef>
          </c:val>
        </c:ser>
        <c:shape val="cylinder"/>
        <c:axId val="98142464"/>
        <c:axId val="98345344"/>
        <c:axId val="0"/>
      </c:bar3DChart>
      <c:catAx>
        <c:axId val="98142464"/>
        <c:scaling>
          <c:orientation val="minMax"/>
        </c:scaling>
        <c:axPos val="b"/>
        <c:tickLblPos val="nextTo"/>
        <c:crossAx val="98345344"/>
        <c:crosses val="autoZero"/>
        <c:auto val="1"/>
        <c:lblAlgn val="ctr"/>
        <c:lblOffset val="100"/>
      </c:catAx>
      <c:valAx>
        <c:axId val="98345344"/>
        <c:scaling>
          <c:orientation val="minMax"/>
        </c:scaling>
        <c:axPos val="l"/>
        <c:majorGridlines/>
        <c:numFmt formatCode="General" sourceLinked="1"/>
        <c:tickLblPos val="nextTo"/>
        <c:crossAx val="9814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9738018858818"/>
          <c:y val="0.44474456480191399"/>
          <c:w val="0.12785335860795177"/>
          <c:h val="9.3674670710891347E-2"/>
        </c:manualLayout>
      </c:layout>
    </c:legend>
    <c:plotVisOnly val="1"/>
    <c:dispBlanksAs val="gap"/>
  </c:chart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itchFamily="34" charset="-34"/>
          <a:cs typeface="TH SarabunPSK" pitchFamily="34" charset="-34"/>
        </a:defRPr>
      </a:pPr>
      <a:endParaRPr lang="th-TH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47E5-8792-472D-84AE-189DC290D498}" type="datetimeFigureOut">
              <a:rPr lang="th-TH" smtClean="0"/>
              <a:pPr/>
              <a:t>11/09/61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275A-40C8-4955-9409-09CC21D7382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source=images&amp;cd=&amp;cad=rja&amp;uact=8&amp;docid=f1_qZAuyys9VRM&amp;tbnid=Ts7a8jlidq3a8M:&amp;ved=0CAgQjRw&amp;url=http://www.jobboom.com/career/soft-skills-key-to-promotions/&amp;ei=0jOMU-jfGcHm8AWOlIDgCQ&amp;psig=AFQjCNFUw05gdbYSYdQkEszhNO3k1lfXaA&amp;ust=140178363460248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frm=1&amp;source=images&amp;cd=&amp;cad=rja&amp;docid=HK6sG0nCNDDMRM&amp;tbnid=AZx4EeeQ6Lp3pM:&amp;ved=0CAUQjRw&amp;url=http://53540387sirada.blogspot.com/&amp;ei=gkA1UeK7O-SciAek8oHwAg&amp;bvm=bv.43148975,d.aGc&amp;psig=AFQjCNFMWY1j8b_mClw61Hb9h3QiNnKKww&amp;ust=136253035143258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www.legendnews.net/images/column_1324798463/420%5b2%5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74" t="18190" r="29948" b="21728"/>
          <a:stretch/>
        </p:blipFill>
        <p:spPr bwMode="auto">
          <a:xfrm>
            <a:off x="179512" y="2348880"/>
            <a:ext cx="1285884" cy="11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100" y="4391744"/>
            <a:ext cx="24384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026602"/>
            <a:ext cx="7668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  <a:sym typeface="Helvetica Light"/>
              </a:rPr>
              <a:t>ผลการดำเนินงานการบริหารงานบุคคล </a:t>
            </a:r>
            <a:endParaRPr lang="th-TH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  <a:sym typeface="Helvetica Light"/>
            </a:endParaRPr>
          </a:p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  <a:sym typeface="Helvetica Light"/>
              </a:rPr>
              <a:t>ประจำปี</a:t>
            </a:r>
            <a:r>
              <a:rPr lang="th-TH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  <a:sym typeface="Helvetica Light"/>
              </a:rPr>
              <a:t>งบประมาณ พ.ศ.2561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59832" y="2852936"/>
            <a:ext cx="36455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โดย </a:t>
            </a:r>
          </a:p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นางสาวเมตตา คุโณปถัมภ์</a:t>
            </a:r>
          </a:p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ผู้อำนวยการกองการเจ้าหน้าที่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445224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ระหว่างวันที่ 10 – 12 กันยายน 2561</a:t>
            </a:r>
          </a:p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ณ โรงแรมบางแสน เฮอริเทจ จังหวัดชลบุรี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ด้านสรรหา บรรจุ แต่งตั้ง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8617" y="1136769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การบรรจุ ข้าราชการ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46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marL="342900" indent="-342900">
              <a:buAutoNum type="arabicPeriod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การจัด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จ้าง พนักงาน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ราชการ				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12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marL="342900" indent="-342900">
              <a:buAutoNum type="arabicPeriod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การช่วยราชการ การยืม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ตัว				จำนวน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34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 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4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การให้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กลับสังกัดเดิม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6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5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ให้โอน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ข้าราชการ					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21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marL="342900" indent="-342900">
              <a:buAutoNum type="arabicPeriod" startAt="5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การรับ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โอน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ข้าราชการ			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33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5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การย้าย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ข้าราชการ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202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5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การเลื่อน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ข้าราชการ					  จำนวน       132             ราย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การรักษาราชการแทน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รักษาการในตำแหน่ง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 114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ราย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การลาออกจากราชการ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จำนวน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   36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ข้าราชการ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จำนวน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  35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ราย 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- พนักงานราชการ				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จำนวน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   1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ราย 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เสียชีวิต (ข้าราชการ) 				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จำนวน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    4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12.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ดำเนินการคัดเลือกบัญชีผู้สอบแข่งขันได้ในตำแหน่งต่าง ๆ		  จำนวน         33           อัตรา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ของส่วนราชการอื่นมาขึ้นบัญชี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เป็ผู้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ได้รับคัดเลือกในตำแหน่งต่าง ๆของ ส.ป.ก.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5"/>
            </a:pP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63" descr="J02866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357826"/>
            <a:ext cx="883730" cy="1168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73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ด้านสรรหา บรรจุ แต่งตั้ง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(ต่อ)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8617" y="1019665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13.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ดำเนินการสอบแข่งขันเพื่อบรรจุและแต่งตั้งบุคคลเข้ารับ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ราชการ			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ครั้งที่ 1 ตำแหน่ง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นายช่างสำรวจปฏิบัติงาน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(สอบแข่งขันได้)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	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จำนวน 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23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- ครั้งที่ 2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อยู่ระหว่างดำเนินการตรวจผลการทดสอบ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	-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ตำแหน่งนักวิชาการปฏิรูปที่ดินปฏิบัติการ 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ตำแหน่งนิติกรปฏิบัติการ 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ตำแหน่งวิศวกรการเกษตรปฏิบัติการ 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ตำแหน่งวิศวกรโยธาปฏิบัติการ 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ตำแหน่งนักวิชาการเงินและบัญชีปฏิบัติการ 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ตำแหน่งนักประชาสัมพันธ์ปฏิบัติการ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ตำแหน่งนักวิชาการแผนที่ภาพถ่ายปฏิบัติการ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-ตำแหน่ง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นักวิชาการตรวจสอบบัญชีปฏิบัติการ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14.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ดำเนินการสรรหาพนักงานราชการในตำแหน่งต่าง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ๆ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ประกาศรายชื่อผู้ผ่านการเลือกสรรเพื่อจัดจ้างเป็นพนักงานราชการทั่วไป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4 ตำแหน่ง (ขึ้นบัญชี)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    - เจ้าหน้าที่ปฏิรูป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ที่ดิน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จำนวน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9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    - เจ้าหน้าที่แผนที่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ภาพถ่าย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จำนวน 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    - เจ้าหน้าที่บริหารงานทั่วไป (สกม./สพป.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จำนวน 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    - เจ้าพนักงานจัดระบบข้อมูลและ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บริการ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จำนวน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1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1772816"/>
            <a:ext cx="4381328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ตำแหน่งนักวิชาการคอมพิวเตอร์ปฏิบัติการ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	-ตำแหน่งเจ้าพนักงานการเงินและบัญชีปฏิบัติงาน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	-ตำแหน่งเจ้าพนักงานธุรการปฏิบัติงาน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	-ตำแหน่งนายช่างโยธาปฏิบัติงาน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	-ตำแหน่งนายช่างศิลป์ปฏิบัติงาน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	-ตำแหน่งเจ้าพนักงานเผยแพร่ประชาสัมพันธ์ปฏิบัติงาน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	-ตำแหน่งเจ้าพนักงานโสตทัศนศึกษาปฏิบัติงาน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	-ตำแหน่งนายช่างเครื่องกลปฏิบัติงาน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	-ตำแหน่งนายช่างสำรวจปฏิบัติงาน </a:t>
            </a:r>
          </a:p>
          <a:p>
            <a:endParaRPr lang="en-US" dirty="0"/>
          </a:p>
        </p:txBody>
      </p:sp>
      <p:pic>
        <p:nvPicPr>
          <p:cNvPr id="9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0364" y="2204864"/>
            <a:ext cx="1337300" cy="16380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0197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49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ด้านส่งเสริมคุณธรรมและงานวินัย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042" y="98072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ส่งเสริมคุณธรรม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จริยธรรม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-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ฝึกอบรม “จริยธรรมพัฒนาคน พัฒนาองค์กร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จำนวนเข้ารับการฝึกอบรม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121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ราย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โครงการฝึกอบรม “ส.ป.ก.ร่วมใจต้านภัยคนโกง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เข้ารับการฝึกอบรม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433    ราย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โครงการ “จิตอาสา บริจาคโลหิต ด้วยหัวใจ หนึ่งคนให้ สามคนรับ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จำนวน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เข้าร่วม             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29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เนื่อง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ในวันเฉลิมพระชนมพรรษาสมเด็จพระเจ้าอยู่หัว 66 พรรษา 25 กรกฎาคม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2561</a:t>
            </a:r>
          </a:p>
          <a:p>
            <a:pPr lvl="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คัดเลือกคณะกรรมการจริยธรรมประจำ ส.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ป.ก.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       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1     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ครั้ง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2. กิจกรรมด้านการป้องกันทุจริต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คอร์รัปชั่น</a:t>
            </a: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ประชุมคณะทำงานป้องกันและแก้ไขปัญหาการ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ทุจริตประพฤติ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มิ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ชอบ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ประชุมแลกเปลี่ยนความคิดเห็นด้วยการป้องกัน/ปราบปรามทุจริต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ระหว่างสำนัก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/กอง/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ศูนย์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            1     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การจัดตั้งศูนย์ปฏิบัติการป้องกันและปราบปรามการ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ทุจริต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         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1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ศูนย์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เผยแพร่ความรู้วินัย จริยธรรมทาง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Website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ส.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ป.ก.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หนังสือเวียน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CD	            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       7   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เรื่อง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-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กิจกรรมการดำเนินงานตามมาตรการป้องกันและปราบปรามการทุจริต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“สร้างวัฒนธรรมในองค์กร ที่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ไม่ทน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ต่อการทุจริต” โดยการแสดงเจตจำนงสุจริตของ ส.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ป.ก.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            1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โครงการ “ประเมินคุณธรรมและความโปร่งใสในการดำเนินงานหน่วยงานภาพรัฐ (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ITA) 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1800" b="1" u="sng" dirty="0"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ได้คะแนน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รวมร้อย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ละ 86.36 **ผลคะแนนส่วนนี้แสดงเฉพาะการประเมินตามแบบสำรวจหลักฐานเชิงประจักษ์ (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Evidence-based)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เท่านั้น ซึ่งยังไม่รวมถึงผลคะแนนจากแบบสำรวจความคิดเห็นผู้มีส่วนได้ส่วนเสียภายใน (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Internal)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และแบบสำรวจความคิดเห็นผู้มีส่วนได้ส่วนเสียภายนอก (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External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)**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โครงการฝึกอบรม“วินัยและผลประโยชน์ทับซ้อนสัญจร”				จำนวน  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3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00628" y="5643578"/>
            <a:ext cx="1034231" cy="10527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5084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4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75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75726"/>
            <a:ext cx="1392437" cy="86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71414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ด้านสวัสดิการและเจ้าหน้าที่สัมพันธ์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0467" y="680468"/>
            <a:ext cx="82278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คัดเลือก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Talent of the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year	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	จำนวน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8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Tx/>
              <a:buAutoNum type="arabicPeriod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โครงการคัดเลือกข้าราชการพลเรือน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ดีเด่น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Tx/>
              <a:buAutoNum type="arabicPeriod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โครงการกีฬาโบว์ลิ่งสามัคคี ส.ป.ก. ประจำปี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2561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</a:p>
          <a:p>
            <a:pPr marL="342900" indent="-342900">
              <a:buFontTx/>
              <a:buAutoNum type="arabicPeriod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กิจกรรมเดินเพื่อ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สุขภาพ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จำนวน	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1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</a:p>
          <a:p>
            <a:pPr marL="342900" indent="-342900">
              <a:buFontTx/>
              <a:buAutoNum type="arabicPeriod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กิจกรรมสานสัมพันธ์ ส.ป.ก.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ที่ 1/2561 โรงเรียนบ้านนา (นายกพิทยากร) จังหวัด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นครนายก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900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342900" indent="-342900">
              <a:buAutoNum type="arabicPeriod" startAt="6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ปลูกต้นไม้เนื่องในวันเข้าพรรษาและกิจกรรมสานสัมพันธ์ ส.ป.ก. 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ที่ 2/2561  ศูนย์เครื่องจักกล สพป. และ ส.ป.ก.จังหวัด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ปทุมธานี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400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7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สานสัมพันธ์ ส.ป.ก. 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-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ที่ 3/2561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สนามกีฬาเทศบาลเมืองแสนสุข จังหวัดชลบุรี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900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8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ตรวจสุขภาพ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สายตา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8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โครงการตรวจสุขภาพร่างกาย (ประจำรอบ 4 เดือน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451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8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โครงการฉีดวัคซีนป้องกันไข้หวัด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ใหญ่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297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8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“อบรมอาชีพเสริมเพื่อสร้างรายได้แก่สมาชิกสวัสดิการ ส.ป.ก.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หลักสูตร 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 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หลักสูตรที่ 1 การทำพวงกุญแจแบบญี่ปุ่น 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หลักสูตรที่ 2 การทำขนมชั้น 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12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ปฏิบัติธรรมวันธรรม-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สวนะ		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12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กิจกรรมส่งเสริมพระพุทธศาสนาเนื่องในเทศกาลมาฆบูชา (ไหว้พระ 7 วัด กรุงเทพ - นครนายก)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จำนวน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      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12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กิจกรรมแห่เทียนพรรษาเนื่องในวันอาสาฬหบูชาและวัน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เข้าพรรษา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1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12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กิจกรรมเต้นแอโรบิค (สัปดาห์ 2 ครั้ง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			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71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</a:p>
          <a:p>
            <a:pPr marL="342900" indent="-342900">
              <a:buAutoNum type="arabicPeriod" startAt="12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จำหน่ายเสื้อตราสัญลักษณ์				 จำนวน       3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,565          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pPr marL="342900" indent="-342900">
              <a:buAutoNum type="arabicPeriod" startAt="12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ออกหนังรับรองเพื่อเข้าร่วมโครงการสวัสดิการเงินกู้ 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ธอส.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/กรุงไทย		จำนวน          107           ราย</a:t>
            </a:r>
          </a:p>
          <a:p>
            <a:pPr marL="342900" indent="-342900">
              <a:buAutoNum type="arabicPeriod" startAt="12"/>
            </a:pP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6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ด้านยุทธศาสตร์และวิชาการด้านการบริหารงานบุคคล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196752"/>
            <a:ext cx="82278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โครงการพัฒนานักยุทธศาสตร์เพื่อการปฏิรูปประเทศเชิงบูรณาการ  ส.ป.ก.ได้รับคัดเลือก	จำนวน   1    ราย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-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ลงนามข้อตกลงความร่วมมือกับสำนักงาน ก.พ. และสำนักงานทรัพยากรน้ำแห่งชาติ 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MOU)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 เพื่อสนับสนุนกลไกการปฏิบัติงานในโครงการสำคัญเชิงยุทธศาสตร์ / โครงการสำคัญระดับประเทศ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 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Policy Work Study Team)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โดยมีนายกรัฐมนตรี (พลเอกประยุทธ์ จันทร์โอชา) ให้เกียรติเป็นสักขีพยาน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 วันที่ 10 กันยาย 2561 ณ ตึกสันติไมตรี (หลังนอก) ทำเนียบรัฐบาล</a:t>
            </a:r>
          </a:p>
          <a:p>
            <a:pPr marL="342900" indent="-342900">
              <a:buAutoNum type="arabicPeriod" startAt="2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โครงการคัดเลือกข้าราชการพลเรือนสามัญเข้าสู่ระบบข้าราชการผู้มีผลสัมฤทธิ์สูง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(Hipps)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จำนวน    2    ราย</a:t>
            </a:r>
          </a:p>
          <a:p>
            <a:pPr marL="342900" indent="-342900"/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ประกาศหลักเกณฑ์การรับสมัครข้าราชการผู้มีผลสัมฤทธิ์สูง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การคัดเลือกข้าราชการผู้มีผลสัมฤทธิ์สูง (สอบสัมภาษณ์)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ส่งเข้ารับการคัดเลือกกับสำนักงาน ก.พ.โดยทดสอบภาควิชาความสามารถทั่วไปเชิงวิชาการ 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Aptitude Test)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  และผู้มีผลสัมฤทธิ์สำหรับการประเมินคุณลักษณะที่พึงประสงค์ของข้าราชการผู้มีผลสัมฤทธิ์สูง 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  เพื่อเข้าสู่ระบบข้าราชการผู้มีผลสัมฤทธิ์สูง รุ่นที่ 14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- การจัดทำกรอบการสั่งสมประสบการณ์สำหรับ ข้าราชการผู้มีผลสัมฤทธิ์สูง 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Hipps)</a:t>
            </a:r>
          </a:p>
          <a:p>
            <a:pPr marL="342900" indent="-342900"/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การพัฒนาบุคลากร ส.ป.ก. ตามระบบข้าราชการผู้มีผลสัมฤทธิ์สูง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Hipps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3.     โครงการจัดทำแผนกลยุทธ์การบริหารทรัพยากรบุคคล ปี 2561 – 2565		จำนวน   1     ครั้ง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4.     จัดทำรายงานตามระเบียบ ก.พ.ว่าด้วยการรายงานเกี่ยวกับการบริหารทรัพยากรบุคคล	จำนวน   2     ครั้ง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	 ของข้าราชการพลเรือนให้สำนักงาน ก.พ. และกระทรวงเกษตรและสหกรณ์			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5.     จัดทำรายงานการพัฒนาตามเกณฑ์คุณภาพการบริหารจัดการภาครัฐ 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PMQA) Working Team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หมวด 5 จำนวน   3    ครั้ง 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 descr="http://tsac2012.files.wordpress.com/2012/04/group-coope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872" y="5975947"/>
            <a:ext cx="1152128" cy="88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2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ด้านยุทธศาสตร์และวิชาการด้านการบริหารงานบุคคล(ต่อ)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196752"/>
            <a:ext cx="8227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6. โครงการฝึกอบรม “การพัฒนาศักยภาพเพื่อเตรียมความพร้อมปฏิรูปที่ดินจังหวัด ระดับอำนวยการต้น”     จำนวน      1    ครั้ง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7. โครงการพัฒนาบุคลากรโดยใช้แนวคิด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Unit School 			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จำนวน      8   ครั้ง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8. การติดตาม/ตรวจสอบ/การควบคุมภายในการบริหารงานบุคคล			      จำนวน      2   ครั้ง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9. การเตรียมความพร้อมเกี่ยวกับประสบการณ์ในงานที่หลากหลาย			      จำนวน      120 ราย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(ตรวจสอบผู้มีคุณสมบัติที่จะแต่งตั้งให้ดำรงตำแหน่งอำนวยการต้น ตามประสบการณ์ในงานที่หลากหลาย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ประจำปีงบประมาณ พ.ศ.2561) 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10.การดำเนินการปรับปรุงเส้นทางความก้าวหน้าในสายอาชีพ 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Career Path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และแผนสืบทอดตำแหน่ง      จำนวน     1    ครั้ง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Succession Plan) </a:t>
            </a:r>
          </a:p>
          <a:p>
            <a:pPr marL="342900" indent="-342900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การประชุมคณะทำงานเพื่อทบทวนการกำหนดเส้นทางก้าวหน้าในสายอาชีพ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Career Path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และแผนสืบทอดตำแหน่ง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Succession Plan)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ก่อนนำเสนอคณะทำงานกำหนดตำแหน่ง (ประชุมคณะย่อย)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และนำผลการประชุมมาศึกษาวิเคราะห์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- รายงานผลการวิเคราะห์แบบสำรวจความคิดเห็นเพื่อใช้ประกอบการพิจารณาในการปรับปรุงการบริหารงานบุคคล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เกี่ยวกับการแต่งตั้ง (ระดับชำนาญการพิเศษ / ระดับอำนวยการต้น) ให้มีประสิทธิภาพมากขึ้น 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11.การเตรียมความพร้อมและพัฒนานักบริหาร ส.ป.ก. โดยการส่งเข้ารับการที่สถาบัน/หน่วยงานอื่นเป็นผู้จัดการอบรม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หลักสูตรผู้นำที่มีวิสัยทัศน์และคุณธรรม (นบส.1)			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จำนวน      5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- หลักสูตรการพัฒนานักบริหารระดับสูง (นบส.2) ระดับรองเลขาธิการ			      จำนวน      1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- โครงการฝึกอบรมเสริมหลักสูตรนักบริหารระดับสูง (ส.นบส.) 			      จำนวน      3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- หลักสูตรรัฐบาลอิเล็กทรอนิกส์ รุ่นที่ 5 					      จำนวน      1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- หลักสูตรนักบริหารรัฐบาลอิเล็กทรอนิกส์ รุ่นที่ 8				      จำนวน      1 ราย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4" descr="http://t2.gstatic.com/images?q=tbn:ANd9GcSeqatJlPe8DcxquXuWJ0D_NIV04I_aoL6Y2SKIXIh9nOwmiP_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346219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2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ro123\Desktop\การ์ตูนดุกดิ๊ก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96" y="5877272"/>
            <a:ext cx="936104" cy="860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ด้านยุทธศาสตร์และวิชาการด้านการบริหารงานบุคคล(ต่อ)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196752"/>
            <a:ext cx="867645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หลักสูตรนักบริหารการเงินการคลังภาครัฐ ระดับสูง รุ่นที่ 5			 จำนวน      1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หลักสูตรการบริหารเศรษฐกิจสาธารณะสำหรับนักบริหารระดับสูง รุ่นที่ 16 (ระดับอำนวยการ)	 จำนวน      2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หลักสูตรประกาศนียบัตรชั้นสูงการบริหารงานภาครัฐและกฎหมายมหาชน รุ่นที่ 17 (ระดับอำนวยการ) จำนวน      1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หลักสูตรนักบริหารการพัฒนาการเกษตรและสหกรณ์ ระดับสูง (นบส.กษ.)		  จำนวน      3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   (สามารถต่อ ส.นบส. ของ ก.พ.ได้)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หลักสูตรนักบริหารการพัฒนาการเกษตรและสหกรณ์ ระดับสูง (นบส.) รุ่นที่ 71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จำนวน      35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หลักสูตรนักบริหารการพัฒนาการเกษตรและสหกรณ์ ระดับกลาง (นบก.) รุ่น 82 – 85		  จำนวน      72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หลักสูตรนักบริหารการพัฒนาการเกษตรและสหกรณ์ ระดับต้น (นบต.) รุ่นที่ 25 – 28		  จำนวน      15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หลักสูตรนักกฎหมายภาครัฐ ระดับต้นปฏิบัติการ รุ่นที่ 15			  จำนวน      4  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หลักสูตรนักกฎหมายภาครัฐ ระดับกลาง ชำนาญการขึ้นไป รุ่นที่ 22 – 23		  จำนวน      26 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หลักสูตรการร่างกฎหมาย การให้ความเห็นทางกฎหมาย และดำเนินคดีปกครอง รุ่นที่ 18 – 19	  จำนวน      5  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หลักสูตรผู้ตรวจราชการ ระดับกรม ประจำปีงบประมาณ 2561			  จำนวน      1  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หลักสูตรผู้ช่วยผู้ตรวจราชการมือใหม่ ประจำปีงบประมาณ 2561 			  จำนวน      2  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หลักสูตรนักบริหารการพัฒนาตามแนวพระราชดำริ (นบร.) รุ่นที่ 7 ประจำปีงบประมาณ พ.ศ. 2561 	  จำนวน      1  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โครงการสัมมนาเชิงปฏิบัติการเพิ่มศักยภาพหัวหน้าส่วนราชการส่วนภูมิภาคกระทรวงเกษตรและสหกรณ์ ปฏิรูปที่ดินจังหวัด 72 จังหวัด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หลักสูตรนักพัฒนาบริหารศาสตร์ระดับกลาง รุ่นที่ 2 – 3 			  จำนวน      4   ราย</a:t>
            </a:r>
          </a:p>
          <a:p>
            <a:pPr marL="342900" indent="-342900"/>
            <a:endParaRPr lang="th-TH" sz="11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* การเตรียมความพร้อมและพัฒนานักบริหาร ส.ป.ก. 				  จำนวน    255 ราย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โดยการส่งเข้ารับการที่สถาบัน/หน่วยงานอื่นเป็นผู้จัดการอบรม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ด้านบริหารผลการปฏิบัติราชการและค่าตอบแทน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980728"/>
            <a:ext cx="86764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โครงการฝึกอบรม การเตรียมความพร้อมในการจัดทำผลงานเพื่อเลื่อนขึ้นแต่งตั้งให้ดำรงตำแหน่ง             จำนวน    2      ครั้ง	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สำหรับประเภทวิชาการ ระดับชำนาญการ ประจำปีงบประมาณ พ.ศ. 2561 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รุ่นที่ 1 วันจันทร์ที่ 29 มกราคม 2561 / - รุ่นที่ 2 วันจันทร์ที่ 5 กุมภาพันธ์ 2561</a:t>
            </a:r>
          </a:p>
          <a:p>
            <a:pPr marL="342900" indent="-342900">
              <a:buAutoNum type="arabicPeriod" startAt="2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โครงการอบรมการใช้โปรแกรมระบบสารสนเทศทรัพยากรบุคคลระดับกรม 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DPIS)	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   จำนวน    2      ครั้ง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ในการประเมินผลการปฏิบัติราชการของข้าราชการในสังกัด ส.ป.ก. ส่วนกลาง</a:t>
            </a:r>
          </a:p>
          <a:p>
            <a:pPr marL="342900" indent="-342900">
              <a:buAutoNum type="arabicPeriod" startAt="3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โครงการฝึกอบรมเชิงปฏิบัติการ เรื่อง การสร้างความรู้ ความเข้าใจ	 		          จำนวน    140   ราย 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ในการปฏิบัติงานด้านการประเมินผลการปฏิบัติราชการ การเลื่อนเงินเดือน 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และการใช้โปรแกรมระบบสารสนเทศทรัพยากรบุคคลระดับกรม 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DPIS)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ในการประเมินผลการปฏิบัติราชการของข้าราชการในสังกัด ส.ป.ก. </a:t>
            </a:r>
          </a:p>
          <a:p>
            <a:pPr marL="342900" indent="-342900">
              <a:buAutoNum type="arabicPeriod" startAt="4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การคัดเลือกบุคคลให้ได้รับเงินเพิ่มสำหรับตำแหน่งที่มีเหตุพิเศษ ตำแหน่งนิติกร (พ.ต.ก.)			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กรณีขอรับครั้งแรก/กรณีสูงขึ้น/กรณีต่อเนื่อง ปีงบประมาณ 2561 (ดำเนินการออกคำสั่งแล้ว)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กรณีขอรับครั้งแรก รอเข้า คณะกรรมการฯ			                         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จำนวน    1  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กรณีสูงขึ้น						           จำนวน    5   ราย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- กรณีต่อเนื่อง						           จำนวน    1   ราย</a:t>
            </a:r>
          </a:p>
          <a:p>
            <a:pPr marL="342900" indent="-342900">
              <a:buAutoNum type="arabicPeriod" startAt="5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การประเมินบุคคลและผลงานเพื่อแต่งตั้งให้ดำรงตำแหน่ง ในระดับที่สูงขึ้นจากระดับปฏิบัติการ 	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เลื่อนเป็นระดับชำนาญการ ปีงบประมาณ 2561 				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-ดำเนินการออกคำสั่งไปแล้วทั้งสิ้น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    จำนวน    31     ราย</a:t>
            </a:r>
          </a:p>
          <a:p>
            <a:pPr marL="342900" indent="-342900">
              <a:buAutoNum type="arabicPeriod" startAt="6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การให้ข้าราชการได้รับเงินเดือนตามคุณวุฒิตามช่วงเงินเดือน (ปัจจัยแรกบรรจุ)		           จำนวน    38   ราย</a:t>
            </a:r>
          </a:p>
          <a:p>
            <a:pPr marL="342900" indent="-342900">
              <a:buAutoNum type="arabicPeriod" startAt="6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การให้ข้าราชการได้รับเงินเดือนตามคุณวุฒิ (ป.โท/ป.เอก)			           จำนวน    1     ราย</a:t>
            </a:r>
          </a:p>
          <a:p>
            <a:pPr marL="342900" indent="-342900">
              <a:buAutoNum type="arabicPeriod" startAt="6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การประเมินบุคคลและผลงานเพื่อขอรับเงินประจำตำแหน่งระดับชำนาญการ		           จำนวน     1    ราย</a:t>
            </a:r>
          </a:p>
          <a:p>
            <a:pPr marL="342900" indent="-342900">
              <a:buAutoNum type="arabicPeriod" startAt="6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ดำเนินการในเรื่องการจัดทำสลิปเงินเดือนในระบบ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DPIS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(ดำเนินการตั้งแต่เดือน พฤษภาคม 2561 จนถึงปัจจุบัน)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ด้านข้อมูลประวัติบุคคลและบำเหน็จความชอบ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8617" y="1110509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ดำเนินการ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จัดข้าราชการเข้า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เฝ้า				จำนวน        42              ราย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บันทึก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ปรับปรุงฐานข้อมูล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ประวัติบุคคลใน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DPIS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ตามที่ได้รับแจ้ง		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859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การ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ดำเนินเกี่ยวกับเครื่องราชอิสริยาภรณ์ /เหรียญจักรพรรดิมาลา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ดำเนินการ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จัดทำบัตร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ประจำตัว				จำนวน         333            ราย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(ข้าราชการ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ลูกจ้างประจำ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พนักงานราชการ )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ดำเนินการ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เบิกจ่ายเงินจาก กบข.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	</a:t>
            </a: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เกษียณอายุ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ราชการ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53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 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- ตาย ลาออก ปลด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ออก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15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 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ดำเนินการ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จัดทำแฟ้มประวัติ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ข้าราชการ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บรรจุเข้ารับราชการ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ใหม่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46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โอนมารับราชการ ส.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ป.ก.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33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ย้ายไปหน่วยงาน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อื่น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จำนวน	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marL="342900" indent="-342900">
              <a:buAutoNum type="arabicPeriod" startAt="7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โครงการ พันธมิตรวิทยากร กบข ปี ๒๕๖๑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(Conference)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		 จำนวน         1              โครงการ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เรื่อง “สิทธิประโยชน์ของสมาชิกบำเหน็จบำนาญข้าราชการ”</a:t>
            </a:r>
          </a:p>
          <a:p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5" descr="D:\back up data 03.01.2559\Logo\team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5143512"/>
            <a:ext cx="2295462" cy="15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7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ขอความร่วมมือและประชาสัมพันธ์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1.bp.blogspot.com/_8DFI1r_-4ng/TINY2FX3-YI/AAAAAAAAAA4/WEwJNIIH0ow/s1600/51595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2397646" cy="2397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0817456"/>
              </p:ext>
            </p:extLst>
          </p:nvPr>
        </p:nvGraphicFramePr>
        <p:xfrm>
          <a:off x="215007" y="1484784"/>
          <a:ext cx="892899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63"/>
                <a:gridCol w="1351876"/>
                <a:gridCol w="1086166"/>
                <a:gridCol w="1512168"/>
                <a:gridCol w="1101536"/>
                <a:gridCol w="1778784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บุคลากร ส.ป.ก.</a:t>
                      </a:r>
                      <a:endParaRPr lang="th-TH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ส่วนกลาง</a:t>
                      </a:r>
                      <a:endParaRPr lang="th-TH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ส่วนภูมิภาค</a:t>
                      </a:r>
                      <a:endParaRPr lang="th-TH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:</a:t>
                      </a:r>
                      <a:r>
                        <a:rPr lang="th-TH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อัตรา</a:t>
                      </a:r>
                      <a:endParaRPr lang="th-TH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1.ข้าราชการ</a:t>
                      </a:r>
                      <a:endParaRPr lang="th-TH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696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Helvetica Light"/>
                        </a:rPr>
                        <a:t>35.66</a:t>
                      </a:r>
                      <a:endParaRPr lang="th-TH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  <a:sym typeface="Helvetica Light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256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Helvetica Light"/>
                        </a:rPr>
                        <a:t>64.34</a:t>
                      </a:r>
                      <a:endParaRPr lang="th-TH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  <a:sym typeface="Helvetica Light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952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2.ลูกจ้างประจำ</a:t>
                      </a:r>
                      <a:endParaRPr lang="th-TH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96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Helvetica Light"/>
                        </a:rPr>
                        <a:t>48.73</a:t>
                      </a:r>
                      <a:endParaRPr lang="th-TH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  <a:sym typeface="Helvetica Light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101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Helvetica Light"/>
                        </a:rPr>
                        <a:t>51.27</a:t>
                      </a:r>
                      <a:endParaRPr lang="th-TH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  <a:sym typeface="Helvetica Light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197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3.พนักงานราชการ</a:t>
                      </a:r>
                      <a:endParaRPr lang="th-TH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166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Helvetica Light"/>
                        </a:rPr>
                        <a:t>48.26</a:t>
                      </a:r>
                      <a:endParaRPr lang="th-TH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  <a:sym typeface="Helvetica Light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178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Helvetica Light"/>
                        </a:rPr>
                        <a:t>51.74</a:t>
                      </a:r>
                      <a:endParaRPr lang="th-TH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  <a:sym typeface="Helvetica Light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344</a:t>
                      </a: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332656"/>
            <a:ext cx="788436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สัดส่วนของบุคลากรสำนักงานการปฏิรูปที่ดินเพื่อเกษตรกรรม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3199" y="5733256"/>
            <a:ext cx="1413297" cy="991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980728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 ณ วันที่ 5 กันยายน 2561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ขอความร่วมมือ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391865"/>
            <a:ext cx="8676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กองการเจ้าหน้าที่ ได้ดำเนินการรับใบประกาศกำกับเครื่องราชอิสริยาภรณ์ประจำปี ๒๕๕๕ และเร่งดำเนินการตรวจสอบข้าราชการ ลูกจ้างประจำ และพนักงานราชการว่าอยู่สังกัดใด ซึ่งจะดำเนินการจัดทำหนังสือแจ้งเวียนเพื่อให้หน่วยงานสังกัดต่างๆ จัดบุคคลเพื่อมารับ               ใบประกาศกำกับเครื่องราชอิสริยาภรณ์ ทั้งนี้ กกจ.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ขอให้ท่านใช้ใบมอบฉันทะทุกครั้งหากมารับแทน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เพื่อเป็นหลักฐานในการติดต่อขอรับใบประกาศกำกับเครื่องราชอิสริยาภรณ์</a:t>
            </a:r>
          </a:p>
          <a:p>
            <a:pPr marL="342900" indent="-342900">
              <a:buAutoNum type="arabicPeriod"/>
            </a:pP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การส่งคืนเครื่องราชอิสริยาภรณ์ชั้นรอง ขอให้ข้าราชการรายใดที่ได้รับเครื่องราชอิสริยาภรณ์ ชั้นสูงขึ้น หรือจะเกษียณอายุราชการขอให้ดำเนินการส่งคืนเครื่องราชอิสริยาภรณ์ชั้นรองในตระกูลชั้นเดียวกัน เนื่องจากสำนักเลขาธิการคณะรัฐมนตรีมีการกำหนดหลักเกณฑ์การชดใช้ราคาของเครื่องราชอิสริยาภรณ์ทุกปี</a:t>
            </a:r>
          </a:p>
          <a:p>
            <a:pPr marL="342900" indent="-342900"/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3.     ข้าราชการที่ลืมรหัสผ่านที่ต้องใช้สำหรับการเข้าสู่ระบบ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DPIS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โดยกรอกข้อมูลคำร้อง เรื่องการตรวจสอบการเข้าใช้ระบบ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DPIS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ตามแบบฟอร์มที่กำหนดและจัดส่งที่กลุ่มพัฒนาระบบงานโครงสร้างและอัตรากำลัง หรือหมายเลขโทรศัพท์ 0-2282-3587 </a:t>
            </a:r>
          </a:p>
          <a:p>
            <a:pPr marL="342900" indent="-342900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ภายใน 1239,1240 </a:t>
            </a:r>
          </a:p>
          <a:p>
            <a:pPr marL="342900" indent="-342900">
              <a:buAutoNum type="arabicPeriod"/>
            </a:pP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3" descr="C:\Users\User\Desktop\business86-2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229200"/>
            <a:ext cx="1428760" cy="13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2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ประชาสัมพันธ์ (ต่อ)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1082928"/>
            <a:ext cx="79208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n w="1905"/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ประสบการณ์ในงานที่หลากหลายตามมาตรฐานกำหนดตำแหน่งประเภทอำนวยการ</a:t>
            </a:r>
          </a:p>
          <a:p>
            <a:r>
              <a:rPr lang="th-TH" sz="1800" b="1" dirty="0" smtClean="0">
                <a:ln w="1905"/>
                <a:latin typeface="TH SarabunPSK" pitchFamily="34" charset="-34"/>
                <a:ea typeface="Tahoma" pitchFamily="34" charset="0"/>
                <a:cs typeface="TH SarabunPSK" pitchFamily="34" charset="-34"/>
              </a:rPr>
              <a:t>	- ต่างสายงาน         	- ต่างหน่วยงาน </a:t>
            </a:r>
          </a:p>
          <a:p>
            <a:r>
              <a:rPr lang="th-TH" sz="1800" b="1" dirty="0" smtClean="0">
                <a:ln w="1905"/>
                <a:latin typeface="TH SarabunPSK" pitchFamily="34" charset="-34"/>
                <a:ea typeface="Tahoma" pitchFamily="34" charset="0"/>
                <a:cs typeface="TH SarabunPSK" pitchFamily="34" charset="-34"/>
              </a:rPr>
              <a:t>	- ต่างพื้นที่	  	- ต่างลักษณะงาน</a:t>
            </a:r>
          </a:p>
          <a:p>
            <a:r>
              <a:rPr lang="th-TH" sz="1800" b="1" dirty="0" smtClean="0">
                <a:ln w="1905"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เริ่มใช้ปีงบประมาณ 2562 – 2563 ไม่น้อยกว่า 2 อย่าง อย่างละ 1 ปี </a:t>
            </a:r>
          </a:p>
          <a:p>
            <a:r>
              <a:rPr lang="th-TH" sz="1800" b="1" dirty="0" smtClean="0">
                <a:ln w="1905"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และในปีงบประมาณ 2564 ไม่น้อยกว่า 3 อย่าง อย่างละ 2 ปี</a:t>
            </a:r>
          </a:p>
          <a:p>
            <a:endParaRPr lang="th-TH" sz="1800" b="1" dirty="0" smtClean="0">
              <a:ln w="1905"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th-TH" sz="1800" b="1" dirty="0" smtClean="0">
                <a:ln w="1905"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การพิจารณาประสบการณ์ในงานที่หลากหลายให้นำเสนอ อ.ก.พ. กระทรวง ให้ความเห็นชอบในหลักการก่อน </a:t>
            </a:r>
          </a:p>
          <a:p>
            <a:r>
              <a:rPr lang="th-TH" sz="1800" b="1" dirty="0" smtClean="0">
                <a:ln w="1905"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รวมทั้งกรณีต่างๆที่ไม่ชัดเจนให้นำเสนอต่อ อ.ก.พ.กระทรวงเป็นรายๆ ซึ่งจะต้องนำเสนอ อ.ก.พ. กรม เห็นชอบก่อนนำเสนอ อ.ก.พ. กระทรวง เนื่องจากมีผลกระทบต่อคนในองค์กร กรณีที่ไม่ชัดเจนให้นำเสนอเป็นรายๆ ไป เว้นแต่กรณีการรับโอนจากข้าราชการตามกฎหมายอื่น เช่น ข้าราชการครู พนักงานตามกฎหมายอื่น (พนักงานองค์การบริหารส่วนจังหวัด องค์การบริหารส่วนตำบล ฯลฯ) ให้นำเสนอ สำนักงาน ก.พ. พิจารณาเป็นรายๆ ไป</a:t>
            </a:r>
          </a:p>
          <a:p>
            <a:endParaRPr lang="th-TH" dirty="0"/>
          </a:p>
        </p:txBody>
      </p:sp>
      <p:pic>
        <p:nvPicPr>
          <p:cNvPr id="9" name="Picture 6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2114550" cy="2162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2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covermesongs.com/wp-content/uploads/2014/02/QA.jpg"/>
          <p:cNvPicPr>
            <a:picLocks noChangeAspect="1" noChangeArrowheads="1"/>
          </p:cNvPicPr>
          <p:nvPr/>
        </p:nvPicPr>
        <p:blipFill>
          <a:blip r:embed="rId2" cstate="print"/>
          <a:srcRect l="1819" t="2830" r="1979" b="3773"/>
          <a:stretch>
            <a:fillRect/>
          </a:stretch>
        </p:blipFill>
        <p:spPr bwMode="auto">
          <a:xfrm>
            <a:off x="1691680" y="3212976"/>
            <a:ext cx="5786478" cy="2357454"/>
          </a:xfrm>
          <a:prstGeom prst="rect">
            <a:avLst/>
          </a:prstGeom>
          <a:noFill/>
        </p:spPr>
      </p:pic>
      <p:sp>
        <p:nvSpPr>
          <p:cNvPr id="1026" name="AutoShape 2" descr="à¸à¸¥à¸à¸²à¸£à¸à¹à¸à¸«à¸²à¸£à¸¹à¸à¸ à¸²à¸à¸ªà¸³à¸«à¸£à¸±à¸ à¸­à¸°à¹à¸£à¹à¸­à¹à¸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28" name="AutoShape 4" descr="à¸à¸¥à¸à¸²à¸£à¸à¹à¸à¸«à¸²à¸£à¸¹à¸à¸ à¸²à¸à¸ªà¸³à¸«à¸£à¸±à¸ à¸­à¸°à¹à¸£à¹à¸­à¹à¸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0" name="AutoShape 6" descr="à¸à¸¥à¸à¸²à¸£à¸à¹à¸à¸«à¸²à¸£à¸¹à¸à¸ à¸²à¸à¸ªà¸³à¸«à¸£à¸±à¸ à¸­à¸°à¹à¸£à¹à¸­à¹à¸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1" name="Picture 7" descr="C:\Users\alro123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764704"/>
            <a:ext cx="1666875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62869"/>
            <a:ext cx="3933825" cy="296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ชื่อเรื่อง 3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000528" cy="1143000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ขอบคุณค่ะ</a:t>
            </a:r>
            <a:endParaRPr lang="th-TH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C:\Documents and Settings\alro\My Documents\Downloads\fram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547"/>
            <a:ext cx="40719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  <a:sym typeface="Helvetica Light"/>
              </a:rPr>
              <a:t>ผลการดำเนินงานการบริหารงานบุคคล </a:t>
            </a:r>
            <a:endParaRPr lang="th-TH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  <a:sym typeface="Helvetica Light"/>
            </a:endParaRPr>
          </a:p>
          <a:p>
            <a:pPr algn="ctr"/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  <a:sym typeface="Helvetica Light"/>
              </a:rPr>
              <a:t>ประจำปี</a:t>
            </a:r>
            <a:r>
              <a:rPr lang="th-TH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  <a:sym typeface="Helvetica Light"/>
              </a:rPr>
              <a:t>งบประมาณ พ.ศ.2561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488" y="4714884"/>
            <a:ext cx="36455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โดย </a:t>
            </a:r>
          </a:p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นางสาวเมตตา คุโณปถัมภ์</a:t>
            </a:r>
          </a:p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ผู้อำนวยการกองการเจ้าหน้าที่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022" t="21209" r="42400" b="9009"/>
          <a:stretch>
            <a:fillRect/>
          </a:stretch>
        </p:blipFill>
        <p:spPr bwMode="auto">
          <a:xfrm>
            <a:off x="611560" y="1500174"/>
            <a:ext cx="81439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84076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จำนวนประเภทระดับตำแหน่งของข้าราชการ ส.ป.ก.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48672" y="1084674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 ณ วันที่ 5 กันยายน 2561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04664"/>
            <a:ext cx="576064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โครงสร้างอายุข้าราชการ ส.ป.ก.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ตัวยึด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5764790"/>
              </p:ext>
            </p:extLst>
          </p:nvPr>
        </p:nvGraphicFramePr>
        <p:xfrm>
          <a:off x="0" y="1628800"/>
          <a:ext cx="9144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84168" y="1196752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 ณ วันที่ 5 กันยายน 2561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877272"/>
            <a:ext cx="1581542" cy="82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04664"/>
            <a:ext cx="576064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อายุเฉลี่ยข้าราชการ ส.ป.ก.จำแนกตามระดับ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graphicFrame>
        <p:nvGraphicFramePr>
          <p:cNvPr id="5" name="ตัวยึด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6034506"/>
              </p:ext>
            </p:extLst>
          </p:nvPr>
        </p:nvGraphicFramePr>
        <p:xfrm>
          <a:off x="179512" y="1556792"/>
          <a:ext cx="87129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28592" y="1372706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 ณ วันที่ 5 กันยายน 2561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7452320" y="5229200"/>
            <a:ext cx="1368152" cy="1224136"/>
            <a:chOff x="317500" y="317500"/>
            <a:chExt cx="3145536" cy="3755136"/>
          </a:xfrm>
        </p:grpSpPr>
        <p:pic>
          <p:nvPicPr>
            <p:cNvPr id="9" name="PFE element 4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3145536" cy="3755136"/>
            </a:xfrm>
            <a:prstGeom prst="rect">
              <a:avLst/>
            </a:prstGeom>
          </p:spPr>
        </p:pic>
        <p:sp>
          <p:nvSpPr>
            <p:cNvPr id="10" name="Shape_86"/>
            <p:cNvSpPr/>
            <p:nvPr/>
          </p:nvSpPr>
          <p:spPr>
            <a:xfrm>
              <a:off x="317500" y="317500"/>
              <a:ext cx="3145536" cy="3755136"/>
            </a:xfrm>
            <a:prstGeom prst="rect">
              <a:avLst/>
            </a:prstGeom>
            <a:blipFill dpi="0" rotWithShape="1">
              <a:blip r:embed="rId5" cstate="print">
                <a:alphaModFix amt="0"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3"/>
          <p:cNvGrpSpPr/>
          <p:nvPr/>
        </p:nvGrpSpPr>
        <p:grpSpPr>
          <a:xfrm>
            <a:off x="142844" y="5213751"/>
            <a:ext cx="1967544" cy="787017"/>
            <a:chOff x="3380" y="1638491"/>
            <a:chExt cx="1967544" cy="787017"/>
          </a:xfrm>
        </p:grpSpPr>
        <p:sp>
          <p:nvSpPr>
            <p:cNvPr id="5" name="เครื่องหมายบั้ง 4"/>
            <p:cNvSpPr/>
            <p:nvPr/>
          </p:nvSpPr>
          <p:spPr>
            <a:xfrm>
              <a:off x="3380" y="1638491"/>
              <a:ext cx="1967544" cy="7870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เครื่องหมายบั้ง 4"/>
            <p:cNvSpPr/>
            <p:nvPr/>
          </p:nvSpPr>
          <p:spPr>
            <a:xfrm>
              <a:off x="396889" y="1638491"/>
              <a:ext cx="1180527" cy="787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สรรหา (</a:t>
              </a:r>
              <a:r>
                <a:rPr lang="en-US" sz="16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Recruit)</a:t>
              </a:r>
              <a:endParaRPr lang="th-TH" sz="16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กลุ่ม 6"/>
          <p:cNvGrpSpPr/>
          <p:nvPr/>
        </p:nvGrpSpPr>
        <p:grpSpPr>
          <a:xfrm>
            <a:off x="2214546" y="5213751"/>
            <a:ext cx="2398574" cy="787017"/>
            <a:chOff x="1774170" y="1638491"/>
            <a:chExt cx="1967544" cy="787017"/>
          </a:xfrm>
        </p:grpSpPr>
        <p:sp>
          <p:nvSpPr>
            <p:cNvPr id="14" name="เครื่องหมายบั้ง 13"/>
            <p:cNvSpPr/>
            <p:nvPr/>
          </p:nvSpPr>
          <p:spPr>
            <a:xfrm>
              <a:off x="1774170" y="1638491"/>
              <a:ext cx="1967544" cy="7870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เครื่องหมายบั้ง 4"/>
            <p:cNvSpPr/>
            <p:nvPr/>
          </p:nvSpPr>
          <p:spPr>
            <a:xfrm>
              <a:off x="2167679" y="1638491"/>
              <a:ext cx="1180527" cy="787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พัฒนา 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(Development)</a:t>
              </a:r>
              <a:endParaRPr lang="th-TH" sz="14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กลุ่ม 7"/>
          <p:cNvGrpSpPr/>
          <p:nvPr/>
        </p:nvGrpSpPr>
        <p:grpSpPr>
          <a:xfrm>
            <a:off x="4857752" y="5213751"/>
            <a:ext cx="1967544" cy="787017"/>
            <a:chOff x="3544960" y="1638491"/>
            <a:chExt cx="1967544" cy="787017"/>
          </a:xfrm>
        </p:grpSpPr>
        <p:sp>
          <p:nvSpPr>
            <p:cNvPr id="12" name="เครื่องหมายบั้ง 11"/>
            <p:cNvSpPr/>
            <p:nvPr/>
          </p:nvSpPr>
          <p:spPr>
            <a:xfrm>
              <a:off x="3544960" y="1638491"/>
              <a:ext cx="1967544" cy="7870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เครื่องหมายบั้ง 6"/>
            <p:cNvSpPr/>
            <p:nvPr/>
          </p:nvSpPr>
          <p:spPr>
            <a:xfrm>
              <a:off x="3938469" y="1638491"/>
              <a:ext cx="1180527" cy="787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รักษาไว้ (</a:t>
              </a:r>
              <a:r>
                <a:rPr lang="en-US" sz="16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Retain)</a:t>
              </a:r>
              <a:endParaRPr lang="th-TH" sz="16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กลุ่ม 8"/>
          <p:cNvGrpSpPr/>
          <p:nvPr/>
        </p:nvGrpSpPr>
        <p:grpSpPr>
          <a:xfrm>
            <a:off x="7105050" y="5213751"/>
            <a:ext cx="1967544" cy="787017"/>
            <a:chOff x="5315751" y="1638491"/>
            <a:chExt cx="1967544" cy="787017"/>
          </a:xfrm>
        </p:grpSpPr>
        <p:sp>
          <p:nvSpPr>
            <p:cNvPr id="10" name="เครื่องหมายบั้ง 9"/>
            <p:cNvSpPr/>
            <p:nvPr/>
          </p:nvSpPr>
          <p:spPr>
            <a:xfrm>
              <a:off x="5315751" y="1638491"/>
              <a:ext cx="1967544" cy="7870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เครื่องหมายบั้ง 8"/>
            <p:cNvSpPr/>
            <p:nvPr/>
          </p:nvSpPr>
          <p:spPr>
            <a:xfrm>
              <a:off x="5709260" y="1638491"/>
              <a:ext cx="1180527" cy="787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4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ใช้ประโยชน์ (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Utilize)</a:t>
              </a:r>
              <a:endParaRPr lang="th-TH" sz="14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29" y="2284793"/>
            <a:ext cx="197264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ตัวเชื่อมต่อตรง 17"/>
          <p:cNvCxnSpPr/>
          <p:nvPr/>
        </p:nvCxnSpPr>
        <p:spPr>
          <a:xfrm>
            <a:off x="0" y="4999397"/>
            <a:ext cx="9144000" cy="1708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822299" y="3605602"/>
            <a:ext cx="2786082" cy="1588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5400000">
            <a:off x="3179753" y="3605602"/>
            <a:ext cx="2786082" cy="1588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rot="5400000">
            <a:off x="5464181" y="3605602"/>
            <a:ext cx="2786082" cy="1588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rgbClr val="99FFCC"/>
          </a:solidFill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ผลดำเนินงานการบริหารทรัพยากรบุคคล </a:t>
            </a:r>
            <a:br>
              <a:rPr lang="th-TH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ปีงบประมาณ พ.ศ. 2561</a:t>
            </a:r>
            <a:endParaRPr lang="th-TH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00372"/>
            <a:ext cx="2192062" cy="179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200501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143248"/>
            <a:ext cx="1785918" cy="119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643578"/>
            <a:ext cx="1291584" cy="1051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ด้านพัฒนาระบบงานโครงสร้างและอัตรากำลัง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196752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การปรับปรุงการกำหนดตำแหน่ง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	 1.1 การปรับปรุงการกำหนดตำแหน่งเป็นระดับสูงขึ้น 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	     - ประเภทวิชาการระดับชำนาญพิเศษ			จำนวน        24              ตำแหน่ง</a:t>
            </a:r>
          </a:p>
          <a:p>
            <a:pPr marL="800100" lvl="1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- ประเภททั่วไประดับอาวุโส				จำนวน        4               ตำแหน่ง</a:t>
            </a:r>
          </a:p>
          <a:p>
            <a:pPr marL="800100" lvl="1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(ยุบเลิกตำแหน่ง จำนวน 15 ตำแหน่ง)</a:t>
            </a:r>
          </a:p>
          <a:p>
            <a:pPr marL="800100" lvl="1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- ขอยกเว้นหลักเกณฑ์การปรับปรุงการกำหนดตำแหน่ง		จำนวน        23              ตำแหน่ง</a:t>
            </a:r>
          </a:p>
          <a:p>
            <a:pPr marL="800100" lvl="1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(นายช่างสำรวจ ส.ป.ก.จังหวัด)</a:t>
            </a:r>
          </a:p>
          <a:p>
            <a:pPr marL="800100" lvl="1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1.2 การเปลี่ยนชื่อตำแหน่งในสายงาน			</a:t>
            </a:r>
          </a:p>
          <a:p>
            <a:pPr marL="800100" lvl="1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- ดำเนินการแล้ว					จำนวน        5               ตำแหน่ง</a:t>
            </a:r>
          </a:p>
          <a:p>
            <a:pPr marL="800100" lvl="1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- อยู่ระหว่างเสนอคณะกรรมการกลั่นกรองฯ กระทรวง		จำนวน        21             ตำแหน่ง</a:t>
            </a:r>
          </a:p>
          <a:p>
            <a:pPr marL="800100" lvl="1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1.3 การเกลี่ยอัตรากำลัง (ตัดโอนตำแหน่งและอัตราเงินเดือน)		จำนวน        2               ตำแหน่ง</a:t>
            </a:r>
          </a:p>
          <a:p>
            <a:pPr marL="800100" lvl="1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1.4 การปรับปรุงการกำหนดตำแหน่งเป็นระดับต่ำลง 1 ระดับเป็นการชั่วคราว      จำนวน        45             ตำแหน่ง</a:t>
            </a: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2.   การดำเนินการวิเคราะห์ภารกิจ และกำหนดกรอบอัตรากำลังใน ส.ป.ก.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   -จัดประชุมคณะทำงานจัดทำรายละเอียดข้อมูลการวิเคราะห์งานและอัตรากำลัง	จำนวน	2	ครั้ง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     เพื่อกำหนดอัตรากำลัง (ส่วนภูมิภาค)</a:t>
            </a:r>
          </a:p>
          <a:p>
            <a:pPr marL="342900" indent="-342900">
              <a:buAutoNum type="arabicPeriod" startAt="3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การขอรับการจัดสรรอัตรากำลังข้าราชการที่เกษียณอายุเมื่อสิ้นปีงบประมาณ พ.ศ.2560  จำนวน     46             ตำแหน่ง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4.    การจัดทำข้อมูลรายละเอียดประสบการในงานที่หลากหลายตามมาตรฐานกำหนดตำแหน่ง             1               เรื่อง</a:t>
            </a:r>
          </a:p>
          <a:p>
            <a:pPr marL="342900" indent="-34290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ประเภทอำนวยการเสนอ อ.ก.พ.กระทรวงพิจารณา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		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360912" cy="748840"/>
          </a:xfrm>
        </p:spPr>
        <p:txBody>
          <a:bodyPr>
            <a:normAutofit fontScale="90000"/>
          </a:bodyPr>
          <a:lstStyle/>
          <a:p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แนวทางการทดแทนอัตราว่างจากผลเกษียณอายุของข้าราชการด้านการจ้างงานรูปแบบอื่น (มติ ครม.เมี่อวันที่ 3 ตุลาคม 2560)</a:t>
            </a:r>
            <a:endParaRPr lang="th-TH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282" y="2643182"/>
            <a:ext cx="200026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ประเภททั่วไป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4214818"/>
            <a:ext cx="2000264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ประเภทวิชาการ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 rot="5400000">
            <a:off x="464315" y="3393281"/>
            <a:ext cx="4071966" cy="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2786050" y="1357298"/>
            <a:ext cx="2786082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ตำแหน่งในสายงานสนับสนุน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2786050" y="2428868"/>
            <a:ext cx="2786082" cy="121444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ทดแทน ร้อยละ 100          ของอัตราเกษียณ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ยกเว้นระดับอาวุโส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2857488" y="4071942"/>
            <a:ext cx="2786082" cy="114300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ทดแทนอย่างน้อย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ร้อยละ 10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ของอัตราเกษียณ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072198" y="1357298"/>
            <a:ext cx="2714644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ตำแหน่งในสายงานหลัก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6072198" y="2428868"/>
            <a:ext cx="2786082" cy="114300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ทดแทนอย่างน้อย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ร้อยละ 10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ของอัตราเกษียณ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6072198" y="4143380"/>
            <a:ext cx="2786082" cy="107157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พิจารณาทดแทน            ตามความจำเป็นของภารกิจ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3821902" y="3393281"/>
            <a:ext cx="4071966" cy="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71438" y="3786190"/>
            <a:ext cx="8929718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71406" y="2214554"/>
            <a:ext cx="8929718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คำบรรยายภาพแบบสี่เหลี่ยมมุมมน 26"/>
          <p:cNvSpPr/>
          <p:nvPr/>
        </p:nvSpPr>
        <p:spPr>
          <a:xfrm>
            <a:off x="5286380" y="5643578"/>
            <a:ext cx="3500462" cy="1071570"/>
          </a:xfrm>
          <a:prstGeom prst="wedgeRoundRectCallout">
            <a:avLst>
              <a:gd name="adj1" fmla="val -73136"/>
              <a:gd name="adj2" fmla="val -6306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มีผลบังคับใช้ ณ วันที่              1 ตุลาคม 2561 เป็นต้นไป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03648" y="68025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ด้านพัฒนาระบบงานโครงสร้างและ</a:t>
            </a:r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อัตรากำลัง (ต่อ)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44" y="5786454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24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ให้ทดแทนอัตราข้าราชการเกษียณต่ออัตราพนักงานราชการในสัดส่วน 1</a:t>
            </a:r>
            <a:r>
              <a:rPr lang="en-US" sz="24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:1</a:t>
            </a:r>
            <a:endParaRPr lang="th-TH" sz="2400" b="1" dirty="0" smtClean="0">
              <a:solidFill>
                <a:schemeClr val="dk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14413"/>
            <a:ext cx="7929618" cy="548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68025"/>
            <a:ext cx="748883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ด้านพัฒนาระบบงานโครงสร้างและ</a:t>
            </a:r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อัตรากำลัง (ต่อ)</a:t>
            </a:r>
            <a:endParaRPr lang="th-TH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690</Words>
  <Application>Microsoft Office PowerPoint</Application>
  <PresentationFormat>นำเสนอทางหน้าจอ (4:3)</PresentationFormat>
  <Paragraphs>306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       ผลดำเนินงานการบริหารทรัพยากรบุคคล  ปีงบประมาณ พ.ศ. 2561</vt:lpstr>
      <vt:lpstr>ภาพนิ่ง 7</vt:lpstr>
      <vt:lpstr>1. แนวทางการทดแทนอัตราว่างจากผลเกษียณอายุของข้าราชการด้านการจ้างงานรูปแบบอื่น (มติ ครม.เมี่อวันที่ 3 ตุลาคม 2560)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ขอความร่วมมือและประชาสัมพันธ์</vt:lpstr>
      <vt:lpstr>ภาพนิ่ง 20</vt:lpstr>
      <vt:lpstr>ภาพนิ่ง 21</vt:lpstr>
      <vt:lpstr>ภาพนิ่ง 22</vt:lpstr>
      <vt:lpstr>ขอบคุณค่ะ</vt:lpstr>
      <vt:lpstr>ภาพนิ่ง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alro123</dc:creator>
  <cp:lastModifiedBy>hp</cp:lastModifiedBy>
  <cp:revision>111</cp:revision>
  <dcterms:created xsi:type="dcterms:W3CDTF">2018-09-05T06:42:30Z</dcterms:created>
  <dcterms:modified xsi:type="dcterms:W3CDTF">2018-09-11T01:18:08Z</dcterms:modified>
</cp:coreProperties>
</file>