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61" r:id="rId2"/>
    <p:sldId id="287" r:id="rId3"/>
    <p:sldId id="288" r:id="rId4"/>
    <p:sldId id="299" r:id="rId5"/>
    <p:sldId id="267" r:id="rId6"/>
    <p:sldId id="268" r:id="rId7"/>
    <p:sldId id="276" r:id="rId8"/>
    <p:sldId id="297" r:id="rId9"/>
    <p:sldId id="298" r:id="rId10"/>
    <p:sldId id="279" r:id="rId11"/>
    <p:sldId id="282" r:id="rId12"/>
    <p:sldId id="283" r:id="rId13"/>
    <p:sldId id="284" r:id="rId14"/>
    <p:sldId id="289" r:id="rId15"/>
    <p:sldId id="290" r:id="rId16"/>
    <p:sldId id="285" r:id="rId17"/>
    <p:sldId id="294" r:id="rId18"/>
    <p:sldId id="301" r:id="rId19"/>
    <p:sldId id="300" r:id="rId20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C9CE"/>
    <a:srgbClr val="B7A6AD"/>
    <a:srgbClr val="D1C6BF"/>
    <a:srgbClr val="CC66FF"/>
    <a:srgbClr val="CC00CC"/>
    <a:srgbClr val="660066"/>
    <a:srgbClr val="CC3300"/>
    <a:srgbClr val="FF2D2D"/>
    <a:srgbClr val="C8BACE"/>
    <a:srgbClr val="CAB3A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407" autoAdjust="0"/>
  </p:normalViewPr>
  <p:slideViewPr>
    <p:cSldViewPr snapToGrid="0">
      <p:cViewPr varScale="1">
        <p:scale>
          <a:sx n="70" d="100"/>
          <a:sy n="70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88;&#3640;&#3603;&#3616;&#3634;&#3614;&#3594;&#3637;&#3623;&#3636;&#3605;&#3648;&#3585;&#3625;&#3605;&#3619;&#3585;&#3619;%2061\&#3612;&#3621;&#3612;&#3621;&#3636;&#3605;&#3651;&#3609;&#3648;&#3586;&#3605;&#3611;&#3599;&#3636;&#3619;&#3641;&#3611;%206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88;&#3640;&#3603;&#3616;&#3634;&#3614;&#3594;&#3637;&#3623;&#3636;&#3605;&#3648;&#3585;&#3625;&#3605;&#3619;&#3585;&#3619;%2061\&#3612;&#3621;&#3612;&#3621;&#3636;&#3605;&#3651;&#3609;&#3648;&#3586;&#3605;&#3611;&#3599;&#3636;&#3619;&#3641;&#3611;%206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88;&#3640;&#3603;&#3616;&#3634;&#3614;&#3594;&#3637;&#3623;&#3636;&#3605;&#3648;&#3585;&#3625;&#3605;&#3619;&#3585;&#3619;%2061\&#3612;&#3621;&#3612;&#3621;&#3636;&#3605;&#3651;&#3609;&#3648;&#3586;&#3605;&#3611;&#3599;&#3636;&#3619;&#3641;&#3611;%2061%20(&#3610;&#3633;&#3609;&#3607;&#3638;&#3585;&#3629;&#3633;&#3605;&#3650;&#3609;&#3617;&#3633;&#3605;&#3636;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88;&#3640;&#3603;&#3616;&#3634;&#3614;&#3594;&#3637;&#3623;&#3636;&#3605;&#3648;&#3585;&#3625;&#3605;&#3619;&#3585;&#3619;%2061\&#3612;&#3621;&#3612;&#3621;&#3636;&#3605;&#3651;&#3609;&#3648;&#3586;&#3605;&#3611;&#3599;&#3636;&#3619;&#3641;&#3611;%2061%20(&#3610;&#3633;&#3609;&#3607;&#3638;&#3585;&#3629;&#3633;&#3605;&#3650;&#3609;&#3617;&#3633;&#3605;&#3636;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88;&#3640;&#3603;&#3616;&#3634;&#3614;&#3594;&#3637;&#3623;&#3636;&#3605;&#3648;&#3585;&#3625;&#3605;&#3619;&#3585;&#3619;%2061\&#3612;&#3621;&#3612;&#3621;&#3636;&#3605;&#3651;&#3609;&#3648;&#3586;&#3605;&#3611;&#3599;&#3636;&#3619;&#3641;&#3611;%206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88;&#3640;&#3603;&#3616;&#3634;&#3614;&#3594;&#3637;&#3623;&#3636;&#3605;&#3648;&#3585;&#3625;&#3605;&#3619;&#3585;&#3619;%2061\&#3612;&#3621;&#3612;&#3621;&#3636;&#3605;&#3651;&#3609;&#3648;&#3586;&#3605;&#3611;&#3599;&#3636;&#3619;&#3641;&#3611;%206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88;&#3640;&#3603;&#3616;&#3634;&#3614;&#3594;&#3637;&#3623;&#3636;&#3605;&#3648;&#3585;&#3625;&#3605;&#3619;&#3585;&#3619;%2061\&#3612;&#3621;&#3612;&#3621;&#3636;&#3605;&#3651;&#3609;&#3648;&#3586;&#3605;&#3611;&#3599;&#3636;&#3619;&#3641;&#3611;%206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88;&#3640;&#3603;&#3616;&#3634;&#3614;&#3594;&#3637;&#3623;&#3636;&#3605;&#3648;&#3585;&#3625;&#3605;&#3619;&#3585;&#3619;%2061\&#3612;&#3621;&#3612;&#3621;&#3636;&#3605;&#3651;&#3609;&#3648;&#3586;&#3605;&#3611;&#3599;&#3636;&#3619;&#3641;&#3611;%206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88;&#3640;&#3603;&#3616;&#3634;&#3614;&#3594;&#3637;&#3623;&#3636;&#3605;&#3648;&#3585;&#3625;&#3605;&#3619;&#3585;&#3619;%2061\&#3612;&#3621;&#3612;&#3621;&#3636;&#3605;&#3651;&#3609;&#3648;&#3586;&#3605;&#3611;&#3599;&#3636;&#3619;&#3641;&#3611;%206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view3D>
      <c:rotX val="30"/>
      <c:rotY val="100"/>
      <c:perspective val="30"/>
    </c:view3D>
    <c:plotArea>
      <c:layout>
        <c:manualLayout>
          <c:layoutTarget val="inner"/>
          <c:xMode val="edge"/>
          <c:yMode val="edge"/>
          <c:x val="9.2974621707562072E-2"/>
          <c:y val="0.16955727534761408"/>
          <c:w val="0.8203359390727053"/>
          <c:h val="0.78761282653108244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0.14084567607817425"/>
                  <c:y val="-0.35775551058087718"/>
                </c:manualLayout>
              </c:layout>
              <c:tx>
                <c:rich>
                  <a:bodyPr/>
                  <a:lstStyle/>
                  <a:p>
                    <a:pPr>
                      <a:defRPr sz="180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defRPr>
                    </a:pPr>
                    <a:r>
                      <a:rPr lang="th-TH" b="0">
                        <a:solidFill>
                          <a:schemeClr val="bg1"/>
                        </a:solidFill>
                      </a:rPr>
                      <a:t>น้ำฝน
56%</a:t>
                    </a:r>
                  </a:p>
                </c:rich>
              </c:tx>
              <c:spPr/>
              <c:showCatName val="1"/>
              <c:showPercent val="1"/>
            </c:dLbl>
            <c:dLbl>
              <c:idx val="1"/>
              <c:layout>
                <c:manualLayout>
                  <c:x val="2.009015570144701E-2"/>
                  <c:y val="-1.0928325444419448E-2"/>
                </c:manualLayout>
              </c:layout>
              <c:spPr/>
              <c:txPr>
                <a:bodyPr/>
                <a:lstStyle/>
                <a:p>
                  <a:pPr>
                    <a:defRPr sz="1800">
                      <a:solidFill>
                        <a:schemeClr val="tx1"/>
                      </a:solidFill>
                      <a:latin typeface="TH SarabunPSK" pitchFamily="34" charset="-34"/>
                      <a:cs typeface="TH SarabunPSK" pitchFamily="34" charset="-34"/>
                    </a:defRPr>
                  </a:pPr>
                  <a:endParaRPr lang="th-TH"/>
                </a:p>
              </c:txPr>
              <c:showCatName val="1"/>
              <c:showPercent val="1"/>
            </c:dLbl>
            <c:dLbl>
              <c:idx val="2"/>
              <c:layout>
                <c:manualLayout>
                  <c:x val="9.2582305590159369E-3"/>
                  <c:y val="-0.35003344134787334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-0.15135744722560943"/>
                  <c:y val="7.7508615238537207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800">
                    <a:solidFill>
                      <a:sysClr val="windowText" lastClr="000000"/>
                    </a:solidFill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CatName val="1"/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น้ำฝน</c:v>
                </c:pt>
                <c:pt idx="1">
                  <c:v>น้ำบาดาล</c:v>
                </c:pt>
                <c:pt idx="2">
                  <c:v>คลองชลประทาน</c:v>
                </c:pt>
                <c:pt idx="3">
                  <c:v>อื่นๆ</c:v>
                </c:pt>
              </c:strCache>
            </c:strRef>
          </c:cat>
          <c:val>
            <c:numRef>
              <c:f>Sheet1!$F$2:$F$5</c:f>
              <c:numCache>
                <c:formatCode>_-* #,##0_-;\-* #,##0_-;_-* "-"??_-;_-@_-</c:formatCode>
                <c:ptCount val="4"/>
                <c:pt idx="0">
                  <c:v>4906</c:v>
                </c:pt>
                <c:pt idx="1">
                  <c:v>995</c:v>
                </c:pt>
                <c:pt idx="2">
                  <c:v>1086</c:v>
                </c:pt>
                <c:pt idx="3">
                  <c:v>1754</c:v>
                </c:pt>
              </c:numCache>
            </c:numRef>
          </c:val>
        </c:ser>
      </c:pie3DChart>
    </c:plotArea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น้ำฝน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</c:strCache>
            </c:strRef>
          </c:cat>
          <c:val>
            <c:numRef>
              <c:f>Sheet1!$B$2:$E$2</c:f>
              <c:numCache>
                <c:formatCode>_-* #,##0_-;\-* #,##0_-;_-* "-"??_-;_-@_-</c:formatCode>
                <c:ptCount val="4"/>
                <c:pt idx="0">
                  <c:v>1469</c:v>
                </c:pt>
                <c:pt idx="1">
                  <c:v>2080</c:v>
                </c:pt>
                <c:pt idx="2">
                  <c:v>536</c:v>
                </c:pt>
                <c:pt idx="3">
                  <c:v>821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น้ำบาดาล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</c:strCache>
            </c:strRef>
          </c:cat>
          <c:val>
            <c:numRef>
              <c:f>Sheet1!$B$3:$E$3</c:f>
              <c:numCache>
                <c:formatCode>_-* #,##0_-;\-* #,##0_-;_-* "-"??_-;_-@_-</c:formatCode>
                <c:ptCount val="4"/>
                <c:pt idx="0">
                  <c:v>137</c:v>
                </c:pt>
                <c:pt idx="1">
                  <c:v>440</c:v>
                </c:pt>
                <c:pt idx="2">
                  <c:v>221</c:v>
                </c:pt>
                <c:pt idx="3">
                  <c:v>197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คลองชลประทาน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</c:strCache>
            </c:strRef>
          </c:cat>
          <c:val>
            <c:numRef>
              <c:f>Sheet1!$B$4:$E$4</c:f>
              <c:numCache>
                <c:formatCode>_-* #,##0_-;\-* #,##0_-;_-* "-"??_-;_-@_-</c:formatCode>
                <c:ptCount val="4"/>
                <c:pt idx="0">
                  <c:v>362</c:v>
                </c:pt>
                <c:pt idx="1">
                  <c:v>406</c:v>
                </c:pt>
                <c:pt idx="2">
                  <c:v>131</c:v>
                </c:pt>
                <c:pt idx="3">
                  <c:v>187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อื่นๆ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</c:strCache>
            </c:strRef>
          </c:cat>
          <c:val>
            <c:numRef>
              <c:f>Sheet1!$B$5:$E$5</c:f>
              <c:numCache>
                <c:formatCode>_-* #,##0_-;\-* #,##0_-;_-* "-"??_-;_-@_-</c:formatCode>
                <c:ptCount val="4"/>
                <c:pt idx="0">
                  <c:v>473</c:v>
                </c:pt>
                <c:pt idx="1">
                  <c:v>461</c:v>
                </c:pt>
                <c:pt idx="2">
                  <c:v>368</c:v>
                </c:pt>
                <c:pt idx="3">
                  <c:v>452</c:v>
                </c:pt>
              </c:numCache>
            </c:numRef>
          </c:val>
        </c:ser>
        <c:axId val="81602816"/>
        <c:axId val="81608704"/>
      </c:barChart>
      <c:catAx>
        <c:axId val="8160281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81608704"/>
        <c:crosses val="autoZero"/>
        <c:auto val="1"/>
        <c:lblAlgn val="ctr"/>
        <c:lblOffset val="100"/>
      </c:catAx>
      <c:valAx>
        <c:axId val="81608704"/>
        <c:scaling>
          <c:orientation val="minMax"/>
        </c:scaling>
        <c:axPos val="l"/>
        <c:majorGridlines/>
        <c:numFmt formatCode="_-* #,##0_-;\-* #,##0_-;_-* &quot;-&quot;??_-;_-@_-" sourceLinked="1"/>
        <c:tickLblPos val="nextTo"/>
        <c:txPr>
          <a:bodyPr/>
          <a:lstStyle/>
          <a:p>
            <a:pPr>
              <a:defRPr sz="1600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8160281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>
              <a:latin typeface="TH SarabunPSK" pitchFamily="34" charset="-34"/>
              <a:cs typeface="TH SarabunPSK" pitchFamily="34" charset="-34"/>
            </a:defRPr>
          </a:pPr>
          <a:endParaRPr lang="th-TH"/>
        </a:p>
      </c:txPr>
    </c:legend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view3D>
      <c:rotX val="30"/>
      <c:rotY val="90"/>
      <c:perspective val="10"/>
    </c:view3D>
    <c:plotArea>
      <c:layout>
        <c:manualLayout>
          <c:layoutTarget val="inner"/>
          <c:xMode val="edge"/>
          <c:yMode val="edge"/>
          <c:x val="0.12705890543522921"/>
          <c:y val="0.17684632409166387"/>
          <c:w val="0.69841907029525829"/>
          <c:h val="0.67528470440018584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E7E200"/>
              </a:solidFill>
            </c:spPr>
          </c:dPt>
          <c:dPt>
            <c:idx val="1"/>
            <c:spPr>
              <a:solidFill>
                <a:srgbClr val="006600"/>
              </a:solidFill>
            </c:spPr>
          </c:dPt>
          <c:dPt>
            <c:idx val="2"/>
            <c:spPr>
              <a:solidFill>
                <a:schemeClr val="bg1">
                  <a:lumMod val="75000"/>
                </a:schemeClr>
              </a:solidFill>
            </c:spPr>
          </c:dPt>
          <c:dPt>
            <c:idx val="3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5"/>
            <c:spPr>
              <a:solidFill>
                <a:srgbClr val="99FFCC"/>
              </a:solidFill>
            </c:spPr>
          </c:dPt>
          <c:dPt>
            <c:idx val="6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0"/>
            <c:spPr>
              <a:solidFill>
                <a:schemeClr val="accent4">
                  <a:lumMod val="50000"/>
                </a:schemeClr>
              </a:solidFill>
            </c:spPr>
          </c:dPt>
          <c:dLbls>
            <c:dLbl>
              <c:idx val="1"/>
              <c:layout>
                <c:manualLayout>
                  <c:x val="0.16396142928448534"/>
                  <c:y val="-0.19063960707043975"/>
                </c:manualLayout>
              </c:layout>
              <c:numFmt formatCode="0.00%" sourceLinked="0"/>
              <c:spPr/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  <a:latin typeface="TH SarabunPSK" pitchFamily="34" charset="-34"/>
                      <a:cs typeface="TH SarabunPSK" pitchFamily="34" charset="-34"/>
                    </a:defRPr>
                  </a:pPr>
                  <a:endParaRPr lang="th-TH"/>
                </a:p>
              </c:txPr>
              <c:showCatName val="1"/>
              <c:showPercent val="1"/>
            </c:dLbl>
            <c:dLbl>
              <c:idx val="3"/>
              <c:layout>
                <c:manualLayout>
                  <c:x val="-1.4644555372223052E-3"/>
                  <c:y val="-5.0316545185854628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3.3372668602101148E-2"/>
                  <c:y val="-7.6848477048871485E-3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-5.7407840598174546E-2"/>
                  <c:y val="-1.8508658637507107E-2"/>
                </c:manualLayout>
              </c:layout>
              <c:showCatName val="1"/>
              <c:showPercent val="1"/>
            </c:dLbl>
            <c:numFmt formatCode="0.00%" sourceLinked="0"/>
            <c:txPr>
              <a:bodyPr/>
              <a:lstStyle/>
              <a:p>
                <a:pPr>
                  <a:defRPr sz="1800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CatName val="1"/>
            <c:showPercent val="1"/>
            <c:showLeaderLines val="1"/>
          </c:dLbls>
          <c:cat>
            <c:strRef>
              <c:f>Sheet5!$A$10:$A$21</c:f>
              <c:strCache>
                <c:ptCount val="12"/>
                <c:pt idx="0">
                  <c:v>ข้าว</c:v>
                </c:pt>
                <c:pt idx="1">
                  <c:v>ยางพารา</c:v>
                </c:pt>
                <c:pt idx="2">
                  <c:v>ปาล์มน้ำมัน</c:v>
                </c:pt>
                <c:pt idx="3">
                  <c:v>อ้อย</c:v>
                </c:pt>
                <c:pt idx="4">
                  <c:v>มันสำปะหลัง</c:v>
                </c:pt>
                <c:pt idx="5">
                  <c:v>ข้าวโพดเลี้ยงสัตว์</c:v>
                </c:pt>
                <c:pt idx="6">
                  <c:v>ไม้ผล</c:v>
                </c:pt>
                <c:pt idx="7">
                  <c:v>ไม้เศรษฐกิจ</c:v>
                </c:pt>
                <c:pt idx="8">
                  <c:v>สัปปะรด</c:v>
                </c:pt>
                <c:pt idx="9">
                  <c:v>ประมง/ปศุสัตว์</c:v>
                </c:pt>
                <c:pt idx="10">
                  <c:v>ผัก</c:v>
                </c:pt>
                <c:pt idx="11">
                  <c:v>อื่นๆ</c:v>
                </c:pt>
              </c:strCache>
            </c:strRef>
          </c:cat>
          <c:val>
            <c:numRef>
              <c:f>Sheet5!$F$10:$F$21</c:f>
              <c:numCache>
                <c:formatCode>_-* #,##0_-;\-* #,##0_-;_-* "-"??_-;_-@_-</c:formatCode>
                <c:ptCount val="12"/>
                <c:pt idx="0">
                  <c:v>28708.25</c:v>
                </c:pt>
                <c:pt idx="1">
                  <c:v>32259.094399999998</c:v>
                </c:pt>
                <c:pt idx="2">
                  <c:v>6394.8650000000025</c:v>
                </c:pt>
                <c:pt idx="3">
                  <c:v>12493.25</c:v>
                </c:pt>
                <c:pt idx="4">
                  <c:v>7540.55</c:v>
                </c:pt>
                <c:pt idx="5">
                  <c:v>11660.3</c:v>
                </c:pt>
                <c:pt idx="6">
                  <c:v>12870.152000000002</c:v>
                </c:pt>
                <c:pt idx="7">
                  <c:v>669.3</c:v>
                </c:pt>
                <c:pt idx="8">
                  <c:v>861.25</c:v>
                </c:pt>
                <c:pt idx="9">
                  <c:v>23.04</c:v>
                </c:pt>
                <c:pt idx="10">
                  <c:v>464.28999999999979</c:v>
                </c:pt>
                <c:pt idx="11">
                  <c:v>335</c:v>
                </c:pt>
              </c:numCache>
            </c:numRef>
          </c:val>
        </c:ser>
      </c:pie3DChart>
    </c:plotArea>
    <c:plotVisOnly val="1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plotArea>
      <c:layout/>
      <c:barChart>
        <c:barDir val="col"/>
        <c:grouping val="stacked"/>
        <c:ser>
          <c:idx val="0"/>
          <c:order val="0"/>
          <c:tx>
            <c:strRef>
              <c:f>Sheet5!$A$10</c:f>
              <c:strCache>
                <c:ptCount val="1"/>
                <c:pt idx="0">
                  <c:v>ข้าว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Sheet5!$B$9:$E$9</c:f>
              <c:strCache>
                <c:ptCount val="4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</c:strCache>
            </c:strRef>
          </c:cat>
          <c:val>
            <c:numRef>
              <c:f>Sheet5!$B$10:$E$10</c:f>
              <c:numCache>
                <c:formatCode>_-* #,##0_-;\-* #,##0_-;_-* "-"??_-;_-@_-</c:formatCode>
                <c:ptCount val="4"/>
                <c:pt idx="0">
                  <c:v>5676.5</c:v>
                </c:pt>
                <c:pt idx="1">
                  <c:v>22379.25</c:v>
                </c:pt>
                <c:pt idx="2">
                  <c:v>457.5</c:v>
                </c:pt>
                <c:pt idx="3">
                  <c:v>195</c:v>
                </c:pt>
              </c:numCache>
            </c:numRef>
          </c:val>
        </c:ser>
        <c:ser>
          <c:idx val="1"/>
          <c:order val="1"/>
          <c:tx>
            <c:strRef>
              <c:f>Sheet5!$A$11</c:f>
              <c:strCache>
                <c:ptCount val="1"/>
                <c:pt idx="0">
                  <c:v>ยางพารา</c:v>
                </c:pt>
              </c:strCache>
            </c:strRef>
          </c:tx>
          <c:spPr>
            <a:solidFill>
              <a:srgbClr val="006600"/>
            </a:solidFill>
          </c:spPr>
          <c:cat>
            <c:strRef>
              <c:f>Sheet5!$B$9:$E$9</c:f>
              <c:strCache>
                <c:ptCount val="4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</c:strCache>
            </c:strRef>
          </c:cat>
          <c:val>
            <c:numRef>
              <c:f>Sheet5!$B$11:$E$11</c:f>
              <c:numCache>
                <c:formatCode>_-* #,##0_-;\-* #,##0_-;_-* "-"??_-;_-@_-</c:formatCode>
                <c:ptCount val="4"/>
                <c:pt idx="0">
                  <c:v>1233.45</c:v>
                </c:pt>
                <c:pt idx="1">
                  <c:v>4600</c:v>
                </c:pt>
                <c:pt idx="2">
                  <c:v>14446.197199999993</c:v>
                </c:pt>
                <c:pt idx="3">
                  <c:v>11979.447199999993</c:v>
                </c:pt>
              </c:numCache>
            </c:numRef>
          </c:val>
        </c:ser>
        <c:ser>
          <c:idx val="2"/>
          <c:order val="2"/>
          <c:tx>
            <c:strRef>
              <c:f>Sheet5!$A$12</c:f>
              <c:strCache>
                <c:ptCount val="1"/>
                <c:pt idx="0">
                  <c:v>ปาล์มน้ำมัน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Sheet5!$B$9:$E$9</c:f>
              <c:strCache>
                <c:ptCount val="4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</c:strCache>
            </c:strRef>
          </c:cat>
          <c:val>
            <c:numRef>
              <c:f>Sheet5!$B$12:$E$12</c:f>
              <c:numCache>
                <c:formatCode>General</c:formatCode>
                <c:ptCount val="4"/>
                <c:pt idx="2" formatCode="_-* #,##0_-;\-* #,##0_-;_-* &quot;-&quot;??_-;_-@_-">
                  <c:v>3247.4324999999999</c:v>
                </c:pt>
                <c:pt idx="3" formatCode="_-* #,##0_-;\-* #,##0_-;_-* &quot;-&quot;??_-;_-@_-">
                  <c:v>3147.4324999999999</c:v>
                </c:pt>
              </c:numCache>
            </c:numRef>
          </c:val>
        </c:ser>
        <c:ser>
          <c:idx val="3"/>
          <c:order val="3"/>
          <c:tx>
            <c:strRef>
              <c:f>Sheet5!$A$13</c:f>
              <c:strCache>
                <c:ptCount val="1"/>
                <c:pt idx="0">
                  <c:v>อ้อย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Sheet5!$B$9:$E$9</c:f>
              <c:strCache>
                <c:ptCount val="4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</c:strCache>
            </c:strRef>
          </c:cat>
          <c:val>
            <c:numRef>
              <c:f>Sheet5!$B$13:$E$13</c:f>
              <c:numCache>
                <c:formatCode>_-* #,##0_-;\-* #,##0_-;_-* "-"??_-;_-@_-</c:formatCode>
                <c:ptCount val="4"/>
                <c:pt idx="0">
                  <c:v>3322</c:v>
                </c:pt>
                <c:pt idx="1">
                  <c:v>4687</c:v>
                </c:pt>
                <c:pt idx="2">
                  <c:v>4484.25</c:v>
                </c:pt>
              </c:numCache>
            </c:numRef>
          </c:val>
        </c:ser>
        <c:ser>
          <c:idx val="4"/>
          <c:order val="4"/>
          <c:tx>
            <c:strRef>
              <c:f>Sheet5!$A$14</c:f>
              <c:strCache>
                <c:ptCount val="1"/>
                <c:pt idx="0">
                  <c:v>มันสำปะหลัง</c:v>
                </c:pt>
              </c:strCache>
            </c:strRef>
          </c:tx>
          <c:spPr>
            <a:solidFill>
              <a:srgbClr val="CC00CC"/>
            </a:solidFill>
          </c:spPr>
          <c:cat>
            <c:strRef>
              <c:f>Sheet5!$B$9:$E$9</c:f>
              <c:strCache>
                <c:ptCount val="4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</c:strCache>
            </c:strRef>
          </c:cat>
          <c:val>
            <c:numRef>
              <c:f>Sheet5!$B$14:$E$14</c:f>
              <c:numCache>
                <c:formatCode>_-* #,##0_-;\-* #,##0_-;_-* "-"??_-;_-@_-</c:formatCode>
                <c:ptCount val="4"/>
                <c:pt idx="0">
                  <c:v>2777.8</c:v>
                </c:pt>
                <c:pt idx="1">
                  <c:v>3839</c:v>
                </c:pt>
                <c:pt idx="2">
                  <c:v>923.75</c:v>
                </c:pt>
              </c:numCache>
            </c:numRef>
          </c:val>
        </c:ser>
        <c:ser>
          <c:idx val="5"/>
          <c:order val="5"/>
          <c:tx>
            <c:strRef>
              <c:f>Sheet5!$A$15</c:f>
              <c:strCache>
                <c:ptCount val="1"/>
                <c:pt idx="0">
                  <c:v>ข้าวโพดเลี้ยงสัตว์</c:v>
                </c:pt>
              </c:strCache>
            </c:strRef>
          </c:tx>
          <c:spPr>
            <a:solidFill>
              <a:srgbClr val="99FFCC"/>
            </a:solidFill>
          </c:spPr>
          <c:cat>
            <c:strRef>
              <c:f>Sheet5!$B$9:$E$9</c:f>
              <c:strCache>
                <c:ptCount val="4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</c:strCache>
            </c:strRef>
          </c:cat>
          <c:val>
            <c:numRef>
              <c:f>Sheet5!$B$15:$E$15</c:f>
              <c:numCache>
                <c:formatCode>_-* #,##0_-;\-* #,##0_-;_-* "-"??_-;_-@_-</c:formatCode>
                <c:ptCount val="4"/>
                <c:pt idx="0">
                  <c:v>10997.3</c:v>
                </c:pt>
                <c:pt idx="1">
                  <c:v>8</c:v>
                </c:pt>
                <c:pt idx="2">
                  <c:v>655</c:v>
                </c:pt>
              </c:numCache>
            </c:numRef>
          </c:val>
        </c:ser>
        <c:ser>
          <c:idx val="6"/>
          <c:order val="6"/>
          <c:tx>
            <c:strRef>
              <c:f>Sheet5!$A$16</c:f>
              <c:strCache>
                <c:ptCount val="1"/>
                <c:pt idx="0">
                  <c:v>ไม้ผล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strRef>
              <c:f>Sheet5!$B$9:$E$9</c:f>
              <c:strCache>
                <c:ptCount val="4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</c:strCache>
            </c:strRef>
          </c:cat>
          <c:val>
            <c:numRef>
              <c:f>Sheet5!$B$16:$E$16</c:f>
              <c:numCache>
                <c:formatCode>_-* #,##0_-;\-* #,##0_-;_-* "-"??_-;_-@_-</c:formatCode>
                <c:ptCount val="4"/>
                <c:pt idx="0">
                  <c:v>3206.3650000000002</c:v>
                </c:pt>
                <c:pt idx="1">
                  <c:v>151</c:v>
                </c:pt>
                <c:pt idx="2">
                  <c:v>4367.5</c:v>
                </c:pt>
                <c:pt idx="3">
                  <c:v>5145.2870000000003</c:v>
                </c:pt>
              </c:numCache>
            </c:numRef>
          </c:val>
        </c:ser>
        <c:ser>
          <c:idx val="7"/>
          <c:order val="7"/>
          <c:tx>
            <c:strRef>
              <c:f>Sheet5!$A$17</c:f>
              <c:strCache>
                <c:ptCount val="1"/>
                <c:pt idx="0">
                  <c:v>ไม้เศรษฐกิจ</c:v>
                </c:pt>
              </c:strCache>
            </c:strRef>
          </c:tx>
          <c:cat>
            <c:strRef>
              <c:f>Sheet5!$B$9:$E$9</c:f>
              <c:strCache>
                <c:ptCount val="4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</c:strCache>
            </c:strRef>
          </c:cat>
          <c:val>
            <c:numRef>
              <c:f>Sheet5!$B$17:$E$17</c:f>
              <c:numCache>
                <c:formatCode>_-* #,##0_-;\-* #,##0_-;_-* "-"??_-;_-@_-</c:formatCode>
                <c:ptCount val="4"/>
                <c:pt idx="0">
                  <c:v>286.34999999999997</c:v>
                </c:pt>
                <c:pt idx="1">
                  <c:v>216.45000000000007</c:v>
                </c:pt>
                <c:pt idx="2">
                  <c:v>84.5</c:v>
                </c:pt>
                <c:pt idx="3">
                  <c:v>82</c:v>
                </c:pt>
              </c:numCache>
            </c:numRef>
          </c:val>
        </c:ser>
        <c:ser>
          <c:idx val="8"/>
          <c:order val="8"/>
          <c:tx>
            <c:strRef>
              <c:f>Sheet5!$A$18</c:f>
              <c:strCache>
                <c:ptCount val="1"/>
                <c:pt idx="0">
                  <c:v>สัปปะรด</c:v>
                </c:pt>
              </c:strCache>
            </c:strRef>
          </c:tx>
          <c:spPr>
            <a:solidFill>
              <a:schemeClr val="accent6"/>
            </a:solidFill>
          </c:spPr>
          <c:cat>
            <c:strRef>
              <c:f>Sheet5!$B$9:$E$9</c:f>
              <c:strCache>
                <c:ptCount val="4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</c:strCache>
            </c:strRef>
          </c:cat>
          <c:val>
            <c:numRef>
              <c:f>Sheet5!$B$18:$E$18</c:f>
              <c:numCache>
                <c:formatCode>General</c:formatCode>
                <c:ptCount val="4"/>
                <c:pt idx="0" formatCode="_-* #,##0_-;\-* #,##0_-;_-* &quot;-&quot;??_-;_-@_-">
                  <c:v>8.25</c:v>
                </c:pt>
                <c:pt idx="2" formatCode="_-* #,##0_-;\-* #,##0_-;_-* &quot;-&quot;??_-;_-@_-">
                  <c:v>853</c:v>
                </c:pt>
              </c:numCache>
            </c:numRef>
          </c:val>
        </c:ser>
        <c:ser>
          <c:idx val="9"/>
          <c:order val="9"/>
          <c:tx>
            <c:strRef>
              <c:f>Sheet5!$A$19</c:f>
              <c:strCache>
                <c:ptCount val="1"/>
                <c:pt idx="0">
                  <c:v>ประมง/ปศุสัตว์</c:v>
                </c:pt>
              </c:strCache>
            </c:strRef>
          </c:tx>
          <c:cat>
            <c:strRef>
              <c:f>Sheet5!$B$9:$E$9</c:f>
              <c:strCache>
                <c:ptCount val="4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</c:strCache>
            </c:strRef>
          </c:cat>
          <c:val>
            <c:numRef>
              <c:f>Sheet5!$B$19:$E$19</c:f>
              <c:numCache>
                <c:formatCode>_-* #,##0_-;\-* #,##0_-;_-* "-"??_-;_-@_-</c:formatCode>
                <c:ptCount val="4"/>
                <c:pt idx="0">
                  <c:v>2.75</c:v>
                </c:pt>
                <c:pt idx="1">
                  <c:v>2</c:v>
                </c:pt>
                <c:pt idx="3">
                  <c:v>18.29</c:v>
                </c:pt>
              </c:numCache>
            </c:numRef>
          </c:val>
        </c:ser>
        <c:ser>
          <c:idx val="10"/>
          <c:order val="10"/>
          <c:tx>
            <c:strRef>
              <c:f>Sheet5!$A$20</c:f>
              <c:strCache>
                <c:ptCount val="1"/>
                <c:pt idx="0">
                  <c:v>ผัก</c:v>
                </c:pt>
              </c:strCache>
            </c:strRef>
          </c:tx>
          <c:cat>
            <c:strRef>
              <c:f>Sheet5!$B$9:$E$9</c:f>
              <c:strCache>
                <c:ptCount val="4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</c:strCache>
            </c:strRef>
          </c:cat>
          <c:val>
            <c:numRef>
              <c:f>Sheet5!$B$20:$E$20</c:f>
              <c:numCache>
                <c:formatCode>_-* #,##0_-;\-* #,##0_-;_-* "-"??_-;_-@_-</c:formatCode>
                <c:ptCount val="4"/>
                <c:pt idx="0">
                  <c:v>129.69999999999999</c:v>
                </c:pt>
                <c:pt idx="1">
                  <c:v>50.75</c:v>
                </c:pt>
                <c:pt idx="2">
                  <c:v>153.25</c:v>
                </c:pt>
                <c:pt idx="3">
                  <c:v>130.58999999999997</c:v>
                </c:pt>
              </c:numCache>
            </c:numRef>
          </c:val>
        </c:ser>
        <c:ser>
          <c:idx val="11"/>
          <c:order val="11"/>
          <c:tx>
            <c:strRef>
              <c:f>Sheet5!$A$21</c:f>
              <c:strCache>
                <c:ptCount val="1"/>
                <c:pt idx="0">
                  <c:v>อื่นๆ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Sheet5!$B$9:$E$9</c:f>
              <c:strCache>
                <c:ptCount val="4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</c:strCache>
            </c:strRef>
          </c:cat>
          <c:val>
            <c:numRef>
              <c:f>Sheet5!$B$21:$E$21</c:f>
              <c:numCache>
                <c:formatCode>_-* #,##0_-;\-* #,##0_-;_-* "-"??_-;_-@_-</c:formatCode>
                <c:ptCount val="4"/>
                <c:pt idx="0">
                  <c:v>73.5</c:v>
                </c:pt>
                <c:pt idx="1">
                  <c:v>80.5</c:v>
                </c:pt>
                <c:pt idx="2">
                  <c:v>79.5</c:v>
                </c:pt>
                <c:pt idx="3">
                  <c:v>101.5</c:v>
                </c:pt>
              </c:numCache>
            </c:numRef>
          </c:val>
        </c:ser>
        <c:overlap val="100"/>
        <c:axId val="87823872"/>
        <c:axId val="87825408"/>
      </c:barChart>
      <c:catAx>
        <c:axId val="8782387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87825408"/>
        <c:crosses val="autoZero"/>
        <c:auto val="1"/>
        <c:lblAlgn val="ctr"/>
        <c:lblOffset val="100"/>
      </c:catAx>
      <c:valAx>
        <c:axId val="87825408"/>
        <c:scaling>
          <c:orientation val="minMax"/>
        </c:scaling>
        <c:axPos val="l"/>
        <c:majorGridlines/>
        <c:numFmt formatCode="_-* #,##0_-;\-* #,##0_-;_-* &quot;-&quot;??_-;_-@_-" sourceLinked="1"/>
        <c:tickLblPos val="nextTo"/>
        <c:txPr>
          <a:bodyPr/>
          <a:lstStyle/>
          <a:p>
            <a:pPr>
              <a:defRPr sz="1600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8782387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>
              <a:latin typeface="TH SarabunPSK" pitchFamily="34" charset="-34"/>
              <a:cs typeface="TH SarabunPSK" pitchFamily="34" charset="-34"/>
            </a:defRPr>
          </a:pPr>
          <a:endParaRPr lang="th-TH"/>
        </a:p>
      </c:txPr>
    </c:legend>
    <c:plotVisOnly val="1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plotArea>
      <c:layout/>
      <c:barChart>
        <c:barDir val="col"/>
        <c:grouping val="clustered"/>
        <c:ser>
          <c:idx val="0"/>
          <c:order val="0"/>
          <c:tx>
            <c:strRef>
              <c:f>Sheet1!$O$2</c:f>
              <c:strCache>
                <c:ptCount val="1"/>
                <c:pt idx="0">
                  <c:v>รายได้ภาคการเกษตร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400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Sheet1!$P$1:$T$1</c:f>
              <c:strCache>
                <c:ptCount val="5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  <c:pt idx="4">
                  <c:v>รวม</c:v>
                </c:pt>
              </c:strCache>
            </c:strRef>
          </c:cat>
          <c:val>
            <c:numRef>
              <c:f>Sheet1!$P$2:$T$2</c:f>
              <c:numCache>
                <c:formatCode>_-* #,##0_-;\-* #,##0_-;_-* "-"??_-;_-@_-</c:formatCode>
                <c:ptCount val="5"/>
                <c:pt idx="0">
                  <c:v>116536.15000000002</c:v>
                </c:pt>
                <c:pt idx="1">
                  <c:v>88445.04</c:v>
                </c:pt>
                <c:pt idx="2">
                  <c:v>274508.2300000001</c:v>
                </c:pt>
                <c:pt idx="3">
                  <c:v>173779.77000000005</c:v>
                </c:pt>
                <c:pt idx="4">
                  <c:v>139598.73000000001</c:v>
                </c:pt>
              </c:numCache>
            </c:numRef>
          </c:val>
        </c:ser>
        <c:ser>
          <c:idx val="1"/>
          <c:order val="1"/>
          <c:tx>
            <c:strRef>
              <c:f>Sheet1!$O$3</c:f>
              <c:strCache>
                <c:ptCount val="1"/>
                <c:pt idx="0">
                  <c:v>รายได้นอกภาคการเกษตร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400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Sheet1!$P$1:$T$1</c:f>
              <c:strCache>
                <c:ptCount val="5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  <c:pt idx="4">
                  <c:v>รวม</c:v>
                </c:pt>
              </c:strCache>
            </c:strRef>
          </c:cat>
          <c:val>
            <c:numRef>
              <c:f>Sheet1!$P$3:$T$3</c:f>
              <c:numCache>
                <c:formatCode>_-* #,##0_-;\-* #,##0_-;_-* "-"??_-;_-@_-</c:formatCode>
                <c:ptCount val="5"/>
                <c:pt idx="0">
                  <c:v>59853.69</c:v>
                </c:pt>
                <c:pt idx="1">
                  <c:v>67138.64</c:v>
                </c:pt>
                <c:pt idx="2">
                  <c:v>105559.06</c:v>
                </c:pt>
                <c:pt idx="3">
                  <c:v>81735.63</c:v>
                </c:pt>
                <c:pt idx="4">
                  <c:v>72130.28</c:v>
                </c:pt>
              </c:numCache>
            </c:numRef>
          </c:val>
        </c:ser>
        <c:ser>
          <c:idx val="2"/>
          <c:order val="2"/>
          <c:tx>
            <c:strRef>
              <c:f>Sheet1!$O$4</c:f>
              <c:strCache>
                <c:ptCount val="1"/>
                <c:pt idx="0">
                  <c:v>รายได้รวม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400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Sheet1!$P$1:$T$1</c:f>
              <c:strCache>
                <c:ptCount val="5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  <c:pt idx="4">
                  <c:v>รวม</c:v>
                </c:pt>
              </c:strCache>
            </c:strRef>
          </c:cat>
          <c:val>
            <c:numRef>
              <c:f>Sheet1!$P$4:$T$4</c:f>
              <c:numCache>
                <c:formatCode>_-* #,##0_-;\-* #,##0_-;_-* "-"??_-;_-@_-</c:formatCode>
                <c:ptCount val="5"/>
                <c:pt idx="0">
                  <c:v>165327.15</c:v>
                </c:pt>
                <c:pt idx="1">
                  <c:v>133827.13</c:v>
                </c:pt>
                <c:pt idx="2">
                  <c:v>328254.68</c:v>
                </c:pt>
                <c:pt idx="3">
                  <c:v>223819.54</c:v>
                </c:pt>
                <c:pt idx="4">
                  <c:v>187944</c:v>
                </c:pt>
              </c:numCache>
            </c:numRef>
          </c:val>
        </c:ser>
        <c:axId val="87893504"/>
        <c:axId val="87895040"/>
      </c:barChart>
      <c:catAx>
        <c:axId val="8789350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87895040"/>
        <c:crosses val="autoZero"/>
        <c:auto val="1"/>
        <c:lblAlgn val="ctr"/>
        <c:lblOffset val="100"/>
      </c:catAx>
      <c:valAx>
        <c:axId val="87895040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_-* #,##0_-;\-* #,##0_-;_-* &quot;-&quot;??_-;_-@_-" sourceLinked="1"/>
        <c:tickLblPos val="nextTo"/>
        <c:txPr>
          <a:bodyPr/>
          <a:lstStyle/>
          <a:p>
            <a:pPr>
              <a:defRPr sz="1600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87893504"/>
        <c:crosses val="autoZero"/>
        <c:crossBetween val="between"/>
      </c:valAx>
    </c:plotArea>
    <c:legend>
      <c:legendPos val="b"/>
      <c:txPr>
        <a:bodyPr/>
        <a:lstStyle/>
        <a:p>
          <a:pPr>
            <a:defRPr sz="1800">
              <a:latin typeface="TH SarabunPSK" pitchFamily="34" charset="-34"/>
              <a:cs typeface="TH SarabunPSK" pitchFamily="34" charset="-34"/>
            </a:defRPr>
          </a:pPr>
          <a:endParaRPr lang="th-TH"/>
        </a:p>
      </c:txPr>
    </c:legend>
    <c:plotVisOnly val="1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plotArea>
      <c:layout/>
      <c:barChart>
        <c:barDir val="col"/>
        <c:grouping val="clustered"/>
        <c:ser>
          <c:idx val="0"/>
          <c:order val="0"/>
          <c:tx>
            <c:strRef>
              <c:f>Sheet1!$O$31</c:f>
              <c:strCache>
                <c:ptCount val="1"/>
                <c:pt idx="0">
                  <c:v>รายจ่ายภาคการเกษตร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400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Sheet1!$P$30:$T$30</c:f>
              <c:strCache>
                <c:ptCount val="5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  <c:pt idx="4">
                  <c:v>รวม</c:v>
                </c:pt>
              </c:strCache>
            </c:strRef>
          </c:cat>
          <c:val>
            <c:numRef>
              <c:f>Sheet1!$P$31:$T$31</c:f>
              <c:numCache>
                <c:formatCode>_-* #,##0_-;\-* #,##0_-;_-* "-"??_-;_-@_-</c:formatCode>
                <c:ptCount val="5"/>
                <c:pt idx="0">
                  <c:v>50605.48</c:v>
                </c:pt>
                <c:pt idx="1">
                  <c:v>38523.160000000003</c:v>
                </c:pt>
                <c:pt idx="2">
                  <c:v>117915.79</c:v>
                </c:pt>
                <c:pt idx="3">
                  <c:v>41523.26</c:v>
                </c:pt>
                <c:pt idx="4">
                  <c:v>53891.06</c:v>
                </c:pt>
              </c:numCache>
            </c:numRef>
          </c:val>
        </c:ser>
        <c:ser>
          <c:idx val="1"/>
          <c:order val="1"/>
          <c:tx>
            <c:strRef>
              <c:f>Sheet1!$O$32</c:f>
              <c:strCache>
                <c:ptCount val="1"/>
                <c:pt idx="0">
                  <c:v>รายจ่ายนอกภาคการเกษตร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400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Sheet1!$P$30:$T$30</c:f>
              <c:strCache>
                <c:ptCount val="5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  <c:pt idx="4">
                  <c:v>รวม</c:v>
                </c:pt>
              </c:strCache>
            </c:strRef>
          </c:cat>
          <c:val>
            <c:numRef>
              <c:f>Sheet1!$P$32:$T$32</c:f>
              <c:numCache>
                <c:formatCode>_-* #,##0_-;\-* #,##0_-;_-* "-"??_-;_-@_-</c:formatCode>
                <c:ptCount val="5"/>
                <c:pt idx="0">
                  <c:v>40893.520000000004</c:v>
                </c:pt>
                <c:pt idx="1">
                  <c:v>53745.98</c:v>
                </c:pt>
                <c:pt idx="2">
                  <c:v>95159.870000000024</c:v>
                </c:pt>
                <c:pt idx="3">
                  <c:v>92384.640000000014</c:v>
                </c:pt>
                <c:pt idx="4">
                  <c:v>62753.04</c:v>
                </c:pt>
              </c:numCache>
            </c:numRef>
          </c:val>
        </c:ser>
        <c:ser>
          <c:idx val="2"/>
          <c:order val="2"/>
          <c:tx>
            <c:strRef>
              <c:f>Sheet1!$O$33</c:f>
              <c:strCache>
                <c:ptCount val="1"/>
                <c:pt idx="0">
                  <c:v>รายจ่ายรวม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400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Sheet1!$P$30:$T$30</c:f>
              <c:strCache>
                <c:ptCount val="5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  <c:pt idx="4">
                  <c:v>รวม</c:v>
                </c:pt>
              </c:strCache>
            </c:strRef>
          </c:cat>
          <c:val>
            <c:numRef>
              <c:f>Sheet1!$P$33:$T$33</c:f>
              <c:numCache>
                <c:formatCode>_-* #,##0_-;\-* #,##0_-;_-* "-"??_-;_-@_-</c:formatCode>
                <c:ptCount val="5"/>
                <c:pt idx="0">
                  <c:v>89908</c:v>
                </c:pt>
                <c:pt idx="1">
                  <c:v>89223</c:v>
                </c:pt>
                <c:pt idx="2">
                  <c:v>206044</c:v>
                </c:pt>
                <c:pt idx="3">
                  <c:v>126721</c:v>
                </c:pt>
                <c:pt idx="4">
                  <c:v>112696</c:v>
                </c:pt>
              </c:numCache>
            </c:numRef>
          </c:val>
        </c:ser>
        <c:axId val="47068672"/>
        <c:axId val="47070208"/>
      </c:barChart>
      <c:catAx>
        <c:axId val="4706867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47070208"/>
        <c:crosses val="autoZero"/>
        <c:auto val="1"/>
        <c:lblAlgn val="ctr"/>
        <c:lblOffset val="100"/>
      </c:catAx>
      <c:valAx>
        <c:axId val="47070208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_-* #,##0_-;\-* #,##0_-;_-* &quot;-&quot;??_-;_-@_-" sourceLinked="1"/>
        <c:tickLblPos val="nextTo"/>
        <c:txPr>
          <a:bodyPr/>
          <a:lstStyle/>
          <a:p>
            <a:pPr>
              <a:defRPr sz="1600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47068672"/>
        <c:crosses val="autoZero"/>
        <c:crossBetween val="between"/>
      </c:valAx>
    </c:plotArea>
    <c:legend>
      <c:legendPos val="b"/>
      <c:txPr>
        <a:bodyPr/>
        <a:lstStyle/>
        <a:p>
          <a:pPr>
            <a:defRPr sz="1800">
              <a:latin typeface="TH SarabunPSK" pitchFamily="34" charset="-34"/>
              <a:cs typeface="TH SarabunPSK" pitchFamily="34" charset="-34"/>
            </a:defRPr>
          </a:pPr>
          <a:endParaRPr lang="th-TH"/>
        </a:p>
      </c:txPr>
    </c:legend>
    <c:plotVisOnly val="1"/>
  </c:chart>
  <c:spPr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plotArea>
      <c:layout/>
      <c:barChart>
        <c:barDir val="col"/>
        <c:grouping val="clustered"/>
        <c:ser>
          <c:idx val="0"/>
          <c:order val="0"/>
          <c:tx>
            <c:strRef>
              <c:f>Sheet1!$O$54</c:f>
              <c:strCache>
                <c:ptCount val="1"/>
                <c:pt idx="0">
                  <c:v>รายได้รวม</c:v>
                </c:pt>
              </c:strCache>
            </c:strRef>
          </c:tx>
          <c:spPr>
            <a:solidFill>
              <a:srgbClr val="D1C6BF"/>
            </a:solidFill>
          </c:spPr>
          <c:dLbls>
            <c:txPr>
              <a:bodyPr/>
              <a:lstStyle/>
              <a:p>
                <a:pPr>
                  <a:defRPr sz="1400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Sheet1!$P$53:$T$53</c:f>
              <c:strCache>
                <c:ptCount val="5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  <c:pt idx="4">
                  <c:v>รวม</c:v>
                </c:pt>
              </c:strCache>
            </c:strRef>
          </c:cat>
          <c:val>
            <c:numRef>
              <c:f>Sheet1!$P$54:$T$54</c:f>
              <c:numCache>
                <c:formatCode>_-* #,##0_-;\-* #,##0_-;_-* "-"??_-;_-@_-</c:formatCode>
                <c:ptCount val="5"/>
                <c:pt idx="0">
                  <c:v>165327.15</c:v>
                </c:pt>
                <c:pt idx="1">
                  <c:v>133827.13</c:v>
                </c:pt>
                <c:pt idx="2">
                  <c:v>328254.68</c:v>
                </c:pt>
                <c:pt idx="3">
                  <c:v>223819.54</c:v>
                </c:pt>
                <c:pt idx="4">
                  <c:v>187944</c:v>
                </c:pt>
              </c:numCache>
            </c:numRef>
          </c:val>
        </c:ser>
        <c:ser>
          <c:idx val="1"/>
          <c:order val="1"/>
          <c:tx>
            <c:strRef>
              <c:f>Sheet1!$O$55</c:f>
              <c:strCache>
                <c:ptCount val="1"/>
                <c:pt idx="0">
                  <c:v>รายจ่ายรวม</c:v>
                </c:pt>
              </c:strCache>
            </c:strRef>
          </c:tx>
          <c:dLbls>
            <c:txPr>
              <a:bodyPr/>
              <a:lstStyle/>
              <a:p>
                <a:pPr>
                  <a:defRPr sz="1400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Sheet1!$P$53:$T$53</c:f>
              <c:strCache>
                <c:ptCount val="5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  <c:pt idx="4">
                  <c:v>รวม</c:v>
                </c:pt>
              </c:strCache>
            </c:strRef>
          </c:cat>
          <c:val>
            <c:numRef>
              <c:f>Sheet1!$P$55:$T$55</c:f>
              <c:numCache>
                <c:formatCode>_-* #,##0_-;\-* #,##0_-;_-* "-"??_-;_-@_-</c:formatCode>
                <c:ptCount val="5"/>
                <c:pt idx="0">
                  <c:v>89908</c:v>
                </c:pt>
                <c:pt idx="1">
                  <c:v>89223</c:v>
                </c:pt>
                <c:pt idx="2">
                  <c:v>206044</c:v>
                </c:pt>
                <c:pt idx="3">
                  <c:v>126721</c:v>
                </c:pt>
                <c:pt idx="4">
                  <c:v>112696</c:v>
                </c:pt>
              </c:numCache>
            </c:numRef>
          </c:val>
        </c:ser>
        <c:ser>
          <c:idx val="2"/>
          <c:order val="2"/>
          <c:tx>
            <c:strRef>
              <c:f>Sheet1!$O$56</c:f>
              <c:strCache>
                <c:ptCount val="1"/>
                <c:pt idx="0">
                  <c:v>รายได้สุทธิ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400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Sheet1!$P$53:$T$53</c:f>
              <c:strCache>
                <c:ptCount val="5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  <c:pt idx="4">
                  <c:v>รวม</c:v>
                </c:pt>
              </c:strCache>
            </c:strRef>
          </c:cat>
          <c:val>
            <c:numRef>
              <c:f>Sheet1!$P$56:$T$56</c:f>
              <c:numCache>
                <c:formatCode>_-* #,##0_-;\-* #,##0_-;_-* "-"??_-;_-@_-</c:formatCode>
                <c:ptCount val="5"/>
                <c:pt idx="0">
                  <c:v>76337.27</c:v>
                </c:pt>
                <c:pt idx="1">
                  <c:v>47530.52</c:v>
                </c:pt>
                <c:pt idx="2">
                  <c:v>135724.81999999998</c:v>
                </c:pt>
                <c:pt idx="3">
                  <c:v>95486.11</c:v>
                </c:pt>
                <c:pt idx="4">
                  <c:v>53891.06</c:v>
                </c:pt>
              </c:numCache>
            </c:numRef>
          </c:val>
        </c:ser>
        <c:axId val="47138304"/>
        <c:axId val="47139840"/>
      </c:barChart>
      <c:catAx>
        <c:axId val="4713830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47139840"/>
        <c:crosses val="autoZero"/>
        <c:auto val="1"/>
        <c:lblAlgn val="ctr"/>
        <c:lblOffset val="100"/>
      </c:catAx>
      <c:valAx>
        <c:axId val="47139840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_-* #,##0_-;\-* #,##0_-;_-* &quot;-&quot;??_-;_-@_-" sourceLinked="1"/>
        <c:tickLblPos val="nextTo"/>
        <c:txPr>
          <a:bodyPr/>
          <a:lstStyle/>
          <a:p>
            <a:pPr>
              <a:defRPr sz="1600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47138304"/>
        <c:crosses val="autoZero"/>
        <c:crossBetween val="between"/>
      </c:valAx>
    </c:plotArea>
    <c:legend>
      <c:legendPos val="b"/>
      <c:txPr>
        <a:bodyPr/>
        <a:lstStyle/>
        <a:p>
          <a:pPr>
            <a:defRPr sz="2000">
              <a:latin typeface="TH SarabunPSK" pitchFamily="34" charset="-34"/>
              <a:cs typeface="TH SarabunPSK" pitchFamily="34" charset="-34"/>
            </a:defRPr>
          </a:pPr>
          <a:endParaRPr lang="th-TH"/>
        </a:p>
      </c:txPr>
    </c:legend>
    <c:plotVisOnly val="1"/>
  </c:chart>
  <c:spPr>
    <a:ln>
      <a:noFill/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plotArea>
      <c:layout/>
      <c:barChart>
        <c:barDir val="col"/>
        <c:grouping val="clustered"/>
        <c:ser>
          <c:idx val="0"/>
          <c:order val="0"/>
          <c:tx>
            <c:strRef>
              <c:f>Sheet1!$O$78</c:f>
              <c:strCache>
                <c:ptCount val="1"/>
                <c:pt idx="0">
                  <c:v>หนี้สิน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dLbl>
              <c:idx val="0"/>
              <c:layout>
                <c:manualLayout>
                  <c:x val="-1.4016939471351127E-7"/>
                  <c:y val="-1.3104267676741619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6.5520048618971476E-3"/>
                </c:manualLayout>
              </c:layout>
              <c:showVal val="1"/>
            </c:dLbl>
            <c:dLbl>
              <c:idx val="2"/>
              <c:layout>
                <c:manualLayout>
                  <c:x val="1.7801513128616593E-3"/>
                  <c:y val="-1.9656014585691453E-2"/>
                </c:manualLayout>
              </c:layout>
              <c:showVal val="1"/>
            </c:dLbl>
            <c:dLbl>
              <c:idx val="3"/>
              <c:layout>
                <c:manualLayout>
                  <c:x val="-1.0680907877169559E-2"/>
                  <c:y val="-3.2762603838958943E-3"/>
                </c:manualLayout>
              </c:layout>
              <c:showVal val="1"/>
            </c:dLbl>
            <c:dLbl>
              <c:idx val="4"/>
              <c:layout>
                <c:manualLayout>
                  <c:x val="-2.6702269692923924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Sheet1!$P$75:$T$77</c:f>
              <c:strCache>
                <c:ptCount val="5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  <c:pt idx="4">
                  <c:v>รวม</c:v>
                </c:pt>
              </c:strCache>
            </c:strRef>
          </c:cat>
          <c:val>
            <c:numRef>
              <c:f>Sheet1!$P$78:$T$78</c:f>
              <c:numCache>
                <c:formatCode>_-* #,##0_-;\-* #,##0_-;_-* "-"??_-;_-@_-</c:formatCode>
                <c:ptCount val="5"/>
                <c:pt idx="0">
                  <c:v>213290</c:v>
                </c:pt>
                <c:pt idx="1">
                  <c:v>170481</c:v>
                </c:pt>
                <c:pt idx="2">
                  <c:v>313760</c:v>
                </c:pt>
                <c:pt idx="3">
                  <c:v>297314</c:v>
                </c:pt>
                <c:pt idx="4">
                  <c:v>223137</c:v>
                </c:pt>
              </c:numCache>
            </c:numRef>
          </c:val>
        </c:ser>
        <c:ser>
          <c:idx val="1"/>
          <c:order val="1"/>
          <c:tx>
            <c:strRef>
              <c:f>Sheet1!$O$79</c:f>
              <c:strCache>
                <c:ptCount val="1"/>
                <c:pt idx="0">
                  <c:v>สถาบันการเงิน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3.7383177570093511E-2"/>
                  <c:y val="2.948402187853718E-2"/>
                </c:manualLayout>
              </c:layout>
              <c:showVal val="1"/>
            </c:dLbl>
            <c:dLbl>
              <c:idx val="1"/>
              <c:layout>
                <c:manualLayout>
                  <c:x val="4.8064085447263032E-2"/>
                  <c:y val="4.586403403328012E-2"/>
                </c:manualLayout>
              </c:layout>
              <c:showVal val="1"/>
            </c:dLbl>
            <c:dLbl>
              <c:idx val="2"/>
              <c:layout>
                <c:manualLayout>
                  <c:x val="3.2042723631508681E-2"/>
                  <c:y val="9.8280072928457387E-3"/>
                </c:manualLayout>
              </c:layout>
              <c:showVal val="1"/>
            </c:dLbl>
            <c:dLbl>
              <c:idx val="3"/>
              <c:layout>
                <c:manualLayout>
                  <c:x val="5.5184690698709404E-2"/>
                  <c:y val="1.9655756632744145E-2"/>
                </c:manualLayout>
              </c:layout>
              <c:showVal val="1"/>
            </c:dLbl>
            <c:dLbl>
              <c:idx val="4"/>
              <c:layout>
                <c:manualLayout>
                  <c:x val="2.848242100578547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Sheet1!$P$75:$T$77</c:f>
              <c:strCache>
                <c:ptCount val="5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  <c:pt idx="4">
                  <c:v>รวม</c:v>
                </c:pt>
              </c:strCache>
            </c:strRef>
          </c:cat>
          <c:val>
            <c:numRef>
              <c:f>Sheet1!$P$79:$T$79</c:f>
              <c:numCache>
                <c:formatCode>_-* #,##0_-;\-* #,##0_-;_-* "-"??_-;_-@_-</c:formatCode>
                <c:ptCount val="5"/>
                <c:pt idx="0">
                  <c:v>207513.01</c:v>
                </c:pt>
                <c:pt idx="1">
                  <c:v>166615.84999999998</c:v>
                </c:pt>
                <c:pt idx="2">
                  <c:v>303000</c:v>
                </c:pt>
                <c:pt idx="3">
                  <c:v>295177.28000000014</c:v>
                </c:pt>
                <c:pt idx="4">
                  <c:v>218427.47</c:v>
                </c:pt>
              </c:numCache>
            </c:numRef>
          </c:val>
        </c:ser>
        <c:ser>
          <c:idx val="2"/>
          <c:order val="2"/>
          <c:tx>
            <c:strRef>
              <c:f>Sheet1!$O$80</c:f>
              <c:strCache>
                <c:ptCount val="1"/>
                <c:pt idx="0">
                  <c:v>นอกระบบ</c:v>
                </c:pt>
              </c:strCache>
            </c:strRef>
          </c:tx>
          <c:spPr>
            <a:solidFill>
              <a:srgbClr val="B7A6AD"/>
            </a:solidFill>
          </c:spPr>
          <c:dLbls>
            <c:dLbl>
              <c:idx val="0"/>
              <c:layout>
                <c:manualLayout>
                  <c:x val="1.602136181575434E-2"/>
                  <c:y val="6.0059350756645751E-17"/>
                </c:manualLayout>
              </c:layout>
              <c:showVal val="1"/>
            </c:dLbl>
            <c:dLbl>
              <c:idx val="1"/>
              <c:layout>
                <c:manualLayout>
                  <c:x val="2.1361815754339146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9581664441477544E-2"/>
                  <c:y val="1.3104009723794333E-2"/>
                </c:manualLayout>
              </c:layout>
              <c:showVal val="1"/>
            </c:dLbl>
            <c:dLbl>
              <c:idx val="3"/>
              <c:layout>
                <c:manualLayout>
                  <c:x val="1.7801513128615946E-2"/>
                  <c:y val="6.5520048618971476E-3"/>
                </c:manualLayout>
              </c:layout>
              <c:showVal val="1"/>
            </c:dLbl>
            <c:dLbl>
              <c:idx val="4"/>
              <c:layout>
                <c:manualLayout>
                  <c:x val="1.9581664441477412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400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Val val="1"/>
          </c:dLbls>
          <c:cat>
            <c:strRef>
              <c:f>Sheet1!$P$75:$T$77</c:f>
              <c:strCache>
                <c:ptCount val="5"/>
                <c:pt idx="0">
                  <c:v>เหนือ</c:v>
                </c:pt>
                <c:pt idx="1">
                  <c:v>ตะวันออกเฉียงเหนือ</c:v>
                </c:pt>
                <c:pt idx="2">
                  <c:v>กลาง</c:v>
                </c:pt>
                <c:pt idx="3">
                  <c:v>ใต้</c:v>
                </c:pt>
                <c:pt idx="4">
                  <c:v>รวม</c:v>
                </c:pt>
              </c:strCache>
            </c:strRef>
          </c:cat>
          <c:val>
            <c:numRef>
              <c:f>Sheet1!$P$80:$T$80</c:f>
              <c:numCache>
                <c:formatCode>_-* #,##0_-;\-* #,##0_-;_-* "-"??_-;_-@_-</c:formatCode>
                <c:ptCount val="5"/>
                <c:pt idx="0">
                  <c:v>110336.73</c:v>
                </c:pt>
                <c:pt idx="1">
                  <c:v>76963.199999999997</c:v>
                </c:pt>
                <c:pt idx="2">
                  <c:v>205785.71000000005</c:v>
                </c:pt>
                <c:pt idx="3">
                  <c:v>107358.11</c:v>
                </c:pt>
                <c:pt idx="4">
                  <c:v>100520.04</c:v>
                </c:pt>
              </c:numCache>
            </c:numRef>
          </c:val>
        </c:ser>
        <c:axId val="47220224"/>
        <c:axId val="47221760"/>
      </c:barChart>
      <c:catAx>
        <c:axId val="4722022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47221760"/>
        <c:crosses val="autoZero"/>
        <c:auto val="1"/>
        <c:lblAlgn val="ctr"/>
        <c:lblOffset val="100"/>
      </c:catAx>
      <c:valAx>
        <c:axId val="47221760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_-* #,##0_-;\-* #,##0_-;_-* &quot;-&quot;??_-;_-@_-" sourceLinked="1"/>
        <c:tickLblPos val="nextTo"/>
        <c:txPr>
          <a:bodyPr/>
          <a:lstStyle/>
          <a:p>
            <a:pPr>
              <a:defRPr sz="1600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47220224"/>
        <c:crosses val="autoZero"/>
        <c:crossBetween val="between"/>
      </c:valAx>
    </c:plotArea>
    <c:legend>
      <c:legendPos val="b"/>
      <c:txPr>
        <a:bodyPr/>
        <a:lstStyle/>
        <a:p>
          <a:pPr>
            <a:defRPr sz="1800">
              <a:latin typeface="TH SarabunPSK" pitchFamily="34" charset="-34"/>
              <a:cs typeface="TH SarabunPSK" pitchFamily="34" charset="-34"/>
            </a:defRPr>
          </a:pPr>
          <a:endParaRPr lang="th-TH"/>
        </a:p>
      </c:txPr>
    </c:legend>
    <c:plotVisOnly val="1"/>
  </c:chart>
  <c:spPr>
    <a:ln>
      <a:noFill/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plotArea>
      <c:layout/>
      <c:barChart>
        <c:barDir val="col"/>
        <c:grouping val="clustered"/>
        <c:ser>
          <c:idx val="0"/>
          <c:order val="0"/>
          <c:tx>
            <c:strRef>
              <c:f>Sheet1!$P$85</c:f>
              <c:strCache>
                <c:ptCount val="1"/>
                <c:pt idx="0">
                  <c:v>เหนือ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strRef>
              <c:f>Sheet1!$O$86:$O$88</c:f>
              <c:strCache>
                <c:ptCount val="3"/>
                <c:pt idx="0">
                  <c:v>ครอบครัว</c:v>
                </c:pt>
                <c:pt idx="1">
                  <c:v>กลุ่ม</c:v>
                </c:pt>
                <c:pt idx="2">
                  <c:v>ชุมชน</c:v>
                </c:pt>
              </c:strCache>
            </c:strRef>
          </c:cat>
          <c:val>
            <c:numRef>
              <c:f>Sheet1!$P$86:$P$88</c:f>
              <c:numCache>
                <c:formatCode>_-* #,##0_-;\-* #,##0_-;_-* "-"??_-;_-@_-</c:formatCode>
                <c:ptCount val="3"/>
                <c:pt idx="0">
                  <c:v>93.910000000000025</c:v>
                </c:pt>
                <c:pt idx="1">
                  <c:v>82.31</c:v>
                </c:pt>
                <c:pt idx="2">
                  <c:v>98.69</c:v>
                </c:pt>
              </c:numCache>
            </c:numRef>
          </c:val>
        </c:ser>
        <c:ser>
          <c:idx val="1"/>
          <c:order val="1"/>
          <c:tx>
            <c:strRef>
              <c:f>Sheet1!$Q$85</c:f>
              <c:strCache>
                <c:ptCount val="1"/>
                <c:pt idx="0">
                  <c:v>ตะวันออกเฉียงเหนือ</c:v>
                </c:pt>
              </c:strCache>
            </c:strRef>
          </c:tx>
          <c:cat>
            <c:strRef>
              <c:f>Sheet1!$O$86:$O$88</c:f>
              <c:strCache>
                <c:ptCount val="3"/>
                <c:pt idx="0">
                  <c:v>ครอบครัว</c:v>
                </c:pt>
                <c:pt idx="1">
                  <c:v>กลุ่ม</c:v>
                </c:pt>
                <c:pt idx="2">
                  <c:v>ชุมชน</c:v>
                </c:pt>
              </c:strCache>
            </c:strRef>
          </c:cat>
          <c:val>
            <c:numRef>
              <c:f>Sheet1!$Q$86:$Q$88</c:f>
              <c:numCache>
                <c:formatCode>_-* #,##0_-;\-* #,##0_-;_-* "-"??_-;_-@_-</c:formatCode>
                <c:ptCount val="3"/>
                <c:pt idx="0">
                  <c:v>94.63</c:v>
                </c:pt>
                <c:pt idx="1">
                  <c:v>80.16</c:v>
                </c:pt>
                <c:pt idx="2">
                  <c:v>97.11</c:v>
                </c:pt>
              </c:numCache>
            </c:numRef>
          </c:val>
        </c:ser>
        <c:ser>
          <c:idx val="2"/>
          <c:order val="2"/>
          <c:tx>
            <c:strRef>
              <c:f>Sheet1!$R$85</c:f>
              <c:strCache>
                <c:ptCount val="1"/>
                <c:pt idx="0">
                  <c:v>กลาง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strRef>
              <c:f>Sheet1!$O$86:$O$88</c:f>
              <c:strCache>
                <c:ptCount val="3"/>
                <c:pt idx="0">
                  <c:v>ครอบครัว</c:v>
                </c:pt>
                <c:pt idx="1">
                  <c:v>กลุ่ม</c:v>
                </c:pt>
                <c:pt idx="2">
                  <c:v>ชุมชน</c:v>
                </c:pt>
              </c:strCache>
            </c:strRef>
          </c:cat>
          <c:val>
            <c:numRef>
              <c:f>Sheet1!$R$86:$R$88</c:f>
              <c:numCache>
                <c:formatCode>_-* #,##0_-;\-* #,##0_-;_-* "-"??_-;_-@_-</c:formatCode>
                <c:ptCount val="3"/>
                <c:pt idx="0">
                  <c:v>94.240000000000023</c:v>
                </c:pt>
                <c:pt idx="1">
                  <c:v>62.230000000000011</c:v>
                </c:pt>
                <c:pt idx="2">
                  <c:v>88.43</c:v>
                </c:pt>
              </c:numCache>
            </c:numRef>
          </c:val>
        </c:ser>
        <c:ser>
          <c:idx val="3"/>
          <c:order val="3"/>
          <c:tx>
            <c:strRef>
              <c:f>Sheet1!$S$85</c:f>
              <c:strCache>
                <c:ptCount val="1"/>
                <c:pt idx="0">
                  <c:v>ใต้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Sheet1!$O$86:$O$88</c:f>
              <c:strCache>
                <c:ptCount val="3"/>
                <c:pt idx="0">
                  <c:v>ครอบครัว</c:v>
                </c:pt>
                <c:pt idx="1">
                  <c:v>กลุ่ม</c:v>
                </c:pt>
                <c:pt idx="2">
                  <c:v>ชุมชน</c:v>
                </c:pt>
              </c:strCache>
            </c:strRef>
          </c:cat>
          <c:val>
            <c:numRef>
              <c:f>Sheet1!$S$86:$S$88</c:f>
              <c:numCache>
                <c:formatCode>_-* #,##0_-;\-* #,##0_-;_-* "-"??_-;_-@_-</c:formatCode>
                <c:ptCount val="3"/>
                <c:pt idx="0">
                  <c:v>94.9</c:v>
                </c:pt>
                <c:pt idx="1">
                  <c:v>61.61</c:v>
                </c:pt>
                <c:pt idx="2">
                  <c:v>92.5</c:v>
                </c:pt>
              </c:numCache>
            </c:numRef>
          </c:val>
        </c:ser>
        <c:axId val="47035520"/>
        <c:axId val="47037056"/>
      </c:barChart>
      <c:catAx>
        <c:axId val="4703552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47037056"/>
        <c:crosses val="autoZero"/>
        <c:auto val="1"/>
        <c:lblAlgn val="ctr"/>
        <c:lblOffset val="100"/>
      </c:catAx>
      <c:valAx>
        <c:axId val="47037056"/>
        <c:scaling>
          <c:orientation val="minMax"/>
          <c:max val="100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_-* #,##0_-;\-* #,##0_-;_-* &quot;-&quot;??_-;_-@_-" sourceLinked="1"/>
        <c:tickLblPos val="nextTo"/>
        <c:txPr>
          <a:bodyPr/>
          <a:lstStyle/>
          <a:p>
            <a:pPr>
              <a:defRPr sz="1600">
                <a:latin typeface="TH SarabunPSK" pitchFamily="34" charset="-34"/>
                <a:cs typeface="TH SarabunPSK" pitchFamily="34" charset="-34"/>
              </a:defRPr>
            </a:pPr>
            <a:endParaRPr lang="th-TH"/>
          </a:p>
        </c:txPr>
        <c:crossAx val="47035520"/>
        <c:crosses val="autoZero"/>
        <c:crossBetween val="between"/>
      </c:valAx>
    </c:plotArea>
    <c:legend>
      <c:legendPos val="b"/>
      <c:txPr>
        <a:bodyPr/>
        <a:lstStyle/>
        <a:p>
          <a:pPr>
            <a:defRPr sz="2000">
              <a:latin typeface="TH SarabunPSK" pitchFamily="34" charset="-34"/>
              <a:cs typeface="TH SarabunPSK" pitchFamily="34" charset="-34"/>
            </a:defRPr>
          </a:pPr>
          <a:endParaRPr lang="th-TH"/>
        </a:p>
      </c:txPr>
    </c:legend>
    <c:plotVisOnly val="1"/>
  </c:chart>
  <c:spPr>
    <a:ln>
      <a:noFill/>
    </a:ln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7804D9-6963-4CE9-882D-F1D9B6123AFB}" type="doc">
      <dgm:prSet loTypeId="urn:microsoft.com/office/officeart/2005/8/layout/vList4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th-TH"/>
        </a:p>
      </dgm:t>
    </dgm:pt>
    <dgm:pt modelId="{6B55A4E5-2C1F-461E-A15B-7418E7135A0F}">
      <dgm:prSet phldrT="[ข้อความ]"/>
      <dgm:spPr/>
      <dgm:t>
        <a:bodyPr/>
        <a:lstStyle/>
        <a:p>
          <a:r>
            <a:rPr lang="th-TH" dirty="0" smtClean="0"/>
            <a:t>                            </a:t>
          </a:r>
          <a:r>
            <a:rPr lang="th-TH" b="1" dirty="0" smtClean="0"/>
            <a:t>7.81</a:t>
          </a:r>
          <a:endParaRPr lang="th-TH" b="1" dirty="0"/>
        </a:p>
      </dgm:t>
    </dgm:pt>
    <dgm:pt modelId="{54A49A15-215E-41CF-9FA1-01699FF76882}" type="parTrans" cxnId="{1B0AF4D2-D747-4623-BF31-A2001D497878}">
      <dgm:prSet/>
      <dgm:spPr/>
      <dgm:t>
        <a:bodyPr/>
        <a:lstStyle/>
        <a:p>
          <a:endParaRPr lang="th-TH"/>
        </a:p>
      </dgm:t>
    </dgm:pt>
    <dgm:pt modelId="{25D63DF2-34CB-47CA-9F28-14A1279B65A7}" type="sibTrans" cxnId="{1B0AF4D2-D747-4623-BF31-A2001D497878}">
      <dgm:prSet/>
      <dgm:spPr/>
      <dgm:t>
        <a:bodyPr/>
        <a:lstStyle/>
        <a:p>
          <a:endParaRPr lang="th-TH"/>
        </a:p>
      </dgm:t>
    </dgm:pt>
    <dgm:pt modelId="{C370A375-B67C-4900-97AC-7247D10DB3A8}">
      <dgm:prSet phldrT="[ข้อความ]"/>
      <dgm:spPr/>
      <dgm:t>
        <a:bodyPr/>
        <a:lstStyle/>
        <a:p>
          <a:r>
            <a:rPr lang="th-TH" dirty="0" smtClean="0"/>
            <a:t>                            </a:t>
          </a:r>
          <a:r>
            <a:rPr lang="th-TH" b="1" dirty="0" smtClean="0"/>
            <a:t>7.34</a:t>
          </a:r>
          <a:endParaRPr lang="th-TH" b="1" dirty="0"/>
        </a:p>
      </dgm:t>
    </dgm:pt>
    <dgm:pt modelId="{E41CC3F7-BA72-4041-A941-58AD99B2A23E}" type="parTrans" cxnId="{CBC03289-E49E-4CA6-A2DC-1150269F008D}">
      <dgm:prSet/>
      <dgm:spPr/>
      <dgm:t>
        <a:bodyPr/>
        <a:lstStyle/>
        <a:p>
          <a:endParaRPr lang="th-TH"/>
        </a:p>
      </dgm:t>
    </dgm:pt>
    <dgm:pt modelId="{9F395134-EC83-4734-8901-85B1E44A1B8D}" type="sibTrans" cxnId="{CBC03289-E49E-4CA6-A2DC-1150269F008D}">
      <dgm:prSet/>
      <dgm:spPr/>
      <dgm:t>
        <a:bodyPr/>
        <a:lstStyle/>
        <a:p>
          <a:endParaRPr lang="th-TH"/>
        </a:p>
      </dgm:t>
    </dgm:pt>
    <dgm:pt modelId="{B0B879C3-5882-40DE-B812-225790A807D8}">
      <dgm:prSet phldrT="[ข้อความ]"/>
      <dgm:spPr/>
      <dgm:t>
        <a:bodyPr/>
        <a:lstStyle/>
        <a:p>
          <a:r>
            <a:rPr lang="th-TH" dirty="0" smtClean="0"/>
            <a:t>                            </a:t>
          </a:r>
          <a:r>
            <a:rPr lang="th-TH" b="1" dirty="0" smtClean="0"/>
            <a:t>7.65</a:t>
          </a:r>
          <a:endParaRPr lang="th-TH" b="1" dirty="0"/>
        </a:p>
      </dgm:t>
    </dgm:pt>
    <dgm:pt modelId="{3C554C53-707B-4543-9ECC-021F39C3F71B}" type="parTrans" cxnId="{AEB84BBC-C57B-44E8-9B9C-7AEE665E82DA}">
      <dgm:prSet/>
      <dgm:spPr/>
      <dgm:t>
        <a:bodyPr/>
        <a:lstStyle/>
        <a:p>
          <a:endParaRPr lang="th-TH"/>
        </a:p>
      </dgm:t>
    </dgm:pt>
    <dgm:pt modelId="{A7BFEA72-62BC-4B7B-83B3-650EAB95A7F9}" type="sibTrans" cxnId="{AEB84BBC-C57B-44E8-9B9C-7AEE665E82DA}">
      <dgm:prSet/>
      <dgm:spPr/>
      <dgm:t>
        <a:bodyPr/>
        <a:lstStyle/>
        <a:p>
          <a:endParaRPr lang="th-TH"/>
        </a:p>
      </dgm:t>
    </dgm:pt>
    <dgm:pt modelId="{302B48A4-19BB-4949-93A8-B2FE08F716F6}">
      <dgm:prSet/>
      <dgm:spPr/>
      <dgm:t>
        <a:bodyPr/>
        <a:lstStyle/>
        <a:p>
          <a:r>
            <a:rPr lang="th-TH" dirty="0" smtClean="0"/>
            <a:t>                            </a:t>
          </a:r>
          <a:r>
            <a:rPr lang="th-TH" b="1" dirty="0" smtClean="0"/>
            <a:t>7.85</a:t>
          </a:r>
          <a:endParaRPr lang="th-TH" b="1" dirty="0"/>
        </a:p>
      </dgm:t>
    </dgm:pt>
    <dgm:pt modelId="{956D7137-4F27-4F66-AC0A-0912C4820FEC}" type="parTrans" cxnId="{6D1BAB9E-FE1F-4727-86D2-F56713B5B2F5}">
      <dgm:prSet/>
      <dgm:spPr/>
      <dgm:t>
        <a:bodyPr/>
        <a:lstStyle/>
        <a:p>
          <a:endParaRPr lang="th-TH"/>
        </a:p>
      </dgm:t>
    </dgm:pt>
    <dgm:pt modelId="{99E844D5-7D91-4207-A0B0-DDD9048248B8}" type="sibTrans" cxnId="{6D1BAB9E-FE1F-4727-86D2-F56713B5B2F5}">
      <dgm:prSet/>
      <dgm:spPr/>
      <dgm:t>
        <a:bodyPr/>
        <a:lstStyle/>
        <a:p>
          <a:endParaRPr lang="th-TH"/>
        </a:p>
      </dgm:t>
    </dgm:pt>
    <dgm:pt modelId="{CAFB3CC8-F8C2-474E-8395-56BF302DDBD8}">
      <dgm:prSet/>
      <dgm:spPr/>
      <dgm:t>
        <a:bodyPr/>
        <a:lstStyle/>
        <a:p>
          <a:r>
            <a:rPr lang="th-TH" dirty="0" smtClean="0"/>
            <a:t>                           </a:t>
          </a:r>
          <a:r>
            <a:rPr lang="th-TH" b="1" dirty="0" smtClean="0">
              <a:solidFill>
                <a:schemeClr val="tx1"/>
              </a:solidFill>
            </a:rPr>
            <a:t>7.73</a:t>
          </a:r>
          <a:endParaRPr lang="th-TH" b="1" dirty="0">
            <a:solidFill>
              <a:schemeClr val="tx1"/>
            </a:solidFill>
          </a:endParaRPr>
        </a:p>
      </dgm:t>
    </dgm:pt>
    <dgm:pt modelId="{134D4D0C-C45D-4F83-A602-5D2281DC6B01}" type="parTrans" cxnId="{B22981D7-3488-4C56-B841-F8594CF89A12}">
      <dgm:prSet/>
      <dgm:spPr/>
      <dgm:t>
        <a:bodyPr/>
        <a:lstStyle/>
        <a:p>
          <a:endParaRPr lang="th-TH"/>
        </a:p>
      </dgm:t>
    </dgm:pt>
    <dgm:pt modelId="{F9E5AB4B-18D1-40C3-9F0B-DAC5AEB2F682}" type="sibTrans" cxnId="{B22981D7-3488-4C56-B841-F8594CF89A12}">
      <dgm:prSet/>
      <dgm:spPr/>
      <dgm:t>
        <a:bodyPr/>
        <a:lstStyle/>
        <a:p>
          <a:endParaRPr lang="th-TH"/>
        </a:p>
      </dgm:t>
    </dgm:pt>
    <dgm:pt modelId="{4298EA96-7556-4116-8338-A2100FF2A55F}" type="pres">
      <dgm:prSet presAssocID="{0E7804D9-6963-4CE9-882D-F1D9B6123AF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DB2F414B-90D4-47CF-9637-64A18281EF07}" type="pres">
      <dgm:prSet presAssocID="{6B55A4E5-2C1F-461E-A15B-7418E7135A0F}" presName="comp" presStyleCnt="0"/>
      <dgm:spPr/>
    </dgm:pt>
    <dgm:pt modelId="{8B505BCD-52E8-4FF5-93FA-A834FF456238}" type="pres">
      <dgm:prSet presAssocID="{6B55A4E5-2C1F-461E-A15B-7418E7135A0F}" presName="box" presStyleLbl="node1" presStyleIdx="0" presStyleCnt="5"/>
      <dgm:spPr/>
      <dgm:t>
        <a:bodyPr/>
        <a:lstStyle/>
        <a:p>
          <a:endParaRPr lang="th-TH"/>
        </a:p>
      </dgm:t>
    </dgm:pt>
    <dgm:pt modelId="{F7BEF548-0971-423A-B2A7-86471499F017}" type="pres">
      <dgm:prSet presAssocID="{6B55A4E5-2C1F-461E-A15B-7418E7135A0F}" presName="img" presStyleLbl="fgImgPlace1" presStyleIdx="0" presStyleCnt="5" custScaleX="273479"/>
      <dgm:spPr/>
    </dgm:pt>
    <dgm:pt modelId="{D6834FBF-AD0D-4599-A62F-2234B5C3A009}" type="pres">
      <dgm:prSet presAssocID="{6B55A4E5-2C1F-461E-A15B-7418E7135A0F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BDC56BF-606D-4359-A477-D64677F30EF6}" type="pres">
      <dgm:prSet presAssocID="{25D63DF2-34CB-47CA-9F28-14A1279B65A7}" presName="spacer" presStyleCnt="0"/>
      <dgm:spPr/>
    </dgm:pt>
    <dgm:pt modelId="{D03AE7A2-DCA9-4F63-B172-96F265508876}" type="pres">
      <dgm:prSet presAssocID="{302B48A4-19BB-4949-93A8-B2FE08F716F6}" presName="comp" presStyleCnt="0"/>
      <dgm:spPr/>
    </dgm:pt>
    <dgm:pt modelId="{EDEE4BD2-AC55-464A-856A-A7CAA8F5929B}" type="pres">
      <dgm:prSet presAssocID="{302B48A4-19BB-4949-93A8-B2FE08F716F6}" presName="box" presStyleLbl="node1" presStyleIdx="1" presStyleCnt="5"/>
      <dgm:spPr/>
      <dgm:t>
        <a:bodyPr/>
        <a:lstStyle/>
        <a:p>
          <a:endParaRPr lang="th-TH"/>
        </a:p>
      </dgm:t>
    </dgm:pt>
    <dgm:pt modelId="{585BB706-A0F8-4502-BFB5-E9C2B392974F}" type="pres">
      <dgm:prSet presAssocID="{302B48A4-19BB-4949-93A8-B2FE08F716F6}" presName="img" presStyleLbl="fgImgPlace1" presStyleIdx="1" presStyleCnt="5" custScaleX="272352"/>
      <dgm:spPr/>
    </dgm:pt>
    <dgm:pt modelId="{921E920E-8B0C-4700-94FD-8AB2D5E518F2}" type="pres">
      <dgm:prSet presAssocID="{302B48A4-19BB-4949-93A8-B2FE08F716F6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2E802FE-D5B3-493D-85D2-D258141D9CED}" type="pres">
      <dgm:prSet presAssocID="{99E844D5-7D91-4207-A0B0-DDD9048248B8}" presName="spacer" presStyleCnt="0"/>
      <dgm:spPr/>
    </dgm:pt>
    <dgm:pt modelId="{0EEEDB9D-E409-4B80-9EDC-E84ED6668102}" type="pres">
      <dgm:prSet presAssocID="{C370A375-B67C-4900-97AC-7247D10DB3A8}" presName="comp" presStyleCnt="0"/>
      <dgm:spPr/>
    </dgm:pt>
    <dgm:pt modelId="{0237A4C3-605C-4B35-987F-B36F14D52F65}" type="pres">
      <dgm:prSet presAssocID="{C370A375-B67C-4900-97AC-7247D10DB3A8}" presName="box" presStyleLbl="node1" presStyleIdx="2" presStyleCnt="5"/>
      <dgm:spPr/>
      <dgm:t>
        <a:bodyPr/>
        <a:lstStyle/>
        <a:p>
          <a:endParaRPr lang="th-TH"/>
        </a:p>
      </dgm:t>
    </dgm:pt>
    <dgm:pt modelId="{2B449344-BD2C-4603-BB33-B2AD70435B6C}" type="pres">
      <dgm:prSet presAssocID="{C370A375-B67C-4900-97AC-7247D10DB3A8}" presName="img" presStyleLbl="fgImgPlace1" presStyleIdx="2" presStyleCnt="5" custScaleX="276860"/>
      <dgm:spPr/>
    </dgm:pt>
    <dgm:pt modelId="{FD436E43-373C-4405-A905-8623CD0A843C}" type="pres">
      <dgm:prSet presAssocID="{C370A375-B67C-4900-97AC-7247D10DB3A8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42FF431-5AAB-408E-97D0-71FD104E8CFA}" type="pres">
      <dgm:prSet presAssocID="{9F395134-EC83-4734-8901-85B1E44A1B8D}" presName="spacer" presStyleCnt="0"/>
      <dgm:spPr/>
    </dgm:pt>
    <dgm:pt modelId="{BAE7F58C-F134-4B62-8BE0-D4BE10E9B318}" type="pres">
      <dgm:prSet presAssocID="{B0B879C3-5882-40DE-B812-225790A807D8}" presName="comp" presStyleCnt="0"/>
      <dgm:spPr/>
    </dgm:pt>
    <dgm:pt modelId="{7BA24184-3284-48BE-8FCA-54D89B4B0EA7}" type="pres">
      <dgm:prSet presAssocID="{B0B879C3-5882-40DE-B812-225790A807D8}" presName="box" presStyleLbl="node1" presStyleIdx="3" presStyleCnt="5"/>
      <dgm:spPr/>
      <dgm:t>
        <a:bodyPr/>
        <a:lstStyle/>
        <a:p>
          <a:endParaRPr lang="th-TH"/>
        </a:p>
      </dgm:t>
    </dgm:pt>
    <dgm:pt modelId="{8F028582-81E8-4456-A0C8-C90DB668814E}" type="pres">
      <dgm:prSet presAssocID="{B0B879C3-5882-40DE-B812-225790A807D8}" presName="img" presStyleLbl="fgImgPlace1" presStyleIdx="3" presStyleCnt="5" custScaleX="270098"/>
      <dgm:spPr/>
    </dgm:pt>
    <dgm:pt modelId="{B72E66D7-70DF-4355-8AEF-0B3252D36E47}" type="pres">
      <dgm:prSet presAssocID="{B0B879C3-5882-40DE-B812-225790A807D8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4720EE9-8164-4784-AF51-9E855FC36540}" type="pres">
      <dgm:prSet presAssocID="{A7BFEA72-62BC-4B7B-83B3-650EAB95A7F9}" presName="spacer" presStyleCnt="0"/>
      <dgm:spPr/>
    </dgm:pt>
    <dgm:pt modelId="{78EFB304-2880-4E3B-83BD-48A36338F3B4}" type="pres">
      <dgm:prSet presAssocID="{CAFB3CC8-F8C2-474E-8395-56BF302DDBD8}" presName="comp" presStyleCnt="0"/>
      <dgm:spPr/>
    </dgm:pt>
    <dgm:pt modelId="{04101F2D-FA6B-4F53-B5A6-C6CD266BA93B}" type="pres">
      <dgm:prSet presAssocID="{CAFB3CC8-F8C2-474E-8395-56BF302DDBD8}" presName="box" presStyleLbl="node1" presStyleIdx="4" presStyleCnt="5"/>
      <dgm:spPr/>
      <dgm:t>
        <a:bodyPr/>
        <a:lstStyle/>
        <a:p>
          <a:endParaRPr lang="th-TH"/>
        </a:p>
      </dgm:t>
    </dgm:pt>
    <dgm:pt modelId="{91E611D2-12D8-4AEE-B9D1-2986B40421B4}" type="pres">
      <dgm:prSet presAssocID="{CAFB3CC8-F8C2-474E-8395-56BF302DDBD8}" presName="img" presStyleLbl="fgImgPlace1" presStyleIdx="4" presStyleCnt="5" custScaleX="288129"/>
      <dgm:spPr/>
    </dgm:pt>
    <dgm:pt modelId="{26E27EB3-98C0-4839-8486-FE885E4F6E8D}" type="pres">
      <dgm:prSet presAssocID="{CAFB3CC8-F8C2-474E-8395-56BF302DDBD8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CBC03289-E49E-4CA6-A2DC-1150269F008D}" srcId="{0E7804D9-6963-4CE9-882D-F1D9B6123AFB}" destId="{C370A375-B67C-4900-97AC-7247D10DB3A8}" srcOrd="2" destOrd="0" parTransId="{E41CC3F7-BA72-4041-A941-58AD99B2A23E}" sibTransId="{9F395134-EC83-4734-8901-85B1E44A1B8D}"/>
    <dgm:cxn modelId="{CEC6683C-53B0-45F9-8D0E-F01B24E58D50}" type="presOf" srcId="{6B55A4E5-2C1F-461E-A15B-7418E7135A0F}" destId="{D6834FBF-AD0D-4599-A62F-2234B5C3A009}" srcOrd="1" destOrd="0" presId="urn:microsoft.com/office/officeart/2005/8/layout/vList4"/>
    <dgm:cxn modelId="{B22981D7-3488-4C56-B841-F8594CF89A12}" srcId="{0E7804D9-6963-4CE9-882D-F1D9B6123AFB}" destId="{CAFB3CC8-F8C2-474E-8395-56BF302DDBD8}" srcOrd="4" destOrd="0" parTransId="{134D4D0C-C45D-4F83-A602-5D2281DC6B01}" sibTransId="{F9E5AB4B-18D1-40C3-9F0B-DAC5AEB2F682}"/>
    <dgm:cxn modelId="{284B6C35-1C7F-48BF-8C81-A1A6BE555F3E}" type="presOf" srcId="{302B48A4-19BB-4949-93A8-B2FE08F716F6}" destId="{EDEE4BD2-AC55-464A-856A-A7CAA8F5929B}" srcOrd="0" destOrd="0" presId="urn:microsoft.com/office/officeart/2005/8/layout/vList4"/>
    <dgm:cxn modelId="{CF4F8B79-2F22-492A-9C70-B40966AA3C9E}" type="presOf" srcId="{C370A375-B67C-4900-97AC-7247D10DB3A8}" destId="{0237A4C3-605C-4B35-987F-B36F14D52F65}" srcOrd="0" destOrd="0" presId="urn:microsoft.com/office/officeart/2005/8/layout/vList4"/>
    <dgm:cxn modelId="{260C5820-4168-4274-8241-39B90CBC2587}" type="presOf" srcId="{B0B879C3-5882-40DE-B812-225790A807D8}" destId="{7BA24184-3284-48BE-8FCA-54D89B4B0EA7}" srcOrd="0" destOrd="0" presId="urn:microsoft.com/office/officeart/2005/8/layout/vList4"/>
    <dgm:cxn modelId="{AAA5D3D1-8008-4AC2-979A-2CA6EC95BC33}" type="presOf" srcId="{CAFB3CC8-F8C2-474E-8395-56BF302DDBD8}" destId="{26E27EB3-98C0-4839-8486-FE885E4F6E8D}" srcOrd="1" destOrd="0" presId="urn:microsoft.com/office/officeart/2005/8/layout/vList4"/>
    <dgm:cxn modelId="{75725926-C9C8-4803-B848-8DD8DD8A5A25}" type="presOf" srcId="{C370A375-B67C-4900-97AC-7247D10DB3A8}" destId="{FD436E43-373C-4405-A905-8623CD0A843C}" srcOrd="1" destOrd="0" presId="urn:microsoft.com/office/officeart/2005/8/layout/vList4"/>
    <dgm:cxn modelId="{AEB84BBC-C57B-44E8-9B9C-7AEE665E82DA}" srcId="{0E7804D9-6963-4CE9-882D-F1D9B6123AFB}" destId="{B0B879C3-5882-40DE-B812-225790A807D8}" srcOrd="3" destOrd="0" parTransId="{3C554C53-707B-4543-9ECC-021F39C3F71B}" sibTransId="{A7BFEA72-62BC-4B7B-83B3-650EAB95A7F9}"/>
    <dgm:cxn modelId="{1B0AF4D2-D747-4623-BF31-A2001D497878}" srcId="{0E7804D9-6963-4CE9-882D-F1D9B6123AFB}" destId="{6B55A4E5-2C1F-461E-A15B-7418E7135A0F}" srcOrd="0" destOrd="0" parTransId="{54A49A15-215E-41CF-9FA1-01699FF76882}" sibTransId="{25D63DF2-34CB-47CA-9F28-14A1279B65A7}"/>
    <dgm:cxn modelId="{5554A7F2-1CC5-4D76-9B82-0E45C9DFE95D}" type="presOf" srcId="{302B48A4-19BB-4949-93A8-B2FE08F716F6}" destId="{921E920E-8B0C-4700-94FD-8AB2D5E518F2}" srcOrd="1" destOrd="0" presId="urn:microsoft.com/office/officeart/2005/8/layout/vList4"/>
    <dgm:cxn modelId="{80122858-389B-4AFB-B404-D42803EA54FC}" type="presOf" srcId="{CAFB3CC8-F8C2-474E-8395-56BF302DDBD8}" destId="{04101F2D-FA6B-4F53-B5A6-C6CD266BA93B}" srcOrd="0" destOrd="0" presId="urn:microsoft.com/office/officeart/2005/8/layout/vList4"/>
    <dgm:cxn modelId="{581066E2-42EE-4003-B408-8752D930278D}" type="presOf" srcId="{6B55A4E5-2C1F-461E-A15B-7418E7135A0F}" destId="{8B505BCD-52E8-4FF5-93FA-A834FF456238}" srcOrd="0" destOrd="0" presId="urn:microsoft.com/office/officeart/2005/8/layout/vList4"/>
    <dgm:cxn modelId="{A3344C77-D68D-4527-8807-F519CE44DD58}" type="presOf" srcId="{B0B879C3-5882-40DE-B812-225790A807D8}" destId="{B72E66D7-70DF-4355-8AEF-0B3252D36E47}" srcOrd="1" destOrd="0" presId="urn:microsoft.com/office/officeart/2005/8/layout/vList4"/>
    <dgm:cxn modelId="{2700235A-E555-4E98-948D-D063936B6E59}" type="presOf" srcId="{0E7804D9-6963-4CE9-882D-F1D9B6123AFB}" destId="{4298EA96-7556-4116-8338-A2100FF2A55F}" srcOrd="0" destOrd="0" presId="urn:microsoft.com/office/officeart/2005/8/layout/vList4"/>
    <dgm:cxn modelId="{6D1BAB9E-FE1F-4727-86D2-F56713B5B2F5}" srcId="{0E7804D9-6963-4CE9-882D-F1D9B6123AFB}" destId="{302B48A4-19BB-4949-93A8-B2FE08F716F6}" srcOrd="1" destOrd="0" parTransId="{956D7137-4F27-4F66-AC0A-0912C4820FEC}" sibTransId="{99E844D5-7D91-4207-A0B0-DDD9048248B8}"/>
    <dgm:cxn modelId="{4C41B7D9-A2F9-4DCA-9181-1F90D15C5FA4}" type="presParOf" srcId="{4298EA96-7556-4116-8338-A2100FF2A55F}" destId="{DB2F414B-90D4-47CF-9637-64A18281EF07}" srcOrd="0" destOrd="0" presId="urn:microsoft.com/office/officeart/2005/8/layout/vList4"/>
    <dgm:cxn modelId="{FE0C3642-0AFB-4FAE-8F07-6D56536E2A3B}" type="presParOf" srcId="{DB2F414B-90D4-47CF-9637-64A18281EF07}" destId="{8B505BCD-52E8-4FF5-93FA-A834FF456238}" srcOrd="0" destOrd="0" presId="urn:microsoft.com/office/officeart/2005/8/layout/vList4"/>
    <dgm:cxn modelId="{05EDF25F-EE9A-4F28-9FF4-3833D68D9B98}" type="presParOf" srcId="{DB2F414B-90D4-47CF-9637-64A18281EF07}" destId="{F7BEF548-0971-423A-B2A7-86471499F017}" srcOrd="1" destOrd="0" presId="urn:microsoft.com/office/officeart/2005/8/layout/vList4"/>
    <dgm:cxn modelId="{7031646F-FFEB-4FFC-B8BA-85D7A2259AF3}" type="presParOf" srcId="{DB2F414B-90D4-47CF-9637-64A18281EF07}" destId="{D6834FBF-AD0D-4599-A62F-2234B5C3A009}" srcOrd="2" destOrd="0" presId="urn:microsoft.com/office/officeart/2005/8/layout/vList4"/>
    <dgm:cxn modelId="{F8BA3D6F-26E0-49E5-8959-165AD868BED0}" type="presParOf" srcId="{4298EA96-7556-4116-8338-A2100FF2A55F}" destId="{3BDC56BF-606D-4359-A477-D64677F30EF6}" srcOrd="1" destOrd="0" presId="urn:microsoft.com/office/officeart/2005/8/layout/vList4"/>
    <dgm:cxn modelId="{22263485-0377-40F8-8934-53687A6CDBB6}" type="presParOf" srcId="{4298EA96-7556-4116-8338-A2100FF2A55F}" destId="{D03AE7A2-DCA9-4F63-B172-96F265508876}" srcOrd="2" destOrd="0" presId="urn:microsoft.com/office/officeart/2005/8/layout/vList4"/>
    <dgm:cxn modelId="{EA5D208F-FDE7-40D8-8EC9-BCE08BBDF6FF}" type="presParOf" srcId="{D03AE7A2-DCA9-4F63-B172-96F265508876}" destId="{EDEE4BD2-AC55-464A-856A-A7CAA8F5929B}" srcOrd="0" destOrd="0" presId="urn:microsoft.com/office/officeart/2005/8/layout/vList4"/>
    <dgm:cxn modelId="{26A43BDA-A785-4636-B3E3-A55D96CF07CB}" type="presParOf" srcId="{D03AE7A2-DCA9-4F63-B172-96F265508876}" destId="{585BB706-A0F8-4502-BFB5-E9C2B392974F}" srcOrd="1" destOrd="0" presId="urn:microsoft.com/office/officeart/2005/8/layout/vList4"/>
    <dgm:cxn modelId="{99F87458-E565-418C-BAC1-D627C716CBFF}" type="presParOf" srcId="{D03AE7A2-DCA9-4F63-B172-96F265508876}" destId="{921E920E-8B0C-4700-94FD-8AB2D5E518F2}" srcOrd="2" destOrd="0" presId="urn:microsoft.com/office/officeart/2005/8/layout/vList4"/>
    <dgm:cxn modelId="{66021C40-EF00-43EC-90DB-BE627D5BB7DA}" type="presParOf" srcId="{4298EA96-7556-4116-8338-A2100FF2A55F}" destId="{F2E802FE-D5B3-493D-85D2-D258141D9CED}" srcOrd="3" destOrd="0" presId="urn:microsoft.com/office/officeart/2005/8/layout/vList4"/>
    <dgm:cxn modelId="{C118897F-5863-4568-820E-EBAFCB8FA961}" type="presParOf" srcId="{4298EA96-7556-4116-8338-A2100FF2A55F}" destId="{0EEEDB9D-E409-4B80-9EDC-E84ED6668102}" srcOrd="4" destOrd="0" presId="urn:microsoft.com/office/officeart/2005/8/layout/vList4"/>
    <dgm:cxn modelId="{C399E6C8-74D6-4016-8DE1-583C84F5063B}" type="presParOf" srcId="{0EEEDB9D-E409-4B80-9EDC-E84ED6668102}" destId="{0237A4C3-605C-4B35-987F-B36F14D52F65}" srcOrd="0" destOrd="0" presId="urn:microsoft.com/office/officeart/2005/8/layout/vList4"/>
    <dgm:cxn modelId="{564B5605-FB54-40DA-8A8C-43D870CD0E72}" type="presParOf" srcId="{0EEEDB9D-E409-4B80-9EDC-E84ED6668102}" destId="{2B449344-BD2C-4603-BB33-B2AD70435B6C}" srcOrd="1" destOrd="0" presId="urn:microsoft.com/office/officeart/2005/8/layout/vList4"/>
    <dgm:cxn modelId="{D180BBD8-C081-4533-A495-72CE22FD497E}" type="presParOf" srcId="{0EEEDB9D-E409-4B80-9EDC-E84ED6668102}" destId="{FD436E43-373C-4405-A905-8623CD0A843C}" srcOrd="2" destOrd="0" presId="urn:microsoft.com/office/officeart/2005/8/layout/vList4"/>
    <dgm:cxn modelId="{90F35013-B221-4E8D-B324-FBC0910B028D}" type="presParOf" srcId="{4298EA96-7556-4116-8338-A2100FF2A55F}" destId="{C42FF431-5AAB-408E-97D0-71FD104E8CFA}" srcOrd="5" destOrd="0" presId="urn:microsoft.com/office/officeart/2005/8/layout/vList4"/>
    <dgm:cxn modelId="{0E860DA5-EE42-454B-A3B4-99292C5C6FF2}" type="presParOf" srcId="{4298EA96-7556-4116-8338-A2100FF2A55F}" destId="{BAE7F58C-F134-4B62-8BE0-D4BE10E9B318}" srcOrd="6" destOrd="0" presId="urn:microsoft.com/office/officeart/2005/8/layout/vList4"/>
    <dgm:cxn modelId="{BA3D29F2-3A66-4674-AE10-D02E19AAE70D}" type="presParOf" srcId="{BAE7F58C-F134-4B62-8BE0-D4BE10E9B318}" destId="{7BA24184-3284-48BE-8FCA-54D89B4B0EA7}" srcOrd="0" destOrd="0" presId="urn:microsoft.com/office/officeart/2005/8/layout/vList4"/>
    <dgm:cxn modelId="{AAA05D69-A00E-4C45-964D-680C990BCB62}" type="presParOf" srcId="{BAE7F58C-F134-4B62-8BE0-D4BE10E9B318}" destId="{8F028582-81E8-4456-A0C8-C90DB668814E}" srcOrd="1" destOrd="0" presId="urn:microsoft.com/office/officeart/2005/8/layout/vList4"/>
    <dgm:cxn modelId="{56F54CFF-FA1F-4121-B1A8-52FF5C5CF9F1}" type="presParOf" srcId="{BAE7F58C-F134-4B62-8BE0-D4BE10E9B318}" destId="{B72E66D7-70DF-4355-8AEF-0B3252D36E47}" srcOrd="2" destOrd="0" presId="urn:microsoft.com/office/officeart/2005/8/layout/vList4"/>
    <dgm:cxn modelId="{336DFEEB-94AF-4817-95E0-7FE07838A899}" type="presParOf" srcId="{4298EA96-7556-4116-8338-A2100FF2A55F}" destId="{94720EE9-8164-4784-AF51-9E855FC36540}" srcOrd="7" destOrd="0" presId="urn:microsoft.com/office/officeart/2005/8/layout/vList4"/>
    <dgm:cxn modelId="{AAF9EDEE-8126-4F0D-AB93-030C16C3B7E0}" type="presParOf" srcId="{4298EA96-7556-4116-8338-A2100FF2A55F}" destId="{78EFB304-2880-4E3B-83BD-48A36338F3B4}" srcOrd="8" destOrd="0" presId="urn:microsoft.com/office/officeart/2005/8/layout/vList4"/>
    <dgm:cxn modelId="{DD29EE1B-9EAF-4BA9-B72B-1AEDD706AC22}" type="presParOf" srcId="{78EFB304-2880-4E3B-83BD-48A36338F3B4}" destId="{04101F2D-FA6B-4F53-B5A6-C6CD266BA93B}" srcOrd="0" destOrd="0" presId="urn:microsoft.com/office/officeart/2005/8/layout/vList4"/>
    <dgm:cxn modelId="{A50946ED-DEEA-451D-8A10-1AFAD5DFB02A}" type="presParOf" srcId="{78EFB304-2880-4E3B-83BD-48A36338F3B4}" destId="{91E611D2-12D8-4AEE-B9D1-2986B40421B4}" srcOrd="1" destOrd="0" presId="urn:microsoft.com/office/officeart/2005/8/layout/vList4"/>
    <dgm:cxn modelId="{A88689BA-0F3D-4B54-9FD9-FD4C34F6EF8B}" type="presParOf" srcId="{78EFB304-2880-4E3B-83BD-48A36338F3B4}" destId="{26E27EB3-98C0-4839-8486-FE885E4F6E8D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B5FAF-7624-46A8-AFBA-DDC909DF9E07}" type="datetimeFigureOut">
              <a:rPr lang="th-TH" smtClean="0"/>
              <a:pPr/>
              <a:t>10/09/61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592D6-ABEC-401C-8FE2-99DF3B22DB4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B562-4190-40E5-AFEE-D080A40CB136}" type="datetime1">
              <a:rPr lang="th-TH" smtClean="0"/>
              <a:pPr/>
              <a:t>10/09/61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69443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E2BEE-0B09-4D9F-B112-8F102B2912FE}" type="datetime1">
              <a:rPr lang="th-TH" smtClean="0"/>
              <a:pPr/>
              <a:t>10/09/61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18732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179B-B82E-4CF6-899F-793A084DD757}" type="datetime1">
              <a:rPr lang="th-TH" smtClean="0"/>
              <a:pPr/>
              <a:t>10/09/61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6368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AD83-3128-414A-AA76-7DBE8AFB1780}" type="datetime1">
              <a:rPr lang="th-TH" smtClean="0"/>
              <a:pPr/>
              <a:t>10/09/61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86871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F221-D656-4E98-AD4B-B4A962CC1AA0}" type="datetime1">
              <a:rPr lang="th-TH" smtClean="0"/>
              <a:pPr/>
              <a:t>10/09/61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58098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87B9-1E7D-4A6C-A77F-5B56E3EA7BF0}" type="datetime1">
              <a:rPr lang="th-TH" smtClean="0"/>
              <a:pPr/>
              <a:t>10/09/61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096311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6D96D-75F1-482C-BC5F-90B6937B63E9}" type="datetime1">
              <a:rPr lang="th-TH" smtClean="0"/>
              <a:pPr/>
              <a:t>10/09/61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85842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27F7-8E5A-4E49-A573-E584FA8C19C3}" type="datetime1">
              <a:rPr lang="th-TH" smtClean="0"/>
              <a:pPr/>
              <a:t>10/09/61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69554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F3528-7CE5-45C6-8AAC-42B024F20720}" type="datetime1">
              <a:rPr lang="th-TH" smtClean="0"/>
              <a:pPr/>
              <a:t>10/09/61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491739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5847F-B8BD-4F0A-BD3B-245C9B8BB4F9}" type="datetime1">
              <a:rPr lang="th-TH" smtClean="0"/>
              <a:pPr/>
              <a:t>10/09/61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960003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E0D37-CB2F-46DF-B3E7-E9C219EF7DA4}" type="datetime1">
              <a:rPr lang="th-TH" smtClean="0"/>
              <a:pPr/>
              <a:t>10/09/61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19690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F2C69-D144-4834-B4E7-63F866C3077F}" type="datetime1">
              <a:rPr lang="th-TH" smtClean="0"/>
              <a:pPr/>
              <a:t>10/09/61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8F14A-3080-4A4B-A3A9-19AC980BAF8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94494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xmlns="" id="{630C97E5-8C27-4F62-BBF2-26B690FB241D}"/>
              </a:ext>
            </a:extLst>
          </p:cNvPr>
          <p:cNvSpPr/>
          <p:nvPr/>
        </p:nvSpPr>
        <p:spPr>
          <a:xfrm>
            <a:off x="2387675" y="375845"/>
            <a:ext cx="6647141" cy="1148576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i="1" spc="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คุณภาพชีวิตเกษตรกรในเขตปฏิรูปที่ดิน</a:t>
            </a:r>
          </a:p>
          <a:p>
            <a:pPr algn="ctr"/>
            <a:r>
              <a:rPr lang="th-TH" sz="3600" b="1" i="1" spc="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ประจำปีงบประมาณ พ.ศ. 2561</a:t>
            </a:r>
            <a:endParaRPr lang="en-US" sz="3600" b="1" i="1" spc="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742D994B-13BE-47ED-B591-54F336BB1256}"/>
              </a:ext>
            </a:extLst>
          </p:cNvPr>
          <p:cNvSpPr/>
          <p:nvPr/>
        </p:nvSpPr>
        <p:spPr>
          <a:xfrm>
            <a:off x="2131300" y="5775821"/>
            <a:ext cx="7012700" cy="1082179"/>
          </a:xfrm>
          <a:prstGeom prst="rect">
            <a:avLst/>
          </a:prstGeom>
          <a:gradFill>
            <a:gsLst>
              <a:gs pos="885">
                <a:schemeClr val="bg1">
                  <a:lumMod val="85000"/>
                  <a:alpha val="0"/>
                </a:schemeClr>
              </a:gs>
              <a:gs pos="17000">
                <a:schemeClr val="bg1">
                  <a:lumMod val="85000"/>
                  <a:alpha val="48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h-TH" sz="3200" spc="2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สำนักวิชาการและ</a:t>
            </a:r>
            <a:r>
              <a:rPr lang="th-TH" sz="3200" spc="200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แผนงาน</a:t>
            </a:r>
          </a:p>
          <a:p>
            <a:pPr algn="r"/>
            <a:r>
              <a:rPr lang="th-TH" sz="3200" spc="200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10 กันยายน 2561</a:t>
            </a:r>
            <a:endParaRPr lang="th-TH" sz="3200" spc="200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1</a:t>
            </a:fld>
            <a:endParaRPr lang="th-TH"/>
          </a:p>
        </p:txBody>
      </p:sp>
      <p:sp>
        <p:nvSpPr>
          <p:cNvPr id="35842" name="AutoShape 2" descr="à¸à¸¥à¸à¸²à¸£à¸à¹à¸à¸«à¸²à¸£à¸¹à¸à¸ à¸²à¸à¸ªà¸³à¸«à¸£à¸±à¸ à¸à¸¸à¸à¸ à¸²à¸à¸à¸µà¸§à¸´à¸à¹à¸à¸©à¸à¸£à¸à¸£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35844" name="AutoShape 4" descr="à¸à¸¥à¸à¸²à¸£à¸à¹à¸à¸«à¸²à¸£à¸¹à¸à¸ à¸²à¸à¸ªà¸³à¸«à¸£à¸±à¸ à¸à¸¸à¸à¸ à¸²à¸à¸à¸µà¸§à¸´à¸à¹à¸à¸©à¸à¸£à¸à¸£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8" name="Picture 4" descr="à¸à¸¥à¸à¸²à¸£à¸à¹à¸à¸«à¸²à¸£à¸¹à¸à¸ à¸²à¸à¸ªà¸³à¸«à¸£à¸±à¸ vector à¹à¸à¸©à¸à¸£à¸à¸£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3027" y="2479561"/>
            <a:ext cx="3349782" cy="3186822"/>
          </a:xfrm>
          <a:prstGeom prst="rect">
            <a:avLst/>
          </a:prstGeom>
          <a:noFill/>
        </p:spPr>
      </p:pic>
      <p:pic>
        <p:nvPicPr>
          <p:cNvPr id="9" name="Picture 8" descr="610910PDF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81433" y="1586554"/>
            <a:ext cx="4162567" cy="41625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6713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104A8A4-CE8D-49C0-AAF7-4CDEF1632794}"/>
              </a:ext>
            </a:extLst>
          </p:cNvPr>
          <p:cNvSpPr/>
          <p:nvPr/>
        </p:nvSpPr>
        <p:spPr>
          <a:xfrm>
            <a:off x="4399984" y="128733"/>
            <a:ext cx="4744016" cy="702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th-TH" dirty="0"/>
          </a:p>
        </p:txBody>
      </p:sp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xmlns="" id="{630C97E5-8C27-4F62-BBF2-26B690FB241D}"/>
              </a:ext>
            </a:extLst>
          </p:cNvPr>
          <p:cNvSpPr/>
          <p:nvPr/>
        </p:nvSpPr>
        <p:spPr>
          <a:xfrm>
            <a:off x="128439" y="0"/>
            <a:ext cx="4443561" cy="702236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อาหาร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1834282-C06E-4896-AB81-C336271E8275}"/>
              </a:ext>
            </a:extLst>
          </p:cNvPr>
          <p:cNvSpPr/>
          <p:nvPr/>
        </p:nvSpPr>
        <p:spPr>
          <a:xfrm>
            <a:off x="4806176" y="195727"/>
            <a:ext cx="4209385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th-TH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มี</a:t>
            </a:r>
            <a:r>
              <a:rPr lang="th-TH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อาหารและน้ำเพียงพอ</a:t>
            </a:r>
            <a:r>
              <a:rPr lang="th-TH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ต่อการบริโภคทั้งปี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10</a:t>
            </a:fld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733331" y="2525917"/>
            <a:ext cx="8003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มากกว่า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91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2800" dirty="0" smtClean="0">
                <a:latin typeface="TH SarabunPSK" pitchFamily="34" charset="-34"/>
                <a:cs typeface="TH SarabunPSK" pitchFamily="34" charset="-34"/>
              </a:rPr>
              <a:t> ของเกษตรกรตัวอย่างมีน้ำและอาหารเพียงพอต่อการบริโภคทั้งปี</a:t>
            </a:r>
            <a:endParaRPr lang="th-TH" sz="28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638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104A8A4-CE8D-49C0-AAF7-4CDEF1632794}"/>
              </a:ext>
            </a:extLst>
          </p:cNvPr>
          <p:cNvSpPr/>
          <p:nvPr/>
        </p:nvSpPr>
        <p:spPr>
          <a:xfrm>
            <a:off x="4354717" y="128733"/>
            <a:ext cx="4789283" cy="6951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th-TH" dirty="0"/>
          </a:p>
        </p:txBody>
      </p:sp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xmlns="" id="{630C97E5-8C27-4F62-BBF2-26B690FB241D}"/>
              </a:ext>
            </a:extLst>
          </p:cNvPr>
          <p:cNvSpPr/>
          <p:nvPr/>
        </p:nvSpPr>
        <p:spPr>
          <a:xfrm>
            <a:off x="128439" y="0"/>
            <a:ext cx="4443561" cy="702236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ภาวะเศรษฐกิจของครัวเรือน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1834282-C06E-4896-AB81-C336271E8275}"/>
              </a:ext>
            </a:extLst>
          </p:cNvPr>
          <p:cNvSpPr/>
          <p:nvPr/>
        </p:nvSpPr>
        <p:spPr>
          <a:xfrm>
            <a:off x="4806176" y="195727"/>
            <a:ext cx="4209385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th-TH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รายได้ในครัวเรือนในรอบปีที่ผ่านมา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11</a:t>
            </a:fld>
            <a:endParaRPr lang="th-TH"/>
          </a:p>
        </p:txBody>
      </p:sp>
      <p:graphicFrame>
        <p:nvGraphicFramePr>
          <p:cNvPr id="12" name="แผนภูมิ 11"/>
          <p:cNvGraphicFramePr/>
          <p:nvPr/>
        </p:nvGraphicFramePr>
        <p:xfrm>
          <a:off x="280657" y="1258431"/>
          <a:ext cx="8573632" cy="4753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68891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104A8A4-CE8D-49C0-AAF7-4CDEF1632794}"/>
              </a:ext>
            </a:extLst>
          </p:cNvPr>
          <p:cNvSpPr/>
          <p:nvPr/>
        </p:nvSpPr>
        <p:spPr>
          <a:xfrm>
            <a:off x="4318503" y="128733"/>
            <a:ext cx="4825497" cy="702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th-TH" dirty="0"/>
          </a:p>
        </p:txBody>
      </p:sp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xmlns="" id="{630C97E5-8C27-4F62-BBF2-26B690FB241D}"/>
              </a:ext>
            </a:extLst>
          </p:cNvPr>
          <p:cNvSpPr/>
          <p:nvPr/>
        </p:nvSpPr>
        <p:spPr>
          <a:xfrm>
            <a:off x="128439" y="0"/>
            <a:ext cx="4443561" cy="702236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ภาวะเศรษฐกิจของครัวเรือน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1834282-C06E-4896-AB81-C336271E8275}"/>
              </a:ext>
            </a:extLst>
          </p:cNvPr>
          <p:cNvSpPr/>
          <p:nvPr/>
        </p:nvSpPr>
        <p:spPr>
          <a:xfrm>
            <a:off x="4806176" y="195727"/>
            <a:ext cx="4209385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th-TH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รายจ่ายในครัวเรือนในรอบปีที่ผ่านมา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12</a:t>
            </a:fld>
            <a:endParaRPr lang="th-TH"/>
          </a:p>
        </p:txBody>
      </p:sp>
      <p:graphicFrame>
        <p:nvGraphicFramePr>
          <p:cNvPr id="12" name="แผนภูมิ 11"/>
          <p:cNvGraphicFramePr/>
          <p:nvPr/>
        </p:nvGraphicFramePr>
        <p:xfrm>
          <a:off x="434565" y="1176950"/>
          <a:ext cx="8283921" cy="4707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63977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104A8A4-CE8D-49C0-AAF7-4CDEF1632794}"/>
              </a:ext>
            </a:extLst>
          </p:cNvPr>
          <p:cNvSpPr/>
          <p:nvPr/>
        </p:nvSpPr>
        <p:spPr>
          <a:xfrm>
            <a:off x="4309450" y="128733"/>
            <a:ext cx="4834550" cy="702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th-TH" dirty="0"/>
          </a:p>
        </p:txBody>
      </p:sp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xmlns="" id="{630C97E5-8C27-4F62-BBF2-26B690FB241D}"/>
              </a:ext>
            </a:extLst>
          </p:cNvPr>
          <p:cNvSpPr/>
          <p:nvPr/>
        </p:nvSpPr>
        <p:spPr>
          <a:xfrm>
            <a:off x="128439" y="0"/>
            <a:ext cx="4443561" cy="702236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ภาวะเศรษฐกิจของครัวเรือน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1834282-C06E-4896-AB81-C336271E8275}"/>
              </a:ext>
            </a:extLst>
          </p:cNvPr>
          <p:cNvSpPr/>
          <p:nvPr/>
        </p:nvSpPr>
        <p:spPr>
          <a:xfrm>
            <a:off x="4806176" y="195727"/>
            <a:ext cx="4209385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th-TH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รายได้สุทธิครัวเรือน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13</a:t>
            </a:fld>
            <a:endParaRPr lang="th-TH"/>
          </a:p>
        </p:txBody>
      </p:sp>
      <p:graphicFrame>
        <p:nvGraphicFramePr>
          <p:cNvPr id="15" name="แผนภูมิ 14"/>
          <p:cNvGraphicFramePr/>
          <p:nvPr/>
        </p:nvGraphicFramePr>
        <p:xfrm>
          <a:off x="416459" y="1532298"/>
          <a:ext cx="8483097" cy="4270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54331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104A8A4-CE8D-49C0-AAF7-4CDEF1632794}"/>
              </a:ext>
            </a:extLst>
          </p:cNvPr>
          <p:cNvSpPr/>
          <p:nvPr/>
        </p:nvSpPr>
        <p:spPr>
          <a:xfrm>
            <a:off x="4318503" y="128733"/>
            <a:ext cx="4825497" cy="702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th-TH" dirty="0"/>
          </a:p>
        </p:txBody>
      </p:sp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xmlns="" id="{630C97E5-8C27-4F62-BBF2-26B690FB241D}"/>
              </a:ext>
            </a:extLst>
          </p:cNvPr>
          <p:cNvSpPr/>
          <p:nvPr/>
        </p:nvSpPr>
        <p:spPr>
          <a:xfrm>
            <a:off x="128439" y="0"/>
            <a:ext cx="4443561" cy="702236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ภาวะเศรษฐกิจของครัวเรือน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1834282-C06E-4896-AB81-C336271E8275}"/>
              </a:ext>
            </a:extLst>
          </p:cNvPr>
          <p:cNvSpPr/>
          <p:nvPr/>
        </p:nvSpPr>
        <p:spPr>
          <a:xfrm>
            <a:off x="4806176" y="195727"/>
            <a:ext cx="4209385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th-TH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หนี้สินของ</a:t>
            </a:r>
            <a:r>
              <a:rPr lang="th-TH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ครอบครัว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14</a:t>
            </a:fld>
            <a:endParaRPr lang="th-TH"/>
          </a:p>
        </p:txBody>
      </p:sp>
      <p:graphicFrame>
        <p:nvGraphicFramePr>
          <p:cNvPr id="11" name="แผนภูมิ 10"/>
          <p:cNvGraphicFramePr/>
          <p:nvPr/>
        </p:nvGraphicFramePr>
        <p:xfrm>
          <a:off x="479834" y="1490661"/>
          <a:ext cx="8256760" cy="4493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21293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104A8A4-CE8D-49C0-AAF7-4CDEF1632794}"/>
              </a:ext>
            </a:extLst>
          </p:cNvPr>
          <p:cNvSpPr/>
          <p:nvPr/>
        </p:nvSpPr>
        <p:spPr>
          <a:xfrm>
            <a:off x="4354717" y="128733"/>
            <a:ext cx="4789283" cy="702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th-TH" dirty="0"/>
          </a:p>
        </p:txBody>
      </p:sp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xmlns="" id="{630C97E5-8C27-4F62-BBF2-26B690FB241D}"/>
              </a:ext>
            </a:extLst>
          </p:cNvPr>
          <p:cNvSpPr/>
          <p:nvPr/>
        </p:nvSpPr>
        <p:spPr>
          <a:xfrm>
            <a:off x="128439" y="0"/>
            <a:ext cx="4443561" cy="702236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การมีส่วนร่วม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1834282-C06E-4896-AB81-C336271E8275}"/>
              </a:ext>
            </a:extLst>
          </p:cNvPr>
          <p:cNvSpPr/>
          <p:nvPr/>
        </p:nvSpPr>
        <p:spPr>
          <a:xfrm>
            <a:off x="4806176" y="195727"/>
            <a:ext cx="4209385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th-TH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ครอบครัว กลุ่ม และชุมชน</a:t>
            </a: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15</a:t>
            </a:fld>
            <a:endParaRPr lang="th-TH"/>
          </a:p>
        </p:txBody>
      </p:sp>
      <p:graphicFrame>
        <p:nvGraphicFramePr>
          <p:cNvPr id="11" name="แผนภูมิ 10"/>
          <p:cNvGraphicFramePr/>
          <p:nvPr/>
        </p:nvGraphicFramePr>
        <p:xfrm>
          <a:off x="378824" y="1703613"/>
          <a:ext cx="8339664" cy="383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88184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104A8A4-CE8D-49C0-AAF7-4CDEF1632794}"/>
              </a:ext>
            </a:extLst>
          </p:cNvPr>
          <p:cNvSpPr/>
          <p:nvPr/>
        </p:nvSpPr>
        <p:spPr>
          <a:xfrm>
            <a:off x="4372824" y="128733"/>
            <a:ext cx="4771176" cy="702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th-TH" dirty="0"/>
          </a:p>
        </p:txBody>
      </p:sp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xmlns="" id="{630C97E5-8C27-4F62-BBF2-26B690FB241D}"/>
              </a:ext>
            </a:extLst>
          </p:cNvPr>
          <p:cNvSpPr/>
          <p:nvPr/>
        </p:nvSpPr>
        <p:spPr>
          <a:xfrm>
            <a:off x="128439" y="0"/>
            <a:ext cx="4443561" cy="702236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ความพึงพอใจในชีวิต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320B8AC2-C984-43EC-8068-B58D75349B62}"/>
              </a:ext>
            </a:extLst>
          </p:cNvPr>
          <p:cNvSpPr/>
          <p:nvPr/>
        </p:nvSpPr>
        <p:spPr>
          <a:xfrm>
            <a:off x="4806176" y="195727"/>
            <a:ext cx="4209385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th-TH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ระดับความสุขของเกษตรกร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16</a:t>
            </a:fld>
            <a:endParaRPr lang="th-TH"/>
          </a:p>
        </p:txBody>
      </p:sp>
      <p:graphicFrame>
        <p:nvGraphicFramePr>
          <p:cNvPr id="11" name="ไดอะแกรม 10"/>
          <p:cNvGraphicFramePr/>
          <p:nvPr/>
        </p:nvGraphicFramePr>
        <p:xfrm>
          <a:off x="2710003" y="1478481"/>
          <a:ext cx="401672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851842" y="1611515"/>
            <a:ext cx="724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เหนือ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1292" y="2461033"/>
            <a:ext cx="1032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อีสาน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68424" y="3265283"/>
            <a:ext cx="1032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กลาง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40852" y="4116308"/>
            <a:ext cx="635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ใต้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13692" y="4913013"/>
            <a:ext cx="1269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ทั้งประเทศ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239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xmlns="" id="{630C97E5-8C27-4F62-BBF2-26B690FB241D}"/>
              </a:ext>
            </a:extLst>
          </p:cNvPr>
          <p:cNvSpPr/>
          <p:nvPr/>
        </p:nvSpPr>
        <p:spPr>
          <a:xfrm>
            <a:off x="128439" y="0"/>
            <a:ext cx="7287122" cy="702236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ตัวชี้วัดและค่าเป้าหมายคุณภาพชีวิตเกษตรกรในเขตปฏิรูปที่ดิน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3B906ABE-0634-44F7-9FEA-333D2C8A8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08858237"/>
              </p:ext>
            </p:extLst>
          </p:nvPr>
        </p:nvGraphicFramePr>
        <p:xfrm>
          <a:off x="253498" y="887251"/>
          <a:ext cx="8682271" cy="43728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6949">
                  <a:extLst>
                    <a:ext uri="{9D8B030D-6E8A-4147-A177-3AD203B41FA5}">
                      <a16:colId xmlns:a16="http://schemas.microsoft.com/office/drawing/2014/main" xmlns="" val="1496917456"/>
                    </a:ext>
                  </a:extLst>
                </a:gridCol>
                <a:gridCol w="3823525">
                  <a:extLst>
                    <a:ext uri="{9D8B030D-6E8A-4147-A177-3AD203B41FA5}">
                      <a16:colId xmlns:a16="http://schemas.microsoft.com/office/drawing/2014/main" xmlns="" val="416164024"/>
                    </a:ext>
                  </a:extLst>
                </a:gridCol>
                <a:gridCol w="1303699">
                  <a:extLst>
                    <a:ext uri="{9D8B030D-6E8A-4147-A177-3AD203B41FA5}">
                      <a16:colId xmlns:a16="http://schemas.microsoft.com/office/drawing/2014/main" xmlns="" val="2683612086"/>
                    </a:ext>
                  </a:extLst>
                </a:gridCol>
                <a:gridCol w="1124774">
                  <a:extLst>
                    <a:ext uri="{9D8B030D-6E8A-4147-A177-3AD203B41FA5}">
                      <a16:colId xmlns:a16="http://schemas.microsoft.com/office/drawing/2014/main" xmlns="" val="1024576736"/>
                    </a:ext>
                  </a:extLst>
                </a:gridCol>
                <a:gridCol w="1093324">
                  <a:extLst>
                    <a:ext uri="{9D8B030D-6E8A-4147-A177-3AD203B41FA5}">
                      <a16:colId xmlns:a16="http://schemas.microsoft.com/office/drawing/2014/main" xmlns="" val="4167877051"/>
                    </a:ext>
                  </a:extLst>
                </a:gridCol>
              </a:tblGrid>
              <a:tr h="42803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หมวด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rgbClr val="C8B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ตัวชี้วัด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rgbClr val="C8B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เกณฑ์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rgbClr val="C8B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</a:t>
                      </a:r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ติดตาม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rgbClr val="C8B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</a:t>
                      </a:r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ประเมิน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rgbClr val="C8BA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3174031"/>
                  </a:ext>
                </a:extLst>
              </a:tr>
              <a:tr h="42803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การศึกษา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จำนวนครัวเรือนที่สมาชิกมีการศึกษาสูงกว่า ม.3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50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62.88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ผ่าน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8731904"/>
                  </a:ext>
                </a:extLst>
              </a:tr>
              <a:tr h="4280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จำนวนครัวเรือนที่สมาชิกในครัวเรือนที่จบการศึกษา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 80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55.66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ไม่ผ่าน</a:t>
                      </a:r>
                      <a:endParaRPr lang="th-TH" sz="1800" b="0" i="0" u="none" strike="noStrike" dirty="0">
                        <a:solidFill>
                          <a:srgbClr val="C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4324545"/>
                  </a:ext>
                </a:extLst>
              </a:tr>
              <a:tr h="4280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ระดับ ม.3 และไม่ได้เรียนต่อและไม่ได้ทำงานได้รับ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4779809"/>
                  </a:ext>
                </a:extLst>
              </a:tr>
              <a:tr h="4280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การอบรมด้านการเกษตรหรืออาชีพ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5382869"/>
                  </a:ext>
                </a:extLst>
              </a:tr>
              <a:tr h="4280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จำนวนครัวเรือนที่สมาชิกในครัวเรือนที่มีอายุ 15-59 ปี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100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90.78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ไม่ผ่าน</a:t>
                      </a:r>
                      <a:endParaRPr lang="th-TH" sz="1800" b="0" i="0" u="none" strike="noStrike" dirty="0">
                        <a:solidFill>
                          <a:srgbClr val="C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818469"/>
                  </a:ext>
                </a:extLst>
              </a:tr>
              <a:tr h="4280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สามารถอ่าน เขียนภาษาไทยและคิดเลขอย่างง่ายได้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C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3978291"/>
                  </a:ext>
                </a:extLst>
              </a:tr>
              <a:tr h="42803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การผลิตทางการเกษตร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จำนวนครัวเรือนมีน้ำเพื่อการเกษตรเพียงพอตลอดปี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80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59.21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ไม่ผ่าน</a:t>
                      </a:r>
                      <a:endParaRPr lang="th-TH" sz="1800" b="0" i="0" u="none" strike="noStrike" dirty="0">
                        <a:solidFill>
                          <a:srgbClr val="C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9223534"/>
                  </a:ext>
                </a:extLst>
              </a:tr>
              <a:tr h="52050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จำนวนเกษตรกรพอใจในปริมาณผลผลิตทางการเกษตรที่ได้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80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59.78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ไม่ผ่าน</a:t>
                      </a:r>
                      <a:endParaRPr lang="th-TH" sz="1800" b="0" i="0" u="none" strike="noStrike" dirty="0">
                        <a:solidFill>
                          <a:srgbClr val="C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9787781"/>
                  </a:ext>
                </a:extLst>
              </a:tr>
              <a:tr h="42803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 จำนวนเกษตรกรพอใจในราคาผลผลิตที่ได้รับ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80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35.33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ไม่ผ่าน</a:t>
                      </a:r>
                      <a:endParaRPr lang="th-TH" sz="1800" b="0" i="0" u="none" strike="noStrike" dirty="0">
                        <a:solidFill>
                          <a:srgbClr val="C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523214"/>
                  </a:ext>
                </a:extLst>
              </a:tr>
            </a:tbl>
          </a:graphicData>
        </a:graphic>
      </p:graphicFrame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17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5883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xmlns="" id="{630C97E5-8C27-4F62-BBF2-26B690FB241D}"/>
              </a:ext>
            </a:extLst>
          </p:cNvPr>
          <p:cNvSpPr/>
          <p:nvPr/>
        </p:nvSpPr>
        <p:spPr>
          <a:xfrm>
            <a:off x="128439" y="0"/>
            <a:ext cx="7287122" cy="702236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ตัวชี้วัดและค่าเป้าหมายคุณภาพชีวิตเกษตรกรในเขตปฏิรูปที่ดิน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3B906ABE-0634-44F7-9FEA-333D2C8A8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08858237"/>
              </p:ext>
            </p:extLst>
          </p:nvPr>
        </p:nvGraphicFramePr>
        <p:xfrm>
          <a:off x="280658" y="841974"/>
          <a:ext cx="8591740" cy="53868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3008">
                  <a:extLst>
                    <a:ext uri="{9D8B030D-6E8A-4147-A177-3AD203B41FA5}">
                      <a16:colId xmlns:a16="http://schemas.microsoft.com/office/drawing/2014/main" xmlns="" val="1496917456"/>
                    </a:ext>
                  </a:extLst>
                </a:gridCol>
                <a:gridCol w="3710718">
                  <a:extLst>
                    <a:ext uri="{9D8B030D-6E8A-4147-A177-3AD203B41FA5}">
                      <a16:colId xmlns:a16="http://schemas.microsoft.com/office/drawing/2014/main" xmlns="" val="416164024"/>
                    </a:ext>
                  </a:extLst>
                </a:gridCol>
                <a:gridCol w="1299928">
                  <a:extLst>
                    <a:ext uri="{9D8B030D-6E8A-4147-A177-3AD203B41FA5}">
                      <a16:colId xmlns:a16="http://schemas.microsoft.com/office/drawing/2014/main" xmlns="" val="2683612086"/>
                    </a:ext>
                  </a:extLst>
                </a:gridCol>
                <a:gridCol w="1101504">
                  <a:extLst>
                    <a:ext uri="{9D8B030D-6E8A-4147-A177-3AD203B41FA5}">
                      <a16:colId xmlns:a16="http://schemas.microsoft.com/office/drawing/2014/main" xmlns="" val="1024576736"/>
                    </a:ext>
                  </a:extLst>
                </a:gridCol>
                <a:gridCol w="1156582">
                  <a:extLst>
                    <a:ext uri="{9D8B030D-6E8A-4147-A177-3AD203B41FA5}">
                      <a16:colId xmlns:a16="http://schemas.microsoft.com/office/drawing/2014/main" xmlns="" val="4167877051"/>
                    </a:ext>
                  </a:extLst>
                </a:gridCol>
              </a:tblGrid>
              <a:tr h="608730">
                <a:tc>
                  <a:txBody>
                    <a:bodyPr/>
                    <a:lstStyle/>
                    <a:p>
                      <a:pPr algn="ctr" fontAlgn="b"/>
                      <a:endParaRPr lang="th-TH" sz="1800" u="none" strike="noStrike" dirty="0" smtClean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หมวด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rgbClr val="C8B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ตัวชี้วัด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rgbClr val="C8B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เกณฑ์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rgbClr val="C8B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</a:t>
                      </a:r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ติดตาม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rgbClr val="C8B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</a:t>
                      </a:r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ประเมิน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4849" marB="0" anchor="b">
                    <a:solidFill>
                      <a:srgbClr val="C8BA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3174031"/>
                  </a:ext>
                </a:extLst>
              </a:tr>
              <a:tr h="34129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อาหาร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7. จำนวนครัวเรือนที่พึ่งพาตนเองด้านอาหารจากไร่นา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80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83.19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ผ่าน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3777567"/>
                  </a:ext>
                </a:extLst>
              </a:tr>
              <a:tr h="34129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8. จำนวนครัวเรือนมีอาหารเพียงพอต่อการบริโภคทั้งปี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80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76.86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ไม่ผ่าน</a:t>
                      </a:r>
                      <a:endParaRPr lang="th-TH" sz="1800" b="0" i="0" u="none" strike="noStrike" dirty="0">
                        <a:solidFill>
                          <a:srgbClr val="C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9973263"/>
                  </a:ext>
                </a:extLst>
              </a:tr>
              <a:tr h="34129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9. จำนวนครัวเรือนมีน้ำสะอาดสำหรับการบริโภคทั้งปี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80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90.30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ผ่าน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9887385"/>
                  </a:ext>
                </a:extLst>
              </a:tr>
              <a:tr h="34129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สุขภาพ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10. จำนวนครัวเรือนที่สมาชิกในครัวเรือนมีสุขภาพดี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80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45.38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ไม่ผ่าน</a:t>
                      </a:r>
                      <a:endParaRPr lang="th-TH" sz="1800" b="0" i="0" u="none" strike="noStrike" dirty="0">
                        <a:solidFill>
                          <a:srgbClr val="C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867574"/>
                  </a:ext>
                </a:extLst>
              </a:tr>
              <a:tr h="34129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11. จำนวนครัวเรือนได้รับสิทธิรักษาพยาบาล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95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98.00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ผ่าน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990036"/>
                  </a:ext>
                </a:extLst>
              </a:tr>
              <a:tr h="34129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12. จำนวนครัวเรือนที่สมาชิกในครัวเรือนที่มีอายุ 35 ปีขึ้นไป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30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71.61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ผ่าน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6224835"/>
                  </a:ext>
                </a:extLst>
              </a:tr>
              <a:tr h="34129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ได้รับการตรวจสุขภาพประจำปี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7426192"/>
                  </a:ext>
                </a:extLst>
              </a:tr>
              <a:tr h="3412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ภาวะเศรษฐกิจของครัวเรือน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13. รายได้สุทธิครัวเรือนเฉลี่ย (บาท/ปี)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มากกว่า 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200,000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77,806.35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ไม่ผ่าน</a:t>
                      </a:r>
                      <a:endParaRPr lang="th-TH" sz="1800" b="0" i="0" u="none" strike="noStrike" dirty="0">
                        <a:solidFill>
                          <a:srgbClr val="C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252540"/>
                  </a:ext>
                </a:extLst>
              </a:tr>
              <a:tr h="34129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14. จำนวนครัวเรือนที่มีการออม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60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58.71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ไม่ผ่าน</a:t>
                      </a:r>
                      <a:endParaRPr lang="th-TH" sz="1800" b="0" i="0" u="none" strike="noStrike" dirty="0">
                        <a:solidFill>
                          <a:srgbClr val="C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2018956"/>
                  </a:ext>
                </a:extLst>
              </a:tr>
              <a:tr h="34129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การมีส่วนร่วม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15. จำนวนครัวเรือนที่มีความอบอุ่น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90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97.33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ผ่าน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51892729"/>
                  </a:ext>
                </a:extLst>
              </a:tr>
              <a:tr h="34129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16. จำนวนครัวเรือนที่สมาชิกมีเวลาอยู่พร้อมหน้ากัน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90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93.37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ผ่าน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6288619"/>
                  </a:ext>
                </a:extLst>
              </a:tr>
              <a:tr h="34129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17. จำนวนครัวเรือนที่เป็นสมาชิกกลุ่ม/สถาบันเกษตรกร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90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72.58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ไม่ผ่าน</a:t>
                      </a:r>
                      <a:endParaRPr lang="th-TH" sz="1800" b="0" i="0" u="none" strike="noStrike" dirty="0">
                        <a:solidFill>
                          <a:srgbClr val="C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4835754"/>
                  </a:ext>
                </a:extLst>
              </a:tr>
              <a:tr h="34129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18. จำนวนครัวเรือนทำกิจกรรมร่วมกับชุมชนหรือท้องถิ่น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ละ 90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86.61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solidFill>
                            <a:srgbClr val="C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ไม่ผ่าน</a:t>
                      </a:r>
                      <a:endParaRPr lang="th-TH" sz="1800" b="0" i="0" u="none" strike="noStrike" dirty="0">
                        <a:solidFill>
                          <a:srgbClr val="C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2737677"/>
                  </a:ext>
                </a:extLst>
              </a:tr>
              <a:tr h="341292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ระดับ</a:t>
                      </a:r>
                      <a:r>
                        <a:rPr lang="th-TH" sz="1800" u="none" strike="noStrike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ความสุข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19. ระดับความสุขของครัวเรือน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7.73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4849" marR="4849" marT="3600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5756760"/>
                  </a:ext>
                </a:extLst>
              </a:tr>
            </a:tbl>
          </a:graphicData>
        </a:graphic>
      </p:graphicFrame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18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5883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19</a:t>
            </a:fld>
            <a:endParaRPr lang="th-TH"/>
          </a:p>
        </p:txBody>
      </p:sp>
      <p:pic>
        <p:nvPicPr>
          <p:cNvPr id="5" name="Picture 6" descr="à¸à¸¥à¸à¸²à¸£à¸à¹à¸à¸«à¸²à¸£à¸¹à¸à¸ à¸²à¸à¸ªà¸³à¸«à¸£à¸±à¸ à¸à¸¸à¸à¸ à¸²à¸à¸à¸µà¸§à¸´à¸à¹à¸à¸©à¸à¸£à¸à¸£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060" y="126742"/>
            <a:ext cx="8781862" cy="65863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A00D124B-F550-448E-A2EC-3FD79226CB9A}"/>
              </a:ext>
            </a:extLst>
          </p:cNvPr>
          <p:cNvSpPr/>
          <p:nvPr/>
        </p:nvSpPr>
        <p:spPr>
          <a:xfrm>
            <a:off x="4669840" y="128733"/>
            <a:ext cx="4474160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0DDFBA3D-11A9-49C3-8841-355AEDEAB854}"/>
              </a:ext>
            </a:extLst>
          </p:cNvPr>
          <p:cNvSpPr/>
          <p:nvPr/>
        </p:nvSpPr>
        <p:spPr>
          <a:xfrm rot="250008" flipH="1">
            <a:off x="19311" y="307157"/>
            <a:ext cx="3705331" cy="666311"/>
          </a:xfrm>
          <a:prstGeom prst="rect">
            <a:avLst/>
          </a:prstGeom>
          <a:gradFill>
            <a:gsLst>
              <a:gs pos="885">
                <a:schemeClr val="bg1">
                  <a:lumMod val="85000"/>
                  <a:alpha val="0"/>
                </a:schemeClr>
              </a:gs>
              <a:gs pos="17000">
                <a:schemeClr val="bg1">
                  <a:lumMod val="85000"/>
                  <a:alpha val="48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9" name="Flowchart: Alternate Process 28">
            <a:extLst>
              <a:ext uri="{FF2B5EF4-FFF2-40B4-BE49-F238E27FC236}">
                <a16:creationId xmlns:a16="http://schemas.microsoft.com/office/drawing/2014/main" xmlns="" id="{6F1E8CC7-700B-4854-ABF8-4EEEA85EE719}"/>
              </a:ext>
            </a:extLst>
          </p:cNvPr>
          <p:cNvSpPr/>
          <p:nvPr/>
        </p:nvSpPr>
        <p:spPr>
          <a:xfrm>
            <a:off x="54740" y="100358"/>
            <a:ext cx="6390663" cy="671122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</a:t>
            </a:r>
            <a:r>
              <a:rPr lang="th-TH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การจัดเก็บข้อมูลคุณภาพชีวิตเกษตรกร</a:t>
            </a:r>
            <a:endParaRPr lang="en-US" sz="3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04BEA237-DA4C-4EC3-AC3A-2505313CF600}"/>
              </a:ext>
            </a:extLst>
          </p:cNvPr>
          <p:cNvGrpSpPr/>
          <p:nvPr/>
        </p:nvGrpSpPr>
        <p:grpSpPr>
          <a:xfrm>
            <a:off x="2017379" y="1841358"/>
            <a:ext cx="5207285" cy="1480423"/>
            <a:chOff x="211132" y="999534"/>
            <a:chExt cx="3307927" cy="1480423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xmlns="" id="{9493761A-86D5-4F33-99E5-0F024A4098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5971" b="14017"/>
            <a:stretch/>
          </p:blipFill>
          <p:spPr>
            <a:xfrm>
              <a:off x="211132" y="999534"/>
              <a:ext cx="3307927" cy="1480423"/>
            </a:xfrm>
            <a:prstGeom prst="rect">
              <a:avLst/>
            </a:prstGeom>
          </p:spPr>
        </p:pic>
        <p:sp>
          <p:nvSpPr>
            <p:cNvPr id="43" name="Parallelogram 42">
              <a:extLst>
                <a:ext uri="{FF2B5EF4-FFF2-40B4-BE49-F238E27FC236}">
                  <a16:creationId xmlns:a16="http://schemas.microsoft.com/office/drawing/2014/main" xmlns="" id="{8F5D5206-DA58-451F-9976-2DCCCD085634}"/>
                </a:ext>
              </a:extLst>
            </p:cNvPr>
            <p:cNvSpPr/>
            <p:nvPr/>
          </p:nvSpPr>
          <p:spPr>
            <a:xfrm>
              <a:off x="643515" y="1248249"/>
              <a:ext cx="686713" cy="897448"/>
            </a:xfrm>
            <a:prstGeom prst="parallelogram">
              <a:avLst/>
            </a:prstGeom>
            <a:solidFill>
              <a:srgbClr val="EF716A">
                <a:alpha val="5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7F370DA2-0C44-4EAF-95F8-5DDA8274FB42}"/>
                </a:ext>
              </a:extLst>
            </p:cNvPr>
            <p:cNvSpPr txBox="1"/>
            <p:nvPr/>
          </p:nvSpPr>
          <p:spPr>
            <a:xfrm>
              <a:off x="1134539" y="1435780"/>
              <a:ext cx="2222800" cy="67112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algn="ctr">
                <a:lnSpc>
                  <a:spcPts val="1800"/>
                </a:lnSpc>
              </a:pPr>
              <a:r>
                <a:rPr lang="th-TH" sz="4400" b="1" i="1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คำถาม </a:t>
              </a:r>
              <a:r>
                <a:rPr lang="th-TH" sz="4400" b="1" i="1" dirty="0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รมว. </a:t>
              </a:r>
              <a:r>
                <a:rPr lang="th-TH" sz="4400" b="1" i="1" dirty="0" err="1" smtClean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กษ</a:t>
              </a:r>
              <a:endParaRPr lang="en-US" sz="4400" b="1" i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pic>
        <p:nvPicPr>
          <p:cNvPr id="49" name="รูปภาพ 173" descr="4sign-question-icon.png">
            <a:extLst>
              <a:ext uri="{FF2B5EF4-FFF2-40B4-BE49-F238E27FC236}">
                <a16:creationId xmlns:a16="http://schemas.microsoft.com/office/drawing/2014/main" xmlns="" id="{0E822DD3-B284-4DC8-AFB1-E49ABBFAC2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063" y="1905112"/>
            <a:ext cx="1147675" cy="113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FDADAFED-83B3-4886-A883-8C12079B070B}"/>
              </a:ext>
            </a:extLst>
          </p:cNvPr>
          <p:cNvGrpSpPr/>
          <p:nvPr/>
        </p:nvGrpSpPr>
        <p:grpSpPr>
          <a:xfrm>
            <a:off x="2203232" y="3402748"/>
            <a:ext cx="5024455" cy="1480423"/>
            <a:chOff x="211132" y="999534"/>
            <a:chExt cx="3307927" cy="1480423"/>
          </a:xfrm>
        </p:grpSpPr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xmlns="" id="{48D8B980-B388-48C0-9E8E-7A001F4DDF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5971" b="14017"/>
            <a:stretch/>
          </p:blipFill>
          <p:spPr>
            <a:xfrm>
              <a:off x="211132" y="999534"/>
              <a:ext cx="3307927" cy="1480423"/>
            </a:xfrm>
            <a:prstGeom prst="rect">
              <a:avLst/>
            </a:prstGeom>
          </p:spPr>
        </p:pic>
        <p:sp>
          <p:nvSpPr>
            <p:cNvPr id="63" name="Parallelogram 62">
              <a:extLst>
                <a:ext uri="{FF2B5EF4-FFF2-40B4-BE49-F238E27FC236}">
                  <a16:creationId xmlns:a16="http://schemas.microsoft.com/office/drawing/2014/main" xmlns="" id="{B2EB0E43-4E8B-452D-B12F-548B1DBD9501}"/>
                </a:ext>
              </a:extLst>
            </p:cNvPr>
            <p:cNvSpPr/>
            <p:nvPr/>
          </p:nvSpPr>
          <p:spPr>
            <a:xfrm>
              <a:off x="643515" y="1248249"/>
              <a:ext cx="686713" cy="897448"/>
            </a:xfrm>
            <a:prstGeom prst="parallelogram">
              <a:avLst/>
            </a:prstGeom>
            <a:solidFill>
              <a:srgbClr val="EF716A">
                <a:alpha val="5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23501336-B002-4368-B247-4A32B57EA399}"/>
                </a:ext>
              </a:extLst>
            </p:cNvPr>
            <p:cNvSpPr txBox="1"/>
            <p:nvPr/>
          </p:nvSpPr>
          <p:spPr>
            <a:xfrm>
              <a:off x="1134539" y="1435780"/>
              <a:ext cx="2222800" cy="67112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algn="ctr">
                <a:lnSpc>
                  <a:spcPts val="1800"/>
                </a:lnSpc>
              </a:pPr>
              <a:r>
                <a:rPr lang="th-TH" sz="4400" b="1" i="1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ตัวชี้วัด </a:t>
              </a:r>
              <a:r>
                <a:rPr lang="th-TH" sz="4400" b="1" i="1" dirty="0" err="1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ปท</a:t>
              </a:r>
              <a:r>
                <a:rPr lang="th-TH" sz="4400" b="1" i="1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จ.</a:t>
              </a:r>
              <a:endParaRPr lang="en-US" sz="4400" b="1" i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pic>
        <p:nvPicPr>
          <p:cNvPr id="70" name="Picture 17" descr="D:\Private\png\New folder (2)\check-icon.png">
            <a:extLst>
              <a:ext uri="{FF2B5EF4-FFF2-40B4-BE49-F238E27FC236}">
                <a16:creationId xmlns:a16="http://schemas.microsoft.com/office/drawing/2014/main" xmlns="" id="{43579938-71BD-4B1C-901C-3024FCE96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536" y="3468372"/>
            <a:ext cx="1125144" cy="112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ตัวยึดหมายเลขภาพนิ่ง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2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417656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A00D124B-F550-448E-A2EC-3FD79226CB9A}"/>
              </a:ext>
            </a:extLst>
          </p:cNvPr>
          <p:cNvSpPr/>
          <p:nvPr/>
        </p:nvSpPr>
        <p:spPr>
          <a:xfrm>
            <a:off x="4669840" y="128733"/>
            <a:ext cx="4474160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0DDFBA3D-11A9-49C3-8841-355AEDEAB854}"/>
              </a:ext>
            </a:extLst>
          </p:cNvPr>
          <p:cNvSpPr/>
          <p:nvPr/>
        </p:nvSpPr>
        <p:spPr>
          <a:xfrm rot="250008" flipH="1">
            <a:off x="19311" y="307157"/>
            <a:ext cx="3705331" cy="666311"/>
          </a:xfrm>
          <a:prstGeom prst="rect">
            <a:avLst/>
          </a:prstGeom>
          <a:gradFill>
            <a:gsLst>
              <a:gs pos="885">
                <a:schemeClr val="bg1">
                  <a:lumMod val="85000"/>
                  <a:alpha val="0"/>
                </a:schemeClr>
              </a:gs>
              <a:gs pos="17000">
                <a:schemeClr val="bg1">
                  <a:lumMod val="85000"/>
                  <a:alpha val="48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9" name="Flowchart: Alternate Process 28">
            <a:extLst>
              <a:ext uri="{FF2B5EF4-FFF2-40B4-BE49-F238E27FC236}">
                <a16:creationId xmlns:a16="http://schemas.microsoft.com/office/drawing/2014/main" xmlns="" id="{6F1E8CC7-700B-4854-ABF8-4EEEA85EE719}"/>
              </a:ext>
            </a:extLst>
          </p:cNvPr>
          <p:cNvSpPr/>
          <p:nvPr/>
        </p:nvSpPr>
        <p:spPr>
          <a:xfrm>
            <a:off x="32437" y="100358"/>
            <a:ext cx="5690995" cy="671122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การส่งข้อมูลของจังหวัด</a:t>
            </a:r>
            <a:endParaRPr lang="en-US" sz="3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A74D21A8-F4F6-4C02-886B-078D1A152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26681192"/>
              </p:ext>
            </p:extLst>
          </p:nvPr>
        </p:nvGraphicFramePr>
        <p:xfrm>
          <a:off x="380245" y="1014384"/>
          <a:ext cx="8356350" cy="55874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5072">
                  <a:extLst>
                    <a:ext uri="{9D8B030D-6E8A-4147-A177-3AD203B41FA5}">
                      <a16:colId xmlns:a16="http://schemas.microsoft.com/office/drawing/2014/main" xmlns="" val="1706546471"/>
                    </a:ext>
                  </a:extLst>
                </a:gridCol>
                <a:gridCol w="670465">
                  <a:extLst>
                    <a:ext uri="{9D8B030D-6E8A-4147-A177-3AD203B41FA5}">
                      <a16:colId xmlns:a16="http://schemas.microsoft.com/office/drawing/2014/main" xmlns="" val="1603820164"/>
                    </a:ext>
                  </a:extLst>
                </a:gridCol>
                <a:gridCol w="1721986">
                  <a:extLst>
                    <a:ext uri="{9D8B030D-6E8A-4147-A177-3AD203B41FA5}">
                      <a16:colId xmlns:a16="http://schemas.microsoft.com/office/drawing/2014/main" xmlns="" val="1121101315"/>
                    </a:ext>
                  </a:extLst>
                </a:gridCol>
                <a:gridCol w="670465">
                  <a:extLst>
                    <a:ext uri="{9D8B030D-6E8A-4147-A177-3AD203B41FA5}">
                      <a16:colId xmlns:a16="http://schemas.microsoft.com/office/drawing/2014/main" xmlns="" val="1684155628"/>
                    </a:ext>
                  </a:extLst>
                </a:gridCol>
                <a:gridCol w="1584651">
                  <a:extLst>
                    <a:ext uri="{9D8B030D-6E8A-4147-A177-3AD203B41FA5}">
                      <a16:colId xmlns:a16="http://schemas.microsoft.com/office/drawing/2014/main" xmlns="" val="1240353093"/>
                    </a:ext>
                  </a:extLst>
                </a:gridCol>
                <a:gridCol w="670465">
                  <a:extLst>
                    <a:ext uri="{9D8B030D-6E8A-4147-A177-3AD203B41FA5}">
                      <a16:colId xmlns:a16="http://schemas.microsoft.com/office/drawing/2014/main" xmlns="" val="1717066653"/>
                    </a:ext>
                  </a:extLst>
                </a:gridCol>
                <a:gridCol w="1342781">
                  <a:extLst>
                    <a:ext uri="{9D8B030D-6E8A-4147-A177-3AD203B41FA5}">
                      <a16:colId xmlns:a16="http://schemas.microsoft.com/office/drawing/2014/main" xmlns="" val="2250644870"/>
                    </a:ext>
                  </a:extLst>
                </a:gridCol>
                <a:gridCol w="670465">
                  <a:extLst>
                    <a:ext uri="{9D8B030D-6E8A-4147-A177-3AD203B41FA5}">
                      <a16:colId xmlns:a16="http://schemas.microsoft.com/office/drawing/2014/main" xmlns="" val="831709492"/>
                    </a:ext>
                  </a:extLst>
                </a:gridCol>
              </a:tblGrid>
              <a:tr h="28186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ภาคเหนือ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</a:t>
                      </a: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ตะวันออกเฉียงเหนือ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</a:t>
                      </a: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ภาคกลาง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</a:t>
                      </a: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ภาคใต้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</a:t>
                      </a:r>
                    </a:p>
                  </a:txBody>
                  <a:tcPr marL="8808" marR="8808" marT="8808" marB="0" anchor="ctr"/>
                </a:tc>
                <a:extLst>
                  <a:ext uri="{0D108BD9-81ED-4DB2-BD59-A6C34878D82A}">
                    <a16:rowId xmlns:a16="http://schemas.microsoft.com/office/drawing/2014/main" xmlns="" val="3468110770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กำแพงเพชร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กาฬสินธุ์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กาญจนบุรี</a:t>
                      </a:r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กระบี่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109</a:t>
                      </a: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33265794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เชียงราย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114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ขอนแก่น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จันทบุรี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ชุมพร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2677211518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เชียงใหม่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ชัยภูมิ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ฉะเชิงเทรา</a:t>
                      </a:r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ตรัง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2649763585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ตาก</a:t>
                      </a:r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นครพนม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ชลบุรี</a:t>
                      </a:r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นครศรีธรรมราช</a:t>
                      </a:r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th-TH" sz="1600" b="0" i="0" u="none" strike="noStrike" dirty="0">
                        <a:solidFill>
                          <a:srgbClr val="FFFFFF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2910304417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นครสวรรค์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152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นครราชสีมา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ชัยนาท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นราธิวาส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1099870883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น่าน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บึงกาฬ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ตราด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ปัตตานี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11670201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พะเยา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บุรีรัมย์</a:t>
                      </a:r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นครนายก</a:t>
                      </a:r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พังงา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72</a:t>
                      </a: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845803606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พิจิตร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82</a:t>
                      </a: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มหาสารคาม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153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นครปฐม (ไม่มีที่รัฐ)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พัทลุง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107</a:t>
                      </a: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1801191428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พิษณุโลก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115</a:t>
                      </a: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มุกดาหาร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ปทุมธานี (ไม่มีที่รัฐ)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2710621976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เพชรบูรณ์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ยโสธร</a:t>
                      </a:r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ประจวบคีรีขันธ์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101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ยะลา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2256815913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แพร่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ร้อยเอ็ด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93</a:t>
                      </a: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ปราจีนบุรี</a:t>
                      </a:r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ระนอง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104</a:t>
                      </a: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440968147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แม่ฮ่องสอน</a:t>
                      </a:r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เลย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อยุธยา (ไม่มีที่รัฐ)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สงขลา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1537852092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ลำปาง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ศรีสะเกษ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เพชรบุรี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สตูล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2138750051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ลำพูน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สกลนคร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ระยอง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สุราษฎร์ธานี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149</a:t>
                      </a: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2932644520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สุโขทัย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สุรินทร์</a:t>
                      </a:r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ราชบุรี</a:t>
                      </a:r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1922252602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อุตรดิตถ์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หนองคาย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ลพบุรี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3342068025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อุทัยธานี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หนองบัวลำภู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สระแก้ว</a:t>
                      </a:r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3505537820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อำนาจเจริญ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สระบุรี</a:t>
                      </a:r>
                      <a:endParaRPr lang="th-TH" sz="16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3501563945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อุดรธานี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สิงห์บุรี (ไม่มีที่รัฐ)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663363241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อุบลราชธานี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สุพรรณบุรี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360331943"/>
                  </a:ext>
                </a:extLst>
              </a:tr>
              <a:tr h="184976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อ่างทอง (ไม่มีที่รัฐ)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808" marR="8808" marT="8808" marB="0" anchor="b"/>
                </a:tc>
                <a:extLst>
                  <a:ext uri="{0D108BD9-81ED-4DB2-BD59-A6C34878D82A}">
                    <a16:rowId xmlns:a16="http://schemas.microsoft.com/office/drawing/2014/main" xmlns="" val="324668935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0F2AE909-57B7-4922-98EF-7C9153B7942A}"/>
              </a:ext>
            </a:extLst>
          </p:cNvPr>
          <p:cNvSpPr/>
          <p:nvPr/>
        </p:nvSpPr>
        <p:spPr>
          <a:xfrm>
            <a:off x="6325936" y="173423"/>
            <a:ext cx="2689625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th-TH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จำนวนข้อมูล </a:t>
            </a:r>
            <a:r>
              <a:rPr lang="th-TH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6,231 </a:t>
            </a:r>
            <a:r>
              <a:rPr lang="th-TH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ราย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3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78887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A00D124B-F550-448E-A2EC-3FD79226CB9A}"/>
              </a:ext>
            </a:extLst>
          </p:cNvPr>
          <p:cNvSpPr/>
          <p:nvPr/>
        </p:nvSpPr>
        <p:spPr>
          <a:xfrm>
            <a:off x="4669840" y="128733"/>
            <a:ext cx="4474160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0DDFBA3D-11A9-49C3-8841-355AEDEAB854}"/>
              </a:ext>
            </a:extLst>
          </p:cNvPr>
          <p:cNvSpPr/>
          <p:nvPr/>
        </p:nvSpPr>
        <p:spPr>
          <a:xfrm rot="250008" flipH="1">
            <a:off x="19311" y="307157"/>
            <a:ext cx="3705331" cy="666311"/>
          </a:xfrm>
          <a:prstGeom prst="rect">
            <a:avLst/>
          </a:prstGeom>
          <a:gradFill>
            <a:gsLst>
              <a:gs pos="885">
                <a:schemeClr val="bg1">
                  <a:lumMod val="85000"/>
                  <a:alpha val="0"/>
                </a:schemeClr>
              </a:gs>
              <a:gs pos="17000">
                <a:schemeClr val="bg1">
                  <a:lumMod val="85000"/>
                  <a:alpha val="48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9" name="Flowchart: Alternate Process 28">
            <a:extLst>
              <a:ext uri="{FF2B5EF4-FFF2-40B4-BE49-F238E27FC236}">
                <a16:creationId xmlns:a16="http://schemas.microsoft.com/office/drawing/2014/main" xmlns="" id="{6F1E8CC7-700B-4854-ABF8-4EEEA85EE719}"/>
              </a:ext>
            </a:extLst>
          </p:cNvPr>
          <p:cNvSpPr/>
          <p:nvPr/>
        </p:nvSpPr>
        <p:spPr>
          <a:xfrm>
            <a:off x="32437" y="100358"/>
            <a:ext cx="5690995" cy="671122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การส่งข้อมูลของจังหวัด</a:t>
            </a:r>
            <a:endParaRPr lang="en-US" sz="3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0F2AE909-57B7-4922-98EF-7C9153B7942A}"/>
              </a:ext>
            </a:extLst>
          </p:cNvPr>
          <p:cNvSpPr/>
          <p:nvPr/>
        </p:nvSpPr>
        <p:spPr>
          <a:xfrm>
            <a:off x="769545" y="2310040"/>
            <a:ext cx="7749765" cy="64633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การวิเคราะห์ใช้เฉพาะข้อมูลของเกษตรกรในที่ดินของรัฐจำนวน </a:t>
            </a:r>
            <a:r>
              <a:rPr lang="th-TH" sz="3600" b="1" dirty="0" smtClean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6,081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</a:t>
            </a:r>
            <a:endParaRPr lang="en-US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4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78887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9A5DD801-6A64-4738-A84A-223D65231EFF}"/>
              </a:ext>
            </a:extLst>
          </p:cNvPr>
          <p:cNvSpPr/>
          <p:nvPr/>
        </p:nvSpPr>
        <p:spPr>
          <a:xfrm rot="21320037">
            <a:off x="2654103" y="5932217"/>
            <a:ext cx="4517878" cy="800862"/>
          </a:xfrm>
          <a:prstGeom prst="rect">
            <a:avLst/>
          </a:prstGeom>
          <a:gradFill>
            <a:gsLst>
              <a:gs pos="885">
                <a:schemeClr val="bg1">
                  <a:lumMod val="85000"/>
                  <a:alpha val="0"/>
                </a:schemeClr>
              </a:gs>
              <a:gs pos="17000">
                <a:schemeClr val="bg1">
                  <a:lumMod val="85000"/>
                  <a:alpha val="48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A00D124B-F550-448E-A2EC-3FD79226CB9A}"/>
              </a:ext>
            </a:extLst>
          </p:cNvPr>
          <p:cNvSpPr/>
          <p:nvPr/>
        </p:nvSpPr>
        <p:spPr>
          <a:xfrm>
            <a:off x="4669840" y="128733"/>
            <a:ext cx="4474160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0DDFBA3D-11A9-49C3-8841-355AEDEAB854}"/>
              </a:ext>
            </a:extLst>
          </p:cNvPr>
          <p:cNvSpPr/>
          <p:nvPr/>
        </p:nvSpPr>
        <p:spPr>
          <a:xfrm rot="250008" flipH="1">
            <a:off x="19311" y="307157"/>
            <a:ext cx="3705331" cy="666311"/>
          </a:xfrm>
          <a:prstGeom prst="rect">
            <a:avLst/>
          </a:prstGeom>
          <a:gradFill>
            <a:gsLst>
              <a:gs pos="885">
                <a:schemeClr val="bg1">
                  <a:lumMod val="85000"/>
                  <a:alpha val="0"/>
                </a:schemeClr>
              </a:gs>
              <a:gs pos="17000">
                <a:schemeClr val="bg1">
                  <a:lumMod val="85000"/>
                  <a:alpha val="48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9" name="Flowchart: Alternate Process 28">
            <a:extLst>
              <a:ext uri="{FF2B5EF4-FFF2-40B4-BE49-F238E27FC236}">
                <a16:creationId xmlns:a16="http://schemas.microsoft.com/office/drawing/2014/main" xmlns="" id="{6F1E8CC7-700B-4854-ABF8-4EEEA85EE719}"/>
              </a:ext>
            </a:extLst>
          </p:cNvPr>
          <p:cNvSpPr/>
          <p:nvPr/>
        </p:nvSpPr>
        <p:spPr>
          <a:xfrm>
            <a:off x="10139" y="100358"/>
            <a:ext cx="4987636" cy="671122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ข้อมูลที่ทำการศึกษา</a:t>
            </a:r>
            <a:endParaRPr lang="en-US" sz="3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D8A0705A-C1DE-48E6-8B64-CDB1E4CDD53F}"/>
              </a:ext>
            </a:extLst>
          </p:cNvPr>
          <p:cNvSpPr/>
          <p:nvPr/>
        </p:nvSpPr>
        <p:spPr>
          <a:xfrm>
            <a:off x="2366961" y="1250920"/>
            <a:ext cx="3670844" cy="523220"/>
          </a:xfrm>
          <a:prstGeom prst="rect">
            <a:avLst/>
          </a:prstGeom>
          <a:solidFill>
            <a:srgbClr val="B7A6AD"/>
          </a:solidFill>
          <a:ln w="19050">
            <a:solidFill>
              <a:schemeClr val="bg1">
                <a:lumMod val="9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th-TH" sz="2800" b="1" dirty="0">
                <a:solidFill>
                  <a:schemeClr val="tx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ข้อมูลทั่วไปของเกษตรกร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F323E155-E96F-4FF6-B085-97432F90EACC}"/>
              </a:ext>
            </a:extLst>
          </p:cNvPr>
          <p:cNvSpPr/>
          <p:nvPr/>
        </p:nvSpPr>
        <p:spPr>
          <a:xfrm>
            <a:off x="3512547" y="2013872"/>
            <a:ext cx="3670844" cy="523220"/>
          </a:xfrm>
          <a:prstGeom prst="rect">
            <a:avLst/>
          </a:prstGeom>
          <a:solidFill>
            <a:srgbClr val="D3C9CE"/>
          </a:solidFill>
          <a:ln w="19050">
            <a:solidFill>
              <a:schemeClr val="bg1">
                <a:lumMod val="9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/>
            <a:r>
              <a:rPr lang="th-TH" sz="2800" b="1" dirty="0">
                <a:solidFill>
                  <a:schemeClr val="tx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การผลิตทางการเกษตร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3F605344-D609-4EA4-9044-1349FC8F78FC}"/>
              </a:ext>
            </a:extLst>
          </p:cNvPr>
          <p:cNvSpPr/>
          <p:nvPr/>
        </p:nvSpPr>
        <p:spPr>
          <a:xfrm>
            <a:off x="1852202" y="2946115"/>
            <a:ext cx="3670844" cy="523220"/>
          </a:xfrm>
          <a:prstGeom prst="rect">
            <a:avLst/>
          </a:prstGeom>
          <a:solidFill>
            <a:srgbClr val="BEB2A7"/>
          </a:solidFill>
          <a:ln w="19050">
            <a:solidFill>
              <a:schemeClr val="bg1">
                <a:lumMod val="9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th-TH" sz="2800" b="1" dirty="0">
                <a:solidFill>
                  <a:schemeClr val="tx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อาหาร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D27EA23B-9210-493F-90BD-F3392BEA7856}"/>
              </a:ext>
            </a:extLst>
          </p:cNvPr>
          <p:cNvSpPr/>
          <p:nvPr/>
        </p:nvSpPr>
        <p:spPr>
          <a:xfrm>
            <a:off x="2502274" y="4596449"/>
            <a:ext cx="3670844" cy="523220"/>
          </a:xfrm>
          <a:prstGeom prst="rect">
            <a:avLst/>
          </a:prstGeom>
          <a:solidFill>
            <a:srgbClr val="D1C6BF"/>
          </a:solidFill>
          <a:ln w="19050">
            <a:solidFill>
              <a:schemeClr val="bg1">
                <a:lumMod val="9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th-TH" sz="2800" b="1" dirty="0" smtClean="0">
                <a:solidFill>
                  <a:schemeClr val="tx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การมีส่วนร่วม</a:t>
            </a:r>
            <a:endParaRPr lang="th-TH" sz="2800" b="1" dirty="0">
              <a:solidFill>
                <a:schemeClr val="tx2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278C03A5-658D-4194-B0A7-AE4D6489C9B7}"/>
              </a:ext>
            </a:extLst>
          </p:cNvPr>
          <p:cNvSpPr/>
          <p:nvPr/>
        </p:nvSpPr>
        <p:spPr>
          <a:xfrm>
            <a:off x="3287170" y="3698628"/>
            <a:ext cx="3670844" cy="523220"/>
          </a:xfrm>
          <a:prstGeom prst="rect">
            <a:avLst/>
          </a:prstGeom>
          <a:solidFill>
            <a:srgbClr val="B7A6AD"/>
          </a:solidFill>
          <a:ln w="19050">
            <a:solidFill>
              <a:schemeClr val="bg1">
                <a:lumMod val="9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/>
            <a:r>
              <a:rPr lang="th-TH" sz="2800" b="1" dirty="0">
                <a:solidFill>
                  <a:schemeClr val="tx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ภาวะเศรษฐกิจของครัวเรือน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68A4F482-61B8-4D79-86FA-132946BE5C91}"/>
              </a:ext>
            </a:extLst>
          </p:cNvPr>
          <p:cNvSpPr/>
          <p:nvPr/>
        </p:nvSpPr>
        <p:spPr>
          <a:xfrm>
            <a:off x="3137609" y="5378687"/>
            <a:ext cx="3670844" cy="523220"/>
          </a:xfrm>
          <a:prstGeom prst="rect">
            <a:avLst/>
          </a:prstGeom>
          <a:solidFill>
            <a:srgbClr val="CAB3A3"/>
          </a:solidFill>
          <a:ln w="19050">
            <a:solidFill>
              <a:schemeClr val="bg1">
                <a:lumMod val="9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/>
            <a:r>
              <a:rPr lang="th-TH" sz="2800" b="1" dirty="0">
                <a:solidFill>
                  <a:schemeClr val="tx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ความพึงพอใจในชีวิต</a:t>
            </a:r>
          </a:p>
        </p:txBody>
      </p:sp>
      <p:pic>
        <p:nvPicPr>
          <p:cNvPr id="83" name="Picture 6" descr="EcologyEnvi3.jpg">
            <a:extLst>
              <a:ext uri="{FF2B5EF4-FFF2-40B4-BE49-F238E27FC236}">
                <a16:creationId xmlns:a16="http://schemas.microsoft.com/office/drawing/2014/main" xmlns="" id="{99E9F35F-A4F0-4CF7-9EC8-D24A1115FE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967" y="1092705"/>
            <a:ext cx="700176" cy="697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4" descr="EcologyEnvi1.jpg">
            <a:extLst>
              <a:ext uri="{FF2B5EF4-FFF2-40B4-BE49-F238E27FC236}">
                <a16:creationId xmlns:a16="http://schemas.microsoft.com/office/drawing/2014/main" xmlns="" id="{71CB5462-6A4F-48E1-A344-11DAE960D0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278" y="1753977"/>
            <a:ext cx="658714" cy="791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7BC7DE0A-090D-42ED-8E40-1A5C56F1B1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24" y="2971526"/>
            <a:ext cx="693533" cy="51944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55F47A99-CA61-40C5-B1DE-678D15C7695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009" y="3502646"/>
            <a:ext cx="575840" cy="70223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30D601B9-A62D-47FE-BA76-2D97CD53EED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271" y="5039872"/>
            <a:ext cx="1509950" cy="1039911"/>
          </a:xfrm>
          <a:prstGeom prst="rect">
            <a:avLst/>
          </a:prstGeom>
        </p:spPr>
      </p:pic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5</a:t>
            </a:fld>
            <a:endParaRPr lang="th-TH"/>
          </a:p>
        </p:txBody>
      </p:sp>
      <p:pic>
        <p:nvPicPr>
          <p:cNvPr id="27650" name="Picture 2" descr="à¸à¸¥à¸à¸²à¸£à¸à¹à¸à¸«à¸²à¸£à¸¹à¸à¸ à¸²à¸à¸ªà¸³à¸«à¸£à¸±à¸ à¸à¸²à¸£à¸¡à¸µà¸ªà¹à¸§à¸à¸£à¹à¸§à¸¡"/>
          <p:cNvPicPr>
            <a:picLocks noChangeAspect="1" noChangeArrowheads="1"/>
          </p:cNvPicPr>
          <p:nvPr/>
        </p:nvPicPr>
        <p:blipFill>
          <a:blip r:embed="rId7" cstate="print"/>
          <a:srcRect l="20197" t="20741" r="22167" b="12593"/>
          <a:stretch>
            <a:fillRect/>
          </a:stretch>
        </p:blipFill>
        <p:spPr bwMode="auto">
          <a:xfrm>
            <a:off x="1068309" y="4463359"/>
            <a:ext cx="1059256" cy="8148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56873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61FD55A-4D7F-4866-9A5B-046B6FF3B5DB}"/>
              </a:ext>
            </a:extLst>
          </p:cNvPr>
          <p:cNvSpPr/>
          <p:nvPr/>
        </p:nvSpPr>
        <p:spPr>
          <a:xfrm>
            <a:off x="4318503" y="128733"/>
            <a:ext cx="4825497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th-TH" dirty="0"/>
          </a:p>
        </p:txBody>
      </p:sp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xmlns="" id="{630C97E5-8C27-4F62-BBF2-26B690FB241D}"/>
              </a:ext>
            </a:extLst>
          </p:cNvPr>
          <p:cNvSpPr/>
          <p:nvPr/>
        </p:nvSpPr>
        <p:spPr>
          <a:xfrm>
            <a:off x="128439" y="0"/>
            <a:ext cx="4443561" cy="702236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ข้อมูลทั่วไปของเกษตรกร</a:t>
            </a:r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6</a:t>
            </a:fld>
            <a:endParaRPr lang="th-TH"/>
          </a:p>
        </p:txBody>
      </p:sp>
      <p:sp>
        <p:nvSpPr>
          <p:cNvPr id="12" name="TextBox 11"/>
          <p:cNvSpPr txBox="1"/>
          <p:nvPr/>
        </p:nvSpPr>
        <p:spPr>
          <a:xfrm>
            <a:off x="2055190" y="4807391"/>
            <a:ext cx="54320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การถือครองที่ดินในเขตปฏิรูปที่ดิน</a:t>
            </a:r>
          </a:p>
          <a:p>
            <a:pPr>
              <a:buFont typeface="Arial" pitchFamily="34" charset="0"/>
              <a:buChar char="•"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ขนาดการถือครองเฉลี่ย 16.37 ไร่</a:t>
            </a:r>
          </a:p>
          <a:p>
            <a:pPr>
              <a:buFont typeface="Arial" pitchFamily="34" charset="0"/>
              <a:buChar char="•"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42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% 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ของเกษตรกรตัวอย่างถือครองที่ดินขนาดเล็ก (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&gt; 10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ไร่)</a:t>
            </a:r>
          </a:p>
          <a:p>
            <a:pPr>
              <a:buFont typeface="Arial" pitchFamily="34" charset="0"/>
              <a:buChar char="•"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1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 ของเกษตรกรตัวอย่างถือครองที่ดินขนาดใหญ่ (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&lt; 50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ไร่)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24580" name="Picture 4" descr="à¸£à¸¹à¸à¸ à¸²à¸à¸à¸µà¹à¹à¸à¸µà¹à¸¢à¸§à¸à¹à¸­à¸"/>
          <p:cNvPicPr>
            <a:picLocks noChangeAspect="1" noChangeArrowheads="1"/>
          </p:cNvPicPr>
          <p:nvPr/>
        </p:nvPicPr>
        <p:blipFill>
          <a:blip r:embed="rId2" cstate="print"/>
          <a:srcRect l="14345" t="14414" r="14684" b="15882"/>
          <a:stretch>
            <a:fillRect/>
          </a:stretch>
        </p:blipFill>
        <p:spPr bwMode="auto">
          <a:xfrm>
            <a:off x="3277269" y="2571187"/>
            <a:ext cx="2326740" cy="2000817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722527" y="2651210"/>
            <a:ext cx="2337528" cy="1569660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การศึกษา</a:t>
            </a:r>
            <a:endParaRPr lang="th-TH" sz="24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Font typeface="Arial" pitchFamily="34" charset="0"/>
              <a:buChar char="•"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67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ประถมศึกษา</a:t>
            </a:r>
          </a:p>
          <a:p>
            <a:pPr>
              <a:buFont typeface="Arial" pitchFamily="34" charset="0"/>
              <a:buChar char="•"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27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มัธยมศึกษา-</a:t>
            </a:r>
            <a:r>
              <a:rPr lang="th-TH" sz="2400" dirty="0" err="1" smtClean="0">
                <a:latin typeface="TH SarabunPSK" pitchFamily="34" charset="-34"/>
                <a:cs typeface="TH SarabunPSK" pitchFamily="34" charset="-34"/>
              </a:rPr>
              <a:t>ปวส.</a:t>
            </a:r>
            <a:endParaRPr lang="th-TH" sz="24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Font typeface="Arial" pitchFamily="34" charset="0"/>
              <a:buChar char="•"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3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  ไม่ได้เรียนหนังสือ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53724" y="959714"/>
            <a:ext cx="4264297" cy="1569660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อายุ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อายุเฉลี่ย 53 ปี</a:t>
            </a:r>
          </a:p>
          <a:p>
            <a:pPr>
              <a:buFont typeface="Arial" pitchFamily="34" charset="0"/>
              <a:buChar char="•"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1 ใน 4 ของเกษตรกรตัวอย่างอายุมากกว่า 60 ปี</a:t>
            </a:r>
          </a:p>
          <a:p>
            <a:pPr>
              <a:buFont typeface="Arial" pitchFamily="34" charset="0"/>
              <a:buChar char="•"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1.35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%</a:t>
            </a: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ของเกษตรกรตัวอย่างอายุต่ำกว่า 30 ปี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53937" y="2704016"/>
            <a:ext cx="2527652" cy="830997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จำนวนสมาชิกในครัวเรือน</a:t>
            </a:r>
            <a:endParaRPr lang="th-TH" sz="24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buFont typeface="Arial" pitchFamily="34" charset="0"/>
              <a:buChar char="•"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 4 คน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532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104A8A4-CE8D-49C0-AAF7-4CDEF1632794}"/>
              </a:ext>
            </a:extLst>
          </p:cNvPr>
          <p:cNvSpPr/>
          <p:nvPr/>
        </p:nvSpPr>
        <p:spPr>
          <a:xfrm>
            <a:off x="4354717" y="128733"/>
            <a:ext cx="4789283" cy="702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th-TH" dirty="0"/>
          </a:p>
        </p:txBody>
      </p:sp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xmlns="" id="{630C97E5-8C27-4F62-BBF2-26B690FB241D}"/>
              </a:ext>
            </a:extLst>
          </p:cNvPr>
          <p:cNvSpPr/>
          <p:nvPr/>
        </p:nvSpPr>
        <p:spPr>
          <a:xfrm>
            <a:off x="128439" y="0"/>
            <a:ext cx="4443561" cy="702236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การผลิตทางการเกษตร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1834282-C06E-4896-AB81-C336271E8275}"/>
              </a:ext>
            </a:extLst>
          </p:cNvPr>
          <p:cNvSpPr/>
          <p:nvPr/>
        </p:nvSpPr>
        <p:spPr>
          <a:xfrm>
            <a:off x="4806176" y="195727"/>
            <a:ext cx="4209385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th-TH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แหล่ง</a:t>
            </a:r>
            <a:r>
              <a:rPr lang="th-TH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น้ำสำหรับการเกษตร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7</a:t>
            </a:fld>
            <a:endParaRPr lang="th-TH"/>
          </a:p>
        </p:txBody>
      </p:sp>
      <p:graphicFrame>
        <p:nvGraphicFramePr>
          <p:cNvPr id="11" name="แผนภูมิ 10"/>
          <p:cNvGraphicFramePr/>
          <p:nvPr/>
        </p:nvGraphicFramePr>
        <p:xfrm>
          <a:off x="3892990" y="841973"/>
          <a:ext cx="5133317" cy="3277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แผนภูมิ 11"/>
          <p:cNvGraphicFramePr/>
          <p:nvPr/>
        </p:nvGraphicFramePr>
        <p:xfrm>
          <a:off x="400464" y="2360201"/>
          <a:ext cx="5601983" cy="3604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6430660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Graphic spid="11" grpId="1">
        <p:bldAsOne/>
      </p:bldGraphic>
      <p:bldGraphic spid="12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104A8A4-CE8D-49C0-AAF7-4CDEF1632794}"/>
              </a:ext>
            </a:extLst>
          </p:cNvPr>
          <p:cNvSpPr/>
          <p:nvPr/>
        </p:nvSpPr>
        <p:spPr>
          <a:xfrm>
            <a:off x="4318503" y="128733"/>
            <a:ext cx="4825497" cy="702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th-TH" dirty="0"/>
          </a:p>
        </p:txBody>
      </p:sp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xmlns="" id="{630C97E5-8C27-4F62-BBF2-26B690FB241D}"/>
              </a:ext>
            </a:extLst>
          </p:cNvPr>
          <p:cNvSpPr/>
          <p:nvPr/>
        </p:nvSpPr>
        <p:spPr>
          <a:xfrm>
            <a:off x="128439" y="0"/>
            <a:ext cx="4443561" cy="702236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การผลิตทางการเกษตร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1834282-C06E-4896-AB81-C336271E8275}"/>
              </a:ext>
            </a:extLst>
          </p:cNvPr>
          <p:cNvSpPr/>
          <p:nvPr/>
        </p:nvSpPr>
        <p:spPr>
          <a:xfrm>
            <a:off x="4806176" y="195727"/>
            <a:ext cx="4209385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th-TH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ผลผลิตทางการเกษตร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ตัวยึดหมายเลขภาพนิ่ง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8</a:t>
            </a:fld>
            <a:endParaRPr lang="th-TH"/>
          </a:p>
        </p:txBody>
      </p:sp>
      <p:graphicFrame>
        <p:nvGraphicFramePr>
          <p:cNvPr id="12" name="แผนภูมิ 11"/>
          <p:cNvGraphicFramePr/>
          <p:nvPr/>
        </p:nvGraphicFramePr>
        <p:xfrm>
          <a:off x="552262" y="1362075"/>
          <a:ext cx="7885568" cy="4432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12258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>
            <a:extLst>
              <a:ext uri="{FF2B5EF4-FFF2-40B4-BE49-F238E27FC236}">
                <a16:creationId xmlns:a16="http://schemas.microsoft.com/office/drawing/2014/main" xmlns="" id="{F6DE4669-E10F-498F-9A50-FE71E2EF3289}"/>
              </a:ext>
            </a:extLst>
          </p:cNvPr>
          <p:cNvSpPr/>
          <p:nvPr/>
        </p:nvSpPr>
        <p:spPr>
          <a:xfrm>
            <a:off x="0" y="-42727"/>
            <a:ext cx="9144000" cy="702236"/>
          </a:xfrm>
          <a:prstGeom prst="flowChartProcess">
            <a:avLst/>
          </a:prstGeom>
          <a:solidFill>
            <a:srgbClr val="464E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104A8A4-CE8D-49C0-AAF7-4CDEF1632794}"/>
              </a:ext>
            </a:extLst>
          </p:cNvPr>
          <p:cNvSpPr/>
          <p:nvPr/>
        </p:nvSpPr>
        <p:spPr>
          <a:xfrm>
            <a:off x="4354717" y="128733"/>
            <a:ext cx="4789283" cy="7022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th-TH" dirty="0"/>
          </a:p>
        </p:txBody>
      </p:sp>
      <p:sp>
        <p:nvSpPr>
          <p:cNvPr id="69" name="Flowchart: Alternate Process 68">
            <a:extLst>
              <a:ext uri="{FF2B5EF4-FFF2-40B4-BE49-F238E27FC236}">
                <a16:creationId xmlns:a16="http://schemas.microsoft.com/office/drawing/2014/main" xmlns="" id="{630C97E5-8C27-4F62-BBF2-26B690FB241D}"/>
              </a:ext>
            </a:extLst>
          </p:cNvPr>
          <p:cNvSpPr/>
          <p:nvPr/>
        </p:nvSpPr>
        <p:spPr>
          <a:xfrm>
            <a:off x="128439" y="0"/>
            <a:ext cx="4443561" cy="702236"/>
          </a:xfrm>
          <a:prstGeom prst="flowChartAlternateProcess">
            <a:avLst/>
          </a:prstGeom>
          <a:solidFill>
            <a:srgbClr val="FF7979"/>
          </a:solidFill>
          <a:ln w="19050">
            <a:solidFill>
              <a:schemeClr val="bg2">
                <a:lumMod val="9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การผลิตทางการเกษตร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1834282-C06E-4896-AB81-C336271E8275}"/>
              </a:ext>
            </a:extLst>
          </p:cNvPr>
          <p:cNvSpPr/>
          <p:nvPr/>
        </p:nvSpPr>
        <p:spPr>
          <a:xfrm>
            <a:off x="4806176" y="195727"/>
            <a:ext cx="4209385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/>
            <a:r>
              <a:rPr lang="th-TH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ผลผลิตทางการเกษตร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ตัวยึดหมายเลขภาพนิ่ง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F14A-3080-4A4B-A3A9-19AC980BAF8E}" type="slidenum">
              <a:rPr lang="th-TH" smtClean="0"/>
              <a:pPr/>
              <a:t>9</a:t>
            </a:fld>
            <a:endParaRPr lang="th-TH"/>
          </a:p>
        </p:txBody>
      </p:sp>
      <p:graphicFrame>
        <p:nvGraphicFramePr>
          <p:cNvPr id="9" name="แผนภูมิ 8"/>
          <p:cNvGraphicFramePr/>
          <p:nvPr/>
        </p:nvGraphicFramePr>
        <p:xfrm>
          <a:off x="470780" y="1226886"/>
          <a:ext cx="8175279" cy="4657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12258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476</TotalTime>
  <Words>911</Words>
  <Application>Microsoft Office PowerPoint</Application>
  <PresentationFormat>นำเสนอทางหน้าจอ (4:3)</PresentationFormat>
  <Paragraphs>371</Paragraphs>
  <Slides>19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19</vt:i4>
      </vt:variant>
    </vt:vector>
  </HeadingPairs>
  <TitlesOfParts>
    <vt:vector size="20" baseType="lpstr">
      <vt:lpstr>Office Theme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ภาพนิ่ง 16</vt:lpstr>
      <vt:lpstr>ภาพนิ่ง 17</vt:lpstr>
      <vt:lpstr>ภาพนิ่ง 18</vt:lpstr>
      <vt:lpstr>ภาพนิ่ง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ALRO</dc:creator>
  <cp:lastModifiedBy>hp</cp:lastModifiedBy>
  <cp:revision>102</cp:revision>
  <cp:lastPrinted>2018-09-07T04:11:17Z</cp:lastPrinted>
  <dcterms:created xsi:type="dcterms:W3CDTF">2018-09-07T02:51:32Z</dcterms:created>
  <dcterms:modified xsi:type="dcterms:W3CDTF">2018-09-10T01:34:23Z</dcterms:modified>
</cp:coreProperties>
</file>