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6" r:id="rId4"/>
  </p:sldMasterIdLst>
  <p:sldIdLst>
    <p:sldId id="319" r:id="rId5"/>
    <p:sldId id="318" r:id="rId6"/>
    <p:sldId id="321" r:id="rId7"/>
    <p:sldId id="325" r:id="rId8"/>
    <p:sldId id="398" r:id="rId9"/>
    <p:sldId id="399" r:id="rId10"/>
    <p:sldId id="402" r:id="rId11"/>
    <p:sldId id="403" r:id="rId12"/>
    <p:sldId id="323" r:id="rId13"/>
    <p:sldId id="369" r:id="rId14"/>
    <p:sldId id="371" r:id="rId15"/>
    <p:sldId id="367" r:id="rId16"/>
    <p:sldId id="324" r:id="rId17"/>
    <p:sldId id="370" r:id="rId18"/>
    <p:sldId id="372" r:id="rId19"/>
    <p:sldId id="373" r:id="rId20"/>
    <p:sldId id="374" r:id="rId21"/>
    <p:sldId id="375" r:id="rId22"/>
    <p:sldId id="376" r:id="rId23"/>
    <p:sldId id="274" r:id="rId24"/>
    <p:sldId id="285" r:id="rId25"/>
    <p:sldId id="366" r:id="rId26"/>
    <p:sldId id="394" r:id="rId27"/>
    <p:sldId id="379" r:id="rId28"/>
    <p:sldId id="378" r:id="rId29"/>
    <p:sldId id="380" r:id="rId30"/>
    <p:sldId id="381" r:id="rId31"/>
    <p:sldId id="363" r:id="rId32"/>
    <p:sldId id="382" r:id="rId33"/>
    <p:sldId id="384" r:id="rId34"/>
    <p:sldId id="385" r:id="rId35"/>
    <p:sldId id="386" r:id="rId36"/>
    <p:sldId id="389" r:id="rId37"/>
    <p:sldId id="390" r:id="rId38"/>
    <p:sldId id="388" r:id="rId39"/>
    <p:sldId id="391" r:id="rId40"/>
    <p:sldId id="395" r:id="rId41"/>
    <p:sldId id="392" r:id="rId42"/>
    <p:sldId id="404" r:id="rId43"/>
    <p:sldId id="298" r:id="rId44"/>
    <p:sldId id="396" r:id="rId45"/>
    <p:sldId id="397" r:id="rId46"/>
    <p:sldId id="322" r:id="rId47"/>
    <p:sldId id="31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1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F1FC8D-1E28-412A-82B2-85507D4A41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E14984D-8B5D-4F6E-9F0C-6645402138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567BA13B-F706-4406-859C-6CD084C8217F}"/>
              </a:ext>
            </a:extLst>
          </p:cNvPr>
          <p:cNvSpPr/>
          <p:nvPr userDrawn="1"/>
        </p:nvSpPr>
        <p:spPr>
          <a:xfrm rot="1218983">
            <a:off x="1226692" y="814553"/>
            <a:ext cx="661357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931622-A300-4103-BDE2-F9B55350B9AB}"/>
              </a:ext>
            </a:extLst>
          </p:cNvPr>
          <p:cNvSpPr/>
          <p:nvPr userDrawn="1"/>
        </p:nvSpPr>
        <p:spPr>
          <a:xfrm>
            <a:off x="-22998" y="0"/>
            <a:ext cx="1329102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E5B9B9EC-D12A-4199-A448-DAA122F1777D}"/>
              </a:ext>
            </a:extLst>
          </p:cNvPr>
          <p:cNvSpPr/>
          <p:nvPr userDrawn="1"/>
        </p:nvSpPr>
        <p:spPr>
          <a:xfrm rot="1218983">
            <a:off x="1725743" y="244371"/>
            <a:ext cx="513088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D165006-F458-4D92-B2FA-1D7399BE1B5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DE5A70F-CE56-4A11-895D-4950026440D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680DD20-9C68-4D69-8846-6CA4156814C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FDF6F0DF-FA9B-4C8B-9232-2E941712975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19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6C2BC9-336E-4123-95D6-C4824C06C5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6150" y="0"/>
            <a:ext cx="7155850" cy="6858000"/>
          </a:xfrm>
          <a:custGeom>
            <a:avLst/>
            <a:gdLst>
              <a:gd name="connsiteX0" fmla="*/ 3375699 w 7155850"/>
              <a:gd name="connsiteY0" fmla="*/ 1359493 h 6858000"/>
              <a:gd name="connsiteX1" fmla="*/ 6758989 w 7155850"/>
              <a:gd name="connsiteY1" fmla="*/ 6858000 h 6858000"/>
              <a:gd name="connsiteX2" fmla="*/ 0 w 7155850"/>
              <a:gd name="connsiteY2" fmla="*/ 6858000 h 6858000"/>
              <a:gd name="connsiteX3" fmla="*/ 4797320 w 7155850"/>
              <a:gd name="connsiteY3" fmla="*/ 0 h 6858000"/>
              <a:gd name="connsiteX4" fmla="*/ 5825990 w 7155850"/>
              <a:gd name="connsiteY4" fmla="*/ 0 h 6858000"/>
              <a:gd name="connsiteX5" fmla="*/ 7155850 w 7155850"/>
              <a:gd name="connsiteY5" fmla="*/ 2166141 h 6858000"/>
              <a:gd name="connsiteX6" fmla="*/ 7155850 w 7155850"/>
              <a:gd name="connsiteY6" fmla="*/ 3833070 h 6858000"/>
              <a:gd name="connsiteX7" fmla="*/ 4210333 w 7155850"/>
              <a:gd name="connsiteY7" fmla="*/ 0 h 6858000"/>
              <a:gd name="connsiteX8" fmla="*/ 7155849 w 7155850"/>
              <a:gd name="connsiteY8" fmla="*/ 4797803 h 6858000"/>
              <a:gd name="connsiteX9" fmla="*/ 7155849 w 7155850"/>
              <a:gd name="connsiteY9" fmla="*/ 6460855 h 6858000"/>
              <a:gd name="connsiteX10" fmla="*/ 3695952 w 7155850"/>
              <a:gd name="connsiteY10" fmla="*/ 8378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3375699" y="1359493"/>
                </a:moveTo>
                <a:lnTo>
                  <a:pt x="6758989" y="6858000"/>
                </a:lnTo>
                <a:lnTo>
                  <a:pt x="0" y="6858000"/>
                </a:lnTo>
                <a:close/>
                <a:moveTo>
                  <a:pt x="4797320" y="0"/>
                </a:moveTo>
                <a:lnTo>
                  <a:pt x="5825990" y="0"/>
                </a:lnTo>
                <a:lnTo>
                  <a:pt x="7155850" y="2166141"/>
                </a:lnTo>
                <a:lnTo>
                  <a:pt x="7155850" y="3833070"/>
                </a:lnTo>
                <a:close/>
                <a:moveTo>
                  <a:pt x="4210333" y="0"/>
                </a:moveTo>
                <a:lnTo>
                  <a:pt x="7155849" y="4797803"/>
                </a:lnTo>
                <a:lnTo>
                  <a:pt x="7155849" y="6460855"/>
                </a:lnTo>
                <a:lnTo>
                  <a:pt x="3695952" y="837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5F5715B-76A5-4072-BA06-9306DF0E09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1133" y="0"/>
            <a:ext cx="7550866" cy="6858000"/>
          </a:xfrm>
          <a:custGeom>
            <a:avLst/>
            <a:gdLst>
              <a:gd name="connsiteX0" fmla="*/ 3819214 w 7550866"/>
              <a:gd name="connsiteY0" fmla="*/ 5216637 h 6858000"/>
              <a:gd name="connsiteX1" fmla="*/ 4731125 w 7550866"/>
              <a:gd name="connsiteY1" fmla="*/ 6858000 h 6858000"/>
              <a:gd name="connsiteX2" fmla="*/ 864901 w 7550866"/>
              <a:gd name="connsiteY2" fmla="*/ 6858000 h 6858000"/>
              <a:gd name="connsiteX3" fmla="*/ 1238014 w 7550866"/>
              <a:gd name="connsiteY3" fmla="*/ 0 h 6858000"/>
              <a:gd name="connsiteX4" fmla="*/ 3940042 w 7550866"/>
              <a:gd name="connsiteY4" fmla="*/ 1 h 6858000"/>
              <a:gd name="connsiteX5" fmla="*/ 4822041 w 7550866"/>
              <a:gd name="connsiteY5" fmla="*/ 1591168 h 6858000"/>
              <a:gd name="connsiteX6" fmla="*/ 7550866 w 7550866"/>
              <a:gd name="connsiteY6" fmla="*/ 78556 h 6858000"/>
              <a:gd name="connsiteX7" fmla="*/ 7550866 w 7550866"/>
              <a:gd name="connsiteY7" fmla="*/ 2780586 h 6858000"/>
              <a:gd name="connsiteX8" fmla="*/ 5967766 w 7550866"/>
              <a:gd name="connsiteY8" fmla="*/ 3658112 h 6858000"/>
              <a:gd name="connsiteX9" fmla="*/ 7494941 w 7550866"/>
              <a:gd name="connsiteY9" fmla="*/ 6413210 h 6858000"/>
              <a:gd name="connsiteX10" fmla="*/ 7482394 w 7550866"/>
              <a:gd name="connsiteY10" fmla="*/ 6420165 h 6858000"/>
              <a:gd name="connsiteX11" fmla="*/ 7550866 w 7550866"/>
              <a:gd name="connsiteY11" fmla="*/ 6543692 h 6858000"/>
              <a:gd name="connsiteX12" fmla="*/ 7550866 w 7550866"/>
              <a:gd name="connsiteY12" fmla="*/ 6858000 h 6858000"/>
              <a:gd name="connsiteX13" fmla="*/ 5039464 w 7550866"/>
              <a:gd name="connsiteY13" fmla="*/ 6858000 h 6858000"/>
              <a:gd name="connsiteX14" fmla="*/ 3900823 w 7550866"/>
              <a:gd name="connsiteY14" fmla="*/ 4803837 h 6858000"/>
              <a:gd name="connsiteX15" fmla="*/ 1145724 w 7550866"/>
              <a:gd name="connsiteY15" fmla="*/ 6331012 h 6858000"/>
              <a:gd name="connsiteX16" fmla="*/ 0 w 7550866"/>
              <a:gd name="connsiteY16" fmla="*/ 4264069 h 6858000"/>
              <a:gd name="connsiteX17" fmla="*/ 2755096 w 7550866"/>
              <a:gd name="connsiteY17" fmla="*/ 2736896 h 6858000"/>
              <a:gd name="connsiteX18" fmla="*/ 4325691 w 7550866"/>
              <a:gd name="connsiteY18" fmla="*/ 0 h 6858000"/>
              <a:gd name="connsiteX19" fmla="*/ 7098621 w 7550866"/>
              <a:gd name="connsiteY19" fmla="*/ 0 h 6858000"/>
              <a:gd name="connsiteX20" fmla="*/ 4979731 w 7550866"/>
              <a:gd name="connsiteY20" fmla="*/ 117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50866" h="6858000">
                <a:moveTo>
                  <a:pt x="3819214" y="5216637"/>
                </a:moveTo>
                <a:lnTo>
                  <a:pt x="4731125" y="6858000"/>
                </a:lnTo>
                <a:lnTo>
                  <a:pt x="864901" y="6858000"/>
                </a:lnTo>
                <a:close/>
                <a:moveTo>
                  <a:pt x="1238014" y="0"/>
                </a:moveTo>
                <a:lnTo>
                  <a:pt x="3940042" y="1"/>
                </a:lnTo>
                <a:lnTo>
                  <a:pt x="4822041" y="1591168"/>
                </a:lnTo>
                <a:lnTo>
                  <a:pt x="7550866" y="78556"/>
                </a:lnTo>
                <a:lnTo>
                  <a:pt x="7550866" y="2780586"/>
                </a:lnTo>
                <a:lnTo>
                  <a:pt x="5967766" y="3658112"/>
                </a:lnTo>
                <a:lnTo>
                  <a:pt x="7494941" y="6413210"/>
                </a:lnTo>
                <a:lnTo>
                  <a:pt x="7482394" y="6420165"/>
                </a:lnTo>
                <a:lnTo>
                  <a:pt x="7550866" y="6543692"/>
                </a:lnTo>
                <a:lnTo>
                  <a:pt x="7550866" y="6858000"/>
                </a:lnTo>
                <a:lnTo>
                  <a:pt x="5039464" y="6858000"/>
                </a:lnTo>
                <a:lnTo>
                  <a:pt x="3900823" y="4803837"/>
                </a:lnTo>
                <a:lnTo>
                  <a:pt x="1145724" y="6331012"/>
                </a:lnTo>
                <a:lnTo>
                  <a:pt x="0" y="4264069"/>
                </a:lnTo>
                <a:lnTo>
                  <a:pt x="2755096" y="2736896"/>
                </a:lnTo>
                <a:close/>
                <a:moveTo>
                  <a:pt x="4325691" y="0"/>
                </a:moveTo>
                <a:lnTo>
                  <a:pt x="7098621" y="0"/>
                </a:lnTo>
                <a:lnTo>
                  <a:pt x="4979731" y="11772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2A6FBE-80C8-41A9-8F01-025A02D5F9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3805" y="1987826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0DE8C-528D-4E98-90AA-3FF5AB518367}"/>
              </a:ext>
            </a:extLst>
          </p:cNvPr>
          <p:cNvSpPr/>
          <p:nvPr userDrawn="1"/>
        </p:nvSpPr>
        <p:spPr>
          <a:xfrm>
            <a:off x="8133805" y="0"/>
            <a:ext cx="3312000" cy="186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D44402-6FEA-44E2-B1F9-3D7C76696CC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56DB5-8E07-4BC7-AB2A-BC8D03EDE6CB}"/>
              </a:ext>
            </a:extLst>
          </p:cNvPr>
          <p:cNvSpPr/>
          <p:nvPr userDrawn="1"/>
        </p:nvSpPr>
        <p:spPr>
          <a:xfrm>
            <a:off x="4650651" y="4997807"/>
            <a:ext cx="3312000" cy="186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6E2BA3-F8ED-4133-9FE1-0D363E79E7D7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FF3E958-BF9D-4E4B-9C3C-12D769B4957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8032B3A-A6B6-47A2-84A0-DDD3B5606031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6294D2B-8299-4DC2-89C8-161892216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553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B4C0FDFD-D0AE-4831-BE69-F051038F6C91}"/>
              </a:ext>
            </a:extLst>
          </p:cNvPr>
          <p:cNvSpPr/>
          <p:nvPr userDrawn="1"/>
        </p:nvSpPr>
        <p:spPr>
          <a:xfrm>
            <a:off x="6168889" y="457201"/>
            <a:ext cx="5943598" cy="5943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A10E2B-EFBB-46CE-9695-BE056BCF0E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4757" y="457202"/>
            <a:ext cx="5943598" cy="5943596"/>
          </a:xfrm>
          <a:custGeom>
            <a:avLst/>
            <a:gdLst>
              <a:gd name="connsiteX0" fmla="*/ 2072309 w 4144618"/>
              <a:gd name="connsiteY0" fmla="*/ 0 h 4144618"/>
              <a:gd name="connsiteX1" fmla="*/ 4144618 w 4144618"/>
              <a:gd name="connsiteY1" fmla="*/ 2072309 h 4144618"/>
              <a:gd name="connsiteX2" fmla="*/ 2072309 w 4144618"/>
              <a:gd name="connsiteY2" fmla="*/ 4144618 h 4144618"/>
              <a:gd name="connsiteX3" fmla="*/ 0 w 4144618"/>
              <a:gd name="connsiteY3" fmla="*/ 2072309 h 41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4618" h="4144618">
                <a:moveTo>
                  <a:pt x="2072309" y="0"/>
                </a:moveTo>
                <a:lnTo>
                  <a:pt x="4144618" y="2072309"/>
                </a:lnTo>
                <a:lnTo>
                  <a:pt x="2072309" y="4144618"/>
                </a:lnTo>
                <a:lnTo>
                  <a:pt x="0" y="20723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61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BDD4B1-741C-4178-8C0D-7488A0035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4618" y="1"/>
            <a:ext cx="6087382" cy="6858000"/>
          </a:xfrm>
          <a:custGeom>
            <a:avLst/>
            <a:gdLst>
              <a:gd name="connsiteX0" fmla="*/ 3482838 w 6087382"/>
              <a:gd name="connsiteY0" fmla="*/ 0 h 6858000"/>
              <a:gd name="connsiteX1" fmla="*/ 3831547 w 6087382"/>
              <a:gd name="connsiteY1" fmla="*/ 0 h 6858000"/>
              <a:gd name="connsiteX2" fmla="*/ 3831547 w 6087382"/>
              <a:gd name="connsiteY2" fmla="*/ 3939 h 6858000"/>
              <a:gd name="connsiteX3" fmla="*/ 3831547 w 6087382"/>
              <a:gd name="connsiteY3" fmla="*/ 23322 h 6858000"/>
              <a:gd name="connsiteX4" fmla="*/ 4002130 w 6087382"/>
              <a:gd name="connsiteY4" fmla="*/ 488548 h 6858000"/>
              <a:gd name="connsiteX5" fmla="*/ 4281266 w 6087382"/>
              <a:gd name="connsiteY5" fmla="*/ 178397 h 6858000"/>
              <a:gd name="connsiteX6" fmla="*/ 4304532 w 6087382"/>
              <a:gd name="connsiteY6" fmla="*/ 147382 h 6858000"/>
              <a:gd name="connsiteX7" fmla="*/ 4384974 w 6087382"/>
              <a:gd name="connsiteY7" fmla="*/ 18476 h 6858000"/>
              <a:gd name="connsiteX8" fmla="*/ 4406136 w 6087382"/>
              <a:gd name="connsiteY8" fmla="*/ 0 h 6858000"/>
              <a:gd name="connsiteX9" fmla="*/ 4529208 w 6087382"/>
              <a:gd name="connsiteY9" fmla="*/ 0 h 6858000"/>
              <a:gd name="connsiteX10" fmla="*/ 4529388 w 6087382"/>
              <a:gd name="connsiteY10" fmla="*/ 64 h 6858000"/>
              <a:gd name="connsiteX11" fmla="*/ 4591418 w 6087382"/>
              <a:gd name="connsiteY11" fmla="*/ 279201 h 6858000"/>
              <a:gd name="connsiteX12" fmla="*/ 4320039 w 6087382"/>
              <a:gd name="connsiteY12" fmla="*/ 829715 h 6858000"/>
              <a:gd name="connsiteX13" fmla="*/ 4203729 w 6087382"/>
              <a:gd name="connsiteY13" fmla="*/ 977041 h 6858000"/>
              <a:gd name="connsiteX14" fmla="*/ 4071918 w 6087382"/>
              <a:gd name="connsiteY14" fmla="*/ 1450017 h 6858000"/>
              <a:gd name="connsiteX15" fmla="*/ 4599176 w 6087382"/>
              <a:gd name="connsiteY15" fmla="*/ 1310449 h 6858000"/>
              <a:gd name="connsiteX16" fmla="*/ 4436342 w 6087382"/>
              <a:gd name="connsiteY16" fmla="*/ 938268 h 6858000"/>
              <a:gd name="connsiteX17" fmla="*/ 4785266 w 6087382"/>
              <a:gd name="connsiteY17" fmla="*/ 961533 h 6858000"/>
              <a:gd name="connsiteX18" fmla="*/ 5281508 w 6087382"/>
              <a:gd name="connsiteY18" fmla="*/ 442026 h 6858000"/>
              <a:gd name="connsiteX19" fmla="*/ 5260185 w 6087382"/>
              <a:gd name="connsiteY19" fmla="*/ 209412 h 6858000"/>
              <a:gd name="connsiteX20" fmla="*/ 5251460 w 6087382"/>
              <a:gd name="connsiteY20" fmla="*/ 0 h 6858000"/>
              <a:gd name="connsiteX21" fmla="*/ 5477070 w 6087382"/>
              <a:gd name="connsiteY21" fmla="*/ 0 h 6858000"/>
              <a:gd name="connsiteX22" fmla="*/ 5483105 w 6087382"/>
              <a:gd name="connsiteY22" fmla="*/ 162894 h 6858000"/>
              <a:gd name="connsiteX23" fmla="*/ 5514122 w 6087382"/>
              <a:gd name="connsiteY23" fmla="*/ 372246 h 6858000"/>
              <a:gd name="connsiteX24" fmla="*/ 5630424 w 6087382"/>
              <a:gd name="connsiteY24" fmla="*/ 535071 h 6858000"/>
              <a:gd name="connsiteX25" fmla="*/ 5754485 w 6087382"/>
              <a:gd name="connsiteY25" fmla="*/ 403261 h 6858000"/>
              <a:gd name="connsiteX26" fmla="*/ 5870796 w 6087382"/>
              <a:gd name="connsiteY26" fmla="*/ 69844 h 6858000"/>
              <a:gd name="connsiteX27" fmla="*/ 5897256 w 6087382"/>
              <a:gd name="connsiteY27" fmla="*/ 0 h 6858000"/>
              <a:gd name="connsiteX28" fmla="*/ 6087382 w 6087382"/>
              <a:gd name="connsiteY28" fmla="*/ 0 h 6858000"/>
              <a:gd name="connsiteX29" fmla="*/ 6087382 w 6087382"/>
              <a:gd name="connsiteY29" fmla="*/ 430695 h 6858000"/>
              <a:gd name="connsiteX30" fmla="*/ 6036531 w 6087382"/>
              <a:gd name="connsiteY30" fmla="*/ 517627 h 6858000"/>
              <a:gd name="connsiteX31" fmla="*/ 5824273 w 6087382"/>
              <a:gd name="connsiteY31" fmla="*/ 790950 h 6858000"/>
              <a:gd name="connsiteX32" fmla="*/ 4824031 w 6087382"/>
              <a:gd name="connsiteY32" fmla="*/ 1597343 h 6858000"/>
              <a:gd name="connsiteX33" fmla="*/ 5537379 w 6087382"/>
              <a:gd name="connsiteY33" fmla="*/ 1923002 h 6858000"/>
              <a:gd name="connsiteX34" fmla="*/ 4909327 w 6087382"/>
              <a:gd name="connsiteY34" fmla="*/ 2132350 h 6858000"/>
              <a:gd name="connsiteX35" fmla="*/ 4676713 w 6087382"/>
              <a:gd name="connsiteY35" fmla="*/ 2264168 h 6858000"/>
              <a:gd name="connsiteX36" fmla="*/ 4862804 w 6087382"/>
              <a:gd name="connsiteY36" fmla="*/ 2954251 h 6858000"/>
              <a:gd name="connsiteX37" fmla="*/ 5444334 w 6087382"/>
              <a:gd name="connsiteY37" fmla="*/ 4156091 h 6858000"/>
              <a:gd name="connsiteX38" fmla="*/ 5165198 w 6087382"/>
              <a:gd name="connsiteY38" fmla="*/ 5373430 h 6858000"/>
              <a:gd name="connsiteX39" fmla="*/ 4971357 w 6087382"/>
              <a:gd name="connsiteY39" fmla="*/ 5706847 h 6858000"/>
              <a:gd name="connsiteX40" fmla="*/ 4680089 w 6087382"/>
              <a:gd name="connsiteY40" fmla="*/ 6844925 h 6858000"/>
              <a:gd name="connsiteX41" fmla="*/ 4678462 w 6087382"/>
              <a:gd name="connsiteY41" fmla="*/ 6858000 h 6858000"/>
              <a:gd name="connsiteX42" fmla="*/ 4106368 w 6087382"/>
              <a:gd name="connsiteY42" fmla="*/ 6858000 h 6858000"/>
              <a:gd name="connsiteX43" fmla="*/ 4133949 w 6087382"/>
              <a:gd name="connsiteY43" fmla="*/ 6792376 h 6858000"/>
              <a:gd name="connsiteX44" fmla="*/ 4002130 w 6087382"/>
              <a:gd name="connsiteY44" fmla="*/ 6420195 h 6858000"/>
              <a:gd name="connsiteX45" fmla="*/ 3893096 w 6087382"/>
              <a:gd name="connsiteY45" fmla="*/ 6829084 h 6858000"/>
              <a:gd name="connsiteX46" fmla="*/ 3894876 w 6087382"/>
              <a:gd name="connsiteY46" fmla="*/ 6858000 h 6858000"/>
              <a:gd name="connsiteX47" fmla="*/ 3264208 w 6087382"/>
              <a:gd name="connsiteY47" fmla="*/ 6858000 h 6858000"/>
              <a:gd name="connsiteX48" fmla="*/ 3249895 w 6087382"/>
              <a:gd name="connsiteY48" fmla="*/ 6799278 h 6858000"/>
              <a:gd name="connsiteX49" fmla="*/ 3040662 w 6087382"/>
              <a:gd name="connsiteY49" fmla="*/ 6117793 h 6858000"/>
              <a:gd name="connsiteX50" fmla="*/ 2110208 w 6087382"/>
              <a:gd name="connsiteY50" fmla="*/ 5784385 h 6858000"/>
              <a:gd name="connsiteX51" fmla="*/ 2063685 w 6087382"/>
              <a:gd name="connsiteY51" fmla="*/ 5885180 h 6858000"/>
              <a:gd name="connsiteX52" fmla="*/ 1855303 w 6087382"/>
              <a:gd name="connsiteY52" fmla="*/ 6778806 h 6858000"/>
              <a:gd name="connsiteX53" fmla="*/ 1853833 w 6087382"/>
              <a:gd name="connsiteY53" fmla="*/ 6858000 h 6858000"/>
              <a:gd name="connsiteX54" fmla="*/ 1353381 w 6087382"/>
              <a:gd name="connsiteY54" fmla="*/ 6858000 h 6858000"/>
              <a:gd name="connsiteX55" fmla="*/ 1326592 w 6087382"/>
              <a:gd name="connsiteY55" fmla="*/ 6797222 h 6858000"/>
              <a:gd name="connsiteX56" fmla="*/ 1195262 w 6087382"/>
              <a:gd name="connsiteY56" fmla="*/ 6513240 h 6858000"/>
              <a:gd name="connsiteX57" fmla="*/ 981821 w 6087382"/>
              <a:gd name="connsiteY57" fmla="*/ 6823040 h 6858000"/>
              <a:gd name="connsiteX58" fmla="*/ 964628 w 6087382"/>
              <a:gd name="connsiteY58" fmla="*/ 6858000 h 6858000"/>
              <a:gd name="connsiteX59" fmla="*/ 437937 w 6087382"/>
              <a:gd name="connsiteY59" fmla="*/ 6858000 h 6858000"/>
              <a:gd name="connsiteX60" fmla="*/ 474164 w 6087382"/>
              <a:gd name="connsiteY60" fmla="*/ 6482225 h 6858000"/>
              <a:gd name="connsiteX61" fmla="*/ 381119 w 6087382"/>
              <a:gd name="connsiteY61" fmla="*/ 5668074 h 6858000"/>
              <a:gd name="connsiteX62" fmla="*/ 55452 w 6087382"/>
              <a:gd name="connsiteY62" fmla="*/ 5001249 h 6858000"/>
              <a:gd name="connsiteX63" fmla="*/ 24437 w 6087382"/>
              <a:gd name="connsiteY63" fmla="*/ 4892696 h 6858000"/>
              <a:gd name="connsiteX64" fmla="*/ 605974 w 6087382"/>
              <a:gd name="connsiteY64" fmla="*/ 3838182 h 6858000"/>
              <a:gd name="connsiteX65" fmla="*/ 2133473 w 6087382"/>
              <a:gd name="connsiteY65" fmla="*/ 3760644 h 6858000"/>
              <a:gd name="connsiteX66" fmla="*/ 2901094 w 6087382"/>
              <a:gd name="connsiteY66" fmla="*/ 3807166 h 6858000"/>
              <a:gd name="connsiteX67" fmla="*/ 3505888 w 6087382"/>
              <a:gd name="connsiteY67" fmla="*/ 3287667 h 6858000"/>
              <a:gd name="connsiteX68" fmla="*/ 3226752 w 6087382"/>
              <a:gd name="connsiteY68" fmla="*/ 2977516 h 6858000"/>
              <a:gd name="connsiteX69" fmla="*/ 2420359 w 6087382"/>
              <a:gd name="connsiteY69" fmla="*/ 3024039 h 6858000"/>
              <a:gd name="connsiteX70" fmla="*/ 2304056 w 6087382"/>
              <a:gd name="connsiteY70" fmla="*/ 2698380 h 6858000"/>
              <a:gd name="connsiteX71" fmla="*/ 2932108 w 6087382"/>
              <a:gd name="connsiteY71" fmla="*/ 1969525 h 6858000"/>
              <a:gd name="connsiteX72" fmla="*/ 2901094 w 6087382"/>
              <a:gd name="connsiteY72" fmla="*/ 1504298 h 6858000"/>
              <a:gd name="connsiteX73" fmla="*/ 2575434 w 6087382"/>
              <a:gd name="connsiteY73" fmla="*/ 883995 h 6858000"/>
              <a:gd name="connsiteX74" fmla="*/ 2769283 w 6087382"/>
              <a:gd name="connsiteY74" fmla="*/ 411011 h 6858000"/>
              <a:gd name="connsiteX75" fmla="*/ 2901094 w 6087382"/>
              <a:gd name="connsiteY75" fmla="*/ 829715 h 6858000"/>
              <a:gd name="connsiteX76" fmla="*/ 3180230 w 6087382"/>
              <a:gd name="connsiteY76" fmla="*/ 1302699 h 6858000"/>
              <a:gd name="connsiteX77" fmla="*/ 3637707 w 6087382"/>
              <a:gd name="connsiteY77" fmla="*/ 1194147 h 6858000"/>
              <a:gd name="connsiteX78" fmla="*/ 3684229 w 6087382"/>
              <a:gd name="connsiteY78" fmla="*/ 697904 h 6858000"/>
              <a:gd name="connsiteX79" fmla="*/ 3482631 w 6087382"/>
              <a:gd name="connsiteY79" fmla="*/ 388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87382" h="6858000">
                <a:moveTo>
                  <a:pt x="3482838" y="0"/>
                </a:moveTo>
                <a:lnTo>
                  <a:pt x="3831547" y="0"/>
                </a:lnTo>
                <a:lnTo>
                  <a:pt x="3831547" y="3939"/>
                </a:lnTo>
                <a:cubicBezTo>
                  <a:pt x="3831547" y="9754"/>
                  <a:pt x="3831547" y="15568"/>
                  <a:pt x="3831547" y="23322"/>
                </a:cubicBezTo>
                <a:cubicBezTo>
                  <a:pt x="3839305" y="201663"/>
                  <a:pt x="3800532" y="434276"/>
                  <a:pt x="4002130" y="488548"/>
                </a:cubicBezTo>
                <a:cubicBezTo>
                  <a:pt x="4180471" y="535071"/>
                  <a:pt x="4195979" y="294708"/>
                  <a:pt x="4281266" y="178397"/>
                </a:cubicBezTo>
                <a:cubicBezTo>
                  <a:pt x="4289024" y="170647"/>
                  <a:pt x="4296774" y="155140"/>
                  <a:pt x="4304532" y="147382"/>
                </a:cubicBezTo>
                <a:cubicBezTo>
                  <a:pt x="4331668" y="108613"/>
                  <a:pt x="4352990" y="54337"/>
                  <a:pt x="4384974" y="18476"/>
                </a:cubicBezTo>
                <a:lnTo>
                  <a:pt x="4406136" y="0"/>
                </a:lnTo>
                <a:lnTo>
                  <a:pt x="4529208" y="0"/>
                </a:lnTo>
                <a:lnTo>
                  <a:pt x="4529388" y="64"/>
                </a:lnTo>
                <a:cubicBezTo>
                  <a:pt x="4630191" y="54337"/>
                  <a:pt x="4614683" y="170647"/>
                  <a:pt x="4591418" y="279201"/>
                </a:cubicBezTo>
                <a:cubicBezTo>
                  <a:pt x="4552653" y="488548"/>
                  <a:pt x="4389819" y="635874"/>
                  <a:pt x="4320039" y="829715"/>
                </a:cubicBezTo>
                <a:cubicBezTo>
                  <a:pt x="4281266" y="876237"/>
                  <a:pt x="4226994" y="922760"/>
                  <a:pt x="4203729" y="977041"/>
                </a:cubicBezTo>
                <a:cubicBezTo>
                  <a:pt x="4133949" y="1124358"/>
                  <a:pt x="3971115" y="1263927"/>
                  <a:pt x="4071918" y="1450017"/>
                </a:cubicBezTo>
                <a:cubicBezTo>
                  <a:pt x="4110683" y="1527555"/>
                  <a:pt x="4366562" y="1457775"/>
                  <a:pt x="4599176" y="1310449"/>
                </a:cubicBezTo>
                <a:lnTo>
                  <a:pt x="4436342" y="938268"/>
                </a:lnTo>
                <a:cubicBezTo>
                  <a:pt x="4552653" y="946026"/>
                  <a:pt x="4668956" y="953775"/>
                  <a:pt x="4785266" y="961533"/>
                </a:cubicBezTo>
                <a:cubicBezTo>
                  <a:pt x="5227228" y="1008056"/>
                  <a:pt x="5343539" y="891745"/>
                  <a:pt x="5281508" y="442026"/>
                </a:cubicBezTo>
                <a:cubicBezTo>
                  <a:pt x="5273755" y="364488"/>
                  <a:pt x="5266001" y="286950"/>
                  <a:pt x="5260185" y="209412"/>
                </a:cubicBezTo>
                <a:lnTo>
                  <a:pt x="5251460" y="0"/>
                </a:lnTo>
                <a:lnTo>
                  <a:pt x="5477070" y="0"/>
                </a:lnTo>
                <a:lnTo>
                  <a:pt x="5483105" y="162894"/>
                </a:lnTo>
                <a:cubicBezTo>
                  <a:pt x="5488921" y="232678"/>
                  <a:pt x="5498615" y="302462"/>
                  <a:pt x="5514122" y="372246"/>
                </a:cubicBezTo>
                <a:cubicBezTo>
                  <a:pt x="5529629" y="442026"/>
                  <a:pt x="5529629" y="550579"/>
                  <a:pt x="5630424" y="535071"/>
                </a:cubicBezTo>
                <a:cubicBezTo>
                  <a:pt x="5676947" y="527321"/>
                  <a:pt x="5731228" y="457533"/>
                  <a:pt x="5754485" y="403261"/>
                </a:cubicBezTo>
                <a:cubicBezTo>
                  <a:pt x="5801008" y="294708"/>
                  <a:pt x="5824273" y="178397"/>
                  <a:pt x="5870796" y="69844"/>
                </a:cubicBezTo>
                <a:lnTo>
                  <a:pt x="5897256" y="0"/>
                </a:lnTo>
                <a:lnTo>
                  <a:pt x="6087382" y="0"/>
                </a:lnTo>
                <a:lnTo>
                  <a:pt x="6087382" y="430695"/>
                </a:lnTo>
                <a:lnTo>
                  <a:pt x="6036531" y="517627"/>
                </a:lnTo>
                <a:cubicBezTo>
                  <a:pt x="5973533" y="614550"/>
                  <a:pt x="5901811" y="705658"/>
                  <a:pt x="5824273" y="790950"/>
                </a:cubicBezTo>
                <a:cubicBezTo>
                  <a:pt x="5545137" y="1108851"/>
                  <a:pt x="5219478" y="1364730"/>
                  <a:pt x="4824031" y="1597343"/>
                </a:cubicBezTo>
                <a:cubicBezTo>
                  <a:pt x="5072152" y="1760168"/>
                  <a:pt x="5366796" y="1713646"/>
                  <a:pt x="5537379" y="1923002"/>
                </a:cubicBezTo>
                <a:cubicBezTo>
                  <a:pt x="5359046" y="2140108"/>
                  <a:pt x="5110925" y="2062570"/>
                  <a:pt x="4909327" y="2132350"/>
                </a:cubicBezTo>
                <a:cubicBezTo>
                  <a:pt x="4824031" y="2163365"/>
                  <a:pt x="4661206" y="2116842"/>
                  <a:pt x="4676713" y="2264168"/>
                </a:cubicBezTo>
                <a:cubicBezTo>
                  <a:pt x="4707728" y="2504532"/>
                  <a:pt x="4668956" y="2760410"/>
                  <a:pt x="4862804" y="2954251"/>
                </a:cubicBezTo>
                <a:cubicBezTo>
                  <a:pt x="5188463" y="3287667"/>
                  <a:pt x="5328031" y="3729629"/>
                  <a:pt x="5444334" y="4156091"/>
                </a:cubicBezTo>
                <a:cubicBezTo>
                  <a:pt x="5568394" y="4598052"/>
                  <a:pt x="5537379" y="5024514"/>
                  <a:pt x="5165198" y="5373430"/>
                </a:cubicBezTo>
                <a:cubicBezTo>
                  <a:pt x="5072152" y="5458726"/>
                  <a:pt x="5017880" y="5575028"/>
                  <a:pt x="4971357" y="5706847"/>
                </a:cubicBezTo>
                <a:cubicBezTo>
                  <a:pt x="4837604" y="6084844"/>
                  <a:pt x="4735472" y="6463930"/>
                  <a:pt x="4680089" y="6844925"/>
                </a:cubicBezTo>
                <a:lnTo>
                  <a:pt x="4678462" y="6858000"/>
                </a:lnTo>
                <a:lnTo>
                  <a:pt x="4106368" y="6858000"/>
                </a:lnTo>
                <a:lnTo>
                  <a:pt x="4133949" y="6792376"/>
                </a:lnTo>
                <a:cubicBezTo>
                  <a:pt x="4188221" y="6676065"/>
                  <a:pt x="4126191" y="6528747"/>
                  <a:pt x="4002130" y="6420195"/>
                </a:cubicBezTo>
                <a:cubicBezTo>
                  <a:pt x="3909085" y="6559763"/>
                  <a:pt x="3890188" y="6694967"/>
                  <a:pt x="3893096" y="6829084"/>
                </a:cubicBezTo>
                <a:lnTo>
                  <a:pt x="3894876" y="6858000"/>
                </a:lnTo>
                <a:lnTo>
                  <a:pt x="3264208" y="6858000"/>
                </a:lnTo>
                <a:lnTo>
                  <a:pt x="3249895" y="6799278"/>
                </a:lnTo>
                <a:cubicBezTo>
                  <a:pt x="3189439" y="6569936"/>
                  <a:pt x="3120139" y="6342653"/>
                  <a:pt x="3040662" y="6117793"/>
                </a:cubicBezTo>
                <a:cubicBezTo>
                  <a:pt x="2978631" y="5947210"/>
                  <a:pt x="2249776" y="5683581"/>
                  <a:pt x="2110208" y="5784385"/>
                </a:cubicBezTo>
                <a:cubicBezTo>
                  <a:pt x="2086951" y="5807642"/>
                  <a:pt x="2071443" y="5846415"/>
                  <a:pt x="2063685" y="5885180"/>
                </a:cubicBezTo>
                <a:cubicBezTo>
                  <a:pt x="1962886" y="6183702"/>
                  <a:pt x="1877594" y="6480285"/>
                  <a:pt x="1855303" y="6778806"/>
                </a:cubicBezTo>
                <a:lnTo>
                  <a:pt x="1853833" y="6858000"/>
                </a:lnTo>
                <a:lnTo>
                  <a:pt x="1353381" y="6858000"/>
                </a:lnTo>
                <a:lnTo>
                  <a:pt x="1326592" y="6797222"/>
                </a:lnTo>
                <a:cubicBezTo>
                  <a:pt x="1282977" y="6704177"/>
                  <a:pt x="1237907" y="6610162"/>
                  <a:pt x="1195262" y="6513240"/>
                </a:cubicBezTo>
                <a:cubicBezTo>
                  <a:pt x="1108032" y="6615007"/>
                  <a:pt x="1038248" y="6717864"/>
                  <a:pt x="981821" y="6823040"/>
                </a:cubicBezTo>
                <a:lnTo>
                  <a:pt x="964628" y="6858000"/>
                </a:lnTo>
                <a:lnTo>
                  <a:pt x="437937" y="6858000"/>
                </a:lnTo>
                <a:lnTo>
                  <a:pt x="474164" y="6482225"/>
                </a:lnTo>
                <a:cubicBezTo>
                  <a:pt x="505179" y="6172074"/>
                  <a:pt x="551702" y="5892937"/>
                  <a:pt x="381119" y="5668074"/>
                </a:cubicBezTo>
                <a:cubicBezTo>
                  <a:pt x="226043" y="5458726"/>
                  <a:pt x="621482" y="4985741"/>
                  <a:pt x="55452" y="5001249"/>
                </a:cubicBezTo>
                <a:cubicBezTo>
                  <a:pt x="47702" y="5001249"/>
                  <a:pt x="32195" y="4931469"/>
                  <a:pt x="24437" y="4892696"/>
                </a:cubicBezTo>
                <a:cubicBezTo>
                  <a:pt x="-84108" y="4466242"/>
                  <a:pt x="179512" y="3993257"/>
                  <a:pt x="605974" y="3838182"/>
                </a:cubicBezTo>
                <a:cubicBezTo>
                  <a:pt x="1109966" y="3652091"/>
                  <a:pt x="1621724" y="3667598"/>
                  <a:pt x="2133473" y="3760644"/>
                </a:cubicBezTo>
                <a:cubicBezTo>
                  <a:pt x="2389344" y="3807166"/>
                  <a:pt x="2645223" y="3830432"/>
                  <a:pt x="2901094" y="3807166"/>
                </a:cubicBezTo>
                <a:cubicBezTo>
                  <a:pt x="3219002" y="3776151"/>
                  <a:pt x="3428350" y="3597819"/>
                  <a:pt x="3505888" y="3287667"/>
                </a:cubicBezTo>
                <a:cubicBezTo>
                  <a:pt x="3560169" y="3078311"/>
                  <a:pt x="3505888" y="2923235"/>
                  <a:pt x="3226752" y="2977516"/>
                </a:cubicBezTo>
                <a:cubicBezTo>
                  <a:pt x="2963124" y="3031788"/>
                  <a:pt x="2691745" y="3070561"/>
                  <a:pt x="2420359" y="3024039"/>
                </a:cubicBezTo>
                <a:cubicBezTo>
                  <a:pt x="2211011" y="2985266"/>
                  <a:pt x="2079193" y="2868963"/>
                  <a:pt x="2304056" y="2698380"/>
                </a:cubicBezTo>
                <a:cubicBezTo>
                  <a:pt x="2575434" y="2496782"/>
                  <a:pt x="2691745" y="2186631"/>
                  <a:pt x="2932108" y="1969525"/>
                </a:cubicBezTo>
                <a:cubicBezTo>
                  <a:pt x="3133707" y="1783434"/>
                  <a:pt x="3087184" y="1643866"/>
                  <a:pt x="2901094" y="1504298"/>
                </a:cubicBezTo>
                <a:cubicBezTo>
                  <a:pt x="2691745" y="1349222"/>
                  <a:pt x="2536670" y="1147624"/>
                  <a:pt x="2575434" y="883995"/>
                </a:cubicBezTo>
                <a:cubicBezTo>
                  <a:pt x="2598700" y="713412"/>
                  <a:pt x="2497897" y="418768"/>
                  <a:pt x="2769283" y="411011"/>
                </a:cubicBezTo>
                <a:cubicBezTo>
                  <a:pt x="3071676" y="403261"/>
                  <a:pt x="2885586" y="682397"/>
                  <a:pt x="2901094" y="829715"/>
                </a:cubicBezTo>
                <a:cubicBezTo>
                  <a:pt x="2924359" y="1039071"/>
                  <a:pt x="2978631" y="1217404"/>
                  <a:pt x="3180230" y="1302699"/>
                </a:cubicBezTo>
                <a:cubicBezTo>
                  <a:pt x="3350813" y="1380237"/>
                  <a:pt x="3505888" y="1318207"/>
                  <a:pt x="3637707" y="1194147"/>
                </a:cubicBezTo>
                <a:cubicBezTo>
                  <a:pt x="3800532" y="1039071"/>
                  <a:pt x="3761767" y="876237"/>
                  <a:pt x="3684229" y="697904"/>
                </a:cubicBezTo>
                <a:cubicBezTo>
                  <a:pt x="3591184" y="488548"/>
                  <a:pt x="3474873" y="279201"/>
                  <a:pt x="3482631" y="388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1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63C3E3-5ADE-43BA-B693-B5905B1E7AE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DC62C0-B045-4665-AC9D-20B3D5B6F46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951916" cy="6858000"/>
          </a:xfrm>
          <a:custGeom>
            <a:avLst/>
            <a:gdLst>
              <a:gd name="connsiteX0" fmla="*/ 1771848 w 6951916"/>
              <a:gd name="connsiteY0" fmla="*/ 5235683 h 6858000"/>
              <a:gd name="connsiteX1" fmla="*/ 3436690 w 6951916"/>
              <a:gd name="connsiteY1" fmla="*/ 6858000 h 6858000"/>
              <a:gd name="connsiteX2" fmla="*/ 190969 w 6951916"/>
              <a:gd name="connsiteY2" fmla="*/ 6858000 h 6858000"/>
              <a:gd name="connsiteX3" fmla="*/ 3520070 w 6951916"/>
              <a:gd name="connsiteY3" fmla="*/ 3441637 h 6858000"/>
              <a:gd name="connsiteX4" fmla="*/ 5206823 w 6951916"/>
              <a:gd name="connsiteY4" fmla="*/ 5085306 h 6858000"/>
              <a:gd name="connsiteX5" fmla="*/ 3479408 w 6951916"/>
              <a:gd name="connsiteY5" fmla="*/ 6858000 h 6858000"/>
              <a:gd name="connsiteX6" fmla="*/ 3470395 w 6951916"/>
              <a:gd name="connsiteY6" fmla="*/ 6858000 h 6858000"/>
              <a:gd name="connsiteX7" fmla="*/ 3534069 w 6951916"/>
              <a:gd name="connsiteY7" fmla="*/ 6792657 h 6858000"/>
              <a:gd name="connsiteX8" fmla="*/ 1851939 w 6951916"/>
              <a:gd name="connsiteY8" fmla="*/ 5153493 h 6858000"/>
              <a:gd name="connsiteX9" fmla="*/ 5265163 w 6951916"/>
              <a:gd name="connsiteY9" fmla="*/ 1650801 h 6858000"/>
              <a:gd name="connsiteX10" fmla="*/ 6951916 w 6951916"/>
              <a:gd name="connsiteY10" fmla="*/ 3294471 h 6858000"/>
              <a:gd name="connsiteX11" fmla="*/ 5286913 w 6951916"/>
              <a:gd name="connsiteY11" fmla="*/ 5003116 h 6858000"/>
              <a:gd name="connsiteX12" fmla="*/ 3600160 w 6951916"/>
              <a:gd name="connsiteY12" fmla="*/ 3359447 h 6858000"/>
              <a:gd name="connsiteX13" fmla="*/ 0 w 6951916"/>
              <a:gd name="connsiteY13" fmla="*/ 11479 h 6858000"/>
              <a:gd name="connsiteX14" fmla="*/ 3437881 w 6951916"/>
              <a:gd name="connsiteY14" fmla="*/ 3361547 h 6858000"/>
              <a:gd name="connsiteX15" fmla="*/ 30736 w 6951916"/>
              <a:gd name="connsiteY15" fmla="*/ 6858000 h 6858000"/>
              <a:gd name="connsiteX16" fmla="*/ 11830 w 6951916"/>
              <a:gd name="connsiteY16" fmla="*/ 6858000 h 6858000"/>
              <a:gd name="connsiteX17" fmla="*/ 0 w 6951916"/>
              <a:gd name="connsiteY17" fmla="*/ 6846473 h 6858000"/>
              <a:gd name="connsiteX18" fmla="*/ 152655 w 6951916"/>
              <a:gd name="connsiteY18" fmla="*/ 0 h 6858000"/>
              <a:gd name="connsiteX19" fmla="*/ 3571090 w 6951916"/>
              <a:gd name="connsiteY19" fmla="*/ 0 h 6858000"/>
              <a:gd name="connsiteX20" fmla="*/ 5182974 w 6951916"/>
              <a:gd name="connsiteY20" fmla="*/ 1570712 h 6858000"/>
              <a:gd name="connsiteX21" fmla="*/ 3517971 w 6951916"/>
              <a:gd name="connsiteY21" fmla="*/ 32793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51916" h="6858000">
                <a:moveTo>
                  <a:pt x="1771848" y="5235683"/>
                </a:moveTo>
                <a:lnTo>
                  <a:pt x="3436690" y="6858000"/>
                </a:lnTo>
                <a:lnTo>
                  <a:pt x="190969" y="6858000"/>
                </a:lnTo>
                <a:close/>
                <a:moveTo>
                  <a:pt x="3520070" y="3441637"/>
                </a:moveTo>
                <a:lnTo>
                  <a:pt x="5206823" y="5085306"/>
                </a:lnTo>
                <a:lnTo>
                  <a:pt x="3479408" y="6858000"/>
                </a:lnTo>
                <a:lnTo>
                  <a:pt x="3470395" y="6858000"/>
                </a:lnTo>
                <a:lnTo>
                  <a:pt x="3534069" y="6792657"/>
                </a:lnTo>
                <a:lnTo>
                  <a:pt x="1851939" y="5153493"/>
                </a:lnTo>
                <a:close/>
                <a:moveTo>
                  <a:pt x="5265163" y="1650801"/>
                </a:moveTo>
                <a:lnTo>
                  <a:pt x="6951916" y="3294471"/>
                </a:lnTo>
                <a:lnTo>
                  <a:pt x="5286913" y="5003116"/>
                </a:lnTo>
                <a:lnTo>
                  <a:pt x="3600160" y="3359447"/>
                </a:lnTo>
                <a:close/>
                <a:moveTo>
                  <a:pt x="0" y="11479"/>
                </a:moveTo>
                <a:lnTo>
                  <a:pt x="3437881" y="3361547"/>
                </a:lnTo>
                <a:lnTo>
                  <a:pt x="30736" y="6858000"/>
                </a:lnTo>
                <a:lnTo>
                  <a:pt x="11830" y="6858000"/>
                </a:lnTo>
                <a:lnTo>
                  <a:pt x="0" y="6846473"/>
                </a:lnTo>
                <a:close/>
                <a:moveTo>
                  <a:pt x="152655" y="0"/>
                </a:moveTo>
                <a:lnTo>
                  <a:pt x="3571090" y="0"/>
                </a:lnTo>
                <a:lnTo>
                  <a:pt x="5182974" y="1570712"/>
                </a:lnTo>
                <a:lnTo>
                  <a:pt x="3517971" y="3279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15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13683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35588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30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97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1071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7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098753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535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567BA13B-F706-4406-859C-6CD084C8217F}"/>
              </a:ext>
            </a:extLst>
          </p:cNvPr>
          <p:cNvSpPr/>
          <p:nvPr userDrawn="1"/>
        </p:nvSpPr>
        <p:spPr>
          <a:xfrm rot="1218983">
            <a:off x="1226692" y="814553"/>
            <a:ext cx="661357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931622-A300-4103-BDE2-F9B55350B9AB}"/>
              </a:ext>
            </a:extLst>
          </p:cNvPr>
          <p:cNvSpPr/>
          <p:nvPr userDrawn="1"/>
        </p:nvSpPr>
        <p:spPr>
          <a:xfrm>
            <a:off x="-22998" y="0"/>
            <a:ext cx="1329102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E5B9B9EC-D12A-4199-A448-DAA122F1777D}"/>
              </a:ext>
            </a:extLst>
          </p:cNvPr>
          <p:cNvSpPr/>
          <p:nvPr userDrawn="1"/>
        </p:nvSpPr>
        <p:spPr>
          <a:xfrm rot="1218983">
            <a:off x="1725743" y="244371"/>
            <a:ext cx="513088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39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0001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4319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31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630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79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954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22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49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7881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D491A-91A8-42E8-BA02-B483AEEADEA6}"/>
              </a:ext>
            </a:extLst>
          </p:cNvPr>
          <p:cNvSpPr/>
          <p:nvPr userDrawn="1"/>
        </p:nvSpPr>
        <p:spPr>
          <a:xfrm flipV="1">
            <a:off x="323529" y="6530108"/>
            <a:ext cx="9236107" cy="4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7800FC-4DE9-40B3-9D1E-389DC58A5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51877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3999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350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4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9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7" r:id="rId3"/>
    <p:sldLayoutId id="2147483669" r:id="rId4"/>
    <p:sldLayoutId id="2147483670" r:id="rId5"/>
    <p:sldLayoutId id="2147483673" r:id="rId6"/>
    <p:sldLayoutId id="2147483684" r:id="rId7"/>
    <p:sldLayoutId id="2147483671" r:id="rId8"/>
    <p:sldLayoutId id="2147483672" r:id="rId9"/>
    <p:sldLayoutId id="2147483678" r:id="rId10"/>
    <p:sldLayoutId id="2147483674" r:id="rId11"/>
    <p:sldLayoutId id="2147483675" r:id="rId12"/>
    <p:sldLayoutId id="2147483665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1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2BAD02-A4D4-4953-87EB-4C93AA92C8A8}"/>
              </a:ext>
            </a:extLst>
          </p:cNvPr>
          <p:cNvSpPr/>
          <p:nvPr/>
        </p:nvSpPr>
        <p:spPr>
          <a:xfrm>
            <a:off x="0" y="0"/>
            <a:ext cx="8803757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การชี้แจง</a:t>
            </a:r>
          </a:p>
          <a:p>
            <a:pPr algn="ctr">
              <a:spcAft>
                <a:spcPts val="0"/>
              </a:spcAft>
            </a:pPr>
            <a:r>
              <a:rPr lang="th-TH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กรอบการประเมินผลการปฏิบัติราชการฯ ของปฏิรูปที่ดินจังหวัด </a:t>
            </a:r>
          </a:p>
          <a:p>
            <a:pPr algn="ctr">
              <a:spcAft>
                <a:spcPts val="0"/>
              </a:spcAft>
            </a:pPr>
            <a:r>
              <a:rPr lang="th-TH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ประจำปีงบประมาณ พ.ศ. 2563</a:t>
            </a:r>
            <a:endParaRPr lang="en-US" sz="4400" dirty="0">
              <a:solidFill>
                <a:schemeClr val="tx1"/>
              </a:solidFill>
              <a:effectLst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9763E-0D85-4D8A-8117-DC97BBD96A76}"/>
              </a:ext>
            </a:extLst>
          </p:cNvPr>
          <p:cNvSpPr/>
          <p:nvPr/>
        </p:nvSpPr>
        <p:spPr>
          <a:xfrm>
            <a:off x="278542" y="6365557"/>
            <a:ext cx="116349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ณ ห้องประชุมสุทธิพร จีระพันธุ ส.ป.ก. ถนนราชดำเนินนอก กทม. โดย กลุ่มพัฒนาระบบบริหาร ส.ป.ก.</a:t>
            </a:r>
            <a:endParaRPr lang="en-US" sz="26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759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0C321-0B7D-4410-86BD-9206717D0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5" t="27752" r="27704" b="6201"/>
          <a:stretch/>
        </p:blipFill>
        <p:spPr>
          <a:xfrm>
            <a:off x="5922335" y="440538"/>
            <a:ext cx="6110209" cy="524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4BBC67-72DE-4E54-A794-9D1B2A4E5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2" t="19147" r="27093" b="12558"/>
          <a:stretch/>
        </p:blipFill>
        <p:spPr>
          <a:xfrm>
            <a:off x="260496" y="1846173"/>
            <a:ext cx="5316279" cy="468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09EF3-1E37-4D54-B79D-10C3F07ED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8" t="35612" r="30320" b="49578"/>
          <a:stretch/>
        </p:blipFill>
        <p:spPr>
          <a:xfrm>
            <a:off x="260496" y="356203"/>
            <a:ext cx="5316279" cy="1383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02C259-CFFE-45F5-9E40-81F536F7588B}"/>
              </a:ext>
            </a:extLst>
          </p:cNvPr>
          <p:cNvSpPr/>
          <p:nvPr/>
        </p:nvSpPr>
        <p:spPr>
          <a:xfrm>
            <a:off x="106325" y="244549"/>
            <a:ext cx="5624623" cy="64273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BF9416B-F6F0-4A45-A9BC-28D771AB7464}"/>
              </a:ext>
            </a:extLst>
          </p:cNvPr>
          <p:cNvSpPr/>
          <p:nvPr/>
        </p:nvSpPr>
        <p:spPr>
          <a:xfrm>
            <a:off x="5615795" y="3022299"/>
            <a:ext cx="283567" cy="871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13C98D-52AF-4302-B05A-66588919456C}"/>
              </a:ext>
            </a:extLst>
          </p:cNvPr>
          <p:cNvCxnSpPr>
            <a:cxnSpLocks/>
          </p:cNvCxnSpPr>
          <p:nvPr/>
        </p:nvCxnSpPr>
        <p:spPr>
          <a:xfrm>
            <a:off x="7893050" y="3352800"/>
            <a:ext cx="3282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307088-5ED2-4FCC-AC12-AC331195B3FF}"/>
              </a:ext>
            </a:extLst>
          </p:cNvPr>
          <p:cNvCxnSpPr>
            <a:cxnSpLocks/>
          </p:cNvCxnSpPr>
          <p:nvPr/>
        </p:nvCxnSpPr>
        <p:spPr>
          <a:xfrm>
            <a:off x="6426200" y="3587750"/>
            <a:ext cx="6413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9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9">
            <a:extLst>
              <a:ext uri="{FF2B5EF4-FFF2-40B4-BE49-F238E27FC236}">
                <a16:creationId xmlns:a16="http://schemas.microsoft.com/office/drawing/2014/main" id="{B06F30B0-9D4E-44DF-949A-B9431BE08D2D}"/>
              </a:ext>
            </a:extLst>
          </p:cNvPr>
          <p:cNvSpPr/>
          <p:nvPr/>
        </p:nvSpPr>
        <p:spPr>
          <a:xfrm>
            <a:off x="6916626" y="1774913"/>
            <a:ext cx="3564000" cy="1270800"/>
          </a:xfrm>
          <a:prstGeom prst="rect">
            <a:avLst/>
          </a:prstGeom>
          <a:solidFill>
            <a:srgbClr val="62C1C5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ส.ป.ก.จังหวัดที่มีแผน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งาน 350 – 899 ราย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직사각형 70">
            <a:extLst>
              <a:ext uri="{FF2B5EF4-FFF2-40B4-BE49-F238E27FC236}">
                <a16:creationId xmlns:a16="http://schemas.microsoft.com/office/drawing/2014/main" id="{676790E7-11E4-4973-ACA2-2BD735217009}"/>
              </a:ext>
            </a:extLst>
          </p:cNvPr>
          <p:cNvSpPr/>
          <p:nvPr/>
        </p:nvSpPr>
        <p:spPr>
          <a:xfrm>
            <a:off x="3772157" y="3851961"/>
            <a:ext cx="3564000" cy="1270800"/>
          </a:xfrm>
          <a:prstGeom prst="rect">
            <a:avLst/>
          </a:prstGeom>
          <a:solidFill>
            <a:srgbClr val="CBCBCB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ส.ป.ก.จังหวัดที่มี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900 รายขึ้นไป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직사각형 68">
            <a:extLst>
              <a:ext uri="{FF2B5EF4-FFF2-40B4-BE49-F238E27FC236}">
                <a16:creationId xmlns:a16="http://schemas.microsoft.com/office/drawing/2014/main" id="{64789D71-7A04-4230-97E4-CFC52110C4A0}"/>
              </a:ext>
            </a:extLst>
          </p:cNvPr>
          <p:cNvSpPr/>
          <p:nvPr/>
        </p:nvSpPr>
        <p:spPr>
          <a:xfrm>
            <a:off x="450091" y="1790130"/>
            <a:ext cx="3564000" cy="1270800"/>
          </a:xfrm>
          <a:prstGeom prst="rect">
            <a:avLst/>
          </a:prstGeom>
          <a:solidFill>
            <a:srgbClr val="F7A60B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 ที่มี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&lt;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350 ราย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B4EF414D-8CC7-4002-B07C-F4AEBF4E26AF}"/>
              </a:ext>
            </a:extLst>
          </p:cNvPr>
          <p:cNvSpPr/>
          <p:nvPr/>
        </p:nvSpPr>
        <p:spPr>
          <a:xfrm rot="2700000">
            <a:off x="10286987" y="1947635"/>
            <a:ext cx="955838" cy="955842"/>
          </a:xfrm>
          <a:prstGeom prst="roundRect">
            <a:avLst>
              <a:gd name="adj" fmla="val 9009"/>
            </a:avLst>
          </a:prstGeom>
          <a:solidFill>
            <a:srgbClr val="62C1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29E0E47F-FC46-4F9D-845F-168612290C3E}"/>
              </a:ext>
            </a:extLst>
          </p:cNvPr>
          <p:cNvSpPr/>
          <p:nvPr/>
        </p:nvSpPr>
        <p:spPr>
          <a:xfrm rot="2700000">
            <a:off x="10017123" y="1947647"/>
            <a:ext cx="955838" cy="955841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62C1C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8ADC83A2-3047-41F9-9511-07750206735F}"/>
              </a:ext>
            </a:extLst>
          </p:cNvPr>
          <p:cNvSpPr/>
          <p:nvPr/>
        </p:nvSpPr>
        <p:spPr>
          <a:xfrm rot="2700000">
            <a:off x="3820452" y="1952980"/>
            <a:ext cx="955838" cy="955842"/>
          </a:xfrm>
          <a:prstGeom prst="roundRect">
            <a:avLst>
              <a:gd name="adj" fmla="val 9009"/>
            </a:avLst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726A5397-A4FE-46A1-85BC-C82000883EEE}"/>
              </a:ext>
            </a:extLst>
          </p:cNvPr>
          <p:cNvSpPr/>
          <p:nvPr/>
        </p:nvSpPr>
        <p:spPr>
          <a:xfrm rot="2700000">
            <a:off x="3550588" y="1952991"/>
            <a:ext cx="955838" cy="955841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F7A60B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C91DE868-E32C-405F-9CD2-E566C8E0AA64}"/>
              </a:ext>
            </a:extLst>
          </p:cNvPr>
          <p:cNvSpPr/>
          <p:nvPr/>
        </p:nvSpPr>
        <p:spPr>
          <a:xfrm rot="2700000">
            <a:off x="7142518" y="4010248"/>
            <a:ext cx="955838" cy="955842"/>
          </a:xfrm>
          <a:prstGeom prst="roundRect">
            <a:avLst>
              <a:gd name="adj" fmla="val 9009"/>
            </a:avLst>
          </a:prstGeom>
          <a:solidFill>
            <a:srgbClr val="CBCB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A3B61A4C-3488-455C-99BB-6C61EBE3B285}"/>
              </a:ext>
            </a:extLst>
          </p:cNvPr>
          <p:cNvSpPr/>
          <p:nvPr/>
        </p:nvSpPr>
        <p:spPr>
          <a:xfrm rot="2700000">
            <a:off x="6872654" y="4010260"/>
            <a:ext cx="955838" cy="955841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CBCBCB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4195F-1671-4113-90FD-58AC5A517B03}"/>
              </a:ext>
            </a:extLst>
          </p:cNvPr>
          <p:cNvSpPr/>
          <p:nvPr/>
        </p:nvSpPr>
        <p:spPr>
          <a:xfrm>
            <a:off x="3812574" y="177491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lang="th-TH" sz="60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lang="th-TH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44C71-6B28-4EB7-AB73-85305FFCE7E0}"/>
              </a:ext>
            </a:extLst>
          </p:cNvPr>
          <p:cNvSpPr/>
          <p:nvPr/>
        </p:nvSpPr>
        <p:spPr>
          <a:xfrm>
            <a:off x="10274760" y="177491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lang="th-TH" sz="60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lang="th-TH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9EDD0-A96B-46E5-8AD5-60663DBE50D5}"/>
              </a:ext>
            </a:extLst>
          </p:cNvPr>
          <p:cNvSpPr/>
          <p:nvPr/>
        </p:nvSpPr>
        <p:spPr>
          <a:xfrm>
            <a:off x="7138991" y="3851949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lang="th-TH" sz="60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lang="th-TH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3EB76DC-CA05-425F-A7EE-4C9CAB9A43E2}"/>
              </a:ext>
            </a:extLst>
          </p:cNvPr>
          <p:cNvSpPr txBox="1">
            <a:spLocks/>
          </p:cNvSpPr>
          <p:nvPr/>
        </p:nvSpPr>
        <p:spPr>
          <a:xfrm>
            <a:off x="1747796" y="170230"/>
            <a:ext cx="8341229" cy="797435"/>
          </a:xfrm>
          <a:prstGeom prst="rect">
            <a:avLst/>
          </a:prstGeom>
          <a:solidFill>
            <a:srgbClr val="FDD247">
              <a:alpha val="50000"/>
            </a:srgbClr>
          </a:solidFill>
          <a:ln>
            <a:noFill/>
          </a:ln>
          <a:effectLst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2.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ร้อยละความสำเร็จของการจัดที่ดินทำกิน (10)</a:t>
            </a:r>
          </a:p>
        </p:txBody>
      </p:sp>
      <p:sp>
        <p:nvSpPr>
          <p:cNvPr id="24" name="Oval 3">
            <a:extLst>
              <a:ext uri="{FF2B5EF4-FFF2-40B4-BE49-F238E27FC236}">
                <a16:creationId xmlns:a16="http://schemas.microsoft.com/office/drawing/2014/main" id="{1BA3BF87-1249-49D4-B5B8-AC44474FAA1B}"/>
              </a:ext>
            </a:extLst>
          </p:cNvPr>
          <p:cNvSpPr/>
          <p:nvPr/>
        </p:nvSpPr>
        <p:spPr>
          <a:xfrm rot="5400000">
            <a:off x="10535523" y="-234429"/>
            <a:ext cx="1270800" cy="1739661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  <a:softEdge rad="190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1D6C043C-3965-4C3D-9177-11CD34D72006}"/>
              </a:ext>
            </a:extLst>
          </p:cNvPr>
          <p:cNvSpPr/>
          <p:nvPr/>
        </p:nvSpPr>
        <p:spPr>
          <a:xfrm rot="5400000">
            <a:off x="10798942" y="-175148"/>
            <a:ext cx="797435" cy="1472754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8B13A5-7F7A-4ED4-BAE1-CC2E00605834}"/>
              </a:ext>
            </a:extLst>
          </p:cNvPr>
          <p:cNvSpPr/>
          <p:nvPr/>
        </p:nvSpPr>
        <p:spPr>
          <a:xfrm>
            <a:off x="10480626" y="293068"/>
            <a:ext cx="1511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ตัวชี้วัดองค์กร</a:t>
            </a:r>
            <a:endParaRPr lang="th-TH" sz="22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3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B90858-812F-47F2-9306-179C3098B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70655"/>
              </p:ext>
            </p:extLst>
          </p:nvPr>
        </p:nvGraphicFramePr>
        <p:xfrm>
          <a:off x="8042263" y="518187"/>
          <a:ext cx="3920467" cy="4841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084">
                  <a:extLst>
                    <a:ext uri="{9D8B030D-6E8A-4147-A177-3AD203B41FA5}">
                      <a16:colId xmlns:a16="http://schemas.microsoft.com/office/drawing/2014/main" val="677264705"/>
                    </a:ext>
                  </a:extLst>
                </a:gridCol>
                <a:gridCol w="1023106">
                  <a:extLst>
                    <a:ext uri="{9D8B030D-6E8A-4147-A177-3AD203B41FA5}">
                      <a16:colId xmlns:a16="http://schemas.microsoft.com/office/drawing/2014/main" val="1767342"/>
                    </a:ext>
                  </a:extLst>
                </a:gridCol>
                <a:gridCol w="816763">
                  <a:extLst>
                    <a:ext uri="{9D8B030D-6E8A-4147-A177-3AD203B41FA5}">
                      <a16:colId xmlns:a16="http://schemas.microsoft.com/office/drawing/2014/main" val="1425068597"/>
                    </a:ext>
                  </a:extLst>
                </a:gridCol>
                <a:gridCol w="1676514">
                  <a:extLst>
                    <a:ext uri="{9D8B030D-6E8A-4147-A177-3AD203B41FA5}">
                      <a16:colId xmlns:a16="http://schemas.microsoft.com/office/drawing/2014/main" val="1043679811"/>
                    </a:ext>
                  </a:extLst>
                </a:gridCol>
              </a:tblGrid>
              <a:tr h="181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ลำดับ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เกณฑ์/จังหวัด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แผนงานจัดที่ดินทำกิน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72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รังวัด (ไร่)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จัดที่ดิน (ราย)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00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ตาก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1,069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155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1568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แม่ฮ่องสอน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140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123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2604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ลำพูน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225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119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9520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อำนาจเจริญ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1,600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275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87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ชัยนาท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75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  27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13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ตราด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1,500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260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878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ประจวบคีรีขันธ์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660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150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8562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ปราจีนบุรี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1,500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177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7803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เพชรบุรี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  53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5361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ระยอง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1,300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2552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ราชบุรี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1,000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280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3335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12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สระบุรี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720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160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3206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ตรัง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724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234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6695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14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นราธิวาส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180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  60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ปัตตานี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20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  17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6874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16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พังงา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350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  40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1135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ภูเก็ต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90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  16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3361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ยะลา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450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100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681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19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ระนอง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450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  80 </a:t>
                      </a:r>
                      <a:endParaRPr lang="th-TH" sz="1400" b="1" i="0" u="none" strike="noStrike" baseline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72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20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สตูล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500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baseline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100 </a:t>
                      </a:r>
                      <a:endParaRPr lang="th-TH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715" marR="6715" marT="671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7995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022DA0-5161-4748-BB5B-32F526419747}"/>
              </a:ext>
            </a:extLst>
          </p:cNvPr>
          <p:cNvSpPr/>
          <p:nvPr/>
        </p:nvSpPr>
        <p:spPr>
          <a:xfrm>
            <a:off x="8191442" y="115983"/>
            <a:ext cx="3920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รายชื่อ ส.ป.ก. จังหวัด กลุ่มที่ 1 (ที่ดินทำกิน)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64E163E-FDC0-476E-B83E-3631C74CA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58322"/>
              </p:ext>
            </p:extLst>
          </p:nvPr>
        </p:nvGraphicFramePr>
        <p:xfrm>
          <a:off x="229061" y="1367815"/>
          <a:ext cx="7327901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278">
                  <a:extLst>
                    <a:ext uri="{9D8B030D-6E8A-4147-A177-3AD203B41FA5}">
                      <a16:colId xmlns:a16="http://schemas.microsoft.com/office/drawing/2014/main" val="120082142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1880620434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343202367"/>
                    </a:ext>
                  </a:extLst>
                </a:gridCol>
                <a:gridCol w="821052">
                  <a:extLst>
                    <a:ext uri="{9D8B030D-6E8A-4147-A177-3AD203B41FA5}">
                      <a16:colId xmlns:a16="http://schemas.microsoft.com/office/drawing/2014/main" val="2104298905"/>
                    </a:ext>
                  </a:extLst>
                </a:gridCol>
                <a:gridCol w="784465">
                  <a:extLst>
                    <a:ext uri="{9D8B030D-6E8A-4147-A177-3AD203B41FA5}">
                      <a16:colId xmlns:a16="http://schemas.microsoft.com/office/drawing/2014/main" val="231033790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4270885165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3001158235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1911789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9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577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2.สอบสวนสิทธิ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134892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CFBC3A59-5D60-4E26-B73C-49CFC037A551}"/>
              </a:ext>
            </a:extLst>
          </p:cNvPr>
          <p:cNvSpPr/>
          <p:nvPr/>
        </p:nvSpPr>
        <p:spPr>
          <a:xfrm>
            <a:off x="2562431" y="969192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 (1 ต.ค. 62 – 31 มี.ค. 63)</a:t>
            </a:r>
          </a:p>
        </p:txBody>
      </p:sp>
      <p:sp>
        <p:nvSpPr>
          <p:cNvPr id="39" name="직사각형 68">
            <a:extLst>
              <a:ext uri="{FF2B5EF4-FFF2-40B4-BE49-F238E27FC236}">
                <a16:creationId xmlns:a16="http://schemas.microsoft.com/office/drawing/2014/main" id="{435A451D-3572-479B-AAF6-41EE12DF78BA}"/>
              </a:ext>
            </a:extLst>
          </p:cNvPr>
          <p:cNvSpPr/>
          <p:nvPr/>
        </p:nvSpPr>
        <p:spPr>
          <a:xfrm>
            <a:off x="544896" y="205461"/>
            <a:ext cx="6292840" cy="666409"/>
          </a:xfrm>
          <a:prstGeom prst="rect">
            <a:avLst/>
          </a:prstGeom>
          <a:solidFill>
            <a:srgbClr val="F7A60B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     ส.ป.ก.จังหวัด ที่มีแผนงาน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&lt;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350 ราย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1" name="Rounded Rectangle 12">
            <a:extLst>
              <a:ext uri="{FF2B5EF4-FFF2-40B4-BE49-F238E27FC236}">
                <a16:creationId xmlns:a16="http://schemas.microsoft.com/office/drawing/2014/main" id="{D2231BBF-C4F5-4571-9FFA-3937510038B8}"/>
              </a:ext>
            </a:extLst>
          </p:cNvPr>
          <p:cNvSpPr/>
          <p:nvPr/>
        </p:nvSpPr>
        <p:spPr>
          <a:xfrm rot="2700000">
            <a:off x="320906" y="155430"/>
            <a:ext cx="955838" cy="955841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F7A60B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2C20D6-E446-4E69-AA8A-EFE7AA79CE0E}"/>
              </a:ext>
            </a:extLst>
          </p:cNvPr>
          <p:cNvSpPr/>
          <p:nvPr/>
        </p:nvSpPr>
        <p:spPr>
          <a:xfrm>
            <a:off x="567888" y="0"/>
            <a:ext cx="753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lang="th-TH" sz="60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lang="th-TH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CEA36DE-B96C-4F79-B4DD-CD1073336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6320"/>
              </p:ext>
            </p:extLst>
          </p:nvPr>
        </p:nvGraphicFramePr>
        <p:xfrm>
          <a:off x="122944" y="3516191"/>
          <a:ext cx="7770142" cy="1874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0065">
                  <a:extLst>
                    <a:ext uri="{9D8B030D-6E8A-4147-A177-3AD203B41FA5}">
                      <a16:colId xmlns:a16="http://schemas.microsoft.com/office/drawing/2014/main" val="1997422324"/>
                    </a:ext>
                  </a:extLst>
                </a:gridCol>
                <a:gridCol w="876781">
                  <a:extLst>
                    <a:ext uri="{9D8B030D-6E8A-4147-A177-3AD203B41FA5}">
                      <a16:colId xmlns:a16="http://schemas.microsoft.com/office/drawing/2014/main" val="560761373"/>
                    </a:ext>
                  </a:extLst>
                </a:gridCol>
                <a:gridCol w="774681">
                  <a:extLst>
                    <a:ext uri="{9D8B030D-6E8A-4147-A177-3AD203B41FA5}">
                      <a16:colId xmlns:a16="http://schemas.microsoft.com/office/drawing/2014/main" val="813869744"/>
                    </a:ext>
                  </a:extLst>
                </a:gridCol>
                <a:gridCol w="839238">
                  <a:extLst>
                    <a:ext uri="{9D8B030D-6E8A-4147-A177-3AD203B41FA5}">
                      <a16:colId xmlns:a16="http://schemas.microsoft.com/office/drawing/2014/main" val="254165398"/>
                    </a:ext>
                  </a:extLst>
                </a:gridCol>
                <a:gridCol w="828478">
                  <a:extLst>
                    <a:ext uri="{9D8B030D-6E8A-4147-A177-3AD203B41FA5}">
                      <a16:colId xmlns:a16="http://schemas.microsoft.com/office/drawing/2014/main" val="2712857926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2999798186"/>
                    </a:ext>
                  </a:extLst>
                </a:gridCol>
                <a:gridCol w="860756">
                  <a:extLst>
                    <a:ext uri="{9D8B030D-6E8A-4147-A177-3AD203B41FA5}">
                      <a16:colId xmlns:a16="http://schemas.microsoft.com/office/drawing/2014/main" val="1607119955"/>
                    </a:ext>
                  </a:extLst>
                </a:gridCol>
                <a:gridCol w="890146">
                  <a:extLst>
                    <a:ext uri="{9D8B030D-6E8A-4147-A177-3AD203B41FA5}">
                      <a16:colId xmlns:a16="http://schemas.microsoft.com/office/drawing/2014/main" val="2331919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58723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885102"/>
                  </a:ext>
                </a:extLst>
              </a:tr>
              <a:tr h="3858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228516"/>
                  </a:ext>
                </a:extLst>
              </a:tr>
              <a:tr h="2572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 จัดทำส.ป.ก.4-01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167792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B84512F7-FC23-4B4A-99B3-51838425EDA0}"/>
              </a:ext>
            </a:extLst>
          </p:cNvPr>
          <p:cNvSpPr/>
          <p:nvPr/>
        </p:nvSpPr>
        <p:spPr>
          <a:xfrm>
            <a:off x="2562431" y="3166421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2 (1 เม.ย. 63 – 30 ก.ย. 63)</a:t>
            </a:r>
          </a:p>
        </p:txBody>
      </p:sp>
    </p:spTree>
    <p:extLst>
      <p:ext uri="{BB962C8B-B14F-4D97-AF65-F5344CB8AC3E}">
        <p14:creationId xmlns:p14="http://schemas.microsoft.com/office/powerpoint/2010/main" val="299401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459EBF-170E-473C-AFAB-591001D59F2C}"/>
              </a:ext>
            </a:extLst>
          </p:cNvPr>
          <p:cNvSpPr/>
          <p:nvPr/>
        </p:nvSpPr>
        <p:spPr>
          <a:xfrm>
            <a:off x="8511184" y="171074"/>
            <a:ext cx="36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chemeClr val="accent3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รายชื่อ ส.ป.ก. จังหวัด กลุ่มที่ 2 (ที่ดินทำกิน)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7FF141-15A4-4E1B-9E68-46663FBEA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58241"/>
              </p:ext>
            </p:extLst>
          </p:nvPr>
        </p:nvGraphicFramePr>
        <p:xfrm>
          <a:off x="229061" y="1367815"/>
          <a:ext cx="7327901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278">
                  <a:extLst>
                    <a:ext uri="{9D8B030D-6E8A-4147-A177-3AD203B41FA5}">
                      <a16:colId xmlns:a16="http://schemas.microsoft.com/office/drawing/2014/main" val="120082142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1880620434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343202367"/>
                    </a:ext>
                  </a:extLst>
                </a:gridCol>
                <a:gridCol w="821052">
                  <a:extLst>
                    <a:ext uri="{9D8B030D-6E8A-4147-A177-3AD203B41FA5}">
                      <a16:colId xmlns:a16="http://schemas.microsoft.com/office/drawing/2014/main" val="2104298905"/>
                    </a:ext>
                  </a:extLst>
                </a:gridCol>
                <a:gridCol w="784465">
                  <a:extLst>
                    <a:ext uri="{9D8B030D-6E8A-4147-A177-3AD203B41FA5}">
                      <a16:colId xmlns:a16="http://schemas.microsoft.com/office/drawing/2014/main" val="231033790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4270885165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3001158235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1911789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9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577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2.สอบสวนสิทธิ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1348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BF2A64A-F936-4810-940F-79A6E0EBC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7821"/>
              </p:ext>
            </p:extLst>
          </p:nvPr>
        </p:nvGraphicFramePr>
        <p:xfrm>
          <a:off x="122943" y="3574162"/>
          <a:ext cx="7770142" cy="1874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0065">
                  <a:extLst>
                    <a:ext uri="{9D8B030D-6E8A-4147-A177-3AD203B41FA5}">
                      <a16:colId xmlns:a16="http://schemas.microsoft.com/office/drawing/2014/main" val="1997422324"/>
                    </a:ext>
                  </a:extLst>
                </a:gridCol>
                <a:gridCol w="876781">
                  <a:extLst>
                    <a:ext uri="{9D8B030D-6E8A-4147-A177-3AD203B41FA5}">
                      <a16:colId xmlns:a16="http://schemas.microsoft.com/office/drawing/2014/main" val="560761373"/>
                    </a:ext>
                  </a:extLst>
                </a:gridCol>
                <a:gridCol w="774681">
                  <a:extLst>
                    <a:ext uri="{9D8B030D-6E8A-4147-A177-3AD203B41FA5}">
                      <a16:colId xmlns:a16="http://schemas.microsoft.com/office/drawing/2014/main" val="813869744"/>
                    </a:ext>
                  </a:extLst>
                </a:gridCol>
                <a:gridCol w="839238">
                  <a:extLst>
                    <a:ext uri="{9D8B030D-6E8A-4147-A177-3AD203B41FA5}">
                      <a16:colId xmlns:a16="http://schemas.microsoft.com/office/drawing/2014/main" val="254165398"/>
                    </a:ext>
                  </a:extLst>
                </a:gridCol>
                <a:gridCol w="828478">
                  <a:extLst>
                    <a:ext uri="{9D8B030D-6E8A-4147-A177-3AD203B41FA5}">
                      <a16:colId xmlns:a16="http://schemas.microsoft.com/office/drawing/2014/main" val="2712857926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2999798186"/>
                    </a:ext>
                  </a:extLst>
                </a:gridCol>
                <a:gridCol w="860756">
                  <a:extLst>
                    <a:ext uri="{9D8B030D-6E8A-4147-A177-3AD203B41FA5}">
                      <a16:colId xmlns:a16="http://schemas.microsoft.com/office/drawing/2014/main" val="1607119955"/>
                    </a:ext>
                  </a:extLst>
                </a:gridCol>
                <a:gridCol w="890146">
                  <a:extLst>
                    <a:ext uri="{9D8B030D-6E8A-4147-A177-3AD203B41FA5}">
                      <a16:colId xmlns:a16="http://schemas.microsoft.com/office/drawing/2014/main" val="2331919794"/>
                    </a:ext>
                  </a:extLst>
                </a:gridCol>
              </a:tblGrid>
              <a:tr h="5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58723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885102"/>
                  </a:ext>
                </a:extLst>
              </a:tr>
              <a:tr h="3858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228516"/>
                  </a:ext>
                </a:extLst>
              </a:tr>
              <a:tr h="2572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 จัดทำส.ป.ก.4-01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1677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7740E59-47FF-4649-8D2F-76CF3688F39A}"/>
              </a:ext>
            </a:extLst>
          </p:cNvPr>
          <p:cNvSpPr/>
          <p:nvPr/>
        </p:nvSpPr>
        <p:spPr>
          <a:xfrm>
            <a:off x="2562431" y="3204830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chemeClr val="accent3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2 (1 เม.ย. 63 – 30 ก.ย. 63)</a:t>
            </a:r>
          </a:p>
        </p:txBody>
      </p:sp>
      <p:sp>
        <p:nvSpPr>
          <p:cNvPr id="21" name="직사각형 69">
            <a:extLst>
              <a:ext uri="{FF2B5EF4-FFF2-40B4-BE49-F238E27FC236}">
                <a16:creationId xmlns:a16="http://schemas.microsoft.com/office/drawing/2014/main" id="{AB65EAE2-2B71-4666-8FA1-D4CFEF6DC56F}"/>
              </a:ext>
            </a:extLst>
          </p:cNvPr>
          <p:cNvSpPr/>
          <p:nvPr/>
        </p:nvSpPr>
        <p:spPr>
          <a:xfrm>
            <a:off x="1078061" y="221901"/>
            <a:ext cx="5899350" cy="753590"/>
          </a:xfrm>
          <a:prstGeom prst="rect">
            <a:avLst/>
          </a:prstGeom>
          <a:solidFill>
            <a:srgbClr val="62C1C5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   ส.ป.ก.จังหวัดที่มีแผนงาน 350 – 899 ราย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0E515752-F713-4874-9D08-C02A0AE49E97}"/>
              </a:ext>
            </a:extLst>
          </p:cNvPr>
          <p:cNvSpPr/>
          <p:nvPr/>
        </p:nvSpPr>
        <p:spPr>
          <a:xfrm rot="2700000">
            <a:off x="320905" y="182942"/>
            <a:ext cx="955838" cy="955841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62C1C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485FD4-19A8-47DF-8F8D-00041954F5A2}"/>
              </a:ext>
            </a:extLst>
          </p:cNvPr>
          <p:cNvSpPr/>
          <p:nvPr/>
        </p:nvSpPr>
        <p:spPr>
          <a:xfrm>
            <a:off x="530394" y="3257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lang="th-TH" sz="60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lang="th-TH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B848ED-19AD-4C7A-82D9-47D2AC7286D9}"/>
              </a:ext>
            </a:extLst>
          </p:cNvPr>
          <p:cNvSpPr/>
          <p:nvPr/>
        </p:nvSpPr>
        <p:spPr>
          <a:xfrm>
            <a:off x="2562431" y="969192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chemeClr val="accent3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 (1 ต.ค. 62 – 31 มี.ค. 63)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C548EB0-52CA-4B21-9477-889C43D82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56349"/>
              </p:ext>
            </p:extLst>
          </p:nvPr>
        </p:nvGraphicFramePr>
        <p:xfrm>
          <a:off x="8645419" y="540407"/>
          <a:ext cx="3374308" cy="62325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61972">
                  <a:extLst>
                    <a:ext uri="{9D8B030D-6E8A-4147-A177-3AD203B41FA5}">
                      <a16:colId xmlns:a16="http://schemas.microsoft.com/office/drawing/2014/main" val="1391495071"/>
                    </a:ext>
                  </a:extLst>
                </a:gridCol>
                <a:gridCol w="1067770">
                  <a:extLst>
                    <a:ext uri="{9D8B030D-6E8A-4147-A177-3AD203B41FA5}">
                      <a16:colId xmlns:a16="http://schemas.microsoft.com/office/drawing/2014/main" val="1928604042"/>
                    </a:ext>
                  </a:extLst>
                </a:gridCol>
                <a:gridCol w="1144566">
                  <a:extLst>
                    <a:ext uri="{9D8B030D-6E8A-4147-A177-3AD203B41FA5}">
                      <a16:colId xmlns:a16="http://schemas.microsoft.com/office/drawing/2014/main" val="2948862141"/>
                    </a:ext>
                  </a:extLst>
                </a:gridCol>
              </a:tblGrid>
              <a:tr h="79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เกณฑ์/จังหวัด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แผนงานจัดที่ดินทำกิน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24568"/>
                  </a:ext>
                </a:extLst>
              </a:tr>
              <a:tr h="791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รังวัด (ไร่)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จัดที่ดิน (ราย)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936160503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1.เชียงใหม่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1,800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405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1666657114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2.พิจิตร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2,000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350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992485759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3.พิษณุโลก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3,275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367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478031237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4.แพร่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2,798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373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84334373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5.อุทัยธานี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1,900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360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1721070686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6.มหาสารคาม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2,200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450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914640526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7.ยโสธร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3,000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360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1402063587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8.จันทบุรี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3,500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450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74492429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9.ชลบุรี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2,400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465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37861017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10.ลพบุรี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5,000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450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1854312902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11.สุพรรณบุรี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1,780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430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4053530010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12.พัทลุง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1,500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380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157753987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13.สงขลา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2,800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490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858961527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14.นครศรีธรรมราช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2,000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360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73544548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15.กำแพงเพชร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5,000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755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496658345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16.นครสวรรค์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3,500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550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798205844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17.พะเยา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1,300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545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500607782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18.ลำปาง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2,200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750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335482983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19.สุโขทัย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3,200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655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4050459215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20.อุตรดิตถ์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2,100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510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1849983446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21.กาฬสินธุ์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3,600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620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305853872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22.ขอนแก่น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3,300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680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194045388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23.นครพนม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5,500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640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095379744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24.มุกดาหาร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3,400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655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563561361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25.เลย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4,750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800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2938702682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26.หนองบัวลำภู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5,500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896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550996187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27.ฉะเชิงเทรา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8,500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800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259929515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28.กระบี่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8,000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730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1919934280"/>
                  </a:ext>
                </a:extLst>
              </a:tr>
              <a:tr h="7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29.ชุมพร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3,000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520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930" marR="2930" marT="2930" marB="0" anchor="b"/>
                </a:tc>
                <a:extLst>
                  <a:ext uri="{0D108BD9-81ED-4DB2-BD59-A6C34878D82A}">
                    <a16:rowId xmlns:a16="http://schemas.microsoft.com/office/drawing/2014/main" val="380294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9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0">
            <a:extLst>
              <a:ext uri="{FF2B5EF4-FFF2-40B4-BE49-F238E27FC236}">
                <a16:creationId xmlns:a16="http://schemas.microsoft.com/office/drawing/2014/main" id="{4F9B650D-F6DD-4A4C-B7EB-5D42B4B23251}"/>
              </a:ext>
            </a:extLst>
          </p:cNvPr>
          <p:cNvSpPr/>
          <p:nvPr/>
        </p:nvSpPr>
        <p:spPr>
          <a:xfrm>
            <a:off x="629040" y="339455"/>
            <a:ext cx="5466960" cy="603780"/>
          </a:xfrm>
          <a:prstGeom prst="rect">
            <a:avLst/>
          </a:prstGeom>
          <a:solidFill>
            <a:srgbClr val="CBCBCB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	ส.ป.ก.จังหวัดที่มีแผนงาน 900 รายขึ้นไป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16E8EAD0-BC0E-4F3B-9584-32265267E99C}"/>
              </a:ext>
            </a:extLst>
          </p:cNvPr>
          <p:cNvSpPr/>
          <p:nvPr/>
        </p:nvSpPr>
        <p:spPr>
          <a:xfrm rot="2700000">
            <a:off x="336185" y="205799"/>
            <a:ext cx="955838" cy="955841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CBCBCB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03201-6D87-47F8-A7FB-0AF44AA9B1D2}"/>
              </a:ext>
            </a:extLst>
          </p:cNvPr>
          <p:cNvSpPr/>
          <p:nvPr/>
        </p:nvSpPr>
        <p:spPr>
          <a:xfrm>
            <a:off x="547862" y="81821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lang="th-TH" sz="6000" b="1" dirty="0">
                <a:solidFill>
                  <a:prstClr val="black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lang="th-TH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1C4386-44F9-4D18-AF35-8B33CE77D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2801"/>
              </p:ext>
            </p:extLst>
          </p:nvPr>
        </p:nvGraphicFramePr>
        <p:xfrm>
          <a:off x="229061" y="1367815"/>
          <a:ext cx="7327901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278">
                  <a:extLst>
                    <a:ext uri="{9D8B030D-6E8A-4147-A177-3AD203B41FA5}">
                      <a16:colId xmlns:a16="http://schemas.microsoft.com/office/drawing/2014/main" val="120082142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1880620434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343202367"/>
                    </a:ext>
                  </a:extLst>
                </a:gridCol>
                <a:gridCol w="821052">
                  <a:extLst>
                    <a:ext uri="{9D8B030D-6E8A-4147-A177-3AD203B41FA5}">
                      <a16:colId xmlns:a16="http://schemas.microsoft.com/office/drawing/2014/main" val="2104298905"/>
                    </a:ext>
                  </a:extLst>
                </a:gridCol>
                <a:gridCol w="784465">
                  <a:extLst>
                    <a:ext uri="{9D8B030D-6E8A-4147-A177-3AD203B41FA5}">
                      <a16:colId xmlns:a16="http://schemas.microsoft.com/office/drawing/2014/main" val="231033790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4270885165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3001158235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1911789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9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577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2.สอบสวนสิทธิ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13489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5D59DE-E74D-4969-8437-B93322F89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64676"/>
              </p:ext>
            </p:extLst>
          </p:nvPr>
        </p:nvGraphicFramePr>
        <p:xfrm>
          <a:off x="122943" y="3574162"/>
          <a:ext cx="7770142" cy="1874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0065">
                  <a:extLst>
                    <a:ext uri="{9D8B030D-6E8A-4147-A177-3AD203B41FA5}">
                      <a16:colId xmlns:a16="http://schemas.microsoft.com/office/drawing/2014/main" val="1997422324"/>
                    </a:ext>
                  </a:extLst>
                </a:gridCol>
                <a:gridCol w="876781">
                  <a:extLst>
                    <a:ext uri="{9D8B030D-6E8A-4147-A177-3AD203B41FA5}">
                      <a16:colId xmlns:a16="http://schemas.microsoft.com/office/drawing/2014/main" val="560761373"/>
                    </a:ext>
                  </a:extLst>
                </a:gridCol>
                <a:gridCol w="774681">
                  <a:extLst>
                    <a:ext uri="{9D8B030D-6E8A-4147-A177-3AD203B41FA5}">
                      <a16:colId xmlns:a16="http://schemas.microsoft.com/office/drawing/2014/main" val="813869744"/>
                    </a:ext>
                  </a:extLst>
                </a:gridCol>
                <a:gridCol w="839238">
                  <a:extLst>
                    <a:ext uri="{9D8B030D-6E8A-4147-A177-3AD203B41FA5}">
                      <a16:colId xmlns:a16="http://schemas.microsoft.com/office/drawing/2014/main" val="254165398"/>
                    </a:ext>
                  </a:extLst>
                </a:gridCol>
                <a:gridCol w="828478">
                  <a:extLst>
                    <a:ext uri="{9D8B030D-6E8A-4147-A177-3AD203B41FA5}">
                      <a16:colId xmlns:a16="http://schemas.microsoft.com/office/drawing/2014/main" val="2712857926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2999798186"/>
                    </a:ext>
                  </a:extLst>
                </a:gridCol>
                <a:gridCol w="860756">
                  <a:extLst>
                    <a:ext uri="{9D8B030D-6E8A-4147-A177-3AD203B41FA5}">
                      <a16:colId xmlns:a16="http://schemas.microsoft.com/office/drawing/2014/main" val="1607119955"/>
                    </a:ext>
                  </a:extLst>
                </a:gridCol>
                <a:gridCol w="890146">
                  <a:extLst>
                    <a:ext uri="{9D8B030D-6E8A-4147-A177-3AD203B41FA5}">
                      <a16:colId xmlns:a16="http://schemas.microsoft.com/office/drawing/2014/main" val="2331919794"/>
                    </a:ext>
                  </a:extLst>
                </a:gridCol>
              </a:tblGrid>
              <a:tr h="5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58723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885102"/>
                  </a:ext>
                </a:extLst>
              </a:tr>
              <a:tr h="3858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228516"/>
                  </a:ext>
                </a:extLst>
              </a:tr>
              <a:tr h="2572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 จัดทำส.ป.ก.4-01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16779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1C945D1-E319-4CF4-9EFC-F1428E2D8BD2}"/>
              </a:ext>
            </a:extLst>
          </p:cNvPr>
          <p:cNvSpPr/>
          <p:nvPr/>
        </p:nvSpPr>
        <p:spPr>
          <a:xfrm>
            <a:off x="2562431" y="3204830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2 (1 เม.ย. 63 – 30 ก.ย. 63)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A9169-7B4B-414F-9309-EC72D508AE5B}"/>
              </a:ext>
            </a:extLst>
          </p:cNvPr>
          <p:cNvSpPr/>
          <p:nvPr/>
        </p:nvSpPr>
        <p:spPr>
          <a:xfrm>
            <a:off x="2562431" y="885596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 (1 ต.ค. 62 – 31 มี.ค. 63)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6D454-2B0C-4E4A-9940-05D0207A53FA}"/>
              </a:ext>
            </a:extLst>
          </p:cNvPr>
          <p:cNvSpPr/>
          <p:nvPr/>
        </p:nvSpPr>
        <p:spPr>
          <a:xfrm>
            <a:off x="8442251" y="573903"/>
            <a:ext cx="399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รายชื่อ ส.ป.ก. จังหวัด กลุ่มที่ 3  (ที่ดินทำกิน)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056281A-5E8F-4140-928B-9C63E091A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77055"/>
              </p:ext>
            </p:extLst>
          </p:nvPr>
        </p:nvGraphicFramePr>
        <p:xfrm>
          <a:off x="8770513" y="1097484"/>
          <a:ext cx="2851158" cy="3805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340">
                  <a:extLst>
                    <a:ext uri="{9D8B030D-6E8A-4147-A177-3AD203B41FA5}">
                      <a16:colId xmlns:a16="http://schemas.microsoft.com/office/drawing/2014/main" val="2851546781"/>
                    </a:ext>
                  </a:extLst>
                </a:gridCol>
                <a:gridCol w="724571">
                  <a:extLst>
                    <a:ext uri="{9D8B030D-6E8A-4147-A177-3AD203B41FA5}">
                      <a16:colId xmlns:a16="http://schemas.microsoft.com/office/drawing/2014/main" val="3960294909"/>
                    </a:ext>
                  </a:extLst>
                </a:gridCol>
                <a:gridCol w="586597">
                  <a:extLst>
                    <a:ext uri="{9D8B030D-6E8A-4147-A177-3AD203B41FA5}">
                      <a16:colId xmlns:a16="http://schemas.microsoft.com/office/drawing/2014/main" val="1059659748"/>
                    </a:ext>
                  </a:extLst>
                </a:gridCol>
                <a:gridCol w="1180650">
                  <a:extLst>
                    <a:ext uri="{9D8B030D-6E8A-4147-A177-3AD203B41FA5}">
                      <a16:colId xmlns:a16="http://schemas.microsoft.com/office/drawing/2014/main" val="358402471"/>
                    </a:ext>
                  </a:extLst>
                </a:gridCol>
              </a:tblGrid>
              <a:tr h="580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ลำดับ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เกณฑ์/จังหวัด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แผนงานจัดที่ดินทำกิน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12931"/>
                  </a:ext>
                </a:extLst>
              </a:tr>
              <a:tr h="580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รังวัด (ไร่)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จัดที่ดิน (ราย)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2328207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เชียงราย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4,000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1,100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2829636599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เพชรบูรณ์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9,000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1,030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937469724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ชัยภูมิ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4,200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1,206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3836238090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น่าน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2,500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900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2758226757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กาญจนบุรี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6,000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900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2453314025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สุรินทร์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6,500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950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4043039356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นครราชสีมา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15,000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5,125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3578098724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บึงกาฬ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10,500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1,970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2404417206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บุรีรัมย์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7,000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2,300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1472295851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ร้อยเอ็ด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5,000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1,120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3182716831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ศรีสะเกษ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5,500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1,450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95008505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12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สกลนคร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15,200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2,120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2029337052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หนองคาย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10,200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1,425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1547388165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14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อุดรธานี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20,000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2,330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1305458909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อุบลราชธานี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10,000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2,200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2669835985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16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สระแก้ว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12,000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1,834 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1490540784"/>
                  </a:ext>
                </a:extLst>
              </a:tr>
              <a:tr h="58018"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สุราษฎร์ธานี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6,000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1,135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149" marR="2149" marT="2149" marB="0" anchor="b"/>
                </a:tc>
                <a:extLst>
                  <a:ext uri="{0D108BD9-81ED-4DB2-BD59-A6C34878D82A}">
                    <a16:rowId xmlns:a16="http://schemas.microsoft.com/office/drawing/2014/main" val="92007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34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F0C10FF-EFE0-4EA8-A131-F5590EF0F7F2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B0C2A-A9AC-4F3E-9AD5-44469EEE4FE6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CEC944-8D96-4EB3-9B07-E6D104749EB7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CB294A-E53D-4493-B01A-D510E1216F7B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633C68-BAA8-40D8-A71C-62341B71DE81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828F51-2397-47CE-9FCF-0A449C8C5D8E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5B46BD-4900-49CC-865B-13643219E2EC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D6451-0FCE-4A4E-B66D-B735BA4BA52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0E20F6-3582-4A39-B1AB-3613AF4E7265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D1EE1C-11BF-4143-A2D8-E2C1EF9CA27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B09039D-9731-42BB-B6AF-2C5E7029C47A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81C018-8E08-4567-B697-AEDA21B765EF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EFC1EF-5E5B-48F7-96E9-429DBF833277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8B911DC-2903-41F8-98E7-3FCF58517FF8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DE427-9AF2-4379-AB66-2868397F409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4FDF75-7BEC-4EAD-B5D2-3D9E4EDC345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57F487-5E3F-4B41-A28F-DE511A3F21E7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559A67-2BC4-438A-B568-2FD3E4C7E2DF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8EA97-B9B1-4F5D-8D71-A55DCEF9352A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519D70-474B-4D26-B3F4-C888E355704C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2B6FF1F-2825-4D28-87E7-1E5B41086661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E7E0BA-8ECA-49C6-B8E2-2A81B3F6A0C5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93D6228-94D7-4CC4-952D-2C9EC9832086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C7368C-F917-4691-8899-06DFC6D31309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834EC0-DE93-4529-9DAA-1ED3C224D2A1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3F121A-7D76-44C0-8F38-ABBEF9375A1D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A962D8-295F-42E6-929F-545D225DD9DC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4932C7-088A-4912-85DD-58429B1EA86E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5B5E8F-0551-4EC3-8B9B-1ACBAEE0CF9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89DE41-04E8-4307-AB19-A062F0CC9C07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3ADBA9-8B23-4D26-9C1D-AF1F49720577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A970CE-2032-481B-A40D-7C728AC31A1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633038-167F-47E9-AF2D-8AF116C9F800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28F16C-C994-4113-B97A-4AB27847079C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CEBF676-C1BF-44AF-B37B-6F15CC9AB355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706E09-07A1-4650-8C88-660F0BD0629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F7D6D3-7283-43C8-AA2D-C3F9873FB529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F8C2A2C-7406-4897-AE92-A582EDF3995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86FC3-4B5B-4293-8E39-2B5594E22BB6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7C968D5-B05B-4FE8-AF4D-980258ECC917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35BA67-4344-4FC5-9BD6-625A56A7EEA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E27B9B-B257-4930-8136-452ED99BF415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9B68B79-ECB1-4B01-A65A-D6529B7AA323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BB1E39-6BBD-4745-935A-A58668AE5E0E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DCCE81-0A13-4312-A4C3-6FB5661768A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A0904F-894A-4E43-BB29-FEAE44A5FD6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E9EAE50-2C57-49D6-AD2E-EE2BAB1138B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3B66A17-13D4-4784-A1D9-06397013BDC9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0F1E10-EB5C-4259-820C-BB891D6F842C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2892E2-0CA6-4431-A502-80C4E372F9B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F5824C-C864-4711-86B2-3F2C1E001658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642A6D-FF0F-4B0F-B3B7-860E5A97CEDF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E477CB5-1593-42B1-93B2-0F746C7B795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24D4EB-C6F2-4A56-AC51-768C472DF696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665EAC-7CF6-420F-9D55-8053123A20C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C57460E-F712-4ABF-8B89-04CCDEE82BC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DEBC3B-7928-485D-9AD4-C091A3D8D422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BDFA2A2-B824-430D-9FEE-79BC6F90EA67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D14E96-937B-4369-9C8E-EE8A2F672796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2C0D6F-0E4E-4C47-A94D-FD961FBCE128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AC681-141F-4B28-860E-8F4F6E95795E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9A75AFE-045C-4398-95B9-5EB7B318E127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EE385DA-194B-455F-8E44-DE4C57BBB7D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0036F8-FA61-462D-8D1A-C1ACCB0F0FE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296608-F5F5-4481-8D30-8768FE862B36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53D7474-2947-489E-ADF6-4953368109DD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E4F4E4-F967-4CBC-AB4C-F1A4A4D40B1C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352697-C41A-4A68-9B9A-5DC06D16B300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E386474-30E6-402C-9385-3DD834FC469D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0D641D-6C77-4B93-B657-1DF95F521FD5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59882AC-1341-45F9-B0D1-C3F19FB2F24B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19621B-4C0B-461D-9C76-A05100CD821F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8A819EF-AB76-4602-8D2C-AB322651597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D22293-C439-4C6C-A602-4BBA98C05DD5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9AAD4C-BB99-48C6-B2A6-D28E21584A9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352FE2-85C5-48FB-B7D5-09AC6C32C1A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16EFA-CAA6-4E79-BA66-65D5C76C0481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64276D-93CE-44CC-967F-884BA0EC8407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89B3077-DFF3-4014-9F19-C613677A7720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5C6A173-E649-431F-AE1E-417F3CE38CD9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B55DCFC-43A5-4DC6-8024-0B8E4E4F836E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13DB3F-0E30-4CFF-A894-506668C12DFD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61B545-CC4E-44BA-8507-8903067D156A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DA70D25-804C-4C2B-8C14-FC64B0681509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65786AC-E831-47BF-8B80-3D989A9E7D8C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E43DECB-13C7-45FA-8F6D-B1060E9C1ACC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C5DE94A-93B2-4FBA-8D00-7B7D42FABDDC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705135-ACBF-4A90-9B17-58A4D7DE326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F25690-F60D-4AC8-B350-2329FBF02B48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5E036A9-68C9-4729-8BD9-CD585BB21BE0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31737B-6E38-4D6C-A9AB-8F4A9350166D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AC2C369-AB28-4C85-A98C-8E54E0E9BDC9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F58B2-9AA0-45DA-BF78-12CF64F7D2D3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29EBCE7-226B-4123-9923-D7E71E613177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D6243F0-769A-489E-93BF-5F22683346F0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E82E0FD-AC0E-41A1-AFC2-B99E5A671E37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DA2CBC-437D-4B74-B934-1ED7143CBCB0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B82C787E-C20D-4281-9072-6FA0B4907C68}"/>
              </a:ext>
            </a:extLst>
          </p:cNvPr>
          <p:cNvSpPr/>
          <p:nvPr/>
        </p:nvSpPr>
        <p:spPr>
          <a:xfrm>
            <a:off x="10337722" y="3274314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1ADD1A-232D-4D4D-8209-697770951DD3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146" name="Text Placeholder 1">
            <a:extLst>
              <a:ext uri="{FF2B5EF4-FFF2-40B4-BE49-F238E27FC236}">
                <a16:creationId xmlns:a16="http://schemas.microsoft.com/office/drawing/2014/main" id="{EFC96192-D06C-4D1C-A14C-B58DE3880D5F}"/>
              </a:ext>
            </a:extLst>
          </p:cNvPr>
          <p:cNvSpPr txBox="1">
            <a:spLocks/>
          </p:cNvSpPr>
          <p:nvPr/>
        </p:nvSpPr>
        <p:spPr>
          <a:xfrm>
            <a:off x="862843" y="271933"/>
            <a:ext cx="8414267" cy="63861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ร้อยละความสำเร็จของการจัดที่ดินชุมชน (10)</a:t>
            </a:r>
          </a:p>
        </p:txBody>
      </p:sp>
      <p:sp>
        <p:nvSpPr>
          <p:cNvPr id="147" name="직사각형 64">
            <a:extLst>
              <a:ext uri="{FF2B5EF4-FFF2-40B4-BE49-F238E27FC236}">
                <a16:creationId xmlns:a16="http://schemas.microsoft.com/office/drawing/2014/main" id="{E7F01F7B-1000-4579-A66C-37F3E491FEB9}"/>
              </a:ext>
            </a:extLst>
          </p:cNvPr>
          <p:cNvSpPr/>
          <p:nvPr/>
        </p:nvSpPr>
        <p:spPr>
          <a:xfrm>
            <a:off x="4256078" y="3802674"/>
            <a:ext cx="3564000" cy="1270800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3" name="직사각형 2">
            <a:extLst>
              <a:ext uri="{FF2B5EF4-FFF2-40B4-BE49-F238E27FC236}">
                <a16:creationId xmlns:a16="http://schemas.microsoft.com/office/drawing/2014/main" id="{29182A09-2BAA-4AB3-88CB-F4370EC0B006}"/>
              </a:ext>
            </a:extLst>
          </p:cNvPr>
          <p:cNvSpPr/>
          <p:nvPr/>
        </p:nvSpPr>
        <p:spPr>
          <a:xfrm>
            <a:off x="4334202" y="3868126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ส.ป.ก.จังหวัดที่มี</a:t>
            </a:r>
          </a:p>
          <a:p>
            <a:pPr lvl="0" algn="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700 รายขึ้นไป</a:t>
            </a:r>
            <a:endParaRPr lang="ko-KR" altLang="en-US" sz="3600" kern="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4" name="직사각형 63">
            <a:extLst>
              <a:ext uri="{FF2B5EF4-FFF2-40B4-BE49-F238E27FC236}">
                <a16:creationId xmlns:a16="http://schemas.microsoft.com/office/drawing/2014/main" id="{54D32738-944C-4BFD-87A4-97E63AA289B0}"/>
              </a:ext>
            </a:extLst>
          </p:cNvPr>
          <p:cNvSpPr/>
          <p:nvPr/>
        </p:nvSpPr>
        <p:spPr>
          <a:xfrm>
            <a:off x="7406197" y="1757729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5" name="직사각형 2">
            <a:extLst>
              <a:ext uri="{FF2B5EF4-FFF2-40B4-BE49-F238E27FC236}">
                <a16:creationId xmlns:a16="http://schemas.microsoft.com/office/drawing/2014/main" id="{A0EE7144-9DD4-4DB0-9D42-295F7C8E8BAE}"/>
              </a:ext>
            </a:extLst>
          </p:cNvPr>
          <p:cNvSpPr/>
          <p:nvPr/>
        </p:nvSpPr>
        <p:spPr>
          <a:xfrm>
            <a:off x="7484321" y="1824840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ส.ป.ก.จังหวัดที่มีแผน</a:t>
            </a:r>
          </a:p>
          <a:p>
            <a:pPr lvl="0" algn="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งาน 250 – 699 ราย</a:t>
            </a:r>
            <a:endParaRPr lang="ko-KR" altLang="en-US" sz="3600" kern="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6" name="직사각형 2">
            <a:extLst>
              <a:ext uri="{FF2B5EF4-FFF2-40B4-BE49-F238E27FC236}">
                <a16:creationId xmlns:a16="http://schemas.microsoft.com/office/drawing/2014/main" id="{292DBF36-B35F-4058-BE19-1C5DAF028F47}"/>
              </a:ext>
            </a:extLst>
          </p:cNvPr>
          <p:cNvSpPr/>
          <p:nvPr/>
        </p:nvSpPr>
        <p:spPr>
          <a:xfrm>
            <a:off x="1526066" y="1764184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7" name="직사각형 2">
            <a:extLst>
              <a:ext uri="{FF2B5EF4-FFF2-40B4-BE49-F238E27FC236}">
                <a16:creationId xmlns:a16="http://schemas.microsoft.com/office/drawing/2014/main" id="{7537EEB5-68E1-4DD8-BBA8-75C9F9AD68DE}"/>
              </a:ext>
            </a:extLst>
          </p:cNvPr>
          <p:cNvSpPr/>
          <p:nvPr/>
        </p:nvSpPr>
        <p:spPr>
          <a:xfrm>
            <a:off x="1604190" y="1838813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 ที่มี</a:t>
            </a:r>
          </a:p>
          <a:p>
            <a:pPr lvl="0" algn="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</a:t>
            </a:r>
            <a:r>
              <a:rPr lang="en-US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&lt;</a:t>
            </a: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250 ราย</a:t>
            </a:r>
            <a:endParaRPr lang="ko-KR" altLang="en-US" sz="3600" kern="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8" name="Rounded Rectangle 23">
            <a:extLst>
              <a:ext uri="{FF2B5EF4-FFF2-40B4-BE49-F238E27FC236}">
                <a16:creationId xmlns:a16="http://schemas.microsoft.com/office/drawing/2014/main" id="{D19A3B7E-660D-46D2-8E88-76A2193878FE}"/>
              </a:ext>
            </a:extLst>
          </p:cNvPr>
          <p:cNvSpPr/>
          <p:nvPr/>
        </p:nvSpPr>
        <p:spPr>
          <a:xfrm rot="18900000" flipH="1">
            <a:off x="6614019" y="1926326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9" name="Rounded Rectangle 24">
            <a:extLst>
              <a:ext uri="{FF2B5EF4-FFF2-40B4-BE49-F238E27FC236}">
                <a16:creationId xmlns:a16="http://schemas.microsoft.com/office/drawing/2014/main" id="{86054A8C-920F-4385-8119-ADACC1F64B8B}"/>
              </a:ext>
            </a:extLst>
          </p:cNvPr>
          <p:cNvSpPr/>
          <p:nvPr/>
        </p:nvSpPr>
        <p:spPr>
          <a:xfrm rot="18900000" flipH="1">
            <a:off x="6883883" y="192633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0" name="Rounded Rectangle 26">
            <a:extLst>
              <a:ext uri="{FF2B5EF4-FFF2-40B4-BE49-F238E27FC236}">
                <a16:creationId xmlns:a16="http://schemas.microsoft.com/office/drawing/2014/main" id="{D4C6AA54-197C-4B56-BBEA-2688AAA213F3}"/>
              </a:ext>
            </a:extLst>
          </p:cNvPr>
          <p:cNvSpPr/>
          <p:nvPr/>
        </p:nvSpPr>
        <p:spPr>
          <a:xfrm rot="18900000" flipH="1">
            <a:off x="733888" y="1922907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1" name="Rounded Rectangle 27">
            <a:extLst>
              <a:ext uri="{FF2B5EF4-FFF2-40B4-BE49-F238E27FC236}">
                <a16:creationId xmlns:a16="http://schemas.microsoft.com/office/drawing/2014/main" id="{C3830B9D-1952-4AE9-AA1A-4E02DF85477D}"/>
              </a:ext>
            </a:extLst>
          </p:cNvPr>
          <p:cNvSpPr/>
          <p:nvPr/>
        </p:nvSpPr>
        <p:spPr>
          <a:xfrm rot="18900000" flipH="1">
            <a:off x="1003752" y="192291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2" name="Rounded Rectangle 29">
            <a:extLst>
              <a:ext uri="{FF2B5EF4-FFF2-40B4-BE49-F238E27FC236}">
                <a16:creationId xmlns:a16="http://schemas.microsoft.com/office/drawing/2014/main" id="{F7327C18-6728-4C56-996F-07C9830BB4FE}"/>
              </a:ext>
            </a:extLst>
          </p:cNvPr>
          <p:cNvSpPr/>
          <p:nvPr/>
        </p:nvSpPr>
        <p:spPr>
          <a:xfrm rot="18900000" flipH="1">
            <a:off x="3463900" y="3956836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3" name="Rounded Rectangle 30">
            <a:extLst>
              <a:ext uri="{FF2B5EF4-FFF2-40B4-BE49-F238E27FC236}">
                <a16:creationId xmlns:a16="http://schemas.microsoft.com/office/drawing/2014/main" id="{0D9B4C79-8F8E-4001-96C3-9B578607A4EF}"/>
              </a:ext>
            </a:extLst>
          </p:cNvPr>
          <p:cNvSpPr/>
          <p:nvPr/>
        </p:nvSpPr>
        <p:spPr>
          <a:xfrm rot="18900000" flipH="1">
            <a:off x="3733764" y="395684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7E2E2A2-A6FE-472D-A3EA-AFAE318ACE4C}"/>
              </a:ext>
            </a:extLst>
          </p:cNvPr>
          <p:cNvSpPr/>
          <p:nvPr/>
        </p:nvSpPr>
        <p:spPr>
          <a:xfrm>
            <a:off x="1203203" y="1779899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62C1C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9009E7D-2CF9-4FA8-B341-3341BACE13F3}"/>
              </a:ext>
            </a:extLst>
          </p:cNvPr>
          <p:cNvSpPr/>
          <p:nvPr/>
        </p:nvSpPr>
        <p:spPr>
          <a:xfrm>
            <a:off x="7078466" y="176562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62C1C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D00BA59-95EE-482E-8ABD-3CFE24170CBC}"/>
              </a:ext>
            </a:extLst>
          </p:cNvPr>
          <p:cNvSpPr/>
          <p:nvPr/>
        </p:nvSpPr>
        <p:spPr>
          <a:xfrm>
            <a:off x="3923323" y="3799037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62C1C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69" name="Oval 3">
            <a:extLst>
              <a:ext uri="{FF2B5EF4-FFF2-40B4-BE49-F238E27FC236}">
                <a16:creationId xmlns:a16="http://schemas.microsoft.com/office/drawing/2014/main" id="{E70E48B5-9E59-4AF7-997F-D75ED23376C8}"/>
              </a:ext>
            </a:extLst>
          </p:cNvPr>
          <p:cNvSpPr/>
          <p:nvPr/>
        </p:nvSpPr>
        <p:spPr>
          <a:xfrm rot="5400000">
            <a:off x="10552343" y="-202012"/>
            <a:ext cx="1270800" cy="1739661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solidFill>
            <a:srgbClr val="E62601">
              <a:alpha val="23000"/>
            </a:srgb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  <a:softEdge rad="190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0" name="Oval 3">
            <a:extLst>
              <a:ext uri="{FF2B5EF4-FFF2-40B4-BE49-F238E27FC236}">
                <a16:creationId xmlns:a16="http://schemas.microsoft.com/office/drawing/2014/main" id="{6ADB1E05-B532-4643-8C3B-1E4972B6BB7D}"/>
              </a:ext>
            </a:extLst>
          </p:cNvPr>
          <p:cNvSpPr/>
          <p:nvPr/>
        </p:nvSpPr>
        <p:spPr>
          <a:xfrm rot="5400000">
            <a:off x="10815762" y="-142731"/>
            <a:ext cx="797435" cy="1472754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E65B6AF-2646-4766-A6E6-8D315D703CE2}"/>
              </a:ext>
            </a:extLst>
          </p:cNvPr>
          <p:cNvSpPr/>
          <p:nvPr/>
        </p:nvSpPr>
        <p:spPr>
          <a:xfrm>
            <a:off x="10497446" y="325485"/>
            <a:ext cx="1511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ตัวชี้วัดองค์กร</a:t>
            </a:r>
            <a:endParaRPr lang="th-TH" sz="22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1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F0C10FF-EFE0-4EA8-A131-F5590EF0F7F2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B0C2A-A9AC-4F3E-9AD5-44469EEE4FE6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CEC944-8D96-4EB3-9B07-E6D104749EB7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CB294A-E53D-4493-B01A-D510E1216F7B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633C68-BAA8-40D8-A71C-62341B71DE81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828F51-2397-47CE-9FCF-0A449C8C5D8E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5B46BD-4900-49CC-865B-13643219E2EC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D6451-0FCE-4A4E-B66D-B735BA4BA52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0E20F6-3582-4A39-B1AB-3613AF4E7265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D1EE1C-11BF-4143-A2D8-E2C1EF9CA27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B09039D-9731-42BB-B6AF-2C5E7029C47A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81C018-8E08-4567-B697-AEDA21B765EF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EFC1EF-5E5B-48F7-96E9-429DBF833277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8B911DC-2903-41F8-98E7-3FCF58517FF8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DE427-9AF2-4379-AB66-2868397F409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4FDF75-7BEC-4EAD-B5D2-3D9E4EDC345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57F487-5E3F-4B41-A28F-DE511A3F21E7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559A67-2BC4-438A-B568-2FD3E4C7E2DF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8EA97-B9B1-4F5D-8D71-A55DCEF9352A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519D70-474B-4D26-B3F4-C888E355704C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2B6FF1F-2825-4D28-87E7-1E5B41086661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E7E0BA-8ECA-49C6-B8E2-2A81B3F6A0C5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93D6228-94D7-4CC4-952D-2C9EC9832086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C7368C-F917-4691-8899-06DFC6D31309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834EC0-DE93-4529-9DAA-1ED3C224D2A1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3F121A-7D76-44C0-8F38-ABBEF9375A1D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A962D8-295F-42E6-929F-545D225DD9DC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4932C7-088A-4912-85DD-58429B1EA86E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5B5E8F-0551-4EC3-8B9B-1ACBAEE0CF9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89DE41-04E8-4307-AB19-A062F0CC9C07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3ADBA9-8B23-4D26-9C1D-AF1F49720577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A970CE-2032-481B-A40D-7C728AC31A1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633038-167F-47E9-AF2D-8AF116C9F800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28F16C-C994-4113-B97A-4AB27847079C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CEBF676-C1BF-44AF-B37B-6F15CC9AB355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706E09-07A1-4650-8C88-660F0BD0629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F7D6D3-7283-43C8-AA2D-C3F9873FB529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F8C2A2C-7406-4897-AE92-A582EDF3995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86FC3-4B5B-4293-8E39-2B5594E22BB6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7C968D5-B05B-4FE8-AF4D-980258ECC917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35BA67-4344-4FC5-9BD6-625A56A7EEA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E27B9B-B257-4930-8136-452ED99BF415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9B68B79-ECB1-4B01-A65A-D6529B7AA323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BB1E39-6BBD-4745-935A-A58668AE5E0E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DCCE81-0A13-4312-A4C3-6FB5661768A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A0904F-894A-4E43-BB29-FEAE44A5FD6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E9EAE50-2C57-49D6-AD2E-EE2BAB1138B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3B66A17-13D4-4784-A1D9-06397013BDC9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0F1E10-EB5C-4259-820C-BB891D6F842C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2892E2-0CA6-4431-A502-80C4E372F9B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F5824C-C864-4711-86B2-3F2C1E001658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642A6D-FF0F-4B0F-B3B7-860E5A97CEDF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E477CB5-1593-42B1-93B2-0F746C7B795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24D4EB-C6F2-4A56-AC51-768C472DF696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665EAC-7CF6-420F-9D55-8053123A20C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C57460E-F712-4ABF-8B89-04CCDEE82BC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DEBC3B-7928-485D-9AD4-C091A3D8D422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BDFA2A2-B824-430D-9FEE-79BC6F90EA67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D14E96-937B-4369-9C8E-EE8A2F672796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2C0D6F-0E4E-4C47-A94D-FD961FBCE128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AC681-141F-4B28-860E-8F4F6E95795E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9A75AFE-045C-4398-95B9-5EB7B318E127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EE385DA-194B-455F-8E44-DE4C57BBB7D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0036F8-FA61-462D-8D1A-C1ACCB0F0FE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296608-F5F5-4481-8D30-8768FE862B36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53D7474-2947-489E-ADF6-4953368109DD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E4F4E4-F967-4CBC-AB4C-F1A4A4D40B1C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352697-C41A-4A68-9B9A-5DC06D16B300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E386474-30E6-402C-9385-3DD834FC469D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0D641D-6C77-4B93-B657-1DF95F521FD5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59882AC-1341-45F9-B0D1-C3F19FB2F24B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19621B-4C0B-461D-9C76-A05100CD821F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8A819EF-AB76-4602-8D2C-AB322651597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D22293-C439-4C6C-A602-4BBA98C05DD5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9AAD4C-BB99-48C6-B2A6-D28E21584A9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352FE2-85C5-48FB-B7D5-09AC6C32C1A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16EFA-CAA6-4E79-BA66-65D5C76C0481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64276D-93CE-44CC-967F-884BA0EC8407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89B3077-DFF3-4014-9F19-C613677A7720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5C6A173-E649-431F-AE1E-417F3CE38CD9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B55DCFC-43A5-4DC6-8024-0B8E4E4F836E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13DB3F-0E30-4CFF-A894-506668C12DFD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61B545-CC4E-44BA-8507-8903067D156A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DA70D25-804C-4C2B-8C14-FC64B0681509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65786AC-E831-47BF-8B80-3D989A9E7D8C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E43DECB-13C7-45FA-8F6D-B1060E9C1ACC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C5DE94A-93B2-4FBA-8D00-7B7D42FABDDC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705135-ACBF-4A90-9B17-58A4D7DE326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F25690-F60D-4AC8-B350-2329FBF02B48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5E036A9-68C9-4729-8BD9-CD585BB21BE0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31737B-6E38-4D6C-A9AB-8F4A9350166D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AC2C369-AB28-4C85-A98C-8E54E0E9BDC9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F58B2-9AA0-45DA-BF78-12CF64F7D2D3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29EBCE7-226B-4123-9923-D7E71E613177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D6243F0-769A-489E-93BF-5F22683346F0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E82E0FD-AC0E-41A1-AFC2-B99E5A671E37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DA2CBC-437D-4B74-B934-1ED7143CBCB0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1ADD1A-232D-4D4D-8209-697770951DD3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156" name="직사각형 2">
            <a:extLst>
              <a:ext uri="{FF2B5EF4-FFF2-40B4-BE49-F238E27FC236}">
                <a16:creationId xmlns:a16="http://schemas.microsoft.com/office/drawing/2014/main" id="{292DBF36-B35F-4058-BE19-1C5DAF028F47}"/>
              </a:ext>
            </a:extLst>
          </p:cNvPr>
          <p:cNvSpPr/>
          <p:nvPr/>
        </p:nvSpPr>
        <p:spPr>
          <a:xfrm>
            <a:off x="945208" y="345885"/>
            <a:ext cx="5767003" cy="755732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7" name="직사각형 2">
            <a:extLst>
              <a:ext uri="{FF2B5EF4-FFF2-40B4-BE49-F238E27FC236}">
                <a16:creationId xmlns:a16="http://schemas.microsoft.com/office/drawing/2014/main" id="{7537EEB5-68E1-4DD8-BBA8-75C9F9AD68DE}"/>
              </a:ext>
            </a:extLst>
          </p:cNvPr>
          <p:cNvSpPr/>
          <p:nvPr/>
        </p:nvSpPr>
        <p:spPr>
          <a:xfrm>
            <a:off x="1023333" y="420514"/>
            <a:ext cx="5581506" cy="58541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 ที่มีแผนงาน </a:t>
            </a:r>
            <a:r>
              <a:rPr lang="en-US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&lt;</a:t>
            </a: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250 ราย</a:t>
            </a:r>
            <a:endParaRPr lang="ko-KR" altLang="en-US" sz="3600" kern="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61" name="Rounded Rectangle 27">
            <a:extLst>
              <a:ext uri="{FF2B5EF4-FFF2-40B4-BE49-F238E27FC236}">
                <a16:creationId xmlns:a16="http://schemas.microsoft.com/office/drawing/2014/main" id="{C3830B9D-1952-4AE9-AA1A-4E02DF85477D}"/>
              </a:ext>
            </a:extLst>
          </p:cNvPr>
          <p:cNvSpPr/>
          <p:nvPr/>
        </p:nvSpPr>
        <p:spPr>
          <a:xfrm rot="18900000" flipH="1">
            <a:off x="285884" y="257162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7E2E2A2-A6FE-472D-A3EA-AFAE318ACE4C}"/>
              </a:ext>
            </a:extLst>
          </p:cNvPr>
          <p:cNvSpPr/>
          <p:nvPr/>
        </p:nvSpPr>
        <p:spPr>
          <a:xfrm>
            <a:off x="535556" y="107711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62C1C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71" name="Table 170">
            <a:extLst>
              <a:ext uri="{FF2B5EF4-FFF2-40B4-BE49-F238E27FC236}">
                <a16:creationId xmlns:a16="http://schemas.microsoft.com/office/drawing/2014/main" id="{DB825E48-4759-4EC9-9203-8253B74D4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05264"/>
              </p:ext>
            </p:extLst>
          </p:nvPr>
        </p:nvGraphicFramePr>
        <p:xfrm>
          <a:off x="167718" y="1622948"/>
          <a:ext cx="7327901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03278">
                  <a:extLst>
                    <a:ext uri="{9D8B030D-6E8A-4147-A177-3AD203B41FA5}">
                      <a16:colId xmlns:a16="http://schemas.microsoft.com/office/drawing/2014/main" val="120082142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1880620434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343202367"/>
                    </a:ext>
                  </a:extLst>
                </a:gridCol>
                <a:gridCol w="821052">
                  <a:extLst>
                    <a:ext uri="{9D8B030D-6E8A-4147-A177-3AD203B41FA5}">
                      <a16:colId xmlns:a16="http://schemas.microsoft.com/office/drawing/2014/main" val="2104298905"/>
                    </a:ext>
                  </a:extLst>
                </a:gridCol>
                <a:gridCol w="784465">
                  <a:extLst>
                    <a:ext uri="{9D8B030D-6E8A-4147-A177-3AD203B41FA5}">
                      <a16:colId xmlns:a16="http://schemas.microsoft.com/office/drawing/2014/main" val="231033790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4270885165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3001158235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191178984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0799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98923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57703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2.สอบสวนสิทธิ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34892"/>
                  </a:ext>
                </a:extLst>
              </a:tr>
            </a:tbl>
          </a:graphicData>
        </a:graphic>
      </p:graphicFrame>
      <p:sp>
        <p:nvSpPr>
          <p:cNvPr id="172" name="Rectangle 171">
            <a:extLst>
              <a:ext uri="{FF2B5EF4-FFF2-40B4-BE49-F238E27FC236}">
                <a16:creationId xmlns:a16="http://schemas.microsoft.com/office/drawing/2014/main" id="{D70DEA55-A74E-49D2-AD13-A918990E761A}"/>
              </a:ext>
            </a:extLst>
          </p:cNvPr>
          <p:cNvSpPr/>
          <p:nvPr/>
        </p:nvSpPr>
        <p:spPr>
          <a:xfrm>
            <a:off x="2501088" y="1224325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rgbClr val="FBA2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 (1 ต.ค. 62 – 31 มี.ค. 63)</a:t>
            </a:r>
          </a:p>
        </p:txBody>
      </p:sp>
      <p:graphicFrame>
        <p:nvGraphicFramePr>
          <p:cNvPr id="173" name="Table 172">
            <a:extLst>
              <a:ext uri="{FF2B5EF4-FFF2-40B4-BE49-F238E27FC236}">
                <a16:creationId xmlns:a16="http://schemas.microsoft.com/office/drawing/2014/main" id="{D8CAD87C-7897-4F59-9776-32E3C80B1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30722"/>
              </p:ext>
            </p:extLst>
          </p:nvPr>
        </p:nvGraphicFramePr>
        <p:xfrm>
          <a:off x="153218" y="3921075"/>
          <a:ext cx="7770142" cy="1874520"/>
        </p:xfrm>
        <a:graphic>
          <a:graphicData uri="http://schemas.openxmlformats.org/drawingml/2006/table">
            <a:tbl>
              <a:tblPr firstRow="1" firstCol="1" bandRow="1"/>
              <a:tblGrid>
                <a:gridCol w="1850065">
                  <a:extLst>
                    <a:ext uri="{9D8B030D-6E8A-4147-A177-3AD203B41FA5}">
                      <a16:colId xmlns:a16="http://schemas.microsoft.com/office/drawing/2014/main" val="1997422324"/>
                    </a:ext>
                  </a:extLst>
                </a:gridCol>
                <a:gridCol w="876781">
                  <a:extLst>
                    <a:ext uri="{9D8B030D-6E8A-4147-A177-3AD203B41FA5}">
                      <a16:colId xmlns:a16="http://schemas.microsoft.com/office/drawing/2014/main" val="560761373"/>
                    </a:ext>
                  </a:extLst>
                </a:gridCol>
                <a:gridCol w="774681">
                  <a:extLst>
                    <a:ext uri="{9D8B030D-6E8A-4147-A177-3AD203B41FA5}">
                      <a16:colId xmlns:a16="http://schemas.microsoft.com/office/drawing/2014/main" val="813869744"/>
                    </a:ext>
                  </a:extLst>
                </a:gridCol>
                <a:gridCol w="839238">
                  <a:extLst>
                    <a:ext uri="{9D8B030D-6E8A-4147-A177-3AD203B41FA5}">
                      <a16:colId xmlns:a16="http://schemas.microsoft.com/office/drawing/2014/main" val="254165398"/>
                    </a:ext>
                  </a:extLst>
                </a:gridCol>
                <a:gridCol w="828478">
                  <a:extLst>
                    <a:ext uri="{9D8B030D-6E8A-4147-A177-3AD203B41FA5}">
                      <a16:colId xmlns:a16="http://schemas.microsoft.com/office/drawing/2014/main" val="2712857926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2999798186"/>
                    </a:ext>
                  </a:extLst>
                </a:gridCol>
                <a:gridCol w="860756">
                  <a:extLst>
                    <a:ext uri="{9D8B030D-6E8A-4147-A177-3AD203B41FA5}">
                      <a16:colId xmlns:a16="http://schemas.microsoft.com/office/drawing/2014/main" val="1607119955"/>
                    </a:ext>
                  </a:extLst>
                </a:gridCol>
                <a:gridCol w="890146">
                  <a:extLst>
                    <a:ext uri="{9D8B030D-6E8A-4147-A177-3AD203B41FA5}">
                      <a16:colId xmlns:a16="http://schemas.microsoft.com/office/drawing/2014/main" val="233191979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2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58723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885102"/>
                  </a:ext>
                </a:extLst>
              </a:tr>
              <a:tr h="385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228516"/>
                  </a:ext>
                </a:extLst>
              </a:tr>
              <a:tr h="257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 จัดทำส.ป.ก.4-01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167792"/>
                  </a:ext>
                </a:extLst>
              </a:tr>
            </a:tbl>
          </a:graphicData>
        </a:graphic>
      </p:graphicFrame>
      <p:sp>
        <p:nvSpPr>
          <p:cNvPr id="174" name="Rectangle 173">
            <a:extLst>
              <a:ext uri="{FF2B5EF4-FFF2-40B4-BE49-F238E27FC236}">
                <a16:creationId xmlns:a16="http://schemas.microsoft.com/office/drawing/2014/main" id="{2E272EE3-CBB8-46F8-9703-0353CA79BBE0}"/>
              </a:ext>
            </a:extLst>
          </p:cNvPr>
          <p:cNvSpPr/>
          <p:nvPr/>
        </p:nvSpPr>
        <p:spPr>
          <a:xfrm>
            <a:off x="2592705" y="3571305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rgbClr val="FBA2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2 (1 เม.ย. 63 – 30 ก.ย. 63)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2A113E-D9B6-4B6A-9FE7-E770578BB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81766"/>
              </p:ext>
            </p:extLst>
          </p:nvPr>
        </p:nvGraphicFramePr>
        <p:xfrm>
          <a:off x="8611445" y="477964"/>
          <a:ext cx="3207995" cy="5896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109">
                  <a:extLst>
                    <a:ext uri="{9D8B030D-6E8A-4147-A177-3AD203B41FA5}">
                      <a16:colId xmlns:a16="http://schemas.microsoft.com/office/drawing/2014/main" val="2770293582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3178506333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2040019949"/>
                    </a:ext>
                  </a:extLst>
                </a:gridCol>
                <a:gridCol w="792026">
                  <a:extLst>
                    <a:ext uri="{9D8B030D-6E8A-4147-A177-3AD203B41FA5}">
                      <a16:colId xmlns:a16="http://schemas.microsoft.com/office/drawing/2014/main" val="242218088"/>
                    </a:ext>
                  </a:extLst>
                </a:gridCol>
              </a:tblGrid>
              <a:tr h="1403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ลำดับ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เกณฑ์/จังหวัด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แผนงานจัดที่ดินชุมชน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70997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รังวัด (ไร่)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จัดที่ดิน (ราย) </a:t>
                      </a:r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8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น่าน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30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5437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พิษณุโลก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70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70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8224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แพร่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22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27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945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แม่ฮ่องสอน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30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43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9304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ลำปาง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50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7035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สุโขทัย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105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135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7120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อุตรดิตถ์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-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30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799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อุทัยธานี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65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85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0938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กาฬสินธุ้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16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66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07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ขอนแก่น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120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1125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นครพนม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150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9848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12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มหาสารคาม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13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3737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มุกดาหาร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60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160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7175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14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อำนาจเจริญ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7257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กาญจนบุรี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1293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16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จันทบุรี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80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36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ชลบุรี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140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180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0961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ชัยนาท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-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9375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19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ตราด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-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120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65933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20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ประจวบคีรีขันธ์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-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7965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21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ปราจีนบุรี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80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84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3305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22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ลพบุรี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20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412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23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สระบุรี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-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1514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24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สุพรรณบุรี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150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190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7470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พัทลุง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-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50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0294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26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สงขลา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-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10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1880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27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สุราษฎร์ธานี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120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120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5199" marR="5199" marT="519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68444"/>
                  </a:ext>
                </a:extLst>
              </a:tr>
            </a:tbl>
          </a:graphicData>
        </a:graphic>
      </p:graphicFrame>
      <p:sp>
        <p:nvSpPr>
          <p:cNvPr id="175" name="Rectangle 174">
            <a:extLst>
              <a:ext uri="{FF2B5EF4-FFF2-40B4-BE49-F238E27FC236}">
                <a16:creationId xmlns:a16="http://schemas.microsoft.com/office/drawing/2014/main" id="{C1387ED5-D92D-431E-984D-BB71D9AB0659}"/>
              </a:ext>
            </a:extLst>
          </p:cNvPr>
          <p:cNvSpPr/>
          <p:nvPr/>
        </p:nvSpPr>
        <p:spPr>
          <a:xfrm>
            <a:off x="8295862" y="96886"/>
            <a:ext cx="399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รายชื่อ ส.ป.ก. จังหวัด กลุ่มที่ 1 (ที่ดินชุมชน)</a:t>
            </a:r>
          </a:p>
        </p:txBody>
      </p:sp>
    </p:spTree>
    <p:extLst>
      <p:ext uri="{BB962C8B-B14F-4D97-AF65-F5344CB8AC3E}">
        <p14:creationId xmlns:p14="http://schemas.microsoft.com/office/powerpoint/2010/main" val="268226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F0C10FF-EFE0-4EA8-A131-F5590EF0F7F2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B0C2A-A9AC-4F3E-9AD5-44469EEE4FE6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CEC944-8D96-4EB3-9B07-E6D104749EB7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CB294A-E53D-4493-B01A-D510E1216F7B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633C68-BAA8-40D8-A71C-62341B71DE81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828F51-2397-47CE-9FCF-0A449C8C5D8E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5B46BD-4900-49CC-865B-13643219E2EC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D6451-0FCE-4A4E-B66D-B735BA4BA52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0E20F6-3582-4A39-B1AB-3613AF4E7265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D1EE1C-11BF-4143-A2D8-E2C1EF9CA27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B09039D-9731-42BB-B6AF-2C5E7029C47A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81C018-8E08-4567-B697-AEDA21B765EF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EFC1EF-5E5B-48F7-96E9-429DBF833277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8B911DC-2903-41F8-98E7-3FCF58517FF8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DE427-9AF2-4379-AB66-2868397F409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4FDF75-7BEC-4EAD-B5D2-3D9E4EDC345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57F487-5E3F-4B41-A28F-DE511A3F21E7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559A67-2BC4-438A-B568-2FD3E4C7E2DF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8EA97-B9B1-4F5D-8D71-A55DCEF9352A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519D70-474B-4D26-B3F4-C888E355704C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2B6FF1F-2825-4D28-87E7-1E5B41086661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E7E0BA-8ECA-49C6-B8E2-2A81B3F6A0C5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93D6228-94D7-4CC4-952D-2C9EC9832086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C7368C-F917-4691-8899-06DFC6D31309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834EC0-DE93-4529-9DAA-1ED3C224D2A1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3F121A-7D76-44C0-8F38-ABBEF9375A1D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A962D8-295F-42E6-929F-545D225DD9DC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4932C7-088A-4912-85DD-58429B1EA86E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5B5E8F-0551-4EC3-8B9B-1ACBAEE0CF9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89DE41-04E8-4307-AB19-A062F0CC9C07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3ADBA9-8B23-4D26-9C1D-AF1F49720577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A970CE-2032-481B-A40D-7C728AC31A1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633038-167F-47E9-AF2D-8AF116C9F800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28F16C-C994-4113-B97A-4AB27847079C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CEBF676-C1BF-44AF-B37B-6F15CC9AB355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706E09-07A1-4650-8C88-660F0BD0629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F7D6D3-7283-43C8-AA2D-C3F9873FB529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F8C2A2C-7406-4897-AE92-A582EDF3995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86FC3-4B5B-4293-8E39-2B5594E22BB6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7C968D5-B05B-4FE8-AF4D-980258ECC917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35BA67-4344-4FC5-9BD6-625A56A7EEA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E27B9B-B257-4930-8136-452ED99BF415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9B68B79-ECB1-4B01-A65A-D6529B7AA323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BB1E39-6BBD-4745-935A-A58668AE5E0E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DCCE81-0A13-4312-A4C3-6FB5661768A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A0904F-894A-4E43-BB29-FEAE44A5FD6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E9EAE50-2C57-49D6-AD2E-EE2BAB1138B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3B66A17-13D4-4784-A1D9-06397013BDC9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0F1E10-EB5C-4259-820C-BB891D6F842C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2892E2-0CA6-4431-A502-80C4E372F9B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F5824C-C864-4711-86B2-3F2C1E001658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642A6D-FF0F-4B0F-B3B7-860E5A97CEDF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E477CB5-1593-42B1-93B2-0F746C7B795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24D4EB-C6F2-4A56-AC51-768C472DF696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665EAC-7CF6-420F-9D55-8053123A20C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C57460E-F712-4ABF-8B89-04CCDEE82BC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DEBC3B-7928-485D-9AD4-C091A3D8D422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BDFA2A2-B824-430D-9FEE-79BC6F90EA67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D14E96-937B-4369-9C8E-EE8A2F672796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2C0D6F-0E4E-4C47-A94D-FD961FBCE128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AC681-141F-4B28-860E-8F4F6E95795E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9A75AFE-045C-4398-95B9-5EB7B318E127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EE385DA-194B-455F-8E44-DE4C57BBB7D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0036F8-FA61-462D-8D1A-C1ACCB0F0FE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296608-F5F5-4481-8D30-8768FE862B36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53D7474-2947-489E-ADF6-4953368109DD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E4F4E4-F967-4CBC-AB4C-F1A4A4D40B1C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352697-C41A-4A68-9B9A-5DC06D16B300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E386474-30E6-402C-9385-3DD834FC469D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0D641D-6C77-4B93-B657-1DF95F521FD5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59882AC-1341-45F9-B0D1-C3F19FB2F24B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19621B-4C0B-461D-9C76-A05100CD821F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8A819EF-AB76-4602-8D2C-AB322651597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D22293-C439-4C6C-A602-4BBA98C05DD5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9AAD4C-BB99-48C6-B2A6-D28E21584A9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352FE2-85C5-48FB-B7D5-09AC6C32C1A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16EFA-CAA6-4E79-BA66-65D5C76C0481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64276D-93CE-44CC-967F-884BA0EC8407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89B3077-DFF3-4014-9F19-C613677A7720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5C6A173-E649-431F-AE1E-417F3CE38CD9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B55DCFC-43A5-4DC6-8024-0B8E4E4F836E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13DB3F-0E30-4CFF-A894-506668C12DFD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61B545-CC4E-44BA-8507-8903067D156A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DA70D25-804C-4C2B-8C14-FC64B0681509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65786AC-E831-47BF-8B80-3D989A9E7D8C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E43DECB-13C7-45FA-8F6D-B1060E9C1ACC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C5DE94A-93B2-4FBA-8D00-7B7D42FABDDC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705135-ACBF-4A90-9B17-58A4D7DE326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F25690-F60D-4AC8-B350-2329FBF02B48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5E036A9-68C9-4729-8BD9-CD585BB21BE0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31737B-6E38-4D6C-A9AB-8F4A9350166D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AC2C369-AB28-4C85-A98C-8E54E0E9BDC9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F58B2-9AA0-45DA-BF78-12CF64F7D2D3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29EBCE7-226B-4123-9923-D7E71E613177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D6243F0-769A-489E-93BF-5F22683346F0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E82E0FD-AC0E-41A1-AFC2-B99E5A671E37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DA2CBC-437D-4B74-B934-1ED7143CBCB0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1ADD1A-232D-4D4D-8209-697770951DD3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154" name="직사각형 63">
            <a:extLst>
              <a:ext uri="{FF2B5EF4-FFF2-40B4-BE49-F238E27FC236}">
                <a16:creationId xmlns:a16="http://schemas.microsoft.com/office/drawing/2014/main" id="{54D32738-944C-4BFD-87A4-97E63AA289B0}"/>
              </a:ext>
            </a:extLst>
          </p:cNvPr>
          <p:cNvSpPr/>
          <p:nvPr/>
        </p:nvSpPr>
        <p:spPr>
          <a:xfrm>
            <a:off x="1043563" y="321019"/>
            <a:ext cx="5933682" cy="764645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5" name="직사각형 2">
            <a:extLst>
              <a:ext uri="{FF2B5EF4-FFF2-40B4-BE49-F238E27FC236}">
                <a16:creationId xmlns:a16="http://schemas.microsoft.com/office/drawing/2014/main" id="{A0EE7144-9DD4-4DB0-9D42-295F7C8E8BAE}"/>
              </a:ext>
            </a:extLst>
          </p:cNvPr>
          <p:cNvSpPr/>
          <p:nvPr/>
        </p:nvSpPr>
        <p:spPr>
          <a:xfrm>
            <a:off x="1121687" y="430662"/>
            <a:ext cx="5700394" cy="545197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ส.ป.ก.จังหวัดที่มีแผนงาน 250 – 699 ราย</a:t>
            </a:r>
            <a:endParaRPr lang="ko-KR" altLang="en-US" sz="3600" kern="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9" name="Rounded Rectangle 24">
            <a:extLst>
              <a:ext uri="{FF2B5EF4-FFF2-40B4-BE49-F238E27FC236}">
                <a16:creationId xmlns:a16="http://schemas.microsoft.com/office/drawing/2014/main" id="{86054A8C-920F-4385-8119-ADACC1F64B8B}"/>
              </a:ext>
            </a:extLst>
          </p:cNvPr>
          <p:cNvSpPr/>
          <p:nvPr/>
        </p:nvSpPr>
        <p:spPr>
          <a:xfrm rot="18900000" flipH="1">
            <a:off x="340499" y="267328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9009E7D-2CF9-4FA8-B341-3341BACE13F3}"/>
              </a:ext>
            </a:extLst>
          </p:cNvPr>
          <p:cNvSpPr/>
          <p:nvPr/>
        </p:nvSpPr>
        <p:spPr>
          <a:xfrm>
            <a:off x="551023" y="70001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62C1C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24254DC8-7B32-4822-8466-6368CBA10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73715"/>
              </p:ext>
            </p:extLst>
          </p:nvPr>
        </p:nvGraphicFramePr>
        <p:xfrm>
          <a:off x="238362" y="1558934"/>
          <a:ext cx="7327901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03278">
                  <a:extLst>
                    <a:ext uri="{9D8B030D-6E8A-4147-A177-3AD203B41FA5}">
                      <a16:colId xmlns:a16="http://schemas.microsoft.com/office/drawing/2014/main" val="120082142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1880620434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343202367"/>
                    </a:ext>
                  </a:extLst>
                </a:gridCol>
                <a:gridCol w="821052">
                  <a:extLst>
                    <a:ext uri="{9D8B030D-6E8A-4147-A177-3AD203B41FA5}">
                      <a16:colId xmlns:a16="http://schemas.microsoft.com/office/drawing/2014/main" val="2104298905"/>
                    </a:ext>
                  </a:extLst>
                </a:gridCol>
                <a:gridCol w="784465">
                  <a:extLst>
                    <a:ext uri="{9D8B030D-6E8A-4147-A177-3AD203B41FA5}">
                      <a16:colId xmlns:a16="http://schemas.microsoft.com/office/drawing/2014/main" val="231033790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4270885165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3001158235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191178984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0799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98923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57703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2.สอบสวนสิทธิ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34892"/>
                  </a:ext>
                </a:extLst>
              </a:tr>
            </a:tbl>
          </a:graphicData>
        </a:graphic>
      </p:graphicFrame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EDC5D026-5166-47B3-9B28-402F92CFB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51107"/>
              </p:ext>
            </p:extLst>
          </p:nvPr>
        </p:nvGraphicFramePr>
        <p:xfrm>
          <a:off x="132244" y="3765281"/>
          <a:ext cx="7770142" cy="1874520"/>
        </p:xfrm>
        <a:graphic>
          <a:graphicData uri="http://schemas.openxmlformats.org/drawingml/2006/table">
            <a:tbl>
              <a:tblPr firstRow="1" firstCol="1" bandRow="1"/>
              <a:tblGrid>
                <a:gridCol w="1850065">
                  <a:extLst>
                    <a:ext uri="{9D8B030D-6E8A-4147-A177-3AD203B41FA5}">
                      <a16:colId xmlns:a16="http://schemas.microsoft.com/office/drawing/2014/main" val="1997422324"/>
                    </a:ext>
                  </a:extLst>
                </a:gridCol>
                <a:gridCol w="876781">
                  <a:extLst>
                    <a:ext uri="{9D8B030D-6E8A-4147-A177-3AD203B41FA5}">
                      <a16:colId xmlns:a16="http://schemas.microsoft.com/office/drawing/2014/main" val="560761373"/>
                    </a:ext>
                  </a:extLst>
                </a:gridCol>
                <a:gridCol w="774681">
                  <a:extLst>
                    <a:ext uri="{9D8B030D-6E8A-4147-A177-3AD203B41FA5}">
                      <a16:colId xmlns:a16="http://schemas.microsoft.com/office/drawing/2014/main" val="813869744"/>
                    </a:ext>
                  </a:extLst>
                </a:gridCol>
                <a:gridCol w="839238">
                  <a:extLst>
                    <a:ext uri="{9D8B030D-6E8A-4147-A177-3AD203B41FA5}">
                      <a16:colId xmlns:a16="http://schemas.microsoft.com/office/drawing/2014/main" val="254165398"/>
                    </a:ext>
                  </a:extLst>
                </a:gridCol>
                <a:gridCol w="828478">
                  <a:extLst>
                    <a:ext uri="{9D8B030D-6E8A-4147-A177-3AD203B41FA5}">
                      <a16:colId xmlns:a16="http://schemas.microsoft.com/office/drawing/2014/main" val="2712857926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2999798186"/>
                    </a:ext>
                  </a:extLst>
                </a:gridCol>
                <a:gridCol w="860756">
                  <a:extLst>
                    <a:ext uri="{9D8B030D-6E8A-4147-A177-3AD203B41FA5}">
                      <a16:colId xmlns:a16="http://schemas.microsoft.com/office/drawing/2014/main" val="1607119955"/>
                    </a:ext>
                  </a:extLst>
                </a:gridCol>
                <a:gridCol w="890146">
                  <a:extLst>
                    <a:ext uri="{9D8B030D-6E8A-4147-A177-3AD203B41FA5}">
                      <a16:colId xmlns:a16="http://schemas.microsoft.com/office/drawing/2014/main" val="2331919794"/>
                    </a:ext>
                  </a:extLst>
                </a:gridCol>
              </a:tblGrid>
              <a:tr h="56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39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58723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885102"/>
                  </a:ext>
                </a:extLst>
              </a:tr>
              <a:tr h="385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228516"/>
                  </a:ext>
                </a:extLst>
              </a:tr>
              <a:tr h="257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 จัดทำส.ป.ก.4-01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167792"/>
                  </a:ext>
                </a:extLst>
              </a:tr>
            </a:tbl>
          </a:graphicData>
        </a:graphic>
      </p:graphicFrame>
      <p:sp>
        <p:nvSpPr>
          <p:cNvPr id="151" name="Rectangle 150">
            <a:extLst>
              <a:ext uri="{FF2B5EF4-FFF2-40B4-BE49-F238E27FC236}">
                <a16:creationId xmlns:a16="http://schemas.microsoft.com/office/drawing/2014/main" id="{B1D65ABA-9C62-4ACE-AFDE-81C8AC561C84}"/>
              </a:ext>
            </a:extLst>
          </p:cNvPr>
          <p:cNvSpPr/>
          <p:nvPr/>
        </p:nvSpPr>
        <p:spPr>
          <a:xfrm>
            <a:off x="2571732" y="3395949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rgbClr val="07A398">
                    <a:lumMod val="50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2 (1 เม.ย. 63 – 30 ก.ย. 63)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CEAB8EA-BEE3-435D-B326-DD8DD10D1416}"/>
              </a:ext>
            </a:extLst>
          </p:cNvPr>
          <p:cNvSpPr/>
          <p:nvPr/>
        </p:nvSpPr>
        <p:spPr>
          <a:xfrm>
            <a:off x="2571732" y="1160311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rgbClr val="07A398">
                    <a:lumMod val="50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 (1 ต.ค. 62 – 31 มี.ค. 63)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95B918-AB67-4DA8-B0D9-7BF9F1BD2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38978"/>
              </p:ext>
            </p:extLst>
          </p:nvPr>
        </p:nvGraphicFramePr>
        <p:xfrm>
          <a:off x="8716001" y="1687618"/>
          <a:ext cx="2930610" cy="2980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188">
                  <a:extLst>
                    <a:ext uri="{9D8B030D-6E8A-4147-A177-3AD203B41FA5}">
                      <a16:colId xmlns:a16="http://schemas.microsoft.com/office/drawing/2014/main" val="2658978650"/>
                    </a:ext>
                  </a:extLst>
                </a:gridCol>
                <a:gridCol w="1087894">
                  <a:extLst>
                    <a:ext uri="{9D8B030D-6E8A-4147-A177-3AD203B41FA5}">
                      <a16:colId xmlns:a16="http://schemas.microsoft.com/office/drawing/2014/main" val="914894509"/>
                    </a:ext>
                  </a:extLst>
                </a:gridCol>
                <a:gridCol w="599685">
                  <a:extLst>
                    <a:ext uri="{9D8B030D-6E8A-4147-A177-3AD203B41FA5}">
                      <a16:colId xmlns:a16="http://schemas.microsoft.com/office/drawing/2014/main" val="713634172"/>
                    </a:ext>
                  </a:extLst>
                </a:gridCol>
                <a:gridCol w="750843">
                  <a:extLst>
                    <a:ext uri="{9D8B030D-6E8A-4147-A177-3AD203B41FA5}">
                      <a16:colId xmlns:a16="http://schemas.microsoft.com/office/drawing/2014/main" val="2246972645"/>
                    </a:ext>
                  </a:extLst>
                </a:gridCol>
              </a:tblGrid>
              <a:tr h="925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ลำดับ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เกณฑ์/จังหวัด 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แผนงานจัดที่ดินชุมชน 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65793"/>
                  </a:ext>
                </a:extLst>
              </a:tr>
              <a:tr h="9258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รังวัด (ไร่) 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จัดที่ดิน (ราย) 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3695269992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พิจิตร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200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255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2746910748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บึงกาฬ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120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250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423828457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ร้อยเอ็ด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250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250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4261703764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เลย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260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260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2446404824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หนองคาย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150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300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686372172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ฉะเชิงเทรา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300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300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2065795437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สระแก้ว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236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371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2465480483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กำแพงเพชร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300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410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2114227028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เชียงราย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220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470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1598441034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เชียงใหม่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300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410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2889350958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ยโสธร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300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520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3584900013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12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ศรีสะเกษ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400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400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499345503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หนองบัวลำภู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200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500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3275032421"/>
                  </a:ext>
                </a:extLst>
              </a:tr>
              <a:tr h="92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อุบลราชธานี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500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3429" marR="3429" marT="3429" marB="0" anchor="b"/>
                </a:tc>
                <a:extLst>
                  <a:ext uri="{0D108BD9-81ED-4DB2-BD59-A6C34878D82A}">
                    <a16:rowId xmlns:a16="http://schemas.microsoft.com/office/drawing/2014/main" val="601706911"/>
                  </a:ext>
                </a:extLst>
              </a:tr>
            </a:tbl>
          </a:graphicData>
        </a:graphic>
      </p:graphicFrame>
      <p:sp>
        <p:nvSpPr>
          <p:cNvPr id="168" name="Rectangle 167">
            <a:extLst>
              <a:ext uri="{FF2B5EF4-FFF2-40B4-BE49-F238E27FC236}">
                <a16:creationId xmlns:a16="http://schemas.microsoft.com/office/drawing/2014/main" id="{38B04B48-B6BE-4448-97C0-701A714C4BA7}"/>
              </a:ext>
            </a:extLst>
          </p:cNvPr>
          <p:cNvSpPr/>
          <p:nvPr/>
        </p:nvSpPr>
        <p:spPr>
          <a:xfrm>
            <a:off x="8295862" y="1021192"/>
            <a:ext cx="399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รายชื่อ ส.ป.ก. จังหวัด กลุ่มที่ 2 (ที่ดินชุมชน)</a:t>
            </a:r>
          </a:p>
        </p:txBody>
      </p:sp>
    </p:spTree>
    <p:extLst>
      <p:ext uri="{BB962C8B-B14F-4D97-AF65-F5344CB8AC3E}">
        <p14:creationId xmlns:p14="http://schemas.microsoft.com/office/powerpoint/2010/main" val="93625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F0C10FF-EFE0-4EA8-A131-F5590EF0F7F2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B0C2A-A9AC-4F3E-9AD5-44469EEE4FE6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CEC944-8D96-4EB3-9B07-E6D104749EB7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CB294A-E53D-4493-B01A-D510E1216F7B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633C68-BAA8-40D8-A71C-62341B71DE81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828F51-2397-47CE-9FCF-0A449C8C5D8E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5B46BD-4900-49CC-865B-13643219E2EC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D6451-0FCE-4A4E-B66D-B735BA4BA52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0E20F6-3582-4A39-B1AB-3613AF4E7265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D1EE1C-11BF-4143-A2D8-E2C1EF9CA27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B09039D-9731-42BB-B6AF-2C5E7029C47A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81C018-8E08-4567-B697-AEDA21B765EF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EFC1EF-5E5B-48F7-96E9-429DBF833277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8B911DC-2903-41F8-98E7-3FCF58517FF8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DE427-9AF2-4379-AB66-2868397F409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4FDF75-7BEC-4EAD-B5D2-3D9E4EDC345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57F487-5E3F-4B41-A28F-DE511A3F21E7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559A67-2BC4-438A-B568-2FD3E4C7E2DF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8EA97-B9B1-4F5D-8D71-A55DCEF9352A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519D70-474B-4D26-B3F4-C888E355704C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2B6FF1F-2825-4D28-87E7-1E5B41086661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E7E0BA-8ECA-49C6-B8E2-2A81B3F6A0C5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93D6228-94D7-4CC4-952D-2C9EC9832086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C7368C-F917-4691-8899-06DFC6D31309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834EC0-DE93-4529-9DAA-1ED3C224D2A1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3F121A-7D76-44C0-8F38-ABBEF9375A1D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A962D8-295F-42E6-929F-545D225DD9DC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4932C7-088A-4912-85DD-58429B1EA86E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5B5E8F-0551-4EC3-8B9B-1ACBAEE0CF9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89DE41-04E8-4307-AB19-A062F0CC9C07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3ADBA9-8B23-4D26-9C1D-AF1F49720577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A970CE-2032-481B-A40D-7C728AC31A1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633038-167F-47E9-AF2D-8AF116C9F800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28F16C-C994-4113-B97A-4AB27847079C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CEBF676-C1BF-44AF-B37B-6F15CC9AB355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706E09-07A1-4650-8C88-660F0BD0629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F7D6D3-7283-43C8-AA2D-C3F9873FB529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F8C2A2C-7406-4897-AE92-A582EDF3995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86FC3-4B5B-4293-8E39-2B5594E22BB6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7C968D5-B05B-4FE8-AF4D-980258ECC917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35BA67-4344-4FC5-9BD6-625A56A7EEA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E27B9B-B257-4930-8136-452ED99BF415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9B68B79-ECB1-4B01-A65A-D6529B7AA323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BB1E39-6BBD-4745-935A-A58668AE5E0E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DCCE81-0A13-4312-A4C3-6FB5661768A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A0904F-894A-4E43-BB29-FEAE44A5FD6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E9EAE50-2C57-49D6-AD2E-EE2BAB1138B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3B66A17-13D4-4784-A1D9-06397013BDC9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0F1E10-EB5C-4259-820C-BB891D6F842C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2892E2-0CA6-4431-A502-80C4E372F9B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F5824C-C864-4711-86B2-3F2C1E001658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642A6D-FF0F-4B0F-B3B7-860E5A97CEDF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E477CB5-1593-42B1-93B2-0F746C7B795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24D4EB-C6F2-4A56-AC51-768C472DF696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665EAC-7CF6-420F-9D55-8053123A20C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C57460E-F712-4ABF-8B89-04CCDEE82BC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DEBC3B-7928-485D-9AD4-C091A3D8D422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BDFA2A2-B824-430D-9FEE-79BC6F90EA67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D14E96-937B-4369-9C8E-EE8A2F672796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2C0D6F-0E4E-4C47-A94D-FD961FBCE128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AC681-141F-4B28-860E-8F4F6E95795E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9A75AFE-045C-4398-95B9-5EB7B318E127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EE385DA-194B-455F-8E44-DE4C57BBB7D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0036F8-FA61-462D-8D1A-C1ACCB0F0FE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296608-F5F5-4481-8D30-8768FE862B36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53D7474-2947-489E-ADF6-4953368109DD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E4F4E4-F967-4CBC-AB4C-F1A4A4D40B1C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352697-C41A-4A68-9B9A-5DC06D16B300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E386474-30E6-402C-9385-3DD834FC469D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0D641D-6C77-4B93-B657-1DF95F521FD5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59882AC-1341-45F9-B0D1-C3F19FB2F24B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19621B-4C0B-461D-9C76-A05100CD821F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8A819EF-AB76-4602-8D2C-AB322651597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D22293-C439-4C6C-A602-4BBA98C05DD5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9AAD4C-BB99-48C6-B2A6-D28E21584A9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352FE2-85C5-48FB-B7D5-09AC6C32C1A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16EFA-CAA6-4E79-BA66-65D5C76C0481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64276D-93CE-44CC-967F-884BA0EC8407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89B3077-DFF3-4014-9F19-C613677A7720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5C6A173-E649-431F-AE1E-417F3CE38CD9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B55DCFC-43A5-4DC6-8024-0B8E4E4F836E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13DB3F-0E30-4CFF-A894-506668C12DFD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61B545-CC4E-44BA-8507-8903067D156A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DA70D25-804C-4C2B-8C14-FC64B0681509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65786AC-E831-47BF-8B80-3D989A9E7D8C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E43DECB-13C7-45FA-8F6D-B1060E9C1ACC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C5DE94A-93B2-4FBA-8D00-7B7D42FABDDC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705135-ACBF-4A90-9B17-58A4D7DE326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F25690-F60D-4AC8-B350-2329FBF02B48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5E036A9-68C9-4729-8BD9-CD585BB21BE0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31737B-6E38-4D6C-A9AB-8F4A9350166D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AC2C369-AB28-4C85-A98C-8E54E0E9BDC9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F58B2-9AA0-45DA-BF78-12CF64F7D2D3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29EBCE7-226B-4123-9923-D7E71E613177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D6243F0-769A-489E-93BF-5F22683346F0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E82E0FD-AC0E-41A1-AFC2-B99E5A671E37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DA2CBC-437D-4B74-B934-1ED7143CBCB0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B82C787E-C20D-4281-9072-6FA0B4907C68}"/>
              </a:ext>
            </a:extLst>
          </p:cNvPr>
          <p:cNvSpPr/>
          <p:nvPr/>
        </p:nvSpPr>
        <p:spPr>
          <a:xfrm>
            <a:off x="10337722" y="3274314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1ADD1A-232D-4D4D-8209-697770951DD3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147" name="직사각형 64">
            <a:extLst>
              <a:ext uri="{FF2B5EF4-FFF2-40B4-BE49-F238E27FC236}">
                <a16:creationId xmlns:a16="http://schemas.microsoft.com/office/drawing/2014/main" id="{E7F01F7B-1000-4579-A66C-37F3E491FEB9}"/>
              </a:ext>
            </a:extLst>
          </p:cNvPr>
          <p:cNvSpPr/>
          <p:nvPr/>
        </p:nvSpPr>
        <p:spPr>
          <a:xfrm>
            <a:off x="1055187" y="368570"/>
            <a:ext cx="5863037" cy="715497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3" name="직사각형 2">
            <a:extLst>
              <a:ext uri="{FF2B5EF4-FFF2-40B4-BE49-F238E27FC236}">
                <a16:creationId xmlns:a16="http://schemas.microsoft.com/office/drawing/2014/main" id="{29182A09-2BAA-4AB3-88CB-F4370EC0B006}"/>
              </a:ext>
            </a:extLst>
          </p:cNvPr>
          <p:cNvSpPr/>
          <p:nvPr/>
        </p:nvSpPr>
        <p:spPr>
          <a:xfrm>
            <a:off x="1133311" y="434023"/>
            <a:ext cx="5681586" cy="560693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th-TH" sz="2800" b="1" kern="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ส.ป.ก.จังหวัดที่มีแผนงาน 700 รายขึ้นไป</a:t>
            </a:r>
            <a:endParaRPr lang="ko-KR" altLang="en-US" sz="3600" kern="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63" name="Rounded Rectangle 30">
            <a:extLst>
              <a:ext uri="{FF2B5EF4-FFF2-40B4-BE49-F238E27FC236}">
                <a16:creationId xmlns:a16="http://schemas.microsoft.com/office/drawing/2014/main" id="{0D9B4C79-8F8E-4001-96C3-9B578607A4EF}"/>
              </a:ext>
            </a:extLst>
          </p:cNvPr>
          <p:cNvSpPr/>
          <p:nvPr/>
        </p:nvSpPr>
        <p:spPr>
          <a:xfrm rot="18900000" flipH="1">
            <a:off x="277620" y="25459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D00BA59-95EE-482E-8ABD-3CFE24170CBC}"/>
              </a:ext>
            </a:extLst>
          </p:cNvPr>
          <p:cNvSpPr/>
          <p:nvPr/>
        </p:nvSpPr>
        <p:spPr>
          <a:xfrm>
            <a:off x="467179" y="9678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62C1C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28945FF2-86D2-4F19-9B3B-89B87EC3F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71642"/>
              </p:ext>
            </p:extLst>
          </p:nvPr>
        </p:nvGraphicFramePr>
        <p:xfrm>
          <a:off x="399321" y="1633349"/>
          <a:ext cx="7327901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278">
                  <a:extLst>
                    <a:ext uri="{9D8B030D-6E8A-4147-A177-3AD203B41FA5}">
                      <a16:colId xmlns:a16="http://schemas.microsoft.com/office/drawing/2014/main" val="120082142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1880620434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343202367"/>
                    </a:ext>
                  </a:extLst>
                </a:gridCol>
                <a:gridCol w="821052">
                  <a:extLst>
                    <a:ext uri="{9D8B030D-6E8A-4147-A177-3AD203B41FA5}">
                      <a16:colId xmlns:a16="http://schemas.microsoft.com/office/drawing/2014/main" val="2104298905"/>
                    </a:ext>
                  </a:extLst>
                </a:gridCol>
                <a:gridCol w="784465">
                  <a:extLst>
                    <a:ext uri="{9D8B030D-6E8A-4147-A177-3AD203B41FA5}">
                      <a16:colId xmlns:a16="http://schemas.microsoft.com/office/drawing/2014/main" val="231033790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4270885165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3001158235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1911789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9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577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2.สอบสวนสิทธิ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134892"/>
                  </a:ext>
                </a:extLst>
              </a:tr>
            </a:tbl>
          </a:graphicData>
        </a:graphic>
      </p:graphicFrame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3359D00E-1D1F-4D09-B87A-F2F45FD13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98045"/>
              </p:ext>
            </p:extLst>
          </p:nvPr>
        </p:nvGraphicFramePr>
        <p:xfrm>
          <a:off x="293203" y="3839696"/>
          <a:ext cx="7770142" cy="1874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0065">
                  <a:extLst>
                    <a:ext uri="{9D8B030D-6E8A-4147-A177-3AD203B41FA5}">
                      <a16:colId xmlns:a16="http://schemas.microsoft.com/office/drawing/2014/main" val="1997422324"/>
                    </a:ext>
                  </a:extLst>
                </a:gridCol>
                <a:gridCol w="876781">
                  <a:extLst>
                    <a:ext uri="{9D8B030D-6E8A-4147-A177-3AD203B41FA5}">
                      <a16:colId xmlns:a16="http://schemas.microsoft.com/office/drawing/2014/main" val="560761373"/>
                    </a:ext>
                  </a:extLst>
                </a:gridCol>
                <a:gridCol w="774681">
                  <a:extLst>
                    <a:ext uri="{9D8B030D-6E8A-4147-A177-3AD203B41FA5}">
                      <a16:colId xmlns:a16="http://schemas.microsoft.com/office/drawing/2014/main" val="813869744"/>
                    </a:ext>
                  </a:extLst>
                </a:gridCol>
                <a:gridCol w="839238">
                  <a:extLst>
                    <a:ext uri="{9D8B030D-6E8A-4147-A177-3AD203B41FA5}">
                      <a16:colId xmlns:a16="http://schemas.microsoft.com/office/drawing/2014/main" val="254165398"/>
                    </a:ext>
                  </a:extLst>
                </a:gridCol>
                <a:gridCol w="828478">
                  <a:extLst>
                    <a:ext uri="{9D8B030D-6E8A-4147-A177-3AD203B41FA5}">
                      <a16:colId xmlns:a16="http://schemas.microsoft.com/office/drawing/2014/main" val="2712857926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2999798186"/>
                    </a:ext>
                  </a:extLst>
                </a:gridCol>
                <a:gridCol w="860756">
                  <a:extLst>
                    <a:ext uri="{9D8B030D-6E8A-4147-A177-3AD203B41FA5}">
                      <a16:colId xmlns:a16="http://schemas.microsoft.com/office/drawing/2014/main" val="1607119955"/>
                    </a:ext>
                  </a:extLst>
                </a:gridCol>
                <a:gridCol w="890146">
                  <a:extLst>
                    <a:ext uri="{9D8B030D-6E8A-4147-A177-3AD203B41FA5}">
                      <a16:colId xmlns:a16="http://schemas.microsoft.com/office/drawing/2014/main" val="2331919794"/>
                    </a:ext>
                  </a:extLst>
                </a:gridCol>
              </a:tblGrid>
              <a:tr h="5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หน่วยวัด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1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2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3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4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b="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ระดับ 5</a:t>
                      </a:r>
                      <a:endParaRPr lang="en-US" sz="2000" b="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58723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1.1 สำรวจรังวัด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885102"/>
                  </a:ext>
                </a:extLst>
              </a:tr>
              <a:tr h="3858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1.2 ส่งรายการคำนวณ (คิดเทียบผลรังวัด)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228516"/>
                  </a:ext>
                </a:extLst>
              </a:tr>
              <a:tr h="2572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IT๙" panose="020B0500040200020003" pitchFamily="34" charset="-34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 จัดทำส.ป.ก.4-01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ea typeface="Calibri" panose="020F0502020204030204" pitchFamily="34" charset="0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000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2000" dirty="0">
                        <a:effectLst/>
                        <a:latin typeface="TH Fah kwang" panose="02000506000000020004" pitchFamily="2" charset="-34"/>
                        <a:ea typeface="Calibri" panose="020F0502020204030204" pitchFamily="34" charset="0"/>
                        <a:cs typeface="TH Fah kwang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167792"/>
                  </a:ext>
                </a:extLst>
              </a:tr>
            </a:tbl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04800CFD-9127-4A17-950D-01BBAE312D5E}"/>
              </a:ext>
            </a:extLst>
          </p:cNvPr>
          <p:cNvSpPr/>
          <p:nvPr/>
        </p:nvSpPr>
        <p:spPr>
          <a:xfrm>
            <a:off x="2732691" y="347036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2 (1 เม.ย. 63 – 30 ก.ย. 63)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41CFD4F-FC4C-4AB0-AAC8-50E353FF1C6F}"/>
              </a:ext>
            </a:extLst>
          </p:cNvPr>
          <p:cNvSpPr/>
          <p:nvPr/>
        </p:nvSpPr>
        <p:spPr>
          <a:xfrm>
            <a:off x="2732691" y="1151130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 (1 ต.ค. 62 – 31 มี.ค. 63)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A7DE3F-950F-49F0-B5E7-F37405595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52894"/>
              </p:ext>
            </p:extLst>
          </p:nvPr>
        </p:nvGraphicFramePr>
        <p:xfrm>
          <a:off x="8302544" y="936970"/>
          <a:ext cx="3398521" cy="2466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51">
                  <a:extLst>
                    <a:ext uri="{9D8B030D-6E8A-4147-A177-3AD203B41FA5}">
                      <a16:colId xmlns:a16="http://schemas.microsoft.com/office/drawing/2014/main" val="1564365748"/>
                    </a:ext>
                  </a:extLst>
                </a:gridCol>
                <a:gridCol w="1056852">
                  <a:extLst>
                    <a:ext uri="{9D8B030D-6E8A-4147-A177-3AD203B41FA5}">
                      <a16:colId xmlns:a16="http://schemas.microsoft.com/office/drawing/2014/main" val="742202625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421732523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653664283"/>
                    </a:ext>
                  </a:extLst>
                </a:gridCol>
              </a:tblGrid>
              <a:tr h="763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ลำดับ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เกณฑ์/จังหวัด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แผนงานจัดที่ดินชุมชน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71829"/>
                  </a:ext>
                </a:extLst>
              </a:tr>
              <a:tr h="763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รังวัด (ไร่)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จัดที่ดิน (ราย)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05886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นครสวรรค์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520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800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48702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เพชรบูรณ์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1,000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1,000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18378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สุรินทร์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200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   700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78246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ชัยภูมิ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1,500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2,000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29862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นครราชสีมา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6,000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6,000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31784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บุรีรัมย์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400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1,200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55258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สกลนคร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600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58102"/>
                  </a:ext>
                </a:extLst>
              </a:tr>
              <a:tr h="76339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อุดรธานี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1,230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        1,280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2827" marR="2827" marT="28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27042"/>
                  </a:ext>
                </a:extLst>
              </a:tr>
            </a:tbl>
          </a:graphicData>
        </a:graphic>
      </p:graphicFrame>
      <p:sp>
        <p:nvSpPr>
          <p:cNvPr id="167" name="Rectangle 166">
            <a:extLst>
              <a:ext uri="{FF2B5EF4-FFF2-40B4-BE49-F238E27FC236}">
                <a16:creationId xmlns:a16="http://schemas.microsoft.com/office/drawing/2014/main" id="{9D2444D0-A6E6-49B6-AC12-3CD4C8CFE83D}"/>
              </a:ext>
            </a:extLst>
          </p:cNvPr>
          <p:cNvSpPr/>
          <p:nvPr/>
        </p:nvSpPr>
        <p:spPr>
          <a:xfrm>
            <a:off x="8267335" y="289398"/>
            <a:ext cx="360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รายชื่อ ส.ป.ก. จังหวัด กลุ่มที่ 3 (ที่ดินชุมชน)</a:t>
            </a:r>
          </a:p>
        </p:txBody>
      </p:sp>
    </p:spTree>
    <p:extLst>
      <p:ext uri="{BB962C8B-B14F-4D97-AF65-F5344CB8AC3E}">
        <p14:creationId xmlns:p14="http://schemas.microsoft.com/office/powerpoint/2010/main" val="225232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2BF005-63B5-4572-962A-2FECDC999902}"/>
              </a:ext>
            </a:extLst>
          </p:cNvPr>
          <p:cNvGrpSpPr/>
          <p:nvPr/>
        </p:nvGrpSpPr>
        <p:grpSpPr>
          <a:xfrm>
            <a:off x="2399252" y="1375030"/>
            <a:ext cx="2497316" cy="4589322"/>
            <a:chOff x="526172" y="1575982"/>
            <a:chExt cx="2497316" cy="4589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48F52B-4737-4753-A492-1D14ED2BA644}"/>
                </a:ext>
              </a:extLst>
            </p:cNvPr>
            <p:cNvSpPr/>
            <p:nvPr/>
          </p:nvSpPr>
          <p:spPr>
            <a:xfrm>
              <a:off x="526172" y="4666470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7CC5C9A-3DDE-454F-BD0D-66330CDEBE07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7F23B44D-3994-480B-8AF2-9F4E39BCFEF3}"/>
                </a:ext>
              </a:extLst>
            </p:cNvPr>
            <p:cNvSpPr/>
            <p:nvPr/>
          </p:nvSpPr>
          <p:spPr>
            <a:xfrm>
              <a:off x="755488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D718A301-8213-468B-BB90-169DA8C7AB80}"/>
                </a:ext>
              </a:extLst>
            </p:cNvPr>
            <p:cNvSpPr/>
            <p:nvPr/>
          </p:nvSpPr>
          <p:spPr>
            <a:xfrm>
              <a:off x="526172" y="3899900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5ABC8-2048-49B9-9EF6-8C7841CE7CA2}"/>
              </a:ext>
            </a:extLst>
          </p:cNvPr>
          <p:cNvGrpSpPr/>
          <p:nvPr/>
        </p:nvGrpSpPr>
        <p:grpSpPr>
          <a:xfrm>
            <a:off x="4817086" y="1375030"/>
            <a:ext cx="2475173" cy="4589322"/>
            <a:chOff x="548315" y="1575982"/>
            <a:chExt cx="2475173" cy="458932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329877-63E2-43B5-A6FF-4CC5A28E9107}"/>
                </a:ext>
              </a:extLst>
            </p:cNvPr>
            <p:cNvSpPr/>
            <p:nvPr/>
          </p:nvSpPr>
          <p:spPr>
            <a:xfrm>
              <a:off x="548315" y="4687903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6D9A34E-39C3-4D1F-BF6E-063FC7F1949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D9E68232-405B-44A5-B00C-067D5A01A083}"/>
                </a:ext>
              </a:extLst>
            </p:cNvPr>
            <p:cNvSpPr/>
            <p:nvPr/>
          </p:nvSpPr>
          <p:spPr>
            <a:xfrm>
              <a:off x="755488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E8C055B5-9E48-4FE7-A1BA-6E492B50E383}"/>
                </a:ext>
              </a:extLst>
            </p:cNvPr>
            <p:cNvSpPr/>
            <p:nvPr/>
          </p:nvSpPr>
          <p:spPr>
            <a:xfrm>
              <a:off x="548315" y="3921333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2593E-0443-4553-BEAA-60DA2324CBC0}"/>
              </a:ext>
            </a:extLst>
          </p:cNvPr>
          <p:cNvGrpSpPr/>
          <p:nvPr/>
        </p:nvGrpSpPr>
        <p:grpSpPr>
          <a:xfrm>
            <a:off x="7232067" y="1375030"/>
            <a:ext cx="2482033" cy="4589322"/>
            <a:chOff x="541367" y="1575982"/>
            <a:chExt cx="2482033" cy="458932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D3D67AD-DB0D-4BCD-9C47-40EED35D0F5C}"/>
                </a:ext>
              </a:extLst>
            </p:cNvPr>
            <p:cNvSpPr/>
            <p:nvPr/>
          </p:nvSpPr>
          <p:spPr>
            <a:xfrm>
              <a:off x="541367" y="4652557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C8D99D3-7328-4927-B91E-030C911C3A33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5B3C6428-714B-4BEE-8A6B-C08898931E35}"/>
                </a:ext>
              </a:extLst>
            </p:cNvPr>
            <p:cNvSpPr/>
            <p:nvPr/>
          </p:nvSpPr>
          <p:spPr>
            <a:xfrm>
              <a:off x="744767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F76C07D3-97D5-4F0E-9458-F38F526CEC5B}"/>
                </a:ext>
              </a:extLst>
            </p:cNvPr>
            <p:cNvSpPr/>
            <p:nvPr/>
          </p:nvSpPr>
          <p:spPr>
            <a:xfrm>
              <a:off x="550601" y="3897701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C45BDFF1-5539-47B7-B292-28372909A427}"/>
              </a:ext>
            </a:extLst>
          </p:cNvPr>
          <p:cNvGrpSpPr/>
          <p:nvPr/>
        </p:nvGrpSpPr>
        <p:grpSpPr>
          <a:xfrm>
            <a:off x="5925" y="1375030"/>
            <a:ext cx="2493170" cy="4589322"/>
            <a:chOff x="530230" y="1575982"/>
            <a:chExt cx="2493170" cy="4589322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EE378CD5-C1D3-4CE7-9152-5DDD84EA300C}"/>
                </a:ext>
              </a:extLst>
            </p:cNvPr>
            <p:cNvSpPr/>
            <p:nvPr/>
          </p:nvSpPr>
          <p:spPr>
            <a:xfrm>
              <a:off x="530230" y="4687903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D045387-6A99-405F-A29C-E0331DDFBE0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71BF3FA3-85C7-44BA-A453-AC045A75BF1D}"/>
                </a:ext>
              </a:extLst>
            </p:cNvPr>
            <p:cNvSpPr/>
            <p:nvPr/>
          </p:nvSpPr>
          <p:spPr>
            <a:xfrm>
              <a:off x="753321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FA59C5C5-8758-4EB1-9E94-6FA6142037F5}"/>
                </a:ext>
              </a:extLst>
            </p:cNvPr>
            <p:cNvSpPr/>
            <p:nvPr/>
          </p:nvSpPr>
          <p:spPr>
            <a:xfrm>
              <a:off x="530230" y="3921333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3" name="Group 3">
            <a:extLst>
              <a:ext uri="{FF2B5EF4-FFF2-40B4-BE49-F238E27FC236}">
                <a16:creationId xmlns:a16="http://schemas.microsoft.com/office/drawing/2014/main" id="{8704792C-3A32-4B6A-A517-E26908AF22C3}"/>
              </a:ext>
            </a:extLst>
          </p:cNvPr>
          <p:cNvGrpSpPr/>
          <p:nvPr/>
        </p:nvGrpSpPr>
        <p:grpSpPr>
          <a:xfrm>
            <a:off x="9656473" y="1375030"/>
            <a:ext cx="2491751" cy="4589322"/>
            <a:chOff x="532276" y="1575982"/>
            <a:chExt cx="2491751" cy="458932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FAAA6E04-D901-450B-9035-F05FD3A2B570}"/>
                </a:ext>
              </a:extLst>
            </p:cNvPr>
            <p:cNvSpPr/>
            <p:nvPr/>
          </p:nvSpPr>
          <p:spPr>
            <a:xfrm>
              <a:off x="532276" y="4622242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Rounded Rectangle 5">
              <a:extLst>
                <a:ext uri="{FF2B5EF4-FFF2-40B4-BE49-F238E27FC236}">
                  <a16:creationId xmlns:a16="http://schemas.microsoft.com/office/drawing/2014/main" id="{E0D5E2EF-329B-46E9-8FED-970AF507F89E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Round Same Side Corner Rectangle 6">
              <a:extLst>
                <a:ext uri="{FF2B5EF4-FFF2-40B4-BE49-F238E27FC236}">
                  <a16:creationId xmlns:a16="http://schemas.microsoft.com/office/drawing/2014/main" id="{EE520273-9287-4226-B363-757BEF2E2F80}"/>
                </a:ext>
              </a:extLst>
            </p:cNvPr>
            <p:cNvSpPr/>
            <p:nvPr/>
          </p:nvSpPr>
          <p:spPr>
            <a:xfrm>
              <a:off x="756027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Right Arrow 7">
              <a:extLst>
                <a:ext uri="{FF2B5EF4-FFF2-40B4-BE49-F238E27FC236}">
                  <a16:creationId xmlns:a16="http://schemas.microsoft.com/office/drawing/2014/main" id="{80B9B6C3-34FE-46DA-B3B7-131DDCA6054E}"/>
                </a:ext>
              </a:extLst>
            </p:cNvPr>
            <p:cNvSpPr/>
            <p:nvPr/>
          </p:nvSpPr>
          <p:spPr>
            <a:xfrm>
              <a:off x="532276" y="3855672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A621CBA-63AC-4440-9528-B57AA06F011D}"/>
              </a:ext>
            </a:extLst>
          </p:cNvPr>
          <p:cNvSpPr txBox="1">
            <a:spLocks/>
          </p:cNvSpPr>
          <p:nvPr/>
        </p:nvSpPr>
        <p:spPr>
          <a:xfrm>
            <a:off x="157716" y="196637"/>
            <a:ext cx="11876568" cy="7974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4.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ระดับความสำเร็จการบริหารจัดการที่ดินเอกชนที่จัดซื้อ (แปลงว่าง)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(10)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D9C997-7550-40A1-8719-A8B5BD4A2B5F}"/>
              </a:ext>
            </a:extLst>
          </p:cNvPr>
          <p:cNvSpPr/>
          <p:nvPr/>
        </p:nvSpPr>
        <p:spPr>
          <a:xfrm>
            <a:off x="258289" y="2111103"/>
            <a:ext cx="21207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จัดทำแผนการจัดที่ดิน และแผนผังการใช้ประโยชน์ในที่ดินเอกชนแปลงว่างเพื่อให้ทราบจำนวนเกษตรกรที่จะได้รับการจัดที่ดิน และขนาด/จำนวน     เนื้อที่การใช้ประโยชน์ในที่ดินหรือจัดให้กับเกษตรกร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517513-E6CA-49E2-B6D5-9BDBD1E3F72F}"/>
              </a:ext>
            </a:extLst>
          </p:cNvPr>
          <p:cNvSpPr/>
          <p:nvPr/>
        </p:nvSpPr>
        <p:spPr>
          <a:xfrm>
            <a:off x="666782" y="129639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A4F351-2E5F-4D61-B1DE-358B7D5C2A60}"/>
              </a:ext>
            </a:extLst>
          </p:cNvPr>
          <p:cNvSpPr/>
          <p:nvPr/>
        </p:nvSpPr>
        <p:spPr>
          <a:xfrm>
            <a:off x="3032355" y="129639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6663AC-EFBD-481C-A4BB-3BFAA8ECEC42}"/>
              </a:ext>
            </a:extLst>
          </p:cNvPr>
          <p:cNvSpPr/>
          <p:nvPr/>
        </p:nvSpPr>
        <p:spPr>
          <a:xfrm>
            <a:off x="5336559" y="128064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3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8C3FBC-87C7-4F19-A610-A4521B8DCB70}"/>
              </a:ext>
            </a:extLst>
          </p:cNvPr>
          <p:cNvSpPr/>
          <p:nvPr/>
        </p:nvSpPr>
        <p:spPr>
          <a:xfrm>
            <a:off x="7758488" y="131139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4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DDE6D1-6D08-4377-951C-5092C71796A2}"/>
              </a:ext>
            </a:extLst>
          </p:cNvPr>
          <p:cNvSpPr/>
          <p:nvPr/>
        </p:nvSpPr>
        <p:spPr>
          <a:xfrm>
            <a:off x="10247915" y="129639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5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29834A-A3D5-480E-AB20-B9584358CAC2}"/>
              </a:ext>
            </a:extLst>
          </p:cNvPr>
          <p:cNvSpPr/>
          <p:nvPr/>
        </p:nvSpPr>
        <p:spPr>
          <a:xfrm>
            <a:off x="458958" y="3894154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ADB4FD-6B5D-4A66-A9A8-9051E280835B}"/>
              </a:ext>
            </a:extLst>
          </p:cNvPr>
          <p:cNvSpPr/>
          <p:nvPr/>
        </p:nvSpPr>
        <p:spPr>
          <a:xfrm>
            <a:off x="2896716" y="3863765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0DD2C3-AFD2-4413-A689-1EE1A481560B}"/>
              </a:ext>
            </a:extLst>
          </p:cNvPr>
          <p:cNvSpPr/>
          <p:nvPr/>
        </p:nvSpPr>
        <p:spPr>
          <a:xfrm>
            <a:off x="5252560" y="3878596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47F379-09BC-48C8-AE60-C7CEB54C80D4}"/>
              </a:ext>
            </a:extLst>
          </p:cNvPr>
          <p:cNvSpPr/>
          <p:nvPr/>
        </p:nvSpPr>
        <p:spPr>
          <a:xfrm>
            <a:off x="7667726" y="3856952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9B03F7-1F78-4F33-B359-DBEEA4ED1801}"/>
              </a:ext>
            </a:extLst>
          </p:cNvPr>
          <p:cNvSpPr/>
          <p:nvPr/>
        </p:nvSpPr>
        <p:spPr>
          <a:xfrm>
            <a:off x="10177129" y="3819536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23ED4-007D-45C0-84D0-9E3DBA1AC4C8}"/>
              </a:ext>
            </a:extLst>
          </p:cNvPr>
          <p:cNvSpPr/>
          <p:nvPr/>
        </p:nvSpPr>
        <p:spPr>
          <a:xfrm>
            <a:off x="2602418" y="2150490"/>
            <a:ext cx="2267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จัดทำบัญชีคัดแยกผู้ขึ้นทะเบียนผู้ไร้ที่ดินทำกินออกเป็นหมู่บ้าน และตำบล และนำบัญชีรายชื่อที่ได้คัดแยกไว้ ส่งให้ผู้ปกครองท้องที่เพื่อประชาสัมพันธ์แนวทางในการดำเนินการ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6D8BD6-6807-46D7-90A3-7F60E4EC21C0}"/>
              </a:ext>
            </a:extLst>
          </p:cNvPr>
          <p:cNvSpPr/>
          <p:nvPr/>
        </p:nvSpPr>
        <p:spPr>
          <a:xfrm>
            <a:off x="5061526" y="2225493"/>
            <a:ext cx="2172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สำรวจรังวัด ปูผังแบ่งแปลงที่ดิน และสอบสวนสิทธิการเป็นเกษตรกรตามที่มีการคัดกรองและยื่นคำขอเข้าทำประโยชน์ในเขตปฏิรูปที่ดิน ร้อยละ 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1A95A9-3B43-4782-A75D-8BF4E5FEBDB8}"/>
              </a:ext>
            </a:extLst>
          </p:cNvPr>
          <p:cNvSpPr/>
          <p:nvPr/>
        </p:nvSpPr>
        <p:spPr>
          <a:xfrm>
            <a:off x="7483211" y="2261235"/>
            <a:ext cx="2172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สำรวจรังวัด ปูผังแบ่งแปลงที่ดิน และสอบสวนสิทธิการเป็นเกษตรกรตามที่มีการคัดกรองและยื่นคำขอเข้าทำประโยชน์ในเขตปฏิรูปที่ดิน ร้อยละ 15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EA7563-7296-4258-80AD-B992DD17570D}"/>
              </a:ext>
            </a:extLst>
          </p:cNvPr>
          <p:cNvSpPr/>
          <p:nvPr/>
        </p:nvSpPr>
        <p:spPr>
          <a:xfrm>
            <a:off x="9879146" y="2261235"/>
            <a:ext cx="2172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สำรวจรังวัด ปูผังแบ่งแปลงที่ดิน และสอบสวนสิทธิการเป็นเกษตรกรตามที่มีการคัดกรองและยื่นคำขอเข้าทำประโยชน์ในเขตปฏิรูปที่ดิน ร้อยละ 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CD759-B44A-4DF7-B32B-64267A0CC112}"/>
              </a:ext>
            </a:extLst>
          </p:cNvPr>
          <p:cNvSpPr/>
          <p:nvPr/>
        </p:nvSpPr>
        <p:spPr>
          <a:xfrm>
            <a:off x="375211" y="4926683"/>
            <a:ext cx="1886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ความสำเร็จการจัดที่ดินฯ </a:t>
            </a: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ได้น้อยกว่าหรือเท่ากับร้อยละ 59</a:t>
            </a:r>
            <a:endParaRPr lang="th-TH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6109184-0A32-4130-AB47-C82944D77EB6}"/>
              </a:ext>
            </a:extLst>
          </p:cNvPr>
          <p:cNvSpPr/>
          <p:nvPr/>
        </p:nvSpPr>
        <p:spPr>
          <a:xfrm>
            <a:off x="2775165" y="4880525"/>
            <a:ext cx="192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ความสำเร็จการจัดที่ดินฯ </a:t>
            </a: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ได้น้อยกว่าหรือเท่ากับร้อยละ 60 - 69</a:t>
            </a:r>
            <a:endParaRPr lang="th-TH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D24ED1-1E05-4255-9881-0FAAF0B405D8}"/>
              </a:ext>
            </a:extLst>
          </p:cNvPr>
          <p:cNvSpPr/>
          <p:nvPr/>
        </p:nvSpPr>
        <p:spPr>
          <a:xfrm>
            <a:off x="5116053" y="4880525"/>
            <a:ext cx="2005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ความสำเร็จการจัดที่ดินฯ </a:t>
            </a: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ได้น้อยกว่าหรือเท่ากับร้อยละ 70 - 79</a:t>
            </a:r>
            <a:endParaRPr lang="th-TH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7EAA85-29CF-4DBD-B0D5-BA45BBF2B3D7}"/>
              </a:ext>
            </a:extLst>
          </p:cNvPr>
          <p:cNvSpPr/>
          <p:nvPr/>
        </p:nvSpPr>
        <p:spPr>
          <a:xfrm>
            <a:off x="7581167" y="4856402"/>
            <a:ext cx="1943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ความสำเร็จการจัดที่ดินฯ </a:t>
            </a: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ได้น้อยกว่าหรือเท่ากับร้อยละ 80 - 89</a:t>
            </a:r>
            <a:endParaRPr lang="th-TH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51CE3E-1BA1-4C7B-ADEF-2024BC873E20}"/>
              </a:ext>
            </a:extLst>
          </p:cNvPr>
          <p:cNvSpPr/>
          <p:nvPr/>
        </p:nvSpPr>
        <p:spPr>
          <a:xfrm>
            <a:off x="9971314" y="4831315"/>
            <a:ext cx="1953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ความสำเร็จการจัดที่ดินฯ </a:t>
            </a: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ได้มากว่าหรือเท่ากับ</a:t>
            </a: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90</a:t>
            </a:r>
            <a:endParaRPr lang="th-TH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890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3CCD6-B920-4BB0-BB04-84939BA4CE5A}"/>
              </a:ext>
            </a:extLst>
          </p:cNvPr>
          <p:cNvSpPr/>
          <p:nvPr/>
        </p:nvSpPr>
        <p:spPr>
          <a:xfrm>
            <a:off x="5615709" y="2590801"/>
            <a:ext cx="6576291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1CD6C-5517-42B3-BA17-FEFE32B61B1A}"/>
              </a:ext>
            </a:extLst>
          </p:cNvPr>
          <p:cNvSpPr/>
          <p:nvPr/>
        </p:nvSpPr>
        <p:spPr>
          <a:xfrm>
            <a:off x="5615708" y="2690092"/>
            <a:ext cx="6576291" cy="14778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060C4-F643-49C3-9254-16832A19364D}"/>
              </a:ext>
            </a:extLst>
          </p:cNvPr>
          <p:cNvSpPr/>
          <p:nvPr/>
        </p:nvSpPr>
        <p:spPr>
          <a:xfrm>
            <a:off x="5615707" y="1502491"/>
            <a:ext cx="64492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      	</a:t>
            </a:r>
          </a:p>
          <a:p>
            <a:pPr algn="r"/>
            <a:endParaRPr lang="th-TH" sz="4000" b="1" dirty="0">
              <a:solidFill>
                <a:schemeClr val="bg1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r"/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ระเบียบวาระที่ 1</a:t>
            </a:r>
          </a:p>
          <a:p>
            <a:pPr algn="r"/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เรื่องที่ประธานแจ้งให้ที่ประชุมทราบ</a:t>
            </a:r>
            <a:endParaRPr lang="th-TH" sz="4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1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CFE36-3A7B-4808-8824-CC4F87CC2A9E}"/>
              </a:ext>
            </a:extLst>
          </p:cNvPr>
          <p:cNvSpPr/>
          <p:nvPr/>
        </p:nvSpPr>
        <p:spPr>
          <a:xfrm>
            <a:off x="86839" y="261610"/>
            <a:ext cx="8041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000" b="1" spc="-1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ระดับความสำเร็จการบริหารจัดการที่ดินเอกชนที่จัดซื้อ (แปลงว่าง)</a:t>
            </a:r>
          </a:p>
          <a:p>
            <a:pPr algn="ctr">
              <a:spcAft>
                <a:spcPts val="0"/>
              </a:spcAft>
            </a:pPr>
            <a:r>
              <a:rPr lang="th-TH" sz="4000" b="1" spc="-1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ตามแผนงานประจำปีงบประมาณ พ.ศ. </a:t>
            </a:r>
            <a:r>
              <a:rPr lang="en-US" sz="4000" b="1" spc="-1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2562</a:t>
            </a:r>
            <a:endParaRPr lang="en-US" sz="5400" dirty="0">
              <a:solidFill>
                <a:schemeClr val="bg1"/>
              </a:solidFill>
              <a:effectLst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D7F9E-C41E-4062-BFDF-D9A65A8D1129}"/>
              </a:ext>
            </a:extLst>
          </p:cNvPr>
          <p:cNvSpPr/>
          <p:nvPr/>
        </p:nvSpPr>
        <p:spPr>
          <a:xfrm>
            <a:off x="8165804" y="0"/>
            <a:ext cx="4026195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altLang="ko-KR" sz="4400" dirty="0">
              <a:solidFill>
                <a:schemeClr val="tx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6A66736-300F-47BC-9D70-5720E13D287C}"/>
              </a:ext>
            </a:extLst>
          </p:cNvPr>
          <p:cNvSpPr/>
          <p:nvPr/>
        </p:nvSpPr>
        <p:spPr>
          <a:xfrm>
            <a:off x="9654370" y="3285399"/>
            <a:ext cx="1467286" cy="1089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91DDF0-65D3-43C7-99BB-1E78E3287A00}"/>
              </a:ext>
            </a:extLst>
          </p:cNvPr>
          <p:cNvSpPr/>
          <p:nvPr/>
        </p:nvSpPr>
        <p:spPr>
          <a:xfrm>
            <a:off x="9112109" y="2200602"/>
            <a:ext cx="255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000" b="1" spc="-10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ตัวชี้วัดพิเศษ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31DAE9-720A-4053-BE23-41D4CCDD901C}"/>
              </a:ext>
            </a:extLst>
          </p:cNvPr>
          <p:cNvSpPr/>
          <p:nvPr/>
        </p:nvSpPr>
        <p:spPr>
          <a:xfrm>
            <a:off x="391623" y="2275635"/>
            <a:ext cx="76908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1. ส.ป.ก.จังหวัด สามารถดำเนินการจัดที่ดินให้เกษตรกรเข้าทำประโยชน์และจัดทำสัญญาเช่าหรือเช่าซื้อ ได้ไม่น้อยกว่าร้อยละ 70 ของแผนงานประจำปีงบประมาณ พ.ศ. 2562 </a:t>
            </a:r>
            <a:endParaRPr lang="en-US" sz="2800" dirty="0">
              <a:solidFill>
                <a:schemeClr val="bg1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>
              <a:spcAft>
                <a:spcPts val="0"/>
              </a:spcAft>
            </a:pPr>
            <a:r>
              <a:rPr lang="th-TH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ที่กำหนดไว้</a:t>
            </a:r>
            <a:endParaRPr lang="en-US" sz="2800" dirty="0">
              <a:solidFill>
                <a:schemeClr val="bg1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r>
              <a:rPr lang="th-TH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2. รายงานผลการดำเนินการในระบบ.</a:t>
            </a:r>
            <a:r>
              <a:rPr lang="en-US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PARA.</a:t>
            </a:r>
            <a:r>
              <a:rPr lang="th-TH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62.และจัดส่งเอกสารหลักฐานที่เกี่ยวข้องทางไปรษณีย์อิเล็กทรอนิกส์ (</a:t>
            </a:r>
            <a:r>
              <a:rPr lang="en-US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Email) </a:t>
            </a:r>
            <a:r>
              <a:rPr lang="th-TH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ของสำนักจัดการปฏิรูปที่ดิน </a:t>
            </a:r>
            <a:r>
              <a:rPr lang="en-US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landacq@alro.go.th </a:t>
            </a:r>
            <a:r>
              <a:rPr lang="th-TH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หรือ </a:t>
            </a:r>
            <a:r>
              <a:rPr lang="en-US" sz="2800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FTP</a:t>
            </a:r>
            <a:endParaRPr lang="en-US" sz="28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92A9C6-2EBB-48EF-890D-E26D177A19D3}"/>
              </a:ext>
            </a:extLst>
          </p:cNvPr>
          <p:cNvGrpSpPr/>
          <p:nvPr/>
        </p:nvGrpSpPr>
        <p:grpSpPr>
          <a:xfrm>
            <a:off x="6792027" y="4449240"/>
            <a:ext cx="3837600" cy="921656"/>
            <a:chOff x="5896425" y="3794916"/>
            <a:chExt cx="2521384" cy="921656"/>
          </a:xfrm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480A42F7-98C9-435A-9B88-178E8F06DC8D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8">
              <a:extLst>
                <a:ext uri="{FF2B5EF4-FFF2-40B4-BE49-F238E27FC236}">
                  <a16:creationId xmlns:a16="http://schemas.microsoft.com/office/drawing/2014/main" id="{4667DAA3-4D95-402C-B6F5-B1DA5D501B49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EA4828-36F7-4D94-AA43-6DD25DEF5BAE}"/>
              </a:ext>
            </a:extLst>
          </p:cNvPr>
          <p:cNvGrpSpPr/>
          <p:nvPr/>
        </p:nvGrpSpPr>
        <p:grpSpPr>
          <a:xfrm>
            <a:off x="6792027" y="3362178"/>
            <a:ext cx="3837600" cy="921656"/>
            <a:chOff x="5896425" y="2812531"/>
            <a:chExt cx="2521384" cy="921656"/>
          </a:xfrm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A87801AC-4ED5-46A2-8FBC-3D8D48770F2F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1">
              <a:extLst>
                <a:ext uri="{FF2B5EF4-FFF2-40B4-BE49-F238E27FC236}">
                  <a16:creationId xmlns:a16="http://schemas.microsoft.com/office/drawing/2014/main" id="{AC5179FE-11BD-48BA-A4E4-B30CD15501AE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9F3DA4-2C87-4644-88E6-A7EAFACA58D8}"/>
              </a:ext>
            </a:extLst>
          </p:cNvPr>
          <p:cNvGrpSpPr/>
          <p:nvPr/>
        </p:nvGrpSpPr>
        <p:grpSpPr>
          <a:xfrm>
            <a:off x="1397679" y="3319571"/>
            <a:ext cx="3835924" cy="921655"/>
            <a:chOff x="727575" y="2812531"/>
            <a:chExt cx="2535694" cy="921655"/>
          </a:xfrm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14ECE90A-5FF2-43D6-922A-1A1DF6A183F2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4">
              <a:extLst>
                <a:ext uri="{FF2B5EF4-FFF2-40B4-BE49-F238E27FC236}">
                  <a16:creationId xmlns:a16="http://schemas.microsoft.com/office/drawing/2014/main" id="{F6A4F5BD-48EE-49C6-8F59-A3297E6F6DD3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3E35-352E-4992-8162-5F6196219C15}"/>
              </a:ext>
            </a:extLst>
          </p:cNvPr>
          <p:cNvGrpSpPr/>
          <p:nvPr/>
        </p:nvGrpSpPr>
        <p:grpSpPr>
          <a:xfrm>
            <a:off x="6792027" y="5536303"/>
            <a:ext cx="3837600" cy="921656"/>
            <a:chOff x="5896425" y="4777300"/>
            <a:chExt cx="2521384" cy="921656"/>
          </a:xfrm>
        </p:grpSpPr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DBEFD331-6D68-4328-9538-14F8E70AB648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8">
              <a:extLst>
                <a:ext uri="{FF2B5EF4-FFF2-40B4-BE49-F238E27FC236}">
                  <a16:creationId xmlns:a16="http://schemas.microsoft.com/office/drawing/2014/main" id="{202DA45C-3721-4AB4-85C9-F8967D98738E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B10FCC-4FD5-43BF-97DA-C2A0E5A63E21}"/>
              </a:ext>
            </a:extLst>
          </p:cNvPr>
          <p:cNvGrpSpPr/>
          <p:nvPr/>
        </p:nvGrpSpPr>
        <p:grpSpPr>
          <a:xfrm>
            <a:off x="6792027" y="2275116"/>
            <a:ext cx="3837600" cy="921656"/>
            <a:chOff x="5896425" y="1830146"/>
            <a:chExt cx="2521384" cy="921656"/>
          </a:xfrm>
        </p:grpSpPr>
        <p:sp>
          <p:nvSpPr>
            <p:cNvPr id="19" name="Pentagon 20">
              <a:extLst>
                <a:ext uri="{FF2B5EF4-FFF2-40B4-BE49-F238E27FC236}">
                  <a16:creationId xmlns:a16="http://schemas.microsoft.com/office/drawing/2014/main" id="{385ACBD7-B893-438B-83C2-E8759C64DEC0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Pentagon 21">
              <a:extLst>
                <a:ext uri="{FF2B5EF4-FFF2-40B4-BE49-F238E27FC236}">
                  <a16:creationId xmlns:a16="http://schemas.microsoft.com/office/drawing/2014/main" id="{922DDF65-507E-482A-AD56-4506CDB99AEC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2D50DC-3BF6-48E1-B4A6-8736B4AB78CB}"/>
              </a:ext>
            </a:extLst>
          </p:cNvPr>
          <p:cNvGrpSpPr/>
          <p:nvPr/>
        </p:nvGrpSpPr>
        <p:grpSpPr>
          <a:xfrm>
            <a:off x="1397679" y="2232509"/>
            <a:ext cx="3835924" cy="921655"/>
            <a:chOff x="727575" y="1830146"/>
            <a:chExt cx="2535694" cy="921655"/>
          </a:xfrm>
        </p:grpSpPr>
        <p:sp>
          <p:nvSpPr>
            <p:cNvPr id="22" name="Pentagon 23">
              <a:extLst>
                <a:ext uri="{FF2B5EF4-FFF2-40B4-BE49-F238E27FC236}">
                  <a16:creationId xmlns:a16="http://schemas.microsoft.com/office/drawing/2014/main" id="{709F7769-8E62-4C54-BB45-956F73A2AE52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Pentagon 24">
              <a:extLst>
                <a:ext uri="{FF2B5EF4-FFF2-40B4-BE49-F238E27FC236}">
                  <a16:creationId xmlns:a16="http://schemas.microsoft.com/office/drawing/2014/main" id="{D621BC28-FD9E-41A2-9741-98526998B444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395BD-45C3-4E04-AD76-2326689BFC41}"/>
              </a:ext>
            </a:extLst>
          </p:cNvPr>
          <p:cNvGrpSpPr/>
          <p:nvPr/>
        </p:nvGrpSpPr>
        <p:grpSpPr>
          <a:xfrm>
            <a:off x="1397679" y="5493694"/>
            <a:ext cx="3835924" cy="921656"/>
            <a:chOff x="727575" y="4777300"/>
            <a:chExt cx="2535694" cy="921656"/>
          </a:xfrm>
        </p:grpSpPr>
        <p:sp>
          <p:nvSpPr>
            <p:cNvPr id="25" name="Pentagon 26">
              <a:extLst>
                <a:ext uri="{FF2B5EF4-FFF2-40B4-BE49-F238E27FC236}">
                  <a16:creationId xmlns:a16="http://schemas.microsoft.com/office/drawing/2014/main" id="{E7732DAD-FEF3-4513-920B-958D04F8DA3E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27">
              <a:extLst>
                <a:ext uri="{FF2B5EF4-FFF2-40B4-BE49-F238E27FC236}">
                  <a16:creationId xmlns:a16="http://schemas.microsoft.com/office/drawing/2014/main" id="{DF87542C-9077-4FD6-96CF-FD4C04E540E1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0316E7-9F42-435E-BE9F-107AABB181EC}"/>
              </a:ext>
            </a:extLst>
          </p:cNvPr>
          <p:cNvGrpSpPr/>
          <p:nvPr/>
        </p:nvGrpSpPr>
        <p:grpSpPr>
          <a:xfrm>
            <a:off x="1397679" y="4406633"/>
            <a:ext cx="3835924" cy="921655"/>
            <a:chOff x="727575" y="3794916"/>
            <a:chExt cx="2535694" cy="921655"/>
          </a:xfrm>
        </p:grpSpPr>
        <p:sp>
          <p:nvSpPr>
            <p:cNvPr id="28" name="Pentagon 29">
              <a:extLst>
                <a:ext uri="{FF2B5EF4-FFF2-40B4-BE49-F238E27FC236}">
                  <a16:creationId xmlns:a16="http://schemas.microsoft.com/office/drawing/2014/main" id="{04739E96-D95C-4E70-94CC-8128E40A2D1C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30">
              <a:extLst>
                <a:ext uri="{FF2B5EF4-FFF2-40B4-BE49-F238E27FC236}">
                  <a16:creationId xmlns:a16="http://schemas.microsoft.com/office/drawing/2014/main" id="{C7FC9A11-D27B-4887-8D8D-F444B6C4C4E7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1D65AE2-362F-436A-AFAB-62699EA5A723}"/>
              </a:ext>
            </a:extLst>
          </p:cNvPr>
          <p:cNvGrpSpPr/>
          <p:nvPr/>
        </p:nvGrpSpPr>
        <p:grpSpPr>
          <a:xfrm>
            <a:off x="1410454" y="1156201"/>
            <a:ext cx="3835924" cy="921656"/>
            <a:chOff x="727575" y="4777300"/>
            <a:chExt cx="2535694" cy="921656"/>
          </a:xfrm>
        </p:grpSpPr>
        <p:sp>
          <p:nvSpPr>
            <p:cNvPr id="60" name="Pentagon 26">
              <a:extLst>
                <a:ext uri="{FF2B5EF4-FFF2-40B4-BE49-F238E27FC236}">
                  <a16:creationId xmlns:a16="http://schemas.microsoft.com/office/drawing/2014/main" id="{591AA056-53EA-4328-AF45-F0D7D1F47B5F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Pentagon 27">
              <a:extLst>
                <a:ext uri="{FF2B5EF4-FFF2-40B4-BE49-F238E27FC236}">
                  <a16:creationId xmlns:a16="http://schemas.microsoft.com/office/drawing/2014/main" id="{BEE02ADB-EA6F-4866-ABC8-339A50804F43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DD4F4C-B3C0-4934-9F37-E418DD9A4570}"/>
              </a:ext>
            </a:extLst>
          </p:cNvPr>
          <p:cNvGrpSpPr/>
          <p:nvPr/>
        </p:nvGrpSpPr>
        <p:grpSpPr>
          <a:xfrm>
            <a:off x="6777348" y="1213804"/>
            <a:ext cx="3837600" cy="921656"/>
            <a:chOff x="5896425" y="1830146"/>
            <a:chExt cx="2521384" cy="921656"/>
          </a:xfrm>
        </p:grpSpPr>
        <p:sp>
          <p:nvSpPr>
            <p:cNvPr id="69" name="Pentagon 20">
              <a:extLst>
                <a:ext uri="{FF2B5EF4-FFF2-40B4-BE49-F238E27FC236}">
                  <a16:creationId xmlns:a16="http://schemas.microsoft.com/office/drawing/2014/main" id="{B47BB577-C4A4-4328-B9C0-6F60E5144B47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Pentagon 21">
              <a:extLst>
                <a:ext uri="{FF2B5EF4-FFF2-40B4-BE49-F238E27FC236}">
                  <a16:creationId xmlns:a16="http://schemas.microsoft.com/office/drawing/2014/main" id="{0D2DBCD4-C857-44B1-A9F5-51706F2EDC62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75" name="Text Placeholder 1">
            <a:extLst>
              <a:ext uri="{FF2B5EF4-FFF2-40B4-BE49-F238E27FC236}">
                <a16:creationId xmlns:a16="http://schemas.microsoft.com/office/drawing/2014/main" id="{AC443745-E01E-4575-9FE2-8E9F6A561849}"/>
              </a:ext>
            </a:extLst>
          </p:cNvPr>
          <p:cNvSpPr txBox="1">
            <a:spLocks/>
          </p:cNvSpPr>
          <p:nvPr/>
        </p:nvSpPr>
        <p:spPr>
          <a:xfrm>
            <a:off x="157716" y="122206"/>
            <a:ext cx="11876568" cy="7974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5.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ร้อยละความสำเร็จของการตรวจสอบการถือครองที่ดินในเขตปฏิรูปที่ดิน(ไร่)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(10)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BF2BD2B-2566-45D6-8FDE-F2D54B191377}"/>
              </a:ext>
            </a:extLst>
          </p:cNvPr>
          <p:cNvSpPr/>
          <p:nvPr/>
        </p:nvSpPr>
        <p:spPr>
          <a:xfrm>
            <a:off x="1600770" y="1318834"/>
            <a:ext cx="3245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น้อยกว่า ร้อยละ 11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69DA39-3FD0-428B-A691-064A236FEA2B}"/>
              </a:ext>
            </a:extLst>
          </p:cNvPr>
          <p:cNvSpPr/>
          <p:nvPr/>
        </p:nvSpPr>
        <p:spPr>
          <a:xfrm>
            <a:off x="1666813" y="2428754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11 - 20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29C3F6-707A-4CE4-B275-CB2C657AC573}"/>
              </a:ext>
            </a:extLst>
          </p:cNvPr>
          <p:cNvSpPr/>
          <p:nvPr/>
        </p:nvSpPr>
        <p:spPr>
          <a:xfrm>
            <a:off x="1673004" y="3528330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21 - 30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8A1613C-77FE-4209-947E-82108D2109A5}"/>
              </a:ext>
            </a:extLst>
          </p:cNvPr>
          <p:cNvSpPr/>
          <p:nvPr/>
        </p:nvSpPr>
        <p:spPr>
          <a:xfrm>
            <a:off x="1666813" y="4588797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31 - 40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40F77E-DFD7-46B7-9880-4EFC45928F46}"/>
              </a:ext>
            </a:extLst>
          </p:cNvPr>
          <p:cNvSpPr/>
          <p:nvPr/>
        </p:nvSpPr>
        <p:spPr>
          <a:xfrm>
            <a:off x="1713448" y="5643838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41 - 50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14E5E61-720D-49DC-A136-D44506FEBC22}"/>
              </a:ext>
            </a:extLst>
          </p:cNvPr>
          <p:cNvSpPr/>
          <p:nvPr/>
        </p:nvSpPr>
        <p:spPr>
          <a:xfrm>
            <a:off x="7209712" y="1381947"/>
            <a:ext cx="3369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น้อยกว่า ร้อยละ 61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86A491-1C39-4173-808B-5F0E80ADB411}"/>
              </a:ext>
            </a:extLst>
          </p:cNvPr>
          <p:cNvSpPr/>
          <p:nvPr/>
        </p:nvSpPr>
        <p:spPr>
          <a:xfrm>
            <a:off x="7497217" y="2504482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61 - 70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EAB18C-09FD-4CF6-A587-1E99D94FC006}"/>
              </a:ext>
            </a:extLst>
          </p:cNvPr>
          <p:cNvSpPr/>
          <p:nvPr/>
        </p:nvSpPr>
        <p:spPr>
          <a:xfrm>
            <a:off x="7517666" y="3548561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71 - 80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8D7F164-CBF6-4AFD-B3ED-A291F9A31BBC}"/>
              </a:ext>
            </a:extLst>
          </p:cNvPr>
          <p:cNvSpPr/>
          <p:nvPr/>
        </p:nvSpPr>
        <p:spPr>
          <a:xfrm>
            <a:off x="7503011" y="4649597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81 - 90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30A39EB-F798-486E-9778-291F017C3773}"/>
              </a:ext>
            </a:extLst>
          </p:cNvPr>
          <p:cNvSpPr/>
          <p:nvPr/>
        </p:nvSpPr>
        <p:spPr>
          <a:xfrm>
            <a:off x="7503011" y="5736660"/>
            <a:ext cx="31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ร้อยละ 91 - 100 ของแผน</a:t>
            </a:r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A81B85-357F-4354-9CAD-1D9BE400457F}"/>
              </a:ext>
            </a:extLst>
          </p:cNvPr>
          <p:cNvSpPr/>
          <p:nvPr/>
        </p:nvSpPr>
        <p:spPr>
          <a:xfrm rot="16200000">
            <a:off x="-1024749" y="3249596"/>
            <a:ext cx="313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980C050-52E7-44EA-B310-8927D190684A}"/>
              </a:ext>
            </a:extLst>
          </p:cNvPr>
          <p:cNvSpPr/>
          <p:nvPr/>
        </p:nvSpPr>
        <p:spPr>
          <a:xfrm rot="5400000">
            <a:off x="9846378" y="3643801"/>
            <a:ext cx="313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2</a:t>
            </a:r>
          </a:p>
        </p:txBody>
      </p:sp>
      <p:grpSp>
        <p:nvGrpSpPr>
          <p:cNvPr id="88" name="Graphic 50">
            <a:extLst>
              <a:ext uri="{FF2B5EF4-FFF2-40B4-BE49-F238E27FC236}">
                <a16:creationId xmlns:a16="http://schemas.microsoft.com/office/drawing/2014/main" id="{732BE28F-5803-4680-B21A-72F670C3BE27}"/>
              </a:ext>
            </a:extLst>
          </p:cNvPr>
          <p:cNvGrpSpPr/>
          <p:nvPr/>
        </p:nvGrpSpPr>
        <p:grpSpPr>
          <a:xfrm>
            <a:off x="296587" y="4360740"/>
            <a:ext cx="738990" cy="917778"/>
            <a:chOff x="1729081" y="2481349"/>
            <a:chExt cx="590550" cy="733425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FEC8362-4156-4AD2-B114-66E87DB9923A}"/>
                </a:ext>
              </a:extLst>
            </p:cNvPr>
            <p:cNvSpPr/>
            <p:nvPr/>
          </p:nvSpPr>
          <p:spPr>
            <a:xfrm>
              <a:off x="1728965" y="2482551"/>
              <a:ext cx="591887" cy="732353"/>
            </a:xfrm>
            <a:custGeom>
              <a:avLst/>
              <a:gdLst>
                <a:gd name="connsiteX0" fmla="*/ 266815 w 591887"/>
                <a:gd name="connsiteY0" fmla="*/ 227397 h 732353"/>
                <a:gd name="connsiteX1" fmla="*/ 337300 w 591887"/>
                <a:gd name="connsiteY1" fmla="*/ 239780 h 732353"/>
                <a:gd name="connsiteX2" fmla="*/ 419215 w 591887"/>
                <a:gd name="connsiteY2" fmla="*/ 314075 h 732353"/>
                <a:gd name="connsiteX3" fmla="*/ 416358 w 591887"/>
                <a:gd name="connsiteY3" fmla="*/ 556010 h 732353"/>
                <a:gd name="connsiteX4" fmla="*/ 429693 w 591887"/>
                <a:gd name="connsiteY4" fmla="*/ 590300 h 732353"/>
                <a:gd name="connsiteX5" fmla="*/ 469698 w 591887"/>
                <a:gd name="connsiteY5" fmla="*/ 564582 h 732353"/>
                <a:gd name="connsiteX6" fmla="*/ 483033 w 591887"/>
                <a:gd name="connsiteY6" fmla="*/ 417897 h 732353"/>
                <a:gd name="connsiteX7" fmla="*/ 531610 w 591887"/>
                <a:gd name="connsiteY7" fmla="*/ 373130 h 732353"/>
                <a:gd name="connsiteX8" fmla="*/ 583998 w 591887"/>
                <a:gd name="connsiteY8" fmla="*/ 409325 h 732353"/>
                <a:gd name="connsiteX9" fmla="*/ 584950 w 591887"/>
                <a:gd name="connsiteY9" fmla="*/ 443615 h 732353"/>
                <a:gd name="connsiteX10" fmla="*/ 555423 w 591887"/>
                <a:gd name="connsiteY10" fmla="*/ 436947 h 732353"/>
                <a:gd name="connsiteX11" fmla="*/ 521133 w 591887"/>
                <a:gd name="connsiteY11" fmla="*/ 457902 h 732353"/>
                <a:gd name="connsiteX12" fmla="*/ 514465 w 591887"/>
                <a:gd name="connsiteY12" fmla="*/ 624590 h 732353"/>
                <a:gd name="connsiteX13" fmla="*/ 405880 w 591887"/>
                <a:gd name="connsiteY13" fmla="*/ 728412 h 732353"/>
                <a:gd name="connsiteX14" fmla="*/ 81078 w 591887"/>
                <a:gd name="connsiteY14" fmla="*/ 731270 h 732353"/>
                <a:gd name="connsiteX15" fmla="*/ 2973 w 591887"/>
                <a:gd name="connsiteY15" fmla="*/ 605540 h 732353"/>
                <a:gd name="connsiteX16" fmla="*/ 21070 w 591887"/>
                <a:gd name="connsiteY16" fmla="*/ 593157 h 732353"/>
                <a:gd name="connsiteX17" fmla="*/ 62028 w 591887"/>
                <a:gd name="connsiteY17" fmla="*/ 540770 h 732353"/>
                <a:gd name="connsiteX18" fmla="*/ 57265 w 591887"/>
                <a:gd name="connsiteY18" fmla="*/ 348365 h 732353"/>
                <a:gd name="connsiteX19" fmla="*/ 164898 w 591887"/>
                <a:gd name="connsiteY19" fmla="*/ 239780 h 732353"/>
                <a:gd name="connsiteX20" fmla="*/ 207760 w 591887"/>
                <a:gd name="connsiteY20" fmla="*/ 231207 h 732353"/>
                <a:gd name="connsiteX21" fmla="*/ 183948 w 591887"/>
                <a:gd name="connsiteY21" fmla="*/ 194060 h 732353"/>
                <a:gd name="connsiteX22" fmla="*/ 166803 w 591887"/>
                <a:gd name="connsiteY22" fmla="*/ 87380 h 732353"/>
                <a:gd name="connsiteX23" fmla="*/ 239193 w 591887"/>
                <a:gd name="connsiteY23" fmla="*/ 4512 h 732353"/>
                <a:gd name="connsiteX24" fmla="*/ 307773 w 591887"/>
                <a:gd name="connsiteY24" fmla="*/ 176915 h 732353"/>
                <a:gd name="connsiteX25" fmla="*/ 266815 w 591887"/>
                <a:gd name="connsiteY25" fmla="*/ 227397 h 73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1887" h="732353">
                  <a:moveTo>
                    <a:pt x="266815" y="227397"/>
                  </a:moveTo>
                  <a:cubicBezTo>
                    <a:pt x="263958" y="247400"/>
                    <a:pt x="314440" y="238827"/>
                    <a:pt x="337300" y="239780"/>
                  </a:cubicBezTo>
                  <a:cubicBezTo>
                    <a:pt x="390640" y="243590"/>
                    <a:pt x="418263" y="259782"/>
                    <a:pt x="419215" y="314075"/>
                  </a:cubicBezTo>
                  <a:cubicBezTo>
                    <a:pt x="420168" y="399800"/>
                    <a:pt x="414453" y="475047"/>
                    <a:pt x="416358" y="556010"/>
                  </a:cubicBezTo>
                  <a:cubicBezTo>
                    <a:pt x="416358" y="568392"/>
                    <a:pt x="407785" y="586490"/>
                    <a:pt x="429693" y="590300"/>
                  </a:cubicBezTo>
                  <a:cubicBezTo>
                    <a:pt x="449695" y="594110"/>
                    <a:pt x="468745" y="598872"/>
                    <a:pt x="469698" y="564582"/>
                  </a:cubicBezTo>
                  <a:cubicBezTo>
                    <a:pt x="470650" y="516005"/>
                    <a:pt x="468745" y="466475"/>
                    <a:pt x="483033" y="417897"/>
                  </a:cubicBezTo>
                  <a:cubicBezTo>
                    <a:pt x="490653" y="393132"/>
                    <a:pt x="504940" y="374082"/>
                    <a:pt x="531610" y="373130"/>
                  </a:cubicBezTo>
                  <a:cubicBezTo>
                    <a:pt x="556375" y="372177"/>
                    <a:pt x="571615" y="389322"/>
                    <a:pt x="583998" y="409325"/>
                  </a:cubicBezTo>
                  <a:cubicBezTo>
                    <a:pt x="590665" y="419802"/>
                    <a:pt x="597333" y="433137"/>
                    <a:pt x="584950" y="443615"/>
                  </a:cubicBezTo>
                  <a:cubicBezTo>
                    <a:pt x="573520" y="453140"/>
                    <a:pt x="563043" y="444567"/>
                    <a:pt x="555423" y="436947"/>
                  </a:cubicBezTo>
                  <a:cubicBezTo>
                    <a:pt x="534468" y="415992"/>
                    <a:pt x="523038" y="435995"/>
                    <a:pt x="521133" y="457902"/>
                  </a:cubicBezTo>
                  <a:cubicBezTo>
                    <a:pt x="518275" y="513147"/>
                    <a:pt x="517323" y="569345"/>
                    <a:pt x="514465" y="624590"/>
                  </a:cubicBezTo>
                  <a:cubicBezTo>
                    <a:pt x="509703" y="705552"/>
                    <a:pt x="484938" y="723650"/>
                    <a:pt x="405880" y="728412"/>
                  </a:cubicBezTo>
                  <a:cubicBezTo>
                    <a:pt x="298248" y="735080"/>
                    <a:pt x="196330" y="731270"/>
                    <a:pt x="81078" y="731270"/>
                  </a:cubicBezTo>
                  <a:cubicBezTo>
                    <a:pt x="40120" y="733175"/>
                    <a:pt x="-13220" y="641735"/>
                    <a:pt x="2973" y="605540"/>
                  </a:cubicBezTo>
                  <a:cubicBezTo>
                    <a:pt x="6783" y="597920"/>
                    <a:pt x="12498" y="591252"/>
                    <a:pt x="21070" y="593157"/>
                  </a:cubicBezTo>
                  <a:cubicBezTo>
                    <a:pt x="67743" y="601730"/>
                    <a:pt x="62980" y="569345"/>
                    <a:pt x="62028" y="540770"/>
                  </a:cubicBezTo>
                  <a:cubicBezTo>
                    <a:pt x="61075" y="477905"/>
                    <a:pt x="56313" y="413135"/>
                    <a:pt x="57265" y="348365"/>
                  </a:cubicBezTo>
                  <a:cubicBezTo>
                    <a:pt x="58218" y="263592"/>
                    <a:pt x="81078" y="242637"/>
                    <a:pt x="164898" y="239780"/>
                  </a:cubicBezTo>
                  <a:cubicBezTo>
                    <a:pt x="180138" y="238827"/>
                    <a:pt x="201093" y="247400"/>
                    <a:pt x="207760" y="231207"/>
                  </a:cubicBezTo>
                  <a:cubicBezTo>
                    <a:pt x="214428" y="215015"/>
                    <a:pt x="194425" y="204537"/>
                    <a:pt x="183948" y="194060"/>
                  </a:cubicBezTo>
                  <a:cubicBezTo>
                    <a:pt x="153468" y="161675"/>
                    <a:pt x="154420" y="124527"/>
                    <a:pt x="166803" y="87380"/>
                  </a:cubicBezTo>
                  <a:cubicBezTo>
                    <a:pt x="182995" y="39755"/>
                    <a:pt x="199188" y="-16443"/>
                    <a:pt x="239193" y="4512"/>
                  </a:cubicBezTo>
                  <a:cubicBezTo>
                    <a:pt x="282055" y="26420"/>
                    <a:pt x="335395" y="131195"/>
                    <a:pt x="307773" y="176915"/>
                  </a:cubicBezTo>
                  <a:cubicBezTo>
                    <a:pt x="295390" y="194060"/>
                    <a:pt x="280150" y="210252"/>
                    <a:pt x="266815" y="2273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4F0E81-4504-4C49-BB2C-11FB42D62741}"/>
                </a:ext>
              </a:extLst>
            </p:cNvPr>
            <p:cNvSpPr/>
            <p:nvPr/>
          </p:nvSpPr>
          <p:spPr>
            <a:xfrm>
              <a:off x="1831971" y="2845173"/>
              <a:ext cx="274636" cy="232693"/>
            </a:xfrm>
            <a:custGeom>
              <a:avLst/>
              <a:gdLst>
                <a:gd name="connsiteX0" fmla="*/ 242867 w 274636"/>
                <a:gd name="connsiteY0" fmla="*/ 232440 h 232693"/>
                <a:gd name="connsiteX1" fmla="*/ 35222 w 274636"/>
                <a:gd name="connsiteY1" fmla="*/ 232440 h 232693"/>
                <a:gd name="connsiteX2" fmla="*/ 3789 w 274636"/>
                <a:gd name="connsiteY2" fmla="*/ 214343 h 232693"/>
                <a:gd name="connsiteX3" fmla="*/ 11409 w 274636"/>
                <a:gd name="connsiteY3" fmla="*/ 149573 h 232693"/>
                <a:gd name="connsiteX4" fmla="*/ 73322 w 274636"/>
                <a:gd name="connsiteY4" fmla="*/ 34320 h 232693"/>
                <a:gd name="connsiteX5" fmla="*/ 95229 w 274636"/>
                <a:gd name="connsiteY5" fmla="*/ 30 h 232693"/>
                <a:gd name="connsiteX6" fmla="*/ 117137 w 274636"/>
                <a:gd name="connsiteY6" fmla="*/ 32415 h 232693"/>
                <a:gd name="connsiteX7" fmla="*/ 130472 w 274636"/>
                <a:gd name="connsiteY7" fmla="*/ 113378 h 232693"/>
                <a:gd name="connsiteX8" fmla="*/ 183812 w 274636"/>
                <a:gd name="connsiteY8" fmla="*/ 146715 h 232693"/>
                <a:gd name="connsiteX9" fmla="*/ 232389 w 274636"/>
                <a:gd name="connsiteY9" fmla="*/ 100995 h 232693"/>
                <a:gd name="connsiteX10" fmla="*/ 255249 w 274636"/>
                <a:gd name="connsiteY10" fmla="*/ 64800 h 232693"/>
                <a:gd name="connsiteX11" fmla="*/ 271442 w 274636"/>
                <a:gd name="connsiteY11" fmla="*/ 107663 h 232693"/>
                <a:gd name="connsiteX12" fmla="*/ 242867 w 274636"/>
                <a:gd name="connsiteY12" fmla="*/ 232440 h 23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636" h="232693">
                  <a:moveTo>
                    <a:pt x="242867" y="232440"/>
                  </a:moveTo>
                  <a:cubicBezTo>
                    <a:pt x="209529" y="232440"/>
                    <a:pt x="67607" y="232440"/>
                    <a:pt x="35222" y="232440"/>
                  </a:cubicBezTo>
                  <a:cubicBezTo>
                    <a:pt x="21887" y="232440"/>
                    <a:pt x="3789" y="236250"/>
                    <a:pt x="3789" y="214343"/>
                  </a:cubicBezTo>
                  <a:cubicBezTo>
                    <a:pt x="3789" y="191483"/>
                    <a:pt x="-8593" y="153383"/>
                    <a:pt x="11409" y="149573"/>
                  </a:cubicBezTo>
                  <a:cubicBezTo>
                    <a:pt x="81894" y="135285"/>
                    <a:pt x="67607" y="83850"/>
                    <a:pt x="73322" y="34320"/>
                  </a:cubicBezTo>
                  <a:cubicBezTo>
                    <a:pt x="75227" y="21938"/>
                    <a:pt x="72369" y="983"/>
                    <a:pt x="95229" y="30"/>
                  </a:cubicBezTo>
                  <a:cubicBezTo>
                    <a:pt x="119042" y="-922"/>
                    <a:pt x="116184" y="20985"/>
                    <a:pt x="117137" y="32415"/>
                  </a:cubicBezTo>
                  <a:cubicBezTo>
                    <a:pt x="119994" y="60990"/>
                    <a:pt x="115232" y="88613"/>
                    <a:pt x="130472" y="113378"/>
                  </a:cubicBezTo>
                  <a:cubicBezTo>
                    <a:pt x="141902" y="132428"/>
                    <a:pt x="158094" y="149573"/>
                    <a:pt x="183812" y="146715"/>
                  </a:cubicBezTo>
                  <a:cubicBezTo>
                    <a:pt x="210482" y="143858"/>
                    <a:pt x="225722" y="125760"/>
                    <a:pt x="232389" y="100995"/>
                  </a:cubicBezTo>
                  <a:cubicBezTo>
                    <a:pt x="236199" y="85755"/>
                    <a:pt x="237152" y="62895"/>
                    <a:pt x="255249" y="64800"/>
                  </a:cubicBezTo>
                  <a:cubicBezTo>
                    <a:pt x="279062" y="66705"/>
                    <a:pt x="270489" y="92423"/>
                    <a:pt x="271442" y="107663"/>
                  </a:cubicBezTo>
                  <a:cubicBezTo>
                    <a:pt x="277157" y="232440"/>
                    <a:pt x="279062" y="232440"/>
                    <a:pt x="242867" y="23244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74603EB-64BA-4D9D-8073-6D57A3746027}"/>
                </a:ext>
              </a:extLst>
            </p:cNvPr>
            <p:cNvSpPr/>
            <p:nvPr/>
          </p:nvSpPr>
          <p:spPr>
            <a:xfrm>
              <a:off x="1835999" y="2769956"/>
              <a:ext cx="266700" cy="174307"/>
            </a:xfrm>
            <a:custGeom>
              <a:avLst/>
              <a:gdLst>
                <a:gd name="connsiteX0" fmla="*/ 173117 w 266700"/>
                <a:gd name="connsiteY0" fmla="*/ 174308 h 174307"/>
                <a:gd name="connsiteX1" fmla="*/ 148352 w 266700"/>
                <a:gd name="connsiteY1" fmla="*/ 81915 h 174307"/>
                <a:gd name="connsiteX2" fmla="*/ 93107 w 266700"/>
                <a:gd name="connsiteY2" fmla="*/ 24765 h 174307"/>
                <a:gd name="connsiteX3" fmla="*/ 32147 w 266700"/>
                <a:gd name="connsiteY3" fmla="*/ 91440 h 174307"/>
                <a:gd name="connsiteX4" fmla="*/ 31194 w 266700"/>
                <a:gd name="connsiteY4" fmla="*/ 152400 h 174307"/>
                <a:gd name="connsiteX5" fmla="*/ 11192 w 266700"/>
                <a:gd name="connsiteY5" fmla="*/ 169545 h 174307"/>
                <a:gd name="connsiteX6" fmla="*/ 714 w 266700"/>
                <a:gd name="connsiteY6" fmla="*/ 150495 h 174307"/>
                <a:gd name="connsiteX7" fmla="*/ 714 w 266700"/>
                <a:gd name="connsiteY7" fmla="*/ 21907 h 174307"/>
                <a:gd name="connsiteX8" fmla="*/ 25479 w 266700"/>
                <a:gd name="connsiteY8" fmla="*/ 0 h 174307"/>
                <a:gd name="connsiteX9" fmla="*/ 239792 w 266700"/>
                <a:gd name="connsiteY9" fmla="*/ 0 h 174307"/>
                <a:gd name="connsiteX10" fmla="*/ 265509 w 266700"/>
                <a:gd name="connsiteY10" fmla="*/ 14288 h 174307"/>
                <a:gd name="connsiteX11" fmla="*/ 263604 w 266700"/>
                <a:gd name="connsiteY11" fmla="*/ 77153 h 174307"/>
                <a:gd name="connsiteX12" fmla="*/ 173117 w 266700"/>
                <a:gd name="connsiteY12" fmla="*/ 174308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" h="174307">
                  <a:moveTo>
                    <a:pt x="173117" y="174308"/>
                  </a:moveTo>
                  <a:cubicBezTo>
                    <a:pt x="156924" y="174308"/>
                    <a:pt x="152162" y="112395"/>
                    <a:pt x="148352" y="81915"/>
                  </a:cubicBezTo>
                  <a:cubicBezTo>
                    <a:pt x="143589" y="49530"/>
                    <a:pt x="129302" y="27623"/>
                    <a:pt x="93107" y="24765"/>
                  </a:cubicBezTo>
                  <a:cubicBezTo>
                    <a:pt x="55007" y="28575"/>
                    <a:pt x="33099" y="51435"/>
                    <a:pt x="32147" y="91440"/>
                  </a:cubicBezTo>
                  <a:cubicBezTo>
                    <a:pt x="31194" y="111443"/>
                    <a:pt x="33099" y="132398"/>
                    <a:pt x="31194" y="152400"/>
                  </a:cubicBezTo>
                  <a:cubicBezTo>
                    <a:pt x="30242" y="161925"/>
                    <a:pt x="21669" y="171450"/>
                    <a:pt x="11192" y="169545"/>
                  </a:cubicBezTo>
                  <a:cubicBezTo>
                    <a:pt x="6429" y="168593"/>
                    <a:pt x="714" y="157163"/>
                    <a:pt x="714" y="150495"/>
                  </a:cubicBezTo>
                  <a:cubicBezTo>
                    <a:pt x="-238" y="107632"/>
                    <a:pt x="-238" y="64770"/>
                    <a:pt x="714" y="21907"/>
                  </a:cubicBezTo>
                  <a:cubicBezTo>
                    <a:pt x="714" y="5715"/>
                    <a:pt x="10239" y="0"/>
                    <a:pt x="25479" y="0"/>
                  </a:cubicBezTo>
                  <a:cubicBezTo>
                    <a:pt x="96917" y="0"/>
                    <a:pt x="168354" y="0"/>
                    <a:pt x="239792" y="0"/>
                  </a:cubicBezTo>
                  <a:cubicBezTo>
                    <a:pt x="251222" y="0"/>
                    <a:pt x="264557" y="0"/>
                    <a:pt x="265509" y="14288"/>
                  </a:cubicBezTo>
                  <a:cubicBezTo>
                    <a:pt x="266462" y="36195"/>
                    <a:pt x="268367" y="76200"/>
                    <a:pt x="263604" y="77153"/>
                  </a:cubicBezTo>
                  <a:cubicBezTo>
                    <a:pt x="210264" y="89535"/>
                    <a:pt x="202644" y="174308"/>
                    <a:pt x="173117" y="1743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6EAC0B-79AF-4937-9898-FD022B785CDD}"/>
                </a:ext>
              </a:extLst>
            </p:cNvPr>
            <p:cNvSpPr/>
            <p:nvPr/>
          </p:nvSpPr>
          <p:spPr>
            <a:xfrm>
              <a:off x="1784326" y="3128641"/>
              <a:ext cx="414532" cy="38507"/>
            </a:xfrm>
            <a:custGeom>
              <a:avLst/>
              <a:gdLst>
                <a:gd name="connsiteX0" fmla="*/ 386715 w 414532"/>
                <a:gd name="connsiteY0" fmla="*/ 1360 h 38507"/>
                <a:gd name="connsiteX1" fmla="*/ 414338 w 414532"/>
                <a:gd name="connsiteY1" fmla="*/ 10885 h 38507"/>
                <a:gd name="connsiteX2" fmla="*/ 390525 w 414532"/>
                <a:gd name="connsiteY2" fmla="*/ 35650 h 38507"/>
                <a:gd name="connsiteX3" fmla="*/ 352425 w 414532"/>
                <a:gd name="connsiteY3" fmla="*/ 38507 h 38507"/>
                <a:gd name="connsiteX4" fmla="*/ 43815 w 414532"/>
                <a:gd name="connsiteY4" fmla="*/ 38507 h 38507"/>
                <a:gd name="connsiteX5" fmla="*/ 24765 w 414532"/>
                <a:gd name="connsiteY5" fmla="*/ 38507 h 38507"/>
                <a:gd name="connsiteX6" fmla="*/ 0 w 414532"/>
                <a:gd name="connsiteY6" fmla="*/ 13742 h 38507"/>
                <a:gd name="connsiteX7" fmla="*/ 25717 w 414532"/>
                <a:gd name="connsiteY7" fmla="*/ 3265 h 38507"/>
                <a:gd name="connsiteX8" fmla="*/ 386715 w 414532"/>
                <a:gd name="connsiteY8" fmla="*/ 1360 h 3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32" h="38507">
                  <a:moveTo>
                    <a:pt x="386715" y="1360"/>
                  </a:moveTo>
                  <a:cubicBezTo>
                    <a:pt x="396240" y="1360"/>
                    <a:pt x="411480" y="-5308"/>
                    <a:pt x="414338" y="10885"/>
                  </a:cubicBezTo>
                  <a:cubicBezTo>
                    <a:pt x="416243" y="26125"/>
                    <a:pt x="403860" y="33745"/>
                    <a:pt x="390525" y="35650"/>
                  </a:cubicBezTo>
                  <a:cubicBezTo>
                    <a:pt x="378143" y="37555"/>
                    <a:pt x="365760" y="38507"/>
                    <a:pt x="352425" y="38507"/>
                  </a:cubicBezTo>
                  <a:cubicBezTo>
                    <a:pt x="249555" y="38507"/>
                    <a:pt x="146685" y="38507"/>
                    <a:pt x="43815" y="38507"/>
                  </a:cubicBezTo>
                  <a:cubicBezTo>
                    <a:pt x="37147" y="38507"/>
                    <a:pt x="31433" y="38507"/>
                    <a:pt x="24765" y="38507"/>
                  </a:cubicBezTo>
                  <a:cubicBezTo>
                    <a:pt x="9525" y="36602"/>
                    <a:pt x="0" y="26125"/>
                    <a:pt x="0" y="13742"/>
                  </a:cubicBezTo>
                  <a:cubicBezTo>
                    <a:pt x="0" y="-3403"/>
                    <a:pt x="16192" y="3265"/>
                    <a:pt x="25717" y="3265"/>
                  </a:cubicBezTo>
                  <a:cubicBezTo>
                    <a:pt x="87630" y="2312"/>
                    <a:pt x="327660" y="407"/>
                    <a:pt x="386715" y="13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4521F40-C96C-43FF-A98B-89A3FC4E8D58}"/>
                </a:ext>
              </a:extLst>
            </p:cNvPr>
            <p:cNvSpPr/>
            <p:nvPr/>
          </p:nvSpPr>
          <p:spPr>
            <a:xfrm>
              <a:off x="1925637" y="2528334"/>
              <a:ext cx="77679" cy="132084"/>
            </a:xfrm>
            <a:custGeom>
              <a:avLst/>
              <a:gdLst>
                <a:gd name="connsiteX0" fmla="*/ 67286 w 77679"/>
                <a:gd name="connsiteY0" fmla="*/ 125417 h 132084"/>
                <a:gd name="connsiteX1" fmla="*/ 30139 w 77679"/>
                <a:gd name="connsiteY1" fmla="*/ 132084 h 132084"/>
                <a:gd name="connsiteX2" fmla="*/ 15851 w 77679"/>
                <a:gd name="connsiteY2" fmla="*/ 10164 h 132084"/>
                <a:gd name="connsiteX3" fmla="*/ 44426 w 77679"/>
                <a:gd name="connsiteY3" fmla="*/ 4449 h 132084"/>
                <a:gd name="connsiteX4" fmla="*/ 67286 w 77679"/>
                <a:gd name="connsiteY4" fmla="*/ 125417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79" h="132084">
                  <a:moveTo>
                    <a:pt x="67286" y="125417"/>
                  </a:moveTo>
                  <a:cubicBezTo>
                    <a:pt x="43474" y="30167"/>
                    <a:pt x="18709" y="52074"/>
                    <a:pt x="30139" y="132084"/>
                  </a:cubicBezTo>
                  <a:cubicBezTo>
                    <a:pt x="-19391" y="101604"/>
                    <a:pt x="4421" y="35882"/>
                    <a:pt x="15851" y="10164"/>
                  </a:cubicBezTo>
                  <a:cubicBezTo>
                    <a:pt x="21566" y="-2218"/>
                    <a:pt x="34901" y="-2218"/>
                    <a:pt x="44426" y="4449"/>
                  </a:cubicBezTo>
                  <a:cubicBezTo>
                    <a:pt x="72049" y="23499"/>
                    <a:pt x="90146" y="82554"/>
                    <a:pt x="67286" y="1254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Graphic 48">
            <a:extLst>
              <a:ext uri="{FF2B5EF4-FFF2-40B4-BE49-F238E27FC236}">
                <a16:creationId xmlns:a16="http://schemas.microsoft.com/office/drawing/2014/main" id="{E51F47C9-E325-4843-A968-99F3392C7EDF}"/>
              </a:ext>
            </a:extLst>
          </p:cNvPr>
          <p:cNvSpPr/>
          <p:nvPr/>
        </p:nvSpPr>
        <p:spPr>
          <a:xfrm>
            <a:off x="10998205" y="2482884"/>
            <a:ext cx="625861" cy="648776"/>
          </a:xfrm>
          <a:custGeom>
            <a:avLst/>
            <a:gdLst>
              <a:gd name="connsiteX0" fmla="*/ 595337 w 625861"/>
              <a:gd name="connsiteY0" fmla="*/ 302005 h 648776"/>
              <a:gd name="connsiteX1" fmla="*/ 547712 w 625861"/>
              <a:gd name="connsiteY1" fmla="*/ 295338 h 648776"/>
              <a:gd name="connsiteX2" fmla="*/ 569619 w 625861"/>
              <a:gd name="connsiteY2" fmla="*/ 242950 h 648776"/>
              <a:gd name="connsiteX3" fmla="*/ 518184 w 625861"/>
              <a:gd name="connsiteY3" fmla="*/ 265810 h 648776"/>
              <a:gd name="connsiteX4" fmla="*/ 439127 w 625861"/>
              <a:gd name="connsiteY4" fmla="*/ 303910 h 648776"/>
              <a:gd name="connsiteX5" fmla="*/ 392454 w 625861"/>
              <a:gd name="connsiteY5" fmla="*/ 292480 h 648776"/>
              <a:gd name="connsiteX6" fmla="*/ 411504 w 625861"/>
              <a:gd name="connsiteY6" fmla="*/ 251523 h 648776"/>
              <a:gd name="connsiteX7" fmla="*/ 512469 w 625861"/>
              <a:gd name="connsiteY7" fmla="*/ 208660 h 648776"/>
              <a:gd name="connsiteX8" fmla="*/ 550569 w 625861"/>
              <a:gd name="connsiteY8" fmla="*/ 209613 h 648776"/>
              <a:gd name="connsiteX9" fmla="*/ 570572 w 625861"/>
              <a:gd name="connsiteY9" fmla="*/ 182943 h 648776"/>
              <a:gd name="connsiteX10" fmla="*/ 549617 w 625861"/>
              <a:gd name="connsiteY10" fmla="*/ 162940 h 648776"/>
              <a:gd name="connsiteX11" fmla="*/ 511517 w 625861"/>
              <a:gd name="connsiteY11" fmla="*/ 154368 h 648776"/>
              <a:gd name="connsiteX12" fmla="*/ 533424 w 625861"/>
              <a:gd name="connsiteY12" fmla="*/ 100075 h 648776"/>
              <a:gd name="connsiteX13" fmla="*/ 474369 w 625861"/>
              <a:gd name="connsiteY13" fmla="*/ 118173 h 648776"/>
              <a:gd name="connsiteX14" fmla="*/ 473417 w 625861"/>
              <a:gd name="connsiteY14" fmla="*/ 96265 h 648776"/>
              <a:gd name="connsiteX15" fmla="*/ 452461 w 625861"/>
              <a:gd name="connsiteY15" fmla="*/ 62928 h 648776"/>
              <a:gd name="connsiteX16" fmla="*/ 428649 w 625861"/>
              <a:gd name="connsiteY16" fmla="*/ 99123 h 648776"/>
              <a:gd name="connsiteX17" fmla="*/ 428649 w 625861"/>
              <a:gd name="connsiteY17" fmla="*/ 137223 h 648776"/>
              <a:gd name="connsiteX18" fmla="*/ 338161 w 625861"/>
              <a:gd name="connsiteY18" fmla="*/ 248665 h 648776"/>
              <a:gd name="connsiteX19" fmla="*/ 375309 w 625861"/>
              <a:gd name="connsiteY19" fmla="*/ 90550 h 648776"/>
              <a:gd name="connsiteX20" fmla="*/ 394359 w 625861"/>
              <a:gd name="connsiteY20" fmla="*/ 41020 h 648776"/>
              <a:gd name="connsiteX21" fmla="*/ 349592 w 625861"/>
              <a:gd name="connsiteY21" fmla="*/ 61023 h 648776"/>
              <a:gd name="connsiteX22" fmla="*/ 341972 w 625861"/>
              <a:gd name="connsiteY22" fmla="*/ 60070 h 648776"/>
              <a:gd name="connsiteX23" fmla="*/ 319111 w 625861"/>
              <a:gd name="connsiteY23" fmla="*/ 63 h 648776"/>
              <a:gd name="connsiteX24" fmla="*/ 289584 w 625861"/>
              <a:gd name="connsiteY24" fmla="*/ 58165 h 648776"/>
              <a:gd name="connsiteX25" fmla="*/ 233387 w 625861"/>
              <a:gd name="connsiteY25" fmla="*/ 44830 h 648776"/>
              <a:gd name="connsiteX26" fmla="*/ 259104 w 625861"/>
              <a:gd name="connsiteY26" fmla="*/ 93408 h 648776"/>
              <a:gd name="connsiteX27" fmla="*/ 295299 w 625861"/>
              <a:gd name="connsiteY27" fmla="*/ 221995 h 648776"/>
              <a:gd name="connsiteX28" fmla="*/ 258152 w 625861"/>
              <a:gd name="connsiteY28" fmla="*/ 237235 h 648776"/>
              <a:gd name="connsiteX29" fmla="*/ 196239 w 625861"/>
              <a:gd name="connsiteY29" fmla="*/ 124840 h 648776"/>
              <a:gd name="connsiteX30" fmla="*/ 180999 w 625861"/>
              <a:gd name="connsiteY30" fmla="*/ 65785 h 648776"/>
              <a:gd name="connsiteX31" fmla="*/ 151471 w 625861"/>
              <a:gd name="connsiteY31" fmla="*/ 121030 h 648776"/>
              <a:gd name="connsiteX32" fmla="*/ 98131 w 625861"/>
              <a:gd name="connsiteY32" fmla="*/ 98170 h 648776"/>
              <a:gd name="connsiteX33" fmla="*/ 117181 w 625861"/>
              <a:gd name="connsiteY33" fmla="*/ 160083 h 648776"/>
              <a:gd name="connsiteX34" fmla="*/ 60031 w 625861"/>
              <a:gd name="connsiteY34" fmla="*/ 188658 h 648776"/>
              <a:gd name="connsiteX35" fmla="*/ 122896 w 625861"/>
              <a:gd name="connsiteY35" fmla="*/ 211518 h 648776"/>
              <a:gd name="connsiteX36" fmla="*/ 132421 w 625861"/>
              <a:gd name="connsiteY36" fmla="*/ 211518 h 648776"/>
              <a:gd name="connsiteX37" fmla="*/ 236244 w 625861"/>
              <a:gd name="connsiteY37" fmla="*/ 280098 h 648776"/>
              <a:gd name="connsiteX38" fmla="*/ 228624 w 625861"/>
              <a:gd name="connsiteY38" fmla="*/ 302958 h 648776"/>
              <a:gd name="connsiteX39" fmla="*/ 119086 w 625861"/>
              <a:gd name="connsiteY39" fmla="*/ 278193 h 648776"/>
              <a:gd name="connsiteX40" fmla="*/ 61936 w 625861"/>
              <a:gd name="connsiteY40" fmla="*/ 243903 h 648776"/>
              <a:gd name="connsiteX41" fmla="*/ 79081 w 625861"/>
              <a:gd name="connsiteY41" fmla="*/ 304863 h 648776"/>
              <a:gd name="connsiteX42" fmla="*/ 47649 w 625861"/>
              <a:gd name="connsiteY42" fmla="*/ 304863 h 648776"/>
              <a:gd name="connsiteX43" fmla="*/ 24 w 625861"/>
              <a:gd name="connsiteY43" fmla="*/ 326770 h 648776"/>
              <a:gd name="connsiteX44" fmla="*/ 44791 w 625861"/>
              <a:gd name="connsiteY44" fmla="*/ 351535 h 648776"/>
              <a:gd name="connsiteX45" fmla="*/ 80986 w 625861"/>
              <a:gd name="connsiteY45" fmla="*/ 359155 h 648776"/>
              <a:gd name="connsiteX46" fmla="*/ 64794 w 625861"/>
              <a:gd name="connsiteY46" fmla="*/ 378205 h 648776"/>
              <a:gd name="connsiteX47" fmla="*/ 59079 w 625861"/>
              <a:gd name="connsiteY47" fmla="*/ 414400 h 648776"/>
              <a:gd name="connsiteX48" fmla="*/ 94321 w 625861"/>
              <a:gd name="connsiteY48" fmla="*/ 400113 h 648776"/>
              <a:gd name="connsiteX49" fmla="*/ 116229 w 625861"/>
              <a:gd name="connsiteY49" fmla="*/ 375348 h 648776"/>
              <a:gd name="connsiteX50" fmla="*/ 220052 w 625861"/>
              <a:gd name="connsiteY50" fmla="*/ 349630 h 648776"/>
              <a:gd name="connsiteX51" fmla="*/ 231481 w 625861"/>
              <a:gd name="connsiteY51" fmla="*/ 375348 h 648776"/>
              <a:gd name="connsiteX52" fmla="*/ 110514 w 625861"/>
              <a:gd name="connsiteY52" fmla="*/ 442023 h 648776"/>
              <a:gd name="connsiteX53" fmla="*/ 81939 w 625861"/>
              <a:gd name="connsiteY53" fmla="*/ 442023 h 648776"/>
              <a:gd name="connsiteX54" fmla="*/ 55269 w 625861"/>
              <a:gd name="connsiteY54" fmla="*/ 466788 h 648776"/>
              <a:gd name="connsiteX55" fmla="*/ 81939 w 625861"/>
              <a:gd name="connsiteY55" fmla="*/ 484885 h 648776"/>
              <a:gd name="connsiteX56" fmla="*/ 114324 w 625861"/>
              <a:gd name="connsiteY56" fmla="*/ 494410 h 648776"/>
              <a:gd name="connsiteX57" fmla="*/ 92416 w 625861"/>
              <a:gd name="connsiteY57" fmla="*/ 549655 h 648776"/>
              <a:gd name="connsiteX58" fmla="*/ 153377 w 625861"/>
              <a:gd name="connsiteY58" fmla="*/ 528700 h 648776"/>
              <a:gd name="connsiteX59" fmla="*/ 153377 w 625861"/>
              <a:gd name="connsiteY59" fmla="*/ 560133 h 648776"/>
              <a:gd name="connsiteX60" fmla="*/ 176237 w 625861"/>
              <a:gd name="connsiteY60" fmla="*/ 587755 h 648776"/>
              <a:gd name="connsiteX61" fmla="*/ 197191 w 625861"/>
              <a:gd name="connsiteY61" fmla="*/ 558228 h 648776"/>
              <a:gd name="connsiteX62" fmla="*/ 197191 w 625861"/>
              <a:gd name="connsiteY62" fmla="*/ 515365 h 648776"/>
              <a:gd name="connsiteX63" fmla="*/ 262914 w 625861"/>
              <a:gd name="connsiteY63" fmla="*/ 408685 h 648776"/>
              <a:gd name="connsiteX64" fmla="*/ 290537 w 625861"/>
              <a:gd name="connsiteY64" fmla="*/ 420115 h 648776"/>
              <a:gd name="connsiteX65" fmla="*/ 252437 w 625861"/>
              <a:gd name="connsiteY65" fmla="*/ 558228 h 648776"/>
              <a:gd name="connsiteX66" fmla="*/ 231481 w 625861"/>
              <a:gd name="connsiteY66" fmla="*/ 607758 h 648776"/>
              <a:gd name="connsiteX67" fmla="*/ 279107 w 625861"/>
              <a:gd name="connsiteY67" fmla="*/ 586803 h 648776"/>
              <a:gd name="connsiteX68" fmla="*/ 287679 w 625861"/>
              <a:gd name="connsiteY68" fmla="*/ 586803 h 648776"/>
              <a:gd name="connsiteX69" fmla="*/ 313397 w 625861"/>
              <a:gd name="connsiteY69" fmla="*/ 648715 h 648776"/>
              <a:gd name="connsiteX70" fmla="*/ 340067 w 625861"/>
              <a:gd name="connsiteY70" fmla="*/ 589660 h 648776"/>
              <a:gd name="connsiteX71" fmla="*/ 359117 w 625861"/>
              <a:gd name="connsiteY71" fmla="*/ 601090 h 648776"/>
              <a:gd name="connsiteX72" fmla="*/ 395311 w 625861"/>
              <a:gd name="connsiteY72" fmla="*/ 606805 h 648776"/>
              <a:gd name="connsiteX73" fmla="*/ 383882 w 625861"/>
              <a:gd name="connsiteY73" fmla="*/ 571563 h 648776"/>
              <a:gd name="connsiteX74" fmla="*/ 336257 w 625861"/>
              <a:gd name="connsiteY74" fmla="*/ 436308 h 648776"/>
              <a:gd name="connsiteX75" fmla="*/ 342924 w 625861"/>
              <a:gd name="connsiteY75" fmla="*/ 405828 h 648776"/>
              <a:gd name="connsiteX76" fmla="*/ 376261 w 625861"/>
              <a:gd name="connsiteY76" fmla="*/ 419163 h 648776"/>
              <a:gd name="connsiteX77" fmla="*/ 430554 w 625861"/>
              <a:gd name="connsiteY77" fmla="*/ 535368 h 648776"/>
              <a:gd name="connsiteX78" fmla="*/ 448652 w 625861"/>
              <a:gd name="connsiteY78" fmla="*/ 585850 h 648776"/>
              <a:gd name="connsiteX79" fmla="*/ 470559 w 625861"/>
              <a:gd name="connsiteY79" fmla="*/ 535368 h 648776"/>
              <a:gd name="connsiteX80" fmla="*/ 475322 w 625861"/>
              <a:gd name="connsiteY80" fmla="*/ 528700 h 648776"/>
              <a:gd name="connsiteX81" fmla="*/ 529614 w 625861"/>
              <a:gd name="connsiteY81" fmla="*/ 549655 h 648776"/>
              <a:gd name="connsiteX82" fmla="*/ 510564 w 625861"/>
              <a:gd name="connsiteY82" fmla="*/ 485838 h 648776"/>
              <a:gd name="connsiteX83" fmla="*/ 527709 w 625861"/>
              <a:gd name="connsiteY83" fmla="*/ 482980 h 648776"/>
              <a:gd name="connsiteX84" fmla="*/ 566762 w 625861"/>
              <a:gd name="connsiteY84" fmla="*/ 462025 h 648776"/>
              <a:gd name="connsiteX85" fmla="*/ 528662 w 625861"/>
              <a:gd name="connsiteY85" fmla="*/ 438213 h 648776"/>
              <a:gd name="connsiteX86" fmla="*/ 500086 w 625861"/>
              <a:gd name="connsiteY86" fmla="*/ 437260 h 648776"/>
              <a:gd name="connsiteX87" fmla="*/ 388644 w 625861"/>
              <a:gd name="connsiteY87" fmla="*/ 350583 h 648776"/>
              <a:gd name="connsiteX88" fmla="*/ 526757 w 625861"/>
              <a:gd name="connsiteY88" fmla="*/ 394398 h 648776"/>
              <a:gd name="connsiteX89" fmla="*/ 564857 w 625861"/>
              <a:gd name="connsiteY89" fmla="*/ 407733 h 648776"/>
              <a:gd name="connsiteX90" fmla="*/ 558189 w 625861"/>
              <a:gd name="connsiteY90" fmla="*/ 368680 h 648776"/>
              <a:gd name="connsiteX91" fmla="*/ 551522 w 625861"/>
              <a:gd name="connsiteY91" fmla="*/ 347725 h 648776"/>
              <a:gd name="connsiteX92" fmla="*/ 593432 w 625861"/>
              <a:gd name="connsiteY92" fmla="*/ 347725 h 648776"/>
              <a:gd name="connsiteX93" fmla="*/ 625817 w 625861"/>
              <a:gd name="connsiteY93" fmla="*/ 324865 h 648776"/>
              <a:gd name="connsiteX94" fmla="*/ 595337 w 625861"/>
              <a:gd name="connsiteY94" fmla="*/ 302005 h 648776"/>
              <a:gd name="connsiteX95" fmla="*/ 304824 w 625861"/>
              <a:gd name="connsiteY95" fmla="*/ 361060 h 648776"/>
              <a:gd name="connsiteX96" fmla="*/ 274344 w 625861"/>
              <a:gd name="connsiteY96" fmla="*/ 326770 h 648776"/>
              <a:gd name="connsiteX97" fmla="*/ 318159 w 625861"/>
              <a:gd name="connsiteY97" fmla="*/ 288670 h 648776"/>
              <a:gd name="connsiteX98" fmla="*/ 348639 w 625861"/>
              <a:gd name="connsiteY98" fmla="*/ 323913 h 648776"/>
              <a:gd name="connsiteX99" fmla="*/ 304824 w 625861"/>
              <a:gd name="connsiteY99" fmla="*/ 361060 h 6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25861" h="648776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3AE6587-27F2-4984-939E-6B2BCF791125}"/>
              </a:ext>
            </a:extLst>
          </p:cNvPr>
          <p:cNvSpPr/>
          <p:nvPr/>
        </p:nvSpPr>
        <p:spPr>
          <a:xfrm>
            <a:off x="5274300" y="133562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02869A-CDFB-4D31-90A8-605782412E7A}"/>
              </a:ext>
            </a:extLst>
          </p:cNvPr>
          <p:cNvSpPr/>
          <p:nvPr/>
        </p:nvSpPr>
        <p:spPr>
          <a:xfrm>
            <a:off x="5216063" y="241645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2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136F074-89A4-48C3-940B-E29400D97F7D}"/>
              </a:ext>
            </a:extLst>
          </p:cNvPr>
          <p:cNvSpPr/>
          <p:nvPr/>
        </p:nvSpPr>
        <p:spPr>
          <a:xfrm>
            <a:off x="5202045" y="3469159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3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B9E8760-18B1-4920-A2B4-C907B9F6FF72}"/>
              </a:ext>
            </a:extLst>
          </p:cNvPr>
          <p:cNvSpPr/>
          <p:nvPr/>
        </p:nvSpPr>
        <p:spPr>
          <a:xfrm>
            <a:off x="5171106" y="461854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4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963896D-8964-476B-8610-DEB0FF2D99AF}"/>
              </a:ext>
            </a:extLst>
          </p:cNvPr>
          <p:cNvSpPr/>
          <p:nvPr/>
        </p:nvSpPr>
        <p:spPr>
          <a:xfrm>
            <a:off x="5194932" y="567510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5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Oval 3">
            <a:extLst>
              <a:ext uri="{FF2B5EF4-FFF2-40B4-BE49-F238E27FC236}">
                <a16:creationId xmlns:a16="http://schemas.microsoft.com/office/drawing/2014/main" id="{A8B3E9F6-9935-4134-B99D-DBB00D2F3124}"/>
              </a:ext>
            </a:extLst>
          </p:cNvPr>
          <p:cNvSpPr/>
          <p:nvPr/>
        </p:nvSpPr>
        <p:spPr>
          <a:xfrm rot="5400000">
            <a:off x="10985462" y="687033"/>
            <a:ext cx="797435" cy="1472754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3A4137-B268-4B17-99EA-C90AEA765D66}"/>
              </a:ext>
            </a:extLst>
          </p:cNvPr>
          <p:cNvSpPr/>
          <p:nvPr/>
        </p:nvSpPr>
        <p:spPr>
          <a:xfrm>
            <a:off x="10667146" y="1155249"/>
            <a:ext cx="1511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ตัวชี้วัดองค์กร</a:t>
            </a:r>
            <a:endParaRPr lang="th-TH" sz="22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3592537" y="418389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직사각형 70">
            <a:extLst>
              <a:ext uri="{FF2B5EF4-FFF2-40B4-BE49-F238E27FC236}">
                <a16:creationId xmlns:a16="http://schemas.microsoft.com/office/drawing/2014/main" id="{BC785775-1404-4EE5-B9C3-8104E70F3F41}"/>
              </a:ext>
            </a:extLst>
          </p:cNvPr>
          <p:cNvSpPr/>
          <p:nvPr/>
        </p:nvSpPr>
        <p:spPr>
          <a:xfrm>
            <a:off x="3578653" y="5535661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3659181" y="424917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สรุปข้อเท็จจริงผู้ได้รับ</a:t>
            </a:r>
          </a:p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การจัดที่ดินปฏิบัติตาม</a:t>
            </a:r>
          </a:p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กฎหมายหรือไม่ปฏิบัติฯ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8" name="직사각형 2">
            <a:extLst>
              <a:ext uri="{FF2B5EF4-FFF2-40B4-BE49-F238E27FC236}">
                <a16:creationId xmlns:a16="http://schemas.microsoft.com/office/drawing/2014/main" id="{7B022FEE-9D9E-4084-BF2A-9AD67CA63E86}"/>
              </a:ext>
            </a:extLst>
          </p:cNvPr>
          <p:cNvSpPr/>
          <p:nvPr/>
        </p:nvSpPr>
        <p:spPr>
          <a:xfrm>
            <a:off x="3647660" y="5611283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มีหนังสือแจ้งเตือน แจ้งสิทธิ </a:t>
            </a:r>
          </a:p>
          <a:p>
            <a:pPr lvl="0" algn="ctr"/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กับผู้ได้รับการจัดที่ดิน</a:t>
            </a:r>
          </a:p>
          <a:p>
            <a:pPr lvl="0" algn="ctr"/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ที่ไม่ปฏิบัติตามกฎหมาย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3592537" y="2838496"/>
            <a:ext cx="3564000" cy="12708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3660034" y="291048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tabLst>
                <a:tab pos="469900" algn="l"/>
              </a:tabLs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ลงพื้นที่ตรวจสอบ</a:t>
            </a:r>
          </a:p>
          <a:p>
            <a:pPr algn="ctr">
              <a:spcAft>
                <a:spcPts val="0"/>
              </a:spcAft>
              <a:tabLst>
                <a:tab pos="469900" algn="l"/>
              </a:tabLs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ข้อเท็จจริงรายแปลง </a:t>
            </a:r>
          </a:p>
          <a:p>
            <a:pPr algn="ctr">
              <a:spcAft>
                <a:spcPts val="0"/>
              </a:spcAft>
              <a:tabLst>
                <a:tab pos="469900" algn="l"/>
              </a:tabLs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ไม่น้อยกว่า ร้อยละ 50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1" name="직사각형 64">
            <a:extLst>
              <a:ext uri="{FF2B5EF4-FFF2-40B4-BE49-F238E27FC236}">
                <a16:creationId xmlns:a16="http://schemas.microsoft.com/office/drawing/2014/main" id="{600D6A06-4C81-4274-9F08-3F5CD9E99AD1}"/>
              </a:ext>
            </a:extLst>
          </p:cNvPr>
          <p:cNvSpPr/>
          <p:nvPr/>
        </p:nvSpPr>
        <p:spPr>
          <a:xfrm>
            <a:off x="8367826" y="2833588"/>
            <a:ext cx="3564000" cy="1270800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มีหนังสือแจ้งเตือน แจ้งสิทธิ </a:t>
            </a:r>
          </a:p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กับผู้ได้รับการจัดที่ดิน</a:t>
            </a:r>
          </a:p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ที่ไม่ปฏิบัติตามกฎหมาย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0" name="직사각형 63">
            <a:extLst>
              <a:ext uri="{FF2B5EF4-FFF2-40B4-BE49-F238E27FC236}">
                <a16:creationId xmlns:a16="http://schemas.microsoft.com/office/drawing/2014/main" id="{B0207CA0-A503-45D6-B349-E646EB10ECD5}"/>
              </a:ext>
            </a:extLst>
          </p:cNvPr>
          <p:cNvSpPr/>
          <p:nvPr/>
        </p:nvSpPr>
        <p:spPr>
          <a:xfrm>
            <a:off x="8354752" y="1492060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สรุปข้อเท็จจริงผู้ได้รับ</a:t>
            </a:r>
          </a:p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การจัดที่ดินปฏิบัติตาม</a:t>
            </a:r>
          </a:p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กฎหมายหรือไม่ปฏิบัติฯ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9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8367826" y="134176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469900" algn="l"/>
              </a:tabLst>
            </a:pPr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ลงพื้นที่ตรวจสอบ</a:t>
            </a:r>
          </a:p>
          <a:p>
            <a:pPr algn="ctr">
              <a:spcAft>
                <a:spcPts val="0"/>
              </a:spcAft>
              <a:tabLst>
                <a:tab pos="469900" algn="l"/>
              </a:tabLst>
            </a:pPr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ข้อเท็จจริงรายแปลง </a:t>
            </a:r>
          </a:p>
          <a:p>
            <a:pPr algn="ctr">
              <a:spcAft>
                <a:spcPts val="0"/>
              </a:spcAft>
              <a:tabLst>
                <a:tab pos="469900" algn="l"/>
              </a:tabLst>
            </a:pPr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ไม่น้อยกว่า ร้อยละ 90</a:t>
            </a:r>
            <a:endParaRPr lang="ko-KR" altLang="en-US" sz="2000" b="1" dirty="0">
              <a:solidFill>
                <a:schemeClr val="tx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3144646" y="435473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3130230" y="296274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85F8B38A-2791-41F7-8CEC-21EBB13BF90F}"/>
              </a:ext>
            </a:extLst>
          </p:cNvPr>
          <p:cNvSpPr/>
          <p:nvPr/>
        </p:nvSpPr>
        <p:spPr>
          <a:xfrm rot="2700000">
            <a:off x="3130762" y="569206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A5AC18D7-19E6-434B-A09E-E831E7773DB2}"/>
              </a:ext>
            </a:extLst>
          </p:cNvPr>
          <p:cNvSpPr/>
          <p:nvPr/>
        </p:nvSpPr>
        <p:spPr>
          <a:xfrm rot="18900000" flipH="1">
            <a:off x="7562574" y="1660657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E2683D20-33AB-4910-83CF-94E8B91F7754}"/>
              </a:ext>
            </a:extLst>
          </p:cNvPr>
          <p:cNvSpPr/>
          <p:nvPr/>
        </p:nvSpPr>
        <p:spPr>
          <a:xfrm rot="18900000" flipH="1">
            <a:off x="7832438" y="1660668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7575648" y="292899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7845512" y="29291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Rounded Rectangle 29">
            <a:extLst>
              <a:ext uri="{FF2B5EF4-FFF2-40B4-BE49-F238E27FC236}">
                <a16:creationId xmlns:a16="http://schemas.microsoft.com/office/drawing/2014/main" id="{770202A0-074D-45B7-B52D-86D614E52715}"/>
              </a:ext>
            </a:extLst>
          </p:cNvPr>
          <p:cNvSpPr/>
          <p:nvPr/>
        </p:nvSpPr>
        <p:spPr>
          <a:xfrm rot="18900000" flipH="1">
            <a:off x="7575648" y="298775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Rounded Rectangle 30">
            <a:extLst>
              <a:ext uri="{FF2B5EF4-FFF2-40B4-BE49-F238E27FC236}">
                <a16:creationId xmlns:a16="http://schemas.microsoft.com/office/drawing/2014/main" id="{25C566DC-9142-4C51-8CF4-B786C00FE9E1}"/>
              </a:ext>
            </a:extLst>
          </p:cNvPr>
          <p:cNvSpPr/>
          <p:nvPr/>
        </p:nvSpPr>
        <p:spPr>
          <a:xfrm rot="18900000" flipH="1">
            <a:off x="7845512" y="298776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EFA6F7-57F1-47DC-8729-CD661BF97B25}"/>
              </a:ext>
            </a:extLst>
          </p:cNvPr>
          <p:cNvCxnSpPr/>
          <p:nvPr/>
        </p:nvCxnSpPr>
        <p:spPr>
          <a:xfrm>
            <a:off x="10966180" y="778417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69">
            <a:extLst>
              <a:ext uri="{FF2B5EF4-FFF2-40B4-BE49-F238E27FC236}">
                <a16:creationId xmlns:a16="http://schemas.microsoft.com/office/drawing/2014/main" id="{35C8B77D-6B0B-416C-AC09-EB348F75ECFB}"/>
              </a:ext>
            </a:extLst>
          </p:cNvPr>
          <p:cNvSpPr/>
          <p:nvPr/>
        </p:nvSpPr>
        <p:spPr>
          <a:xfrm>
            <a:off x="3592538" y="9014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직사각형 70">
            <a:extLst>
              <a:ext uri="{FF2B5EF4-FFF2-40B4-BE49-F238E27FC236}">
                <a16:creationId xmlns:a16="http://schemas.microsoft.com/office/drawing/2014/main" id="{CFA8C476-79AF-4E6A-82FF-8D81835C907B}"/>
              </a:ext>
            </a:extLst>
          </p:cNvPr>
          <p:cNvSpPr/>
          <p:nvPr/>
        </p:nvSpPr>
        <p:spPr>
          <a:xfrm>
            <a:off x="3607197" y="1470645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직사각형 2">
            <a:extLst>
              <a:ext uri="{FF2B5EF4-FFF2-40B4-BE49-F238E27FC236}">
                <a16:creationId xmlns:a16="http://schemas.microsoft.com/office/drawing/2014/main" id="{C0A7E8B1-0A2E-4C91-B4E0-3F07FA68F9B8}"/>
              </a:ext>
            </a:extLst>
          </p:cNvPr>
          <p:cNvSpPr/>
          <p:nvPr/>
        </p:nvSpPr>
        <p:spPr>
          <a:xfrm>
            <a:off x="3659182" y="15542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แต่งตั้งเจ้าหน้าที่ ส.ป.ก. </a:t>
            </a:r>
          </a:p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  เป็นคณะทำงานติดตามและตรวจสอบข้อเท็จจริง</a:t>
            </a:r>
          </a:p>
        </p:txBody>
      </p:sp>
      <p:sp>
        <p:nvSpPr>
          <p:cNvPr id="110" name="직사각형 2">
            <a:extLst>
              <a:ext uri="{FF2B5EF4-FFF2-40B4-BE49-F238E27FC236}">
                <a16:creationId xmlns:a16="http://schemas.microsoft.com/office/drawing/2014/main" id="{EDA3AA7C-58B3-43A2-BCC5-A0090C18F28A}"/>
              </a:ext>
            </a:extLst>
          </p:cNvPr>
          <p:cNvSpPr/>
          <p:nvPr/>
        </p:nvSpPr>
        <p:spPr>
          <a:xfrm>
            <a:off x="3676204" y="154626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จัดทำแผนงาน</a:t>
            </a:r>
          </a:p>
          <a:p>
            <a:pPr lvl="0" algn="ct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      ลงพื้นที่ตรวจสอบข้อเท็จจริงรายแปลง (รายเดือน)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2" name="Rounded Rectangle 9">
            <a:extLst>
              <a:ext uri="{FF2B5EF4-FFF2-40B4-BE49-F238E27FC236}">
                <a16:creationId xmlns:a16="http://schemas.microsoft.com/office/drawing/2014/main" id="{049ABB0F-2F81-4533-80E7-04E8B4D2FDD0}"/>
              </a:ext>
            </a:extLst>
          </p:cNvPr>
          <p:cNvSpPr/>
          <p:nvPr/>
        </p:nvSpPr>
        <p:spPr>
          <a:xfrm rot="2700000">
            <a:off x="3144647" y="26098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Rounded Rectangle 21">
            <a:extLst>
              <a:ext uri="{FF2B5EF4-FFF2-40B4-BE49-F238E27FC236}">
                <a16:creationId xmlns:a16="http://schemas.microsoft.com/office/drawing/2014/main" id="{0095B5AB-FA19-457A-845C-2C848377C617}"/>
              </a:ext>
            </a:extLst>
          </p:cNvPr>
          <p:cNvSpPr/>
          <p:nvPr/>
        </p:nvSpPr>
        <p:spPr>
          <a:xfrm rot="2700000">
            <a:off x="3130231" y="1616730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직사각형 63">
            <a:extLst>
              <a:ext uri="{FF2B5EF4-FFF2-40B4-BE49-F238E27FC236}">
                <a16:creationId xmlns:a16="http://schemas.microsoft.com/office/drawing/2014/main" id="{F1D4E67F-1EE4-4F7C-86AC-B2F2F9647775}"/>
              </a:ext>
            </a:extLst>
          </p:cNvPr>
          <p:cNvSpPr/>
          <p:nvPr/>
        </p:nvSpPr>
        <p:spPr>
          <a:xfrm>
            <a:off x="8354752" y="5522465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เสนอ </a:t>
            </a:r>
            <a:r>
              <a:rPr lang="th-TH" sz="2000" b="1" dirty="0" err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จ. สั่งให้ผู้ที่ไม่ปฏิบัติ</a:t>
            </a:r>
          </a:p>
          <a:p>
            <a:pPr lvl="0"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ตามระเบียบ </a:t>
            </a:r>
            <a:r>
              <a:rPr lang="th-TH" sz="2000" b="1" dirty="0" err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ก.ว่าด้วย</a:t>
            </a:r>
          </a:p>
          <a:p>
            <a:pPr lvl="0" algn="ctr"/>
            <a:r>
              <a:rPr lang="th-TH" sz="2000" b="1" dirty="0" err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การทำ</a:t>
            </a:r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ประโยชน์ในที่ดิน สิ้นสิทธิ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7" name="직사각형 2">
            <a:extLst>
              <a:ext uri="{FF2B5EF4-FFF2-40B4-BE49-F238E27FC236}">
                <a16:creationId xmlns:a16="http://schemas.microsoft.com/office/drawing/2014/main" id="{D33C3974-EA5B-458B-9BA5-D14333D65FD7}"/>
              </a:ext>
            </a:extLst>
          </p:cNvPr>
          <p:cNvSpPr/>
          <p:nvPr/>
        </p:nvSpPr>
        <p:spPr>
          <a:xfrm>
            <a:off x="8354752" y="4174980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รวบรวมพยานหลัก</a:t>
            </a:r>
            <a:endParaRPr lang="en-US" sz="2000" b="1" dirty="0">
              <a:solidFill>
                <a:schemeClr val="tx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ฐานและจัดทำบัญชีรายชื่อ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เกษตรกรผู้ไม่ปฏิบัติตาม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กฎหมายเสนอ </a:t>
            </a:r>
            <a:r>
              <a:rPr lang="th-TH" sz="2000" b="1" dirty="0" err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0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จ.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9" name="Rounded Rectangle 23">
            <a:extLst>
              <a:ext uri="{FF2B5EF4-FFF2-40B4-BE49-F238E27FC236}">
                <a16:creationId xmlns:a16="http://schemas.microsoft.com/office/drawing/2014/main" id="{21A92FCA-B293-4D75-8B92-7B2D79260C87}"/>
              </a:ext>
            </a:extLst>
          </p:cNvPr>
          <p:cNvSpPr/>
          <p:nvPr/>
        </p:nvSpPr>
        <p:spPr>
          <a:xfrm rot="18900000" flipH="1">
            <a:off x="7562574" y="569106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Rounded Rectangle 24">
            <a:extLst>
              <a:ext uri="{FF2B5EF4-FFF2-40B4-BE49-F238E27FC236}">
                <a16:creationId xmlns:a16="http://schemas.microsoft.com/office/drawing/2014/main" id="{E492EAA1-EDB0-4BF6-8330-7AF968C51DF6}"/>
              </a:ext>
            </a:extLst>
          </p:cNvPr>
          <p:cNvSpPr/>
          <p:nvPr/>
        </p:nvSpPr>
        <p:spPr>
          <a:xfrm rot="18900000" flipH="1">
            <a:off x="7832438" y="569107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Rounded Rectangle 26">
            <a:extLst>
              <a:ext uri="{FF2B5EF4-FFF2-40B4-BE49-F238E27FC236}">
                <a16:creationId xmlns:a16="http://schemas.microsoft.com/office/drawing/2014/main" id="{89D04428-F9C0-44CB-8C63-547BF4082A7E}"/>
              </a:ext>
            </a:extLst>
          </p:cNvPr>
          <p:cNvSpPr/>
          <p:nvPr/>
        </p:nvSpPr>
        <p:spPr>
          <a:xfrm rot="18900000" flipH="1">
            <a:off x="7562574" y="4333703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2" name="Rounded Rectangle 27">
            <a:extLst>
              <a:ext uri="{FF2B5EF4-FFF2-40B4-BE49-F238E27FC236}">
                <a16:creationId xmlns:a16="http://schemas.microsoft.com/office/drawing/2014/main" id="{80550C5D-D960-4941-86CC-C528F74B27BA}"/>
              </a:ext>
            </a:extLst>
          </p:cNvPr>
          <p:cNvSpPr/>
          <p:nvPr/>
        </p:nvSpPr>
        <p:spPr>
          <a:xfrm rot="18900000" flipH="1">
            <a:off x="7832438" y="433371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14650-2B3F-4B1A-82CE-A386379B1842}"/>
              </a:ext>
            </a:extLst>
          </p:cNvPr>
          <p:cNvSpPr/>
          <p:nvPr/>
        </p:nvSpPr>
        <p:spPr>
          <a:xfrm>
            <a:off x="3410984" y="5837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291801-9041-483D-A747-283D4FBE0CE7}"/>
              </a:ext>
            </a:extLst>
          </p:cNvPr>
          <p:cNvSpPr/>
          <p:nvPr/>
        </p:nvSpPr>
        <p:spPr>
          <a:xfrm>
            <a:off x="8086913" y="89342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EC632A-BEAE-49A4-AB63-8F5E01747554}"/>
              </a:ext>
            </a:extLst>
          </p:cNvPr>
          <p:cNvSpPr/>
          <p:nvPr/>
        </p:nvSpPr>
        <p:spPr>
          <a:xfrm>
            <a:off x="3358343" y="1486776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BAF7B5-E03F-4CD2-81C6-994A8D029B3E}"/>
              </a:ext>
            </a:extLst>
          </p:cNvPr>
          <p:cNvSpPr/>
          <p:nvPr/>
        </p:nvSpPr>
        <p:spPr>
          <a:xfrm>
            <a:off x="3352521" y="281806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078B3DE-A8F2-42CD-BCFE-5AAA99866FB1}"/>
              </a:ext>
            </a:extLst>
          </p:cNvPr>
          <p:cNvSpPr/>
          <p:nvPr/>
        </p:nvSpPr>
        <p:spPr>
          <a:xfrm>
            <a:off x="3384462" y="4183898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5D8C87A-3992-4C87-8FBC-40532C22AB86}"/>
              </a:ext>
            </a:extLst>
          </p:cNvPr>
          <p:cNvSpPr/>
          <p:nvPr/>
        </p:nvSpPr>
        <p:spPr>
          <a:xfrm>
            <a:off x="3350614" y="552930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3D6EF-C1E5-465D-AC7E-3D6B91276A69}"/>
              </a:ext>
            </a:extLst>
          </p:cNvPr>
          <p:cNvSpPr/>
          <p:nvPr/>
        </p:nvSpPr>
        <p:spPr>
          <a:xfrm>
            <a:off x="204748" y="1546267"/>
            <a:ext cx="2637916" cy="39703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6000" b="1" spc="-10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6. </a:t>
            </a:r>
            <a:r>
              <a:rPr lang="th-TH" sz="3200" b="1" spc="-10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ระดับความสำเร็จของการดำเนินการกับผู้กระทำผิดระเบียบ </a:t>
            </a:r>
            <a:r>
              <a:rPr lang="th-TH" sz="3200" b="1" spc="-10" dirty="0" err="1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คป</a:t>
            </a:r>
            <a:r>
              <a:rPr lang="th-TH" sz="3200" b="1" spc="-10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ก. การเข้าทำประโยชน์ฯ (5)</a:t>
            </a:r>
            <a:endParaRPr lang="th-TH" sz="3200" dirty="0">
              <a:solidFill>
                <a:schemeClr val="tx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A3DAD4-64EA-455F-AC56-5C93ACA37E33}"/>
              </a:ext>
            </a:extLst>
          </p:cNvPr>
          <p:cNvSpPr/>
          <p:nvPr/>
        </p:nvSpPr>
        <p:spPr>
          <a:xfrm>
            <a:off x="8084535" y="151729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9526330-0C8E-480A-B2F1-0877A6340A60}"/>
              </a:ext>
            </a:extLst>
          </p:cNvPr>
          <p:cNvSpPr/>
          <p:nvPr/>
        </p:nvSpPr>
        <p:spPr>
          <a:xfrm>
            <a:off x="8060925" y="2814459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29883FD-A5D7-4CCE-BCC2-3981C186E2C0}"/>
              </a:ext>
            </a:extLst>
          </p:cNvPr>
          <p:cNvSpPr/>
          <p:nvPr/>
        </p:nvSpPr>
        <p:spPr>
          <a:xfrm>
            <a:off x="8034777" y="416822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49D074C-5360-4321-88F8-C16A4AEF8C7D}"/>
              </a:ext>
            </a:extLst>
          </p:cNvPr>
          <p:cNvSpPr/>
          <p:nvPr/>
        </p:nvSpPr>
        <p:spPr>
          <a:xfrm>
            <a:off x="8034777" y="554556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CFE36-3A7B-4808-8824-CC4F87CC2A9E}"/>
              </a:ext>
            </a:extLst>
          </p:cNvPr>
          <p:cNvSpPr/>
          <p:nvPr/>
        </p:nvSpPr>
        <p:spPr>
          <a:xfrm>
            <a:off x="124048" y="367936"/>
            <a:ext cx="80417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spc="-10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ระดับความสำเร็จของการตรวจสอบการใช้ประโยชน์ในที่ดินรายแปลงในพื้นที่จริง กรณีพบว่า ภาพถ่ายทางอากาศและหรือภาพถ่ายดาวเทียมรายละเอียดสูง มีภาพปรากฏการใช้ประโยชน์ในที่ดินผิดปกติ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D7F9E-C41E-4062-BFDF-D9A65A8D1129}"/>
              </a:ext>
            </a:extLst>
          </p:cNvPr>
          <p:cNvSpPr/>
          <p:nvPr/>
        </p:nvSpPr>
        <p:spPr>
          <a:xfrm>
            <a:off x="8165804" y="0"/>
            <a:ext cx="4026195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ko-K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6A66736-300F-47BC-9D70-5720E13D287C}"/>
              </a:ext>
            </a:extLst>
          </p:cNvPr>
          <p:cNvSpPr/>
          <p:nvPr/>
        </p:nvSpPr>
        <p:spPr>
          <a:xfrm>
            <a:off x="9654370" y="3285399"/>
            <a:ext cx="1467286" cy="1089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91DDF0-65D3-43C7-99BB-1E78E3287A00}"/>
              </a:ext>
            </a:extLst>
          </p:cNvPr>
          <p:cNvSpPr/>
          <p:nvPr/>
        </p:nvSpPr>
        <p:spPr>
          <a:xfrm>
            <a:off x="9112109" y="2200602"/>
            <a:ext cx="255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ตัวชี้วัดพิเศษ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4317A-5982-4AC5-B96B-B984272EFA1E}"/>
              </a:ext>
            </a:extLst>
          </p:cNvPr>
          <p:cNvSpPr/>
          <p:nvPr/>
        </p:nvSpPr>
        <p:spPr>
          <a:xfrm>
            <a:off x="-108261" y="4234385"/>
            <a:ext cx="8397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ระดับที่กำหนดให้ผ่าน : </a:t>
            </a:r>
            <a:endParaRPr lang="en-US" sz="32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รายงานผลการตรวจสอบพื้นที่รายแปลงให้ ส.ป.ก. ทราบ</a:t>
            </a:r>
            <a:endParaRPr lang="en-US" sz="32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6886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CE4B43-38CA-40DC-906D-30151900078E}"/>
              </a:ext>
            </a:extLst>
          </p:cNvPr>
          <p:cNvSpPr/>
          <p:nvPr/>
        </p:nvSpPr>
        <p:spPr>
          <a:xfrm>
            <a:off x="2569402" y="3522627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15 ของพื้นที่ปรับเปลี่ยนไปสู่ระบบเกษตรกรรมยั่งยืน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4B4AF4-0185-4405-9352-931120440DFF}"/>
              </a:ext>
            </a:extLst>
          </p:cNvPr>
          <p:cNvSpPr/>
          <p:nvPr/>
        </p:nvSpPr>
        <p:spPr>
          <a:xfrm>
            <a:off x="2788146" y="1238244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th-TH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งบประมาณโครงการได้รับการอนุมัติจากผู้ว่าฯ</a:t>
            </a:r>
            <a:endParaRPr lang="en-US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894097-1844-42B1-9031-72DA71253E56}"/>
              </a:ext>
            </a:extLst>
          </p:cNvPr>
          <p:cNvSpPr/>
          <p:nvPr/>
        </p:nvSpPr>
        <p:spPr>
          <a:xfrm>
            <a:off x="4983114" y="3632520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20 ของพื้นที่ปรับเปลี่ยนไปสู่ระบบเกษตรกรรมยั่งยืน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969443C-8460-428D-B350-D2B00AF34A04}"/>
              </a:ext>
            </a:extLst>
          </p:cNvPr>
          <p:cNvSpPr/>
          <p:nvPr/>
        </p:nvSpPr>
        <p:spPr>
          <a:xfrm>
            <a:off x="5178742" y="144094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th-TH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ภายใต้โครงการได้รับการ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พัฒนา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70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C56FB7-F7C2-401D-A0DA-10D39D054259}"/>
              </a:ext>
            </a:extLst>
          </p:cNvPr>
          <p:cNvSpPr/>
          <p:nvPr/>
        </p:nvSpPr>
        <p:spPr>
          <a:xfrm>
            <a:off x="7391028" y="3558303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25 ของพื้นที่ปรับเปลี่ยนไปสู่ระบบเกษตรกรรมยั่งยืน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8074B8-9698-467F-99BB-17EE5C879A88}"/>
              </a:ext>
            </a:extLst>
          </p:cNvPr>
          <p:cNvSpPr/>
          <p:nvPr/>
        </p:nvSpPr>
        <p:spPr>
          <a:xfrm>
            <a:off x="7472426" y="1291666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th-TH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ภายใต้โครงการได้รับการ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พัฒนา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80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FA9E41-9F95-4376-B6E4-EB0F8E75FEC3}"/>
              </a:ext>
            </a:extLst>
          </p:cNvPr>
          <p:cNvSpPr/>
          <p:nvPr/>
        </p:nvSpPr>
        <p:spPr>
          <a:xfrm>
            <a:off x="9798942" y="3388076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endParaRPr lang="th-TH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- ร้อยละ 30 ของพื้นที่ปรับเปลี่ยนไปสู่ระบบเกษตรกรรมยั่งยืน</a:t>
            </a:r>
          </a:p>
          <a:p>
            <a:pPr lvl="0"/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- ส.ป.ก.จังหวัดรายงานผลการดำเนินงานครบถ้วนภายใน 31 ส.ค. 63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CAAAB27-37B8-40CB-934E-13955C8850C6}"/>
              </a:ext>
            </a:extLst>
          </p:cNvPr>
          <p:cNvSpPr/>
          <p:nvPr/>
        </p:nvSpPr>
        <p:spPr>
          <a:xfrm>
            <a:off x="9940118" y="1078048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th-TH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ภายใต้โครงการได้รับการ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พัฒนา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100</a:t>
            </a:r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73952DA7-6A42-40F8-A085-76135F54ADE7}"/>
              </a:ext>
            </a:extLst>
          </p:cNvPr>
          <p:cNvSpPr/>
          <p:nvPr/>
        </p:nvSpPr>
        <p:spPr>
          <a:xfrm rot="20700000">
            <a:off x="3497655" y="6376370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Isosceles Triangle 22">
            <a:extLst>
              <a:ext uri="{FF2B5EF4-FFF2-40B4-BE49-F238E27FC236}">
                <a16:creationId xmlns:a16="http://schemas.microsoft.com/office/drawing/2014/main" id="{0C5EC67F-F401-4B88-9472-C487375B3B0B}"/>
              </a:ext>
            </a:extLst>
          </p:cNvPr>
          <p:cNvSpPr/>
          <p:nvPr/>
        </p:nvSpPr>
        <p:spPr>
          <a:xfrm rot="19800000">
            <a:off x="7199921" y="6403002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F92FB021-715C-49D6-A6AC-34D4A22EC0AC}"/>
              </a:ext>
            </a:extLst>
          </p:cNvPr>
          <p:cNvSpPr/>
          <p:nvPr/>
        </p:nvSpPr>
        <p:spPr>
          <a:xfrm>
            <a:off x="9716905" y="6188515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25990BCB-FD4F-4DE2-8E7A-A121411E82E0}"/>
              </a:ext>
            </a:extLst>
          </p:cNvPr>
          <p:cNvSpPr/>
          <p:nvPr/>
        </p:nvSpPr>
        <p:spPr>
          <a:xfrm>
            <a:off x="11636926" y="6056685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8ED516B5-1A95-45DE-A820-D3B960133777}"/>
              </a:ext>
            </a:extLst>
          </p:cNvPr>
          <p:cNvSpPr txBox="1">
            <a:spLocks/>
          </p:cNvSpPr>
          <p:nvPr/>
        </p:nvSpPr>
        <p:spPr>
          <a:xfrm>
            <a:off x="157716" y="196637"/>
            <a:ext cx="10600399" cy="7974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7.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ระดับความสำเร็จของการดำเนินโครงการเกษตรกรรมยั่งยืน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(8)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409ED07-810A-4093-9B5C-FDE0B8AD83EB}"/>
              </a:ext>
            </a:extLst>
          </p:cNvPr>
          <p:cNvSpPr/>
          <p:nvPr/>
        </p:nvSpPr>
        <p:spPr>
          <a:xfrm>
            <a:off x="184830" y="3152711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10 ของพื้นที่ปรับเปลี่ยนไปสู่ระบบเกษตรกรรมยั่งยืน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B601B42-9172-4917-BA76-79E409081D00}"/>
              </a:ext>
            </a:extLst>
          </p:cNvPr>
          <p:cNvSpPr/>
          <p:nvPr/>
        </p:nvSpPr>
        <p:spPr>
          <a:xfrm>
            <a:off x="515521" y="1078048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th-TH" sz="270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จัดทำแผนงาน งบประมาณโครงการแล้วเสร็จ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9" name="Rounded Rectangle 6">
            <a:extLst>
              <a:ext uri="{FF2B5EF4-FFF2-40B4-BE49-F238E27FC236}">
                <a16:creationId xmlns:a16="http://schemas.microsoft.com/office/drawing/2014/main" id="{63D2EC86-FFAD-4A06-83D9-B21848DEEA66}"/>
              </a:ext>
            </a:extLst>
          </p:cNvPr>
          <p:cNvSpPr/>
          <p:nvPr/>
        </p:nvSpPr>
        <p:spPr>
          <a:xfrm>
            <a:off x="1140327" y="611391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B22441-DEDD-4C47-B256-80F5E5584DB6}"/>
              </a:ext>
            </a:extLst>
          </p:cNvPr>
          <p:cNvSpPr/>
          <p:nvPr/>
        </p:nvSpPr>
        <p:spPr>
          <a:xfrm>
            <a:off x="820123" y="964899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FBA200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u="sng" dirty="0">
              <a:solidFill>
                <a:srgbClr val="FBA200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BCA4834-FD59-4F47-A13A-57719F6ED663}"/>
              </a:ext>
            </a:extLst>
          </p:cNvPr>
          <p:cNvSpPr/>
          <p:nvPr/>
        </p:nvSpPr>
        <p:spPr>
          <a:xfrm>
            <a:off x="2983213" y="1051948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2 </a:t>
            </a:r>
            <a:endParaRPr lang="th-TH" sz="32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3F17EE-0355-412B-8DF5-6FAD1D4A85BF}"/>
              </a:ext>
            </a:extLst>
          </p:cNvPr>
          <p:cNvSpPr/>
          <p:nvPr/>
        </p:nvSpPr>
        <p:spPr>
          <a:xfrm>
            <a:off x="5385417" y="1257286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3 </a:t>
            </a:r>
            <a:endParaRPr lang="th-TH" sz="3200" u="sng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680B8B-DA5F-4AB5-A38B-C7DC9E9E3133}"/>
              </a:ext>
            </a:extLst>
          </p:cNvPr>
          <p:cNvSpPr/>
          <p:nvPr/>
        </p:nvSpPr>
        <p:spPr>
          <a:xfrm>
            <a:off x="7708168" y="114855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4 </a:t>
            </a:r>
            <a:endParaRPr lang="th-TH" sz="32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3BD75B4-F935-4B10-B7FB-5077D1C457CD}"/>
              </a:ext>
            </a:extLst>
          </p:cNvPr>
          <p:cNvSpPr/>
          <p:nvPr/>
        </p:nvSpPr>
        <p:spPr>
          <a:xfrm>
            <a:off x="10128518" y="97628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FBA200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5 </a:t>
            </a:r>
            <a:endParaRPr lang="th-TH" sz="3200" u="sng" dirty="0">
              <a:solidFill>
                <a:srgbClr val="FBA200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CB9B6D8-7E4C-42E4-BD5F-07592E3EF6AC}"/>
              </a:ext>
            </a:extLst>
          </p:cNvPr>
          <p:cNvSpPr/>
          <p:nvPr/>
        </p:nvSpPr>
        <p:spPr>
          <a:xfrm>
            <a:off x="892678" y="5523595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475028-E989-4BB8-AEDA-6C8EBC73006F}"/>
              </a:ext>
            </a:extLst>
          </p:cNvPr>
          <p:cNvSpPr/>
          <p:nvPr/>
        </p:nvSpPr>
        <p:spPr>
          <a:xfrm>
            <a:off x="3202824" y="5899147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D2099E3-BDCC-4D59-93CE-22A2EED41C4A}"/>
              </a:ext>
            </a:extLst>
          </p:cNvPr>
          <p:cNvSpPr/>
          <p:nvPr/>
        </p:nvSpPr>
        <p:spPr>
          <a:xfrm>
            <a:off x="5611124" y="5977915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41DB9A-20BB-4464-A9E2-79596665C2A1}"/>
              </a:ext>
            </a:extLst>
          </p:cNvPr>
          <p:cNvSpPr/>
          <p:nvPr/>
        </p:nvSpPr>
        <p:spPr>
          <a:xfrm>
            <a:off x="8072186" y="5977914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49BD36-8BE3-4E1B-AB56-DAEF7B31D1AA}"/>
              </a:ext>
            </a:extLst>
          </p:cNvPr>
          <p:cNvSpPr/>
          <p:nvPr/>
        </p:nvSpPr>
        <p:spPr>
          <a:xfrm>
            <a:off x="10484961" y="5733119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Oval 3">
            <a:extLst>
              <a:ext uri="{FF2B5EF4-FFF2-40B4-BE49-F238E27FC236}">
                <a16:creationId xmlns:a16="http://schemas.microsoft.com/office/drawing/2014/main" id="{01895B6C-5B2F-4BC5-B32D-B4A8604C5FE9}"/>
              </a:ext>
            </a:extLst>
          </p:cNvPr>
          <p:cNvSpPr/>
          <p:nvPr/>
        </p:nvSpPr>
        <p:spPr>
          <a:xfrm rot="5400000">
            <a:off x="10535523" y="-234429"/>
            <a:ext cx="1270800" cy="1739661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  <a:softEdge rad="190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567C09A0-FA22-490D-81F5-DAEEC807B5DD}"/>
              </a:ext>
            </a:extLst>
          </p:cNvPr>
          <p:cNvSpPr/>
          <p:nvPr/>
        </p:nvSpPr>
        <p:spPr>
          <a:xfrm rot="5400000">
            <a:off x="10971447" y="-257129"/>
            <a:ext cx="797435" cy="1472754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B03C7B-77CD-4706-A08D-B4617B1D2E1F}"/>
              </a:ext>
            </a:extLst>
          </p:cNvPr>
          <p:cNvSpPr/>
          <p:nvPr/>
        </p:nvSpPr>
        <p:spPr>
          <a:xfrm>
            <a:off x="10653131" y="211087"/>
            <a:ext cx="1511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ตัวชี้วัดองค์กร</a:t>
            </a:r>
            <a:endParaRPr lang="th-TH" sz="22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5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2BF005-63B5-4572-962A-2FECDC999902}"/>
              </a:ext>
            </a:extLst>
          </p:cNvPr>
          <p:cNvGrpSpPr/>
          <p:nvPr/>
        </p:nvGrpSpPr>
        <p:grpSpPr>
          <a:xfrm>
            <a:off x="2429994" y="1375030"/>
            <a:ext cx="2466574" cy="4589322"/>
            <a:chOff x="556914" y="1575982"/>
            <a:chExt cx="2466574" cy="4589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48F52B-4737-4753-A492-1D14ED2BA644}"/>
                </a:ext>
              </a:extLst>
            </p:cNvPr>
            <p:cNvSpPr/>
            <p:nvPr/>
          </p:nvSpPr>
          <p:spPr>
            <a:xfrm>
              <a:off x="556914" y="4243407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7CC5C9A-3DDE-454F-BD0D-66330CDEBE07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7F23B44D-3994-480B-8AF2-9F4E39BCFEF3}"/>
                </a:ext>
              </a:extLst>
            </p:cNvPr>
            <p:cNvSpPr/>
            <p:nvPr/>
          </p:nvSpPr>
          <p:spPr>
            <a:xfrm>
              <a:off x="755488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D718A301-8213-468B-BB90-169DA8C7AB80}"/>
                </a:ext>
              </a:extLst>
            </p:cNvPr>
            <p:cNvSpPr/>
            <p:nvPr/>
          </p:nvSpPr>
          <p:spPr>
            <a:xfrm>
              <a:off x="556914" y="3476837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5ABC8-2048-49B9-9EF6-8C7841CE7CA2}"/>
              </a:ext>
            </a:extLst>
          </p:cNvPr>
          <p:cNvGrpSpPr/>
          <p:nvPr/>
        </p:nvGrpSpPr>
        <p:grpSpPr>
          <a:xfrm>
            <a:off x="4809178" y="1375030"/>
            <a:ext cx="2483081" cy="4589322"/>
            <a:chOff x="540407" y="1575982"/>
            <a:chExt cx="2483081" cy="458932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329877-63E2-43B5-A6FF-4CC5A28E9107}"/>
                </a:ext>
              </a:extLst>
            </p:cNvPr>
            <p:cNvSpPr/>
            <p:nvPr/>
          </p:nvSpPr>
          <p:spPr>
            <a:xfrm>
              <a:off x="540407" y="4207191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6D9A34E-39C3-4D1F-BF6E-063FC7F1949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D9E68232-405B-44A5-B00C-067D5A01A083}"/>
                </a:ext>
              </a:extLst>
            </p:cNvPr>
            <p:cNvSpPr/>
            <p:nvPr/>
          </p:nvSpPr>
          <p:spPr>
            <a:xfrm>
              <a:off x="755488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E8C055B5-9E48-4FE7-A1BA-6E492B50E383}"/>
                </a:ext>
              </a:extLst>
            </p:cNvPr>
            <p:cNvSpPr/>
            <p:nvPr/>
          </p:nvSpPr>
          <p:spPr>
            <a:xfrm>
              <a:off x="540407" y="3440621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2593E-0443-4553-BEAA-60DA2324CBC0}"/>
              </a:ext>
            </a:extLst>
          </p:cNvPr>
          <p:cNvGrpSpPr/>
          <p:nvPr/>
        </p:nvGrpSpPr>
        <p:grpSpPr>
          <a:xfrm>
            <a:off x="7249854" y="1375030"/>
            <a:ext cx="2464246" cy="4589322"/>
            <a:chOff x="559154" y="1575982"/>
            <a:chExt cx="2464246" cy="458932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D3D67AD-DB0D-4BCD-9C47-40EED35D0F5C}"/>
                </a:ext>
              </a:extLst>
            </p:cNvPr>
            <p:cNvSpPr/>
            <p:nvPr/>
          </p:nvSpPr>
          <p:spPr>
            <a:xfrm>
              <a:off x="559154" y="4170040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C8D99D3-7328-4927-B91E-030C911C3A33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5B3C6428-714B-4BEE-8A6B-C08898931E35}"/>
                </a:ext>
              </a:extLst>
            </p:cNvPr>
            <p:cNvSpPr/>
            <p:nvPr/>
          </p:nvSpPr>
          <p:spPr>
            <a:xfrm>
              <a:off x="744767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F76C07D3-97D5-4F0E-9458-F38F526CEC5B}"/>
                </a:ext>
              </a:extLst>
            </p:cNvPr>
            <p:cNvSpPr/>
            <p:nvPr/>
          </p:nvSpPr>
          <p:spPr>
            <a:xfrm>
              <a:off x="568388" y="3415184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C45BDFF1-5539-47B7-B292-28372909A427}"/>
              </a:ext>
            </a:extLst>
          </p:cNvPr>
          <p:cNvGrpSpPr/>
          <p:nvPr/>
        </p:nvGrpSpPr>
        <p:grpSpPr>
          <a:xfrm>
            <a:off x="61577" y="1375030"/>
            <a:ext cx="2437518" cy="4589322"/>
            <a:chOff x="585882" y="1575982"/>
            <a:chExt cx="2437518" cy="4589322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EE378CD5-C1D3-4CE7-9152-5DDD84EA300C}"/>
                </a:ext>
              </a:extLst>
            </p:cNvPr>
            <p:cNvSpPr/>
            <p:nvPr/>
          </p:nvSpPr>
          <p:spPr>
            <a:xfrm>
              <a:off x="585882" y="4085719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D045387-6A99-405F-A29C-E0331DDFBE0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71BF3FA3-85C7-44BA-A453-AC045A75BF1D}"/>
                </a:ext>
              </a:extLst>
            </p:cNvPr>
            <p:cNvSpPr/>
            <p:nvPr/>
          </p:nvSpPr>
          <p:spPr>
            <a:xfrm>
              <a:off x="753321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FA59C5C5-8758-4EB1-9E94-6FA6142037F5}"/>
                </a:ext>
              </a:extLst>
            </p:cNvPr>
            <p:cNvSpPr/>
            <p:nvPr/>
          </p:nvSpPr>
          <p:spPr>
            <a:xfrm>
              <a:off x="585882" y="3319149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3" name="Group 3">
            <a:extLst>
              <a:ext uri="{FF2B5EF4-FFF2-40B4-BE49-F238E27FC236}">
                <a16:creationId xmlns:a16="http://schemas.microsoft.com/office/drawing/2014/main" id="{8704792C-3A32-4B6A-A517-E26908AF22C3}"/>
              </a:ext>
            </a:extLst>
          </p:cNvPr>
          <p:cNvGrpSpPr/>
          <p:nvPr/>
        </p:nvGrpSpPr>
        <p:grpSpPr>
          <a:xfrm>
            <a:off x="9656473" y="1375030"/>
            <a:ext cx="2491751" cy="4589322"/>
            <a:chOff x="532276" y="1575982"/>
            <a:chExt cx="2491751" cy="458932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FAAA6E04-D901-450B-9035-F05FD3A2B570}"/>
                </a:ext>
              </a:extLst>
            </p:cNvPr>
            <p:cNvSpPr/>
            <p:nvPr/>
          </p:nvSpPr>
          <p:spPr>
            <a:xfrm>
              <a:off x="532276" y="4181754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Rounded Rectangle 5">
              <a:extLst>
                <a:ext uri="{FF2B5EF4-FFF2-40B4-BE49-F238E27FC236}">
                  <a16:creationId xmlns:a16="http://schemas.microsoft.com/office/drawing/2014/main" id="{E0D5E2EF-329B-46E9-8FED-970AF507F89E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Round Same Side Corner Rectangle 6">
              <a:extLst>
                <a:ext uri="{FF2B5EF4-FFF2-40B4-BE49-F238E27FC236}">
                  <a16:creationId xmlns:a16="http://schemas.microsoft.com/office/drawing/2014/main" id="{EE520273-9287-4226-B363-757BEF2E2F80}"/>
                </a:ext>
              </a:extLst>
            </p:cNvPr>
            <p:cNvSpPr/>
            <p:nvPr/>
          </p:nvSpPr>
          <p:spPr>
            <a:xfrm>
              <a:off x="756027" y="1575982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Right Arrow 7">
              <a:extLst>
                <a:ext uri="{FF2B5EF4-FFF2-40B4-BE49-F238E27FC236}">
                  <a16:creationId xmlns:a16="http://schemas.microsoft.com/office/drawing/2014/main" id="{80B9B6C3-34FE-46DA-B3B7-131DDCA6054E}"/>
                </a:ext>
              </a:extLst>
            </p:cNvPr>
            <p:cNvSpPr/>
            <p:nvPr/>
          </p:nvSpPr>
          <p:spPr>
            <a:xfrm>
              <a:off x="532276" y="3415184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F517513-E6CA-49E2-B6D5-9BDBD1E3F72F}"/>
              </a:ext>
            </a:extLst>
          </p:cNvPr>
          <p:cNvSpPr/>
          <p:nvPr/>
        </p:nvSpPr>
        <p:spPr>
          <a:xfrm>
            <a:off x="666782" y="129639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A4F351-2E5F-4D61-B1DE-358B7D5C2A60}"/>
              </a:ext>
            </a:extLst>
          </p:cNvPr>
          <p:cNvSpPr/>
          <p:nvPr/>
        </p:nvSpPr>
        <p:spPr>
          <a:xfrm>
            <a:off x="3032355" y="129639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6663AC-EFBD-481C-A4BB-3BFAA8ECEC42}"/>
              </a:ext>
            </a:extLst>
          </p:cNvPr>
          <p:cNvSpPr/>
          <p:nvPr/>
        </p:nvSpPr>
        <p:spPr>
          <a:xfrm>
            <a:off x="5336559" y="128064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3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8C3FBC-87C7-4F19-A610-A4521B8DCB70}"/>
              </a:ext>
            </a:extLst>
          </p:cNvPr>
          <p:cNvSpPr/>
          <p:nvPr/>
        </p:nvSpPr>
        <p:spPr>
          <a:xfrm>
            <a:off x="7758488" y="131139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4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DDE6D1-6D08-4377-951C-5092C71796A2}"/>
              </a:ext>
            </a:extLst>
          </p:cNvPr>
          <p:cNvSpPr/>
          <p:nvPr/>
        </p:nvSpPr>
        <p:spPr>
          <a:xfrm>
            <a:off x="10247915" y="129639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5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29834A-A3D5-480E-AB20-B9584358CAC2}"/>
              </a:ext>
            </a:extLst>
          </p:cNvPr>
          <p:cNvSpPr/>
          <p:nvPr/>
        </p:nvSpPr>
        <p:spPr>
          <a:xfrm>
            <a:off x="287249" y="3293117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ADB4FD-6B5D-4A66-A9A8-9051E280835B}"/>
              </a:ext>
            </a:extLst>
          </p:cNvPr>
          <p:cNvSpPr/>
          <p:nvPr/>
        </p:nvSpPr>
        <p:spPr>
          <a:xfrm>
            <a:off x="2632849" y="3463545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0DD2C3-AFD2-4413-A689-1EE1A481560B}"/>
              </a:ext>
            </a:extLst>
          </p:cNvPr>
          <p:cNvSpPr/>
          <p:nvPr/>
        </p:nvSpPr>
        <p:spPr>
          <a:xfrm>
            <a:off x="5032269" y="3394203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47F379-09BC-48C8-AE60-C7CEB54C80D4}"/>
              </a:ext>
            </a:extLst>
          </p:cNvPr>
          <p:cNvSpPr/>
          <p:nvPr/>
        </p:nvSpPr>
        <p:spPr>
          <a:xfrm>
            <a:off x="7445649" y="3390191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9B03F7-1F78-4F33-B359-DBEEA4ED1801}"/>
              </a:ext>
            </a:extLst>
          </p:cNvPr>
          <p:cNvSpPr/>
          <p:nvPr/>
        </p:nvSpPr>
        <p:spPr>
          <a:xfrm>
            <a:off x="9991765" y="3429000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CD759-B44A-4DF7-B32B-64267A0CC112}"/>
              </a:ext>
            </a:extLst>
          </p:cNvPr>
          <p:cNvSpPr/>
          <p:nvPr/>
        </p:nvSpPr>
        <p:spPr>
          <a:xfrm>
            <a:off x="226378" y="4165284"/>
            <a:ext cx="2189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รายได้ภาคเกษตรเฉลี่ยของครัวเรือนเป้าหมาย เพิ่มขึ้นร้อยละ 1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1714BAA3-A083-47A7-A605-29C7800BFFE5}"/>
              </a:ext>
            </a:extLst>
          </p:cNvPr>
          <p:cNvSpPr txBox="1">
            <a:spLocks/>
          </p:cNvSpPr>
          <p:nvPr/>
        </p:nvSpPr>
        <p:spPr>
          <a:xfrm>
            <a:off x="157716" y="196637"/>
            <a:ext cx="10600399" cy="7974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ระดับความสำเร็จของการดำเนินโครงการเกษตรกรรมยั่งยืน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6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1AB238-5AD9-4883-8AEE-6AE8D02C91F3}"/>
              </a:ext>
            </a:extLst>
          </p:cNvPr>
          <p:cNvSpPr/>
          <p:nvPr/>
        </p:nvSpPr>
        <p:spPr>
          <a:xfrm>
            <a:off x="248613" y="1959805"/>
            <a:ext cx="2150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จัดทำแผนงาน งบประมาณโครงการแล้วเสร็จ</a:t>
            </a:r>
            <a:endParaRPr lang="en-US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AC2C5E-A7D1-488F-BDA6-B2B631B15275}"/>
              </a:ext>
            </a:extLst>
          </p:cNvPr>
          <p:cNvSpPr/>
          <p:nvPr/>
        </p:nvSpPr>
        <p:spPr>
          <a:xfrm>
            <a:off x="2697774" y="1881168"/>
            <a:ext cx="2201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งบประมาณโครงการได้รับการอนุมัติจากผู้ว่าฯ</a:t>
            </a:r>
            <a:endParaRPr lang="en-US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CC8AB6-B682-426A-84E8-256605F69347}"/>
              </a:ext>
            </a:extLst>
          </p:cNvPr>
          <p:cNvSpPr/>
          <p:nvPr/>
        </p:nvSpPr>
        <p:spPr>
          <a:xfrm>
            <a:off x="5230334" y="1897891"/>
            <a:ext cx="1945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เกษตรกรภายใต้โครงการได้รับการพัฒนา</a:t>
            </a:r>
            <a:endParaRPr lang="en-US" sz="24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70</a:t>
            </a:r>
            <a:endParaRPr lang="en-US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1BBC86-CF10-401B-B3C4-E2C0014E66AA}"/>
              </a:ext>
            </a:extLst>
          </p:cNvPr>
          <p:cNvSpPr/>
          <p:nvPr/>
        </p:nvSpPr>
        <p:spPr>
          <a:xfrm>
            <a:off x="7548926" y="1926152"/>
            <a:ext cx="1945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เกษตรกรภายใต้โครงการได้รับการพัฒนา</a:t>
            </a:r>
            <a:endParaRPr lang="en-US" sz="24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80</a:t>
            </a:r>
            <a:endParaRPr lang="en-US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DFAEEE-3734-410D-BBA2-8BA112D58DAE}"/>
              </a:ext>
            </a:extLst>
          </p:cNvPr>
          <p:cNvSpPr/>
          <p:nvPr/>
        </p:nvSpPr>
        <p:spPr>
          <a:xfrm>
            <a:off x="10041035" y="1897891"/>
            <a:ext cx="1945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เกษตรกรภายใต้โครงการได้รับการพัฒนา</a:t>
            </a:r>
            <a:endParaRPr lang="en-US" sz="24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100</a:t>
            </a:r>
            <a:endParaRPr lang="en-US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A20F2A8-9EDE-481C-B603-E564CAC7CC6F}"/>
              </a:ext>
            </a:extLst>
          </p:cNvPr>
          <p:cNvSpPr/>
          <p:nvPr/>
        </p:nvSpPr>
        <p:spPr>
          <a:xfrm>
            <a:off x="2637025" y="4165284"/>
            <a:ext cx="2189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รายได้ภาคเกษตรเฉลี่ยของครัวเรือนเป้าหมาย เพิ่มขึ้นร้อยละ 1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.5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3F9F78-8AE2-4A76-BEA5-32434F54347D}"/>
              </a:ext>
            </a:extLst>
          </p:cNvPr>
          <p:cNvSpPr/>
          <p:nvPr/>
        </p:nvSpPr>
        <p:spPr>
          <a:xfrm>
            <a:off x="5089460" y="4181318"/>
            <a:ext cx="2189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รายได้ภาคเกษตรเฉลี่ยของครัวเรือนเป้าหมาย เพิ่มขึ้นร้อยละ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CD908B4-E8AD-444A-821C-34DC6ADF42D5}"/>
              </a:ext>
            </a:extLst>
          </p:cNvPr>
          <p:cNvSpPr/>
          <p:nvPr/>
        </p:nvSpPr>
        <p:spPr>
          <a:xfrm>
            <a:off x="7513820" y="4181318"/>
            <a:ext cx="2189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รายได้ภาคเกษตรเฉลี่ยของครัวเรือนเป้าหมาย เพิ่มขึ้นร้อยละ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2.5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5E202DF-1623-4B98-8566-7C5FF8CD8036}"/>
              </a:ext>
            </a:extLst>
          </p:cNvPr>
          <p:cNvSpPr/>
          <p:nvPr/>
        </p:nvSpPr>
        <p:spPr>
          <a:xfrm>
            <a:off x="9918861" y="4165284"/>
            <a:ext cx="2189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รายได้ภาคเกษตรเฉลี่ยของครัวเรือนเป้าหมาย เพิ่มขึ้นร้อยละ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95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평행 사변형 39">
            <a:extLst>
              <a:ext uri="{FF2B5EF4-FFF2-40B4-BE49-F238E27FC236}">
                <a16:creationId xmlns:a16="http://schemas.microsoft.com/office/drawing/2014/main" id="{8DF8D9D8-9C03-4CFA-8849-61A5FE8E8505}"/>
              </a:ext>
            </a:extLst>
          </p:cNvPr>
          <p:cNvSpPr/>
          <p:nvPr/>
        </p:nvSpPr>
        <p:spPr>
          <a:xfrm>
            <a:off x="3017641" y="1511221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평행 사변형 40">
            <a:extLst>
              <a:ext uri="{FF2B5EF4-FFF2-40B4-BE49-F238E27FC236}">
                <a16:creationId xmlns:a16="http://schemas.microsoft.com/office/drawing/2014/main" id="{DE67B16B-F45F-45C6-8F31-B476556B7892}"/>
              </a:ext>
            </a:extLst>
          </p:cNvPr>
          <p:cNvSpPr/>
          <p:nvPr/>
        </p:nvSpPr>
        <p:spPr>
          <a:xfrm>
            <a:off x="5173756" y="1150680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평행 사변형 42">
            <a:extLst>
              <a:ext uri="{FF2B5EF4-FFF2-40B4-BE49-F238E27FC236}">
                <a16:creationId xmlns:a16="http://schemas.microsoft.com/office/drawing/2014/main" id="{570C193E-E400-411A-9817-9805A8F65C79}"/>
              </a:ext>
            </a:extLst>
          </p:cNvPr>
          <p:cNvSpPr/>
          <p:nvPr/>
        </p:nvSpPr>
        <p:spPr>
          <a:xfrm>
            <a:off x="7329871" y="790139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BFF27CDE-A1B4-48DD-B127-70AD84D03D1F}"/>
              </a:ext>
            </a:extLst>
          </p:cNvPr>
          <p:cNvSpPr/>
          <p:nvPr/>
        </p:nvSpPr>
        <p:spPr>
          <a:xfrm>
            <a:off x="861527" y="1871761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0B5A2-D271-4281-94E0-38DA98B93FAA}"/>
              </a:ext>
            </a:extLst>
          </p:cNvPr>
          <p:cNvSpPr/>
          <p:nvPr/>
        </p:nvSpPr>
        <p:spPr>
          <a:xfrm>
            <a:off x="874689" y="2221497"/>
            <a:ext cx="1691654" cy="272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B923B-12E9-4E28-8955-AD1722D539B8}"/>
              </a:ext>
            </a:extLst>
          </p:cNvPr>
          <p:cNvSpPr/>
          <p:nvPr/>
        </p:nvSpPr>
        <p:spPr>
          <a:xfrm>
            <a:off x="2985454" y="1871760"/>
            <a:ext cx="1691654" cy="2723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6B1B5-A098-4345-9A86-8C8FFBCA9860}"/>
              </a:ext>
            </a:extLst>
          </p:cNvPr>
          <p:cNvSpPr/>
          <p:nvPr/>
        </p:nvSpPr>
        <p:spPr>
          <a:xfrm>
            <a:off x="5141568" y="1511219"/>
            <a:ext cx="1691654" cy="2723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518C8-51B7-4A4B-BE7D-AD6E37934784}"/>
              </a:ext>
            </a:extLst>
          </p:cNvPr>
          <p:cNvSpPr/>
          <p:nvPr/>
        </p:nvSpPr>
        <p:spPr>
          <a:xfrm>
            <a:off x="7297683" y="1150678"/>
            <a:ext cx="1691654" cy="2723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61594-5265-4F27-89F2-9A7C7051C70E}"/>
              </a:ext>
            </a:extLst>
          </p:cNvPr>
          <p:cNvSpPr/>
          <p:nvPr/>
        </p:nvSpPr>
        <p:spPr>
          <a:xfrm>
            <a:off x="9453798" y="790137"/>
            <a:ext cx="1691654" cy="2723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평행 사변형 39">
            <a:extLst>
              <a:ext uri="{FF2B5EF4-FFF2-40B4-BE49-F238E27FC236}">
                <a16:creationId xmlns:a16="http://schemas.microsoft.com/office/drawing/2014/main" id="{8D26ECC1-7113-4B27-B81B-D138B98CE801}"/>
              </a:ext>
            </a:extLst>
          </p:cNvPr>
          <p:cNvSpPr/>
          <p:nvPr/>
        </p:nvSpPr>
        <p:spPr>
          <a:xfrm>
            <a:off x="3017641" y="3292317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평행 사변형 40">
            <a:extLst>
              <a:ext uri="{FF2B5EF4-FFF2-40B4-BE49-F238E27FC236}">
                <a16:creationId xmlns:a16="http://schemas.microsoft.com/office/drawing/2014/main" id="{2638CD30-AB8A-4E11-89F0-53BA42CBE662}"/>
              </a:ext>
            </a:extLst>
          </p:cNvPr>
          <p:cNvSpPr/>
          <p:nvPr/>
        </p:nvSpPr>
        <p:spPr>
          <a:xfrm>
            <a:off x="5173756" y="2931776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평행 사변형 42">
            <a:extLst>
              <a:ext uri="{FF2B5EF4-FFF2-40B4-BE49-F238E27FC236}">
                <a16:creationId xmlns:a16="http://schemas.microsoft.com/office/drawing/2014/main" id="{926246E1-32BA-424E-8C2D-16AB01D13881}"/>
              </a:ext>
            </a:extLst>
          </p:cNvPr>
          <p:cNvSpPr/>
          <p:nvPr/>
        </p:nvSpPr>
        <p:spPr>
          <a:xfrm>
            <a:off x="7329871" y="2571235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평행 사변형 7">
            <a:extLst>
              <a:ext uri="{FF2B5EF4-FFF2-40B4-BE49-F238E27FC236}">
                <a16:creationId xmlns:a16="http://schemas.microsoft.com/office/drawing/2014/main" id="{35B7A4E1-6CA6-41A9-810A-14F51FB0602E}"/>
              </a:ext>
            </a:extLst>
          </p:cNvPr>
          <p:cNvSpPr/>
          <p:nvPr/>
        </p:nvSpPr>
        <p:spPr>
          <a:xfrm>
            <a:off x="861527" y="3652857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1E54395-8ADE-4D58-9AD8-9DE7AB6D309C}"/>
              </a:ext>
            </a:extLst>
          </p:cNvPr>
          <p:cNvSpPr/>
          <p:nvPr/>
        </p:nvSpPr>
        <p:spPr>
          <a:xfrm>
            <a:off x="874689" y="4002593"/>
            <a:ext cx="1691654" cy="272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lang="en-US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sz="2000" b="1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เกษตรกรร้อยละ 60 นำความรู้ไปใช้และรายได้เฉลี่ยครัวเรือนเป้าหมาย มีรายได้เพิ่มขึ้น ร้อยละ 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1B131DC-DDCE-4BF8-8537-5163BF860845}"/>
              </a:ext>
            </a:extLst>
          </p:cNvPr>
          <p:cNvSpPr/>
          <p:nvPr/>
        </p:nvSpPr>
        <p:spPr>
          <a:xfrm>
            <a:off x="2985454" y="3652856"/>
            <a:ext cx="1691654" cy="2723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lang="en-US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sz="2000" b="1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เกษตรกรร้อยละ 60 นำความรู้ไปใช้และรายได้เฉลี่ยครัวเรือนเป้าหมาย มีรายได้เพิ่มขึ้น ร้อยละ 1</a:t>
            </a:r>
            <a:r>
              <a:rPr lang="en-US" sz="2000" b="1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.5</a:t>
            </a:r>
            <a:endParaRPr lang="ko-KR" altLang="en-US" sz="2800" b="1" dirty="0">
              <a:solidFill>
                <a:srgbClr val="FF99CC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57AD43-E657-431F-B9FA-A94238C09EA6}"/>
              </a:ext>
            </a:extLst>
          </p:cNvPr>
          <p:cNvSpPr/>
          <p:nvPr/>
        </p:nvSpPr>
        <p:spPr>
          <a:xfrm>
            <a:off x="5141568" y="3292315"/>
            <a:ext cx="1691654" cy="2723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lang="en-US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sz="2000" b="1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เกษตรกรร้อยละ 60 นำความรู้ไปใช้และรายได้เฉลี่ยครัวเรือนเป้าหมาย มีรายได้เพิ่มขึ้น ร้อยละ </a:t>
            </a:r>
            <a:r>
              <a:rPr lang="en-US" sz="2000" b="1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endParaRPr lang="ko-KR" altLang="en-US" sz="2800" b="1" dirty="0">
              <a:solidFill>
                <a:srgbClr val="FF99CC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6B7C526-5EC2-4209-90E4-E17398358760}"/>
              </a:ext>
            </a:extLst>
          </p:cNvPr>
          <p:cNvSpPr/>
          <p:nvPr/>
        </p:nvSpPr>
        <p:spPr>
          <a:xfrm>
            <a:off x="7297683" y="2931774"/>
            <a:ext cx="1691654" cy="2723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lang="en-US" sz="2000" b="1" u="sng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sz="20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เกษตรกรร้อยละ 60 นำความรู้ไปใช้และรายได้เฉลี่ยครัวเรือนเป้าหมาย มีรายได้เพิ่มขึ้น ร้อยละ </a:t>
            </a:r>
            <a:r>
              <a:rPr lang="en-US" sz="20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2.5</a:t>
            </a:r>
            <a:endParaRPr lang="ko-KR" altLang="en-US" sz="2800" b="1" dirty="0">
              <a:solidFill>
                <a:srgbClr val="C0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656361-3822-4A26-BC74-E25B3E7B6D09}"/>
              </a:ext>
            </a:extLst>
          </p:cNvPr>
          <p:cNvSpPr/>
          <p:nvPr/>
        </p:nvSpPr>
        <p:spPr>
          <a:xfrm>
            <a:off x="9453798" y="2571233"/>
            <a:ext cx="1691654" cy="2723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lang="en-US" sz="2000" b="1" u="sng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sz="2000" b="1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เกษตรกรร้อยละ 60 นำความรู้ไปใช้และรายได้เฉลี่ยครัวเรือนเป้าหมาย มีรายได้เพิ่มขึ้น ร้อยละ </a:t>
            </a:r>
            <a:r>
              <a:rPr lang="en-US" sz="2000" b="1" dirty="0">
                <a:solidFill>
                  <a:srgbClr val="FF99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endParaRPr lang="ko-KR" altLang="en-US" sz="2800" b="1" dirty="0">
              <a:solidFill>
                <a:srgbClr val="FF99CC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2" name="Text Placeholder 1">
            <a:extLst>
              <a:ext uri="{FF2B5EF4-FFF2-40B4-BE49-F238E27FC236}">
                <a16:creationId xmlns:a16="http://schemas.microsoft.com/office/drawing/2014/main" id="{C723F0ED-0119-41C1-8265-F63C2C3998B3}"/>
              </a:ext>
            </a:extLst>
          </p:cNvPr>
          <p:cNvSpPr txBox="1">
            <a:spLocks/>
          </p:cNvSpPr>
          <p:nvPr/>
        </p:nvSpPr>
        <p:spPr>
          <a:xfrm>
            <a:off x="349961" y="131557"/>
            <a:ext cx="11289483" cy="5941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ระดับความสำเร็จของการดำเนินโครงการเกษตรกรปราดเปรื่อง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B4A6E8-09E4-4692-A98E-8F2DC96AF699}"/>
              </a:ext>
            </a:extLst>
          </p:cNvPr>
          <p:cNvSpPr/>
          <p:nvPr/>
        </p:nvSpPr>
        <p:spPr>
          <a:xfrm>
            <a:off x="861526" y="2714232"/>
            <a:ext cx="1691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จัดทำแผนงาน งบประมาณโครงการแล้วเสร็จ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E38EE9-EEBE-4744-91EA-BEFA24B139B8}"/>
              </a:ext>
            </a:extLst>
          </p:cNvPr>
          <p:cNvSpPr/>
          <p:nvPr/>
        </p:nvSpPr>
        <p:spPr>
          <a:xfrm>
            <a:off x="965749" y="2129457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790338-2A10-4A21-B1BC-7B587049508E}"/>
              </a:ext>
            </a:extLst>
          </p:cNvPr>
          <p:cNvSpPr/>
          <p:nvPr/>
        </p:nvSpPr>
        <p:spPr>
          <a:xfrm>
            <a:off x="3090768" y="175008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7490A97-5619-4F1A-9886-FB35747B6AF5}"/>
              </a:ext>
            </a:extLst>
          </p:cNvPr>
          <p:cNvSpPr/>
          <p:nvPr/>
        </p:nvSpPr>
        <p:spPr>
          <a:xfrm>
            <a:off x="5263187" y="145645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CBD090-1378-4A3D-AF72-7ADE2C26CE43}"/>
              </a:ext>
            </a:extLst>
          </p:cNvPr>
          <p:cNvSpPr/>
          <p:nvPr/>
        </p:nvSpPr>
        <p:spPr>
          <a:xfrm>
            <a:off x="7384210" y="1095912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782C6F-7286-4733-9166-58CFEFE2E640}"/>
              </a:ext>
            </a:extLst>
          </p:cNvPr>
          <p:cNvSpPr/>
          <p:nvPr/>
        </p:nvSpPr>
        <p:spPr>
          <a:xfrm>
            <a:off x="9543229" y="684787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710B2C-E06B-4D80-9220-F0A464FB2CFB}"/>
              </a:ext>
            </a:extLst>
          </p:cNvPr>
          <p:cNvSpPr/>
          <p:nvPr/>
        </p:nvSpPr>
        <p:spPr>
          <a:xfrm>
            <a:off x="2887679" y="2246197"/>
            <a:ext cx="1887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งบประมาณโครงการได้รับการอนุมัติจากผู้ว่าฯ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1AC058-8475-4F93-9986-9F0C05828DB9}"/>
              </a:ext>
            </a:extLst>
          </p:cNvPr>
          <p:cNvSpPr/>
          <p:nvPr/>
        </p:nvSpPr>
        <p:spPr>
          <a:xfrm>
            <a:off x="5154731" y="2025753"/>
            <a:ext cx="1691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เกษตรกรภายใต้โครงการได้รับการพัฒนา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70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8F364F0-DC07-4CC0-A0AE-2B3842BC5926}"/>
              </a:ext>
            </a:extLst>
          </p:cNvPr>
          <p:cNvSpPr/>
          <p:nvPr/>
        </p:nvSpPr>
        <p:spPr>
          <a:xfrm>
            <a:off x="7284519" y="1584477"/>
            <a:ext cx="1691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เกษตรกรภายใต้โครงการได้รับการพัฒนา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80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CE8DABC-D0C6-42D5-9539-0AA926FF8CEE}"/>
              </a:ext>
            </a:extLst>
          </p:cNvPr>
          <p:cNvSpPr/>
          <p:nvPr/>
        </p:nvSpPr>
        <p:spPr>
          <a:xfrm>
            <a:off x="9440634" y="1186139"/>
            <a:ext cx="1691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เกษตรกรภายใต้โครงการได้รับการพัฒนา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100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316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3592537" y="418389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직사각형 70">
            <a:extLst>
              <a:ext uri="{FF2B5EF4-FFF2-40B4-BE49-F238E27FC236}">
                <a16:creationId xmlns:a16="http://schemas.microsoft.com/office/drawing/2014/main" id="{BC785775-1404-4EE5-B9C3-8104E70F3F41}"/>
              </a:ext>
            </a:extLst>
          </p:cNvPr>
          <p:cNvSpPr/>
          <p:nvPr/>
        </p:nvSpPr>
        <p:spPr>
          <a:xfrm>
            <a:off x="3578653" y="5535661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3659181" y="424917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ส.ป.ก.จังหวัดดำเนินการ</a:t>
            </a:r>
            <a:endParaRPr lang="en-US" altLang="ko-KR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ตามแผนพัฒนาศูนย์ฯ </a:t>
            </a:r>
          </a:p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8" name="직사각형 2">
            <a:extLst>
              <a:ext uri="{FF2B5EF4-FFF2-40B4-BE49-F238E27FC236}">
                <a16:creationId xmlns:a16="http://schemas.microsoft.com/office/drawing/2014/main" id="{7B022FEE-9D9E-4084-BF2A-9AD67CA63E86}"/>
              </a:ext>
            </a:extLst>
          </p:cNvPr>
          <p:cNvSpPr/>
          <p:nvPr/>
        </p:nvSpPr>
        <p:spPr>
          <a:xfrm>
            <a:off x="3647660" y="5611283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ส.ป.ก.จังหวัดดำเนินการ</a:t>
            </a:r>
            <a:endParaRPr lang="en-US" altLang="ko-KR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>
              <a:defRPr/>
            </a:pPr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ตามแผนพัฒนาศูนย์ฯ </a:t>
            </a:r>
          </a:p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  <a:r>
              <a:rPr lang="en-US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10</a:t>
            </a:r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3592537" y="2838496"/>
            <a:ext cx="3564000" cy="12708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3660034" y="291048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tabLst>
                <a:tab pos="4699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</a:t>
            </a: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ส.ป.ก.จังหวัดคัดเลือกพื้นที่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lvl="0" algn="ctr">
              <a:tabLst>
                <a:tab pos="4699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</a:t>
            </a: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เป็นศูนย์เรียนรู้ฯ และจัดทำ</a:t>
            </a: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</a:t>
            </a:r>
          </a:p>
          <a:p>
            <a:pPr lvl="0" algn="ctr">
              <a:tabLst>
                <a:tab pos="4699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</a:t>
            </a: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แผนพัฒนาศูนย์ฯ ร้อยละ 100</a:t>
            </a:r>
          </a:p>
        </p:txBody>
      </p:sp>
      <p:sp>
        <p:nvSpPr>
          <p:cNvPr id="51" name="직사각형 64">
            <a:extLst>
              <a:ext uri="{FF2B5EF4-FFF2-40B4-BE49-F238E27FC236}">
                <a16:creationId xmlns:a16="http://schemas.microsoft.com/office/drawing/2014/main" id="{600D6A06-4C81-4274-9F08-3F5CD9E99AD1}"/>
              </a:ext>
            </a:extLst>
          </p:cNvPr>
          <p:cNvSpPr/>
          <p:nvPr/>
        </p:nvSpPr>
        <p:spPr>
          <a:xfrm>
            <a:off x="8367826" y="2833588"/>
            <a:ext cx="3564000" cy="1270800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ครัวเรือน ศพก. 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มีรายได้เฉลี่ยเพิ่มขึ้น</a:t>
            </a: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endParaRPr lang="th-TH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50" name="직사각형 63">
            <a:extLst>
              <a:ext uri="{FF2B5EF4-FFF2-40B4-BE49-F238E27FC236}">
                <a16:creationId xmlns:a16="http://schemas.microsoft.com/office/drawing/2014/main" id="{B0207CA0-A503-45D6-B349-E646EB10ECD5}"/>
              </a:ext>
            </a:extLst>
          </p:cNvPr>
          <p:cNvSpPr/>
          <p:nvPr/>
        </p:nvSpPr>
        <p:spPr>
          <a:xfrm>
            <a:off x="8354752" y="1492060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ครัวเรือน ศพก. 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มีรายได้เฉลี่ยเพิ่มขึ้น</a:t>
            </a: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1</a:t>
            </a: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.5</a:t>
            </a:r>
            <a:endParaRPr lang="th-TH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49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8367826" y="134176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ครัวเรือน ศพก. 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มีรายได้เฉลี่ยเพิ่มขึ้น</a:t>
            </a: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1</a:t>
            </a:r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3144646" y="435473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3130230" y="296274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85F8B38A-2791-41F7-8CEC-21EBB13BF90F}"/>
              </a:ext>
            </a:extLst>
          </p:cNvPr>
          <p:cNvSpPr/>
          <p:nvPr/>
        </p:nvSpPr>
        <p:spPr>
          <a:xfrm rot="2700000">
            <a:off x="3130762" y="569206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A5AC18D7-19E6-434B-A09E-E831E7773DB2}"/>
              </a:ext>
            </a:extLst>
          </p:cNvPr>
          <p:cNvSpPr/>
          <p:nvPr/>
        </p:nvSpPr>
        <p:spPr>
          <a:xfrm rot="18900000" flipH="1">
            <a:off x="7562574" y="1660657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E2683D20-33AB-4910-83CF-94E8B91F7754}"/>
              </a:ext>
            </a:extLst>
          </p:cNvPr>
          <p:cNvSpPr/>
          <p:nvPr/>
        </p:nvSpPr>
        <p:spPr>
          <a:xfrm rot="18900000" flipH="1">
            <a:off x="7832438" y="1660668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7575648" y="292899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7845512" y="29291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Rounded Rectangle 29">
            <a:extLst>
              <a:ext uri="{FF2B5EF4-FFF2-40B4-BE49-F238E27FC236}">
                <a16:creationId xmlns:a16="http://schemas.microsoft.com/office/drawing/2014/main" id="{770202A0-074D-45B7-B52D-86D614E52715}"/>
              </a:ext>
            </a:extLst>
          </p:cNvPr>
          <p:cNvSpPr/>
          <p:nvPr/>
        </p:nvSpPr>
        <p:spPr>
          <a:xfrm rot="18900000" flipH="1">
            <a:off x="7575648" y="298775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Rounded Rectangle 30">
            <a:extLst>
              <a:ext uri="{FF2B5EF4-FFF2-40B4-BE49-F238E27FC236}">
                <a16:creationId xmlns:a16="http://schemas.microsoft.com/office/drawing/2014/main" id="{25C566DC-9142-4C51-8CF4-B786C00FE9E1}"/>
              </a:ext>
            </a:extLst>
          </p:cNvPr>
          <p:cNvSpPr/>
          <p:nvPr/>
        </p:nvSpPr>
        <p:spPr>
          <a:xfrm rot="18900000" flipH="1">
            <a:off x="7845512" y="298776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EFA6F7-57F1-47DC-8729-CD661BF97B25}"/>
              </a:ext>
            </a:extLst>
          </p:cNvPr>
          <p:cNvCxnSpPr/>
          <p:nvPr/>
        </p:nvCxnSpPr>
        <p:spPr>
          <a:xfrm>
            <a:off x="10966180" y="778417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69">
            <a:extLst>
              <a:ext uri="{FF2B5EF4-FFF2-40B4-BE49-F238E27FC236}">
                <a16:creationId xmlns:a16="http://schemas.microsoft.com/office/drawing/2014/main" id="{35C8B77D-6B0B-416C-AC09-EB348F75ECFB}"/>
              </a:ext>
            </a:extLst>
          </p:cNvPr>
          <p:cNvSpPr/>
          <p:nvPr/>
        </p:nvSpPr>
        <p:spPr>
          <a:xfrm>
            <a:off x="3592538" y="9014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직사각형 70">
            <a:extLst>
              <a:ext uri="{FF2B5EF4-FFF2-40B4-BE49-F238E27FC236}">
                <a16:creationId xmlns:a16="http://schemas.microsoft.com/office/drawing/2014/main" id="{CFA8C476-79AF-4E6A-82FF-8D81835C907B}"/>
              </a:ext>
            </a:extLst>
          </p:cNvPr>
          <p:cNvSpPr/>
          <p:nvPr/>
        </p:nvSpPr>
        <p:spPr>
          <a:xfrm>
            <a:off x="3607197" y="1470645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직사각형 2">
            <a:extLst>
              <a:ext uri="{FF2B5EF4-FFF2-40B4-BE49-F238E27FC236}">
                <a16:creationId xmlns:a16="http://schemas.microsoft.com/office/drawing/2014/main" id="{C0A7E8B1-0A2E-4C91-B4E0-3F07FA68F9B8}"/>
              </a:ext>
            </a:extLst>
          </p:cNvPr>
          <p:cNvSpPr/>
          <p:nvPr/>
        </p:nvSpPr>
        <p:spPr>
          <a:xfrm>
            <a:off x="3659182" y="15542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จัดทำแผนงาน งบประมาณ</a:t>
            </a:r>
            <a:endParaRPr lang="en-US" altLang="ko-KR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altLang="ko-KR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โครงการแล้วเสร็จ</a:t>
            </a:r>
            <a:endParaRPr kumimoji="0" lang="th-TH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0" name="직사각형 2">
            <a:extLst>
              <a:ext uri="{FF2B5EF4-FFF2-40B4-BE49-F238E27FC236}">
                <a16:creationId xmlns:a16="http://schemas.microsoft.com/office/drawing/2014/main" id="{EDA3AA7C-58B3-43A2-BCC5-A0090C18F28A}"/>
              </a:ext>
            </a:extLst>
          </p:cNvPr>
          <p:cNvSpPr/>
          <p:nvPr/>
        </p:nvSpPr>
        <p:spPr>
          <a:xfrm>
            <a:off x="3676204" y="154626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แผนงาน งบประมาณ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โครงการได้รับการอนุมัติ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จากผู้ว่าฯ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2" name="Rounded Rectangle 9">
            <a:extLst>
              <a:ext uri="{FF2B5EF4-FFF2-40B4-BE49-F238E27FC236}">
                <a16:creationId xmlns:a16="http://schemas.microsoft.com/office/drawing/2014/main" id="{049ABB0F-2F81-4533-80E7-04E8B4D2FDD0}"/>
              </a:ext>
            </a:extLst>
          </p:cNvPr>
          <p:cNvSpPr/>
          <p:nvPr/>
        </p:nvSpPr>
        <p:spPr>
          <a:xfrm rot="2700000">
            <a:off x="3144647" y="26098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Rounded Rectangle 21">
            <a:extLst>
              <a:ext uri="{FF2B5EF4-FFF2-40B4-BE49-F238E27FC236}">
                <a16:creationId xmlns:a16="http://schemas.microsoft.com/office/drawing/2014/main" id="{0095B5AB-FA19-457A-845C-2C848377C617}"/>
              </a:ext>
            </a:extLst>
          </p:cNvPr>
          <p:cNvSpPr/>
          <p:nvPr/>
        </p:nvSpPr>
        <p:spPr>
          <a:xfrm rot="2700000">
            <a:off x="3130231" y="1616730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직사각형 63">
            <a:extLst>
              <a:ext uri="{FF2B5EF4-FFF2-40B4-BE49-F238E27FC236}">
                <a16:creationId xmlns:a16="http://schemas.microsoft.com/office/drawing/2014/main" id="{F1D4E67F-1EE4-4F7C-86AC-B2F2F9647775}"/>
              </a:ext>
            </a:extLst>
          </p:cNvPr>
          <p:cNvSpPr/>
          <p:nvPr/>
        </p:nvSpPr>
        <p:spPr>
          <a:xfrm>
            <a:off x="8354752" y="5522465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469900" algn="l"/>
              </a:tabLst>
            </a:pPr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ครัวเรือน ศพก.</a:t>
            </a:r>
            <a:r>
              <a:rPr lang="en-US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มีรายได้เฉลี่ย</a:t>
            </a:r>
            <a:endParaRPr lang="en-US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lvl="0" algn="ctr">
              <a:tabLst>
                <a:tab pos="469900" algn="l"/>
              </a:tabLst>
            </a:pPr>
            <a:r>
              <a:rPr lang="en-US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</a:t>
            </a:r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เพิ่มขึ้นร้อยละ </a:t>
            </a:r>
            <a:r>
              <a:rPr lang="en-US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3  + </a:t>
            </a:r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ส.ป.ก.จังหวัด</a:t>
            </a:r>
            <a:r>
              <a:rPr lang="en-US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</a:t>
            </a:r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รายงานผลการดำเนินงาน</a:t>
            </a:r>
            <a:r>
              <a:rPr lang="en-US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    </a:t>
            </a:r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ครบถ้วนภายใน 14 ส.ค. 63 </a:t>
            </a:r>
          </a:p>
        </p:txBody>
      </p:sp>
      <p:sp>
        <p:nvSpPr>
          <p:cNvPr id="127" name="직사각형 2">
            <a:extLst>
              <a:ext uri="{FF2B5EF4-FFF2-40B4-BE49-F238E27FC236}">
                <a16:creationId xmlns:a16="http://schemas.microsoft.com/office/drawing/2014/main" id="{D33C3974-EA5B-458B-9BA5-D14333D65FD7}"/>
              </a:ext>
            </a:extLst>
          </p:cNvPr>
          <p:cNvSpPr/>
          <p:nvPr/>
        </p:nvSpPr>
        <p:spPr>
          <a:xfrm>
            <a:off x="8354752" y="4174980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ครัวเรือน ศพก. 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มีรายได้เฉลี่ยเพิ่มขึ้น</a:t>
            </a:r>
          </a:p>
          <a:p>
            <a:pPr lvl="0" algn="ctr">
              <a:tabLst>
                <a:tab pos="4699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2.5</a:t>
            </a:r>
            <a:endParaRPr lang="th-TH" sz="200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129" name="Rounded Rectangle 23">
            <a:extLst>
              <a:ext uri="{FF2B5EF4-FFF2-40B4-BE49-F238E27FC236}">
                <a16:creationId xmlns:a16="http://schemas.microsoft.com/office/drawing/2014/main" id="{21A92FCA-B293-4D75-8B92-7B2D79260C87}"/>
              </a:ext>
            </a:extLst>
          </p:cNvPr>
          <p:cNvSpPr/>
          <p:nvPr/>
        </p:nvSpPr>
        <p:spPr>
          <a:xfrm rot="18900000" flipH="1">
            <a:off x="7562574" y="569106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Rounded Rectangle 24">
            <a:extLst>
              <a:ext uri="{FF2B5EF4-FFF2-40B4-BE49-F238E27FC236}">
                <a16:creationId xmlns:a16="http://schemas.microsoft.com/office/drawing/2014/main" id="{E492EAA1-EDB0-4BF6-8330-7AF968C51DF6}"/>
              </a:ext>
            </a:extLst>
          </p:cNvPr>
          <p:cNvSpPr/>
          <p:nvPr/>
        </p:nvSpPr>
        <p:spPr>
          <a:xfrm rot="18900000" flipH="1">
            <a:off x="7832438" y="569107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Rounded Rectangle 26">
            <a:extLst>
              <a:ext uri="{FF2B5EF4-FFF2-40B4-BE49-F238E27FC236}">
                <a16:creationId xmlns:a16="http://schemas.microsoft.com/office/drawing/2014/main" id="{89D04428-F9C0-44CB-8C63-547BF4082A7E}"/>
              </a:ext>
            </a:extLst>
          </p:cNvPr>
          <p:cNvSpPr/>
          <p:nvPr/>
        </p:nvSpPr>
        <p:spPr>
          <a:xfrm rot="18900000" flipH="1">
            <a:off x="7562574" y="4333703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2" name="Rounded Rectangle 27">
            <a:extLst>
              <a:ext uri="{FF2B5EF4-FFF2-40B4-BE49-F238E27FC236}">
                <a16:creationId xmlns:a16="http://schemas.microsoft.com/office/drawing/2014/main" id="{80550C5D-D960-4941-86CC-C528F74B27BA}"/>
              </a:ext>
            </a:extLst>
          </p:cNvPr>
          <p:cNvSpPr/>
          <p:nvPr/>
        </p:nvSpPr>
        <p:spPr>
          <a:xfrm rot="18900000" flipH="1">
            <a:off x="7832438" y="433371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14650-2B3F-4B1A-82CE-A386379B1842}"/>
              </a:ext>
            </a:extLst>
          </p:cNvPr>
          <p:cNvSpPr/>
          <p:nvPr/>
        </p:nvSpPr>
        <p:spPr>
          <a:xfrm>
            <a:off x="3410984" y="5837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291801-9041-483D-A747-283D4FBE0CE7}"/>
              </a:ext>
            </a:extLst>
          </p:cNvPr>
          <p:cNvSpPr/>
          <p:nvPr/>
        </p:nvSpPr>
        <p:spPr>
          <a:xfrm>
            <a:off x="8086913" y="89342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EC632A-BEAE-49A4-AB63-8F5E01747554}"/>
              </a:ext>
            </a:extLst>
          </p:cNvPr>
          <p:cNvSpPr/>
          <p:nvPr/>
        </p:nvSpPr>
        <p:spPr>
          <a:xfrm>
            <a:off x="3358343" y="1486776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BAF7B5-E03F-4CD2-81C6-994A8D029B3E}"/>
              </a:ext>
            </a:extLst>
          </p:cNvPr>
          <p:cNvSpPr/>
          <p:nvPr/>
        </p:nvSpPr>
        <p:spPr>
          <a:xfrm>
            <a:off x="3352521" y="281806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078B3DE-A8F2-42CD-BCFE-5AAA99866FB1}"/>
              </a:ext>
            </a:extLst>
          </p:cNvPr>
          <p:cNvSpPr/>
          <p:nvPr/>
        </p:nvSpPr>
        <p:spPr>
          <a:xfrm>
            <a:off x="3384462" y="4183898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5D8C87A-3992-4C87-8FBC-40532C22AB86}"/>
              </a:ext>
            </a:extLst>
          </p:cNvPr>
          <p:cNvSpPr/>
          <p:nvPr/>
        </p:nvSpPr>
        <p:spPr>
          <a:xfrm>
            <a:off x="3350614" y="552930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3D6EF-C1E5-465D-AC7E-3D6B91276A69}"/>
              </a:ext>
            </a:extLst>
          </p:cNvPr>
          <p:cNvSpPr/>
          <p:nvPr/>
        </p:nvSpPr>
        <p:spPr>
          <a:xfrm>
            <a:off x="172045" y="1074033"/>
            <a:ext cx="2637916" cy="49552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60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10</a:t>
            </a:r>
            <a:r>
              <a:rPr kumimoji="0" lang="th-TH" sz="6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 </a:t>
            </a:r>
            <a:r>
              <a:rPr lang="th-TH" sz="32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ดับความสำเร็จของการดำเนินโครงการศูนย์เรียนรู้การเพิ่มประสิทธิภาพการผลิตสินค้าเกษตรในเขตปฏิรูปที่ดิน (ศพก.)</a:t>
            </a:r>
            <a:r>
              <a:rPr lang="en-US" sz="32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32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</a:t>
            </a:r>
            <a:r>
              <a:rPr lang="en-US" sz="32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lang="th-TH" sz="32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A3DAD4-64EA-455F-AC56-5C93ACA37E33}"/>
              </a:ext>
            </a:extLst>
          </p:cNvPr>
          <p:cNvSpPr/>
          <p:nvPr/>
        </p:nvSpPr>
        <p:spPr>
          <a:xfrm>
            <a:off x="8084535" y="151729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9526330-0C8E-480A-B2F1-0877A6340A60}"/>
              </a:ext>
            </a:extLst>
          </p:cNvPr>
          <p:cNvSpPr/>
          <p:nvPr/>
        </p:nvSpPr>
        <p:spPr>
          <a:xfrm>
            <a:off x="8060925" y="2814459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29883FD-A5D7-4CCE-BCC2-3981C186E2C0}"/>
              </a:ext>
            </a:extLst>
          </p:cNvPr>
          <p:cNvSpPr/>
          <p:nvPr/>
        </p:nvSpPr>
        <p:spPr>
          <a:xfrm>
            <a:off x="8034777" y="416822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49D074C-5360-4321-88F8-C16A4AEF8C7D}"/>
              </a:ext>
            </a:extLst>
          </p:cNvPr>
          <p:cNvSpPr/>
          <p:nvPr/>
        </p:nvSpPr>
        <p:spPr>
          <a:xfrm>
            <a:off x="8034777" y="554556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92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2F3DEB05-6281-45F9-AE32-BFEB567E66FE}"/>
              </a:ext>
            </a:extLst>
          </p:cNvPr>
          <p:cNvSpPr txBox="1">
            <a:spLocks/>
          </p:cNvSpPr>
          <p:nvPr/>
        </p:nvSpPr>
        <p:spPr>
          <a:xfrm>
            <a:off x="0" y="-717972"/>
            <a:ext cx="12026337" cy="2567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4000" b="1" dirty="0">
              <a:solidFill>
                <a:prstClr val="black">
                  <a:lumMod val="85000"/>
                  <a:lumOff val="15000"/>
                </a:prst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sz="4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วัดเฉพาะรอบ 2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  <a:p>
            <a:pPr lvl="0"/>
            <a:r>
              <a:rPr lang="th-TH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ระดับความสำเร็จของการพัฒนาศักยภาพสถาบันเกษตรกร/สหกรณ์ในเขตปฏิรูปที่ดิน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CD6720-FA73-4B23-BCB1-3FF3508768E8}"/>
              </a:ext>
            </a:extLst>
          </p:cNvPr>
          <p:cNvSpPr/>
          <p:nvPr/>
        </p:nvSpPr>
        <p:spPr>
          <a:xfrm>
            <a:off x="3324940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E62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FEB9C56-10AE-4092-BA42-69798458A980}"/>
              </a:ext>
            </a:extLst>
          </p:cNvPr>
          <p:cNvSpPr/>
          <p:nvPr/>
        </p:nvSpPr>
        <p:spPr>
          <a:xfrm>
            <a:off x="5511728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FBA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7DCB5C-B231-44B0-A05F-FDBCC5B59266}"/>
              </a:ext>
            </a:extLst>
          </p:cNvPr>
          <p:cNvSpPr/>
          <p:nvPr/>
        </p:nvSpPr>
        <p:spPr>
          <a:xfrm>
            <a:off x="76985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7A3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BACB456-BA25-4723-9379-1AD31F96D1FE}"/>
              </a:ext>
            </a:extLst>
          </p:cNvPr>
          <p:cNvSpPr/>
          <p:nvPr/>
        </p:nvSpPr>
        <p:spPr>
          <a:xfrm>
            <a:off x="9885307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680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55A0EB8-328B-4272-957F-728CAD4E3CBA}"/>
              </a:ext>
            </a:extLst>
          </p:cNvPr>
          <p:cNvGrpSpPr/>
          <p:nvPr/>
        </p:nvGrpSpPr>
        <p:grpSpPr>
          <a:xfrm>
            <a:off x="3205931" y="3875568"/>
            <a:ext cx="1987649" cy="2059831"/>
            <a:chOff x="424111" y="3645025"/>
            <a:chExt cx="1987649" cy="2059831"/>
          </a:xfrm>
        </p:grpSpPr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A969FAB8-538C-4146-B017-18A415B26217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13D5CC4-53A8-4518-BA45-928D33F74524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E3F78C4-A76F-4A68-828A-94A27B4C47DC}"/>
              </a:ext>
            </a:extLst>
          </p:cNvPr>
          <p:cNvGrpSpPr/>
          <p:nvPr/>
        </p:nvGrpSpPr>
        <p:grpSpPr>
          <a:xfrm>
            <a:off x="5387550" y="3875568"/>
            <a:ext cx="1987649" cy="2059831"/>
            <a:chOff x="424111" y="3645025"/>
            <a:chExt cx="1987649" cy="2059831"/>
          </a:xfrm>
        </p:grpSpPr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7EF94248-5010-499A-9908-F68241DDE93F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44B77DD-974B-406F-BB1C-32A5A7B50232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B1A2BD-0E71-4D2C-845E-CDFB8C1B9486}"/>
              </a:ext>
            </a:extLst>
          </p:cNvPr>
          <p:cNvGrpSpPr/>
          <p:nvPr/>
        </p:nvGrpSpPr>
        <p:grpSpPr>
          <a:xfrm>
            <a:off x="7569169" y="3875568"/>
            <a:ext cx="1987649" cy="2059831"/>
            <a:chOff x="424111" y="3645025"/>
            <a:chExt cx="1987649" cy="2059831"/>
          </a:xfrm>
        </p:grpSpPr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C92BD383-5567-4D62-8E6B-C5D8B75E3A80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C6096B-1D3C-4212-99D8-3C8E063A734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0782F4-C4C4-470F-98F5-6758B5A02A9D}"/>
              </a:ext>
            </a:extLst>
          </p:cNvPr>
          <p:cNvGrpSpPr/>
          <p:nvPr/>
        </p:nvGrpSpPr>
        <p:grpSpPr>
          <a:xfrm>
            <a:off x="9750787" y="3875568"/>
            <a:ext cx="1719112" cy="2059831"/>
            <a:chOff x="6961100" y="3645025"/>
            <a:chExt cx="1719112" cy="20598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A3C23FF-BD31-45EC-BE6F-096DA298D03E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A353ABE-A78B-44CE-8650-2987212B5B31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7" name="Chevron 92">
            <a:extLst>
              <a:ext uri="{FF2B5EF4-FFF2-40B4-BE49-F238E27FC236}">
                <a16:creationId xmlns:a16="http://schemas.microsoft.com/office/drawing/2014/main" id="{F503AC71-C9E7-4C63-8F2A-B171C09002AF}"/>
              </a:ext>
            </a:extLst>
          </p:cNvPr>
          <p:cNvSpPr/>
          <p:nvPr/>
        </p:nvSpPr>
        <p:spPr>
          <a:xfrm>
            <a:off x="5011241" y="2621131"/>
            <a:ext cx="182339" cy="428055"/>
          </a:xfrm>
          <a:prstGeom prst="chevron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Chevron 93">
            <a:extLst>
              <a:ext uri="{FF2B5EF4-FFF2-40B4-BE49-F238E27FC236}">
                <a16:creationId xmlns:a16="http://schemas.microsoft.com/office/drawing/2014/main" id="{641828B5-8202-454B-92A9-D4BCB342E97D}"/>
              </a:ext>
            </a:extLst>
          </p:cNvPr>
          <p:cNvSpPr/>
          <p:nvPr/>
        </p:nvSpPr>
        <p:spPr>
          <a:xfrm>
            <a:off x="7198029" y="2621130"/>
            <a:ext cx="182339" cy="428055"/>
          </a:xfrm>
          <a:prstGeom prst="chevron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Chevron 94">
            <a:extLst>
              <a:ext uri="{FF2B5EF4-FFF2-40B4-BE49-F238E27FC236}">
                <a16:creationId xmlns:a16="http://schemas.microsoft.com/office/drawing/2014/main" id="{33233A93-A55C-452C-A21A-C90F1992F6C3}"/>
              </a:ext>
            </a:extLst>
          </p:cNvPr>
          <p:cNvSpPr/>
          <p:nvPr/>
        </p:nvSpPr>
        <p:spPr>
          <a:xfrm>
            <a:off x="9384818" y="2621129"/>
            <a:ext cx="182339" cy="428055"/>
          </a:xfrm>
          <a:prstGeom prst="chevron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EA6BCD7D-5367-41E5-8BE4-A7D541780D31}"/>
              </a:ext>
            </a:extLst>
          </p:cNvPr>
          <p:cNvSpPr/>
          <p:nvPr/>
        </p:nvSpPr>
        <p:spPr>
          <a:xfrm>
            <a:off x="12247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2C2F4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1" name="Group 1">
            <a:extLst>
              <a:ext uri="{FF2B5EF4-FFF2-40B4-BE49-F238E27FC236}">
                <a16:creationId xmlns:a16="http://schemas.microsoft.com/office/drawing/2014/main" id="{D8D46648-9CCF-4628-B869-294B9792FDCC}"/>
              </a:ext>
            </a:extLst>
          </p:cNvPr>
          <p:cNvGrpSpPr/>
          <p:nvPr/>
        </p:nvGrpSpPr>
        <p:grpSpPr>
          <a:xfrm>
            <a:off x="1105707" y="3875568"/>
            <a:ext cx="1987649" cy="2059831"/>
            <a:chOff x="424111" y="3645025"/>
            <a:chExt cx="1987649" cy="2059831"/>
          </a:xfrm>
        </p:grpSpPr>
        <p:sp>
          <p:nvSpPr>
            <p:cNvPr id="92" name="Rectangle 3">
              <a:extLst>
                <a:ext uri="{FF2B5EF4-FFF2-40B4-BE49-F238E27FC236}">
                  <a16:creationId xmlns:a16="http://schemas.microsoft.com/office/drawing/2014/main" id="{F3EC4162-AA33-4235-91BD-DFAB4A4C3F2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F0D6C90E-4D99-4D6B-A0BB-DF09C6C3C47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2C2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4" name="Chevron 92">
            <a:extLst>
              <a:ext uri="{FF2B5EF4-FFF2-40B4-BE49-F238E27FC236}">
                <a16:creationId xmlns:a16="http://schemas.microsoft.com/office/drawing/2014/main" id="{40C049B5-306B-4570-9E23-9A29C6D890D6}"/>
              </a:ext>
            </a:extLst>
          </p:cNvPr>
          <p:cNvSpPr/>
          <p:nvPr/>
        </p:nvSpPr>
        <p:spPr>
          <a:xfrm>
            <a:off x="2911017" y="2621131"/>
            <a:ext cx="182339" cy="428055"/>
          </a:xfrm>
          <a:prstGeom prst="chevron">
            <a:avLst/>
          </a:pr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6FAF79B-4054-4E54-A401-4C17B8BC4644}"/>
              </a:ext>
            </a:extLst>
          </p:cNvPr>
          <p:cNvSpPr/>
          <p:nvPr/>
        </p:nvSpPr>
        <p:spPr>
          <a:xfrm>
            <a:off x="1664627" y="220644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2C2F45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 </a:t>
            </a:r>
            <a:endParaRPr lang="th-TH" sz="6000" dirty="0">
              <a:solidFill>
                <a:srgbClr val="2C2F4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F173B7F-07A9-4218-810F-2D1D37D606C1}"/>
              </a:ext>
            </a:extLst>
          </p:cNvPr>
          <p:cNvSpPr/>
          <p:nvPr/>
        </p:nvSpPr>
        <p:spPr>
          <a:xfrm>
            <a:off x="3721568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2 </a:t>
            </a:r>
            <a:endParaRPr lang="th-TH" sz="6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1D200D-B2AC-4A59-8775-876EC392D4FD}"/>
              </a:ext>
            </a:extLst>
          </p:cNvPr>
          <p:cNvSpPr/>
          <p:nvPr/>
        </p:nvSpPr>
        <p:spPr>
          <a:xfrm>
            <a:off x="5908356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BA200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3 </a:t>
            </a:r>
            <a:endParaRPr lang="th-TH" sz="6000" dirty="0">
              <a:solidFill>
                <a:srgbClr val="FBA200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3354CD-18F4-4764-8CF0-62899E1D6FE5}"/>
              </a:ext>
            </a:extLst>
          </p:cNvPr>
          <p:cNvSpPr/>
          <p:nvPr/>
        </p:nvSpPr>
        <p:spPr>
          <a:xfrm>
            <a:off x="8145165" y="2239533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7A398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4 </a:t>
            </a:r>
            <a:endParaRPr lang="th-TH" sz="6000" dirty="0">
              <a:solidFill>
                <a:srgbClr val="07A398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E6C68C-9404-4258-8B66-CE226EA2E32C}"/>
              </a:ext>
            </a:extLst>
          </p:cNvPr>
          <p:cNvSpPr/>
          <p:nvPr/>
        </p:nvSpPr>
        <p:spPr>
          <a:xfrm>
            <a:off x="10299991" y="223953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5 </a:t>
            </a:r>
            <a:endParaRPr lang="th-TH" sz="6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FDF50FE-99E7-4801-A8E5-E232049E6B95}"/>
              </a:ext>
            </a:extLst>
          </p:cNvPr>
          <p:cNvSpPr/>
          <p:nvPr/>
        </p:nvSpPr>
        <p:spPr>
          <a:xfrm>
            <a:off x="1304792" y="4089873"/>
            <a:ext cx="1404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2C2F45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ส.ป.ก.จังหวัดดำเนินการตามแผนงานโครงการแล้วเสร็จ</a:t>
            </a:r>
            <a:endParaRPr lang="th-TH" sz="2000" dirty="0">
              <a:solidFill>
                <a:srgbClr val="2C2F4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B7964-6F97-4CA5-82AC-1F2647038AC6}"/>
              </a:ext>
            </a:extLst>
          </p:cNvPr>
          <p:cNvSpPr/>
          <p:nvPr/>
        </p:nvSpPr>
        <p:spPr>
          <a:xfrm>
            <a:off x="3350939" y="3935985"/>
            <a:ext cx="1408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2C2F45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กลุ่มเกษตรกร/สหกรณ์จัดทำแผนพัฒนาอาชีพแล้วเสร็จ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5D93FA-D2D8-48EC-A6A1-856491AC079F}"/>
              </a:ext>
            </a:extLst>
          </p:cNvPr>
          <p:cNvSpPr/>
          <p:nvPr/>
        </p:nvSpPr>
        <p:spPr>
          <a:xfrm>
            <a:off x="5539780" y="3935985"/>
            <a:ext cx="1566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ส.ป.ก.จังหวัดจัดส่งแผนพัฒนาอาชีพให้ 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สพท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.ภายใน </a:t>
            </a:r>
          </a:p>
          <a:p>
            <a:pPr algn="ctr">
              <a:spcAft>
                <a:spcPts val="0"/>
              </a:spcAft>
            </a:pP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มิ.ย.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63</a:t>
            </a:r>
            <a:endParaRPr lang="en-US" sz="3200" b="1" dirty="0">
              <a:effectLst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514B0E-7BDD-426D-8F67-492AA158DB5E}"/>
              </a:ext>
            </a:extLst>
          </p:cNvPr>
          <p:cNvSpPr/>
          <p:nvPr/>
        </p:nvSpPr>
        <p:spPr>
          <a:xfrm>
            <a:off x="7626889" y="3875568"/>
            <a:ext cx="1591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 30  ของเกษตรกร/สหกรณ์ได้รับประโยชน์จากการนำแผนไปปฏิบัติ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0AFE5C7-D451-463E-93B4-132642B6EB4B}"/>
              </a:ext>
            </a:extLst>
          </p:cNvPr>
          <p:cNvSpPr/>
          <p:nvPr/>
        </p:nvSpPr>
        <p:spPr>
          <a:xfrm>
            <a:off x="9885307" y="3875568"/>
            <a:ext cx="1591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0  ของเกษตรกร/สหกรณ์ได้รับประโยชน์จากการนำแผนไปปฏิบัติ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1992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2BF005-63B5-4572-962A-2FECDC999902}"/>
              </a:ext>
            </a:extLst>
          </p:cNvPr>
          <p:cNvGrpSpPr/>
          <p:nvPr/>
        </p:nvGrpSpPr>
        <p:grpSpPr>
          <a:xfrm>
            <a:off x="2420921" y="1716352"/>
            <a:ext cx="2475735" cy="4248000"/>
            <a:chOff x="547841" y="1917304"/>
            <a:chExt cx="2475735" cy="4248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48F52B-4737-4753-A492-1D14ED2BA644}"/>
                </a:ext>
              </a:extLst>
            </p:cNvPr>
            <p:cNvSpPr/>
            <p:nvPr/>
          </p:nvSpPr>
          <p:spPr>
            <a:xfrm>
              <a:off x="547841" y="4263879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7CC5C9A-3DDE-454F-BD0D-66330CDEBE07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7F23B44D-3994-480B-8AF2-9F4E39BCFEF3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D718A301-8213-468B-BB90-169DA8C7AB80}"/>
                </a:ext>
              </a:extLst>
            </p:cNvPr>
            <p:cNvSpPr/>
            <p:nvPr/>
          </p:nvSpPr>
          <p:spPr>
            <a:xfrm>
              <a:off x="547841" y="3497309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5ABC8-2048-49B9-9EF6-8C7841CE7CA2}"/>
              </a:ext>
            </a:extLst>
          </p:cNvPr>
          <p:cNvGrpSpPr/>
          <p:nvPr/>
        </p:nvGrpSpPr>
        <p:grpSpPr>
          <a:xfrm>
            <a:off x="4808013" y="1716352"/>
            <a:ext cx="2484334" cy="4248000"/>
            <a:chOff x="539242" y="1917304"/>
            <a:chExt cx="2484334" cy="4248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329877-63E2-43B5-A6FF-4CC5A28E9107}"/>
                </a:ext>
              </a:extLst>
            </p:cNvPr>
            <p:cNvSpPr/>
            <p:nvPr/>
          </p:nvSpPr>
          <p:spPr>
            <a:xfrm>
              <a:off x="539242" y="4219949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6D9A34E-39C3-4D1F-BF6E-063FC7F1949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D9E68232-405B-44A5-B00C-067D5A01A083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E8C055B5-9E48-4FE7-A1BA-6E492B50E383}"/>
                </a:ext>
              </a:extLst>
            </p:cNvPr>
            <p:cNvSpPr/>
            <p:nvPr/>
          </p:nvSpPr>
          <p:spPr>
            <a:xfrm>
              <a:off x="539242" y="3453379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2593E-0443-4553-BEAA-60DA2324CBC0}"/>
              </a:ext>
            </a:extLst>
          </p:cNvPr>
          <p:cNvGrpSpPr/>
          <p:nvPr/>
        </p:nvGrpSpPr>
        <p:grpSpPr>
          <a:xfrm>
            <a:off x="7223009" y="1716352"/>
            <a:ext cx="2491267" cy="4248000"/>
            <a:chOff x="532309" y="1917304"/>
            <a:chExt cx="2491267" cy="4248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D3D67AD-DB0D-4BCD-9C47-40EED35D0F5C}"/>
                </a:ext>
              </a:extLst>
            </p:cNvPr>
            <p:cNvSpPr/>
            <p:nvPr/>
          </p:nvSpPr>
          <p:spPr>
            <a:xfrm>
              <a:off x="532309" y="4198218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C8D99D3-7328-4927-B91E-030C911C3A33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5B3C6428-714B-4BEE-8A6B-C08898931E35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F76C07D3-97D5-4F0E-9458-F38F526CEC5B}"/>
                </a:ext>
              </a:extLst>
            </p:cNvPr>
            <p:cNvSpPr/>
            <p:nvPr/>
          </p:nvSpPr>
          <p:spPr>
            <a:xfrm>
              <a:off x="541543" y="3443362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C45BDFF1-5539-47B7-B292-28372909A427}"/>
              </a:ext>
            </a:extLst>
          </p:cNvPr>
          <p:cNvGrpSpPr/>
          <p:nvPr/>
        </p:nvGrpSpPr>
        <p:grpSpPr>
          <a:xfrm>
            <a:off x="5925" y="1716352"/>
            <a:ext cx="2493346" cy="4248000"/>
            <a:chOff x="530230" y="1917304"/>
            <a:chExt cx="2493346" cy="4248000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EE378CD5-C1D3-4CE7-9152-5DDD84EA300C}"/>
                </a:ext>
              </a:extLst>
            </p:cNvPr>
            <p:cNvSpPr/>
            <p:nvPr/>
          </p:nvSpPr>
          <p:spPr>
            <a:xfrm>
              <a:off x="530230" y="4258138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D045387-6A99-405F-A29C-E0331DDFBE0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71BF3FA3-85C7-44BA-A453-AC045A75BF1D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FA59C5C5-8758-4EB1-9E94-6FA6142037F5}"/>
                </a:ext>
              </a:extLst>
            </p:cNvPr>
            <p:cNvSpPr/>
            <p:nvPr/>
          </p:nvSpPr>
          <p:spPr>
            <a:xfrm>
              <a:off x="530230" y="3491568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3" name="Group 3">
            <a:extLst>
              <a:ext uri="{FF2B5EF4-FFF2-40B4-BE49-F238E27FC236}">
                <a16:creationId xmlns:a16="http://schemas.microsoft.com/office/drawing/2014/main" id="{8704792C-3A32-4B6A-A517-E26908AF22C3}"/>
              </a:ext>
            </a:extLst>
          </p:cNvPr>
          <p:cNvGrpSpPr/>
          <p:nvPr/>
        </p:nvGrpSpPr>
        <p:grpSpPr>
          <a:xfrm>
            <a:off x="9656473" y="1716352"/>
            <a:ext cx="2491300" cy="4248000"/>
            <a:chOff x="532276" y="1917304"/>
            <a:chExt cx="2491300" cy="4248000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FAAA6E04-D901-450B-9035-F05FD3A2B570}"/>
                </a:ext>
              </a:extLst>
            </p:cNvPr>
            <p:cNvSpPr/>
            <p:nvPr/>
          </p:nvSpPr>
          <p:spPr>
            <a:xfrm>
              <a:off x="532276" y="4154288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Rounded Rectangle 5">
              <a:extLst>
                <a:ext uri="{FF2B5EF4-FFF2-40B4-BE49-F238E27FC236}">
                  <a16:creationId xmlns:a16="http://schemas.microsoft.com/office/drawing/2014/main" id="{E0D5E2EF-329B-46E9-8FED-970AF507F89E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Round Same Side Corner Rectangle 6">
              <a:extLst>
                <a:ext uri="{FF2B5EF4-FFF2-40B4-BE49-F238E27FC236}">
                  <a16:creationId xmlns:a16="http://schemas.microsoft.com/office/drawing/2014/main" id="{EE520273-9287-4226-B363-757BEF2E2F80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Right Arrow 7">
              <a:extLst>
                <a:ext uri="{FF2B5EF4-FFF2-40B4-BE49-F238E27FC236}">
                  <a16:creationId xmlns:a16="http://schemas.microsoft.com/office/drawing/2014/main" id="{80B9B6C3-34FE-46DA-B3B7-131DDCA6054E}"/>
                </a:ext>
              </a:extLst>
            </p:cNvPr>
            <p:cNvSpPr/>
            <p:nvPr/>
          </p:nvSpPr>
          <p:spPr>
            <a:xfrm>
              <a:off x="532276" y="3387718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302C684-A2C9-4C19-B046-F2DEA4331575}"/>
              </a:ext>
            </a:extLst>
          </p:cNvPr>
          <p:cNvSpPr txBox="1">
            <a:spLocks/>
          </p:cNvSpPr>
          <p:nvPr/>
        </p:nvSpPr>
        <p:spPr>
          <a:xfrm>
            <a:off x="157716" y="196637"/>
            <a:ext cx="11803013" cy="1245072"/>
          </a:xfrm>
          <a:prstGeom prst="rect">
            <a:avLst/>
          </a:prstGeom>
          <a:solidFill>
            <a:srgbClr val="FDD247">
              <a:alpha val="50000"/>
            </a:srgbClr>
          </a:solidFill>
          <a:ln>
            <a:noFill/>
          </a:ln>
          <a:effectLst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ร้อยละความสำเร็จของเกษตรกรในเขตปฏิรูปที่ดินได้รับการส่งเสริมและพัฒนาเกษตรทฤษฎีใหม่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0D0B7-2BD1-407C-A4C0-054E5BCFD2A0}"/>
              </a:ext>
            </a:extLst>
          </p:cNvPr>
          <p:cNvSpPr/>
          <p:nvPr/>
        </p:nvSpPr>
        <p:spPr>
          <a:xfrm>
            <a:off x="254827" y="1969343"/>
            <a:ext cx="2304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เกษตรกรฯ</a:t>
            </a:r>
            <a:endParaRPr lang="en-US" sz="20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ได้รับการส่งเสริมและพัฒนาเก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ษต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รท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ฤษฏี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ใหม่ร้อยละ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70 – 74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35AC37-8194-4C18-A2E2-C4662E2E1928}"/>
              </a:ext>
            </a:extLst>
          </p:cNvPr>
          <p:cNvSpPr/>
          <p:nvPr/>
        </p:nvSpPr>
        <p:spPr>
          <a:xfrm>
            <a:off x="2626786" y="1969343"/>
            <a:ext cx="2304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เกษตรกรฯ</a:t>
            </a:r>
            <a:endParaRPr lang="en-US" sz="20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ได้รับการส่งเสริมและพัฒนาเก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ษต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รท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ฤษฏี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ใหม่ร้อยละ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– 7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9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57DA0B-2C92-41FC-9FCE-983D9FAF2B53}"/>
              </a:ext>
            </a:extLst>
          </p:cNvPr>
          <p:cNvSpPr/>
          <p:nvPr/>
        </p:nvSpPr>
        <p:spPr>
          <a:xfrm>
            <a:off x="4966319" y="1939149"/>
            <a:ext cx="2304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เกษตรกรฯ</a:t>
            </a:r>
            <a:endParaRPr lang="en-US" sz="20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ได้รับการส่งเสริมและพัฒนาเก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ษต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รท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ฤษฏี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ใหม่ร้อยละ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8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0 –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8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341080-9C2C-4487-99E4-044D6EDDD587}"/>
              </a:ext>
            </a:extLst>
          </p:cNvPr>
          <p:cNvSpPr/>
          <p:nvPr/>
        </p:nvSpPr>
        <p:spPr>
          <a:xfrm>
            <a:off x="7412145" y="1920644"/>
            <a:ext cx="2304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เกษตรกรฯ</a:t>
            </a:r>
            <a:endParaRPr lang="en-US" sz="20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ได้รับการส่งเสริมและพัฒนาเก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ษต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รท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ฤษฏี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ใหม่ร้อยละ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85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–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89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F44A14-CF6E-43BC-B12D-FC172D17BAB5}"/>
              </a:ext>
            </a:extLst>
          </p:cNvPr>
          <p:cNvSpPr/>
          <p:nvPr/>
        </p:nvSpPr>
        <p:spPr>
          <a:xfrm>
            <a:off x="9887745" y="1817308"/>
            <a:ext cx="2304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เกษตรกรฯ</a:t>
            </a:r>
            <a:endParaRPr lang="en-US" sz="20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ได้รับการส่งเสริมและพัฒนาเก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ษต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รท</a:t>
            </a:r>
            <a:r>
              <a:rPr lang="th-TH" sz="2000" b="1" dirty="0" err="1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ฤษฏี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ใหม่ร้อยละ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0 –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100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736D1A-E8CB-4C52-AB54-42746A497D8C}"/>
              </a:ext>
            </a:extLst>
          </p:cNvPr>
          <p:cNvSpPr/>
          <p:nvPr/>
        </p:nvSpPr>
        <p:spPr>
          <a:xfrm>
            <a:off x="235430" y="4262609"/>
            <a:ext cx="2227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เกษตรกรที่ผ่านการอบรม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นำความรู้ไปปฏิบัติ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60 – 64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443A19-A3ED-47C0-AC6E-317E7CFF844C}"/>
              </a:ext>
            </a:extLst>
          </p:cNvPr>
          <p:cNvSpPr/>
          <p:nvPr/>
        </p:nvSpPr>
        <p:spPr>
          <a:xfrm>
            <a:off x="2702040" y="4288578"/>
            <a:ext cx="2227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เกษตรกรที่ผ่านการอบรม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นำความรู้ไปปฏิบัติ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6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– 6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9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77301D-1D41-4A87-B326-5D3CD697DB39}"/>
              </a:ext>
            </a:extLst>
          </p:cNvPr>
          <p:cNvSpPr/>
          <p:nvPr/>
        </p:nvSpPr>
        <p:spPr>
          <a:xfrm>
            <a:off x="5073901" y="4280814"/>
            <a:ext cx="2227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เกษตรกรที่ผ่านการอบรม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นำความรู้ไปปฏิบัติ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70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–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74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1D9994-3853-4BA8-BCF7-F15EE2CD3F6D}"/>
              </a:ext>
            </a:extLst>
          </p:cNvPr>
          <p:cNvSpPr/>
          <p:nvPr/>
        </p:nvSpPr>
        <p:spPr>
          <a:xfrm>
            <a:off x="7462875" y="4281791"/>
            <a:ext cx="2227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เกษตรกรที่ผ่านการอบรม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นำความรู้ไปปฏิบัติ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75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–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79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89DEDD-4300-484B-BA7A-C11149C974E4}"/>
              </a:ext>
            </a:extLst>
          </p:cNvPr>
          <p:cNvSpPr/>
          <p:nvPr/>
        </p:nvSpPr>
        <p:spPr>
          <a:xfrm>
            <a:off x="9877473" y="4228737"/>
            <a:ext cx="2304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เกษตรกรที่ผ่านการอบรม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นำความรู้ไปปฏิบัติ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80</a:t>
            </a:r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– </a:t>
            </a:r>
            <a:r>
              <a:rPr lang="en-US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100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9F9EAA-5223-4606-B1A2-5B784E3F3CCE}"/>
              </a:ext>
            </a:extLst>
          </p:cNvPr>
          <p:cNvSpPr/>
          <p:nvPr/>
        </p:nvSpPr>
        <p:spPr>
          <a:xfrm>
            <a:off x="422070" y="3466286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209138-7D8F-4C35-BECE-DD48B39864B7}"/>
              </a:ext>
            </a:extLst>
          </p:cNvPr>
          <p:cNvSpPr/>
          <p:nvPr/>
        </p:nvSpPr>
        <p:spPr>
          <a:xfrm>
            <a:off x="2772755" y="346445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D93BC0-F620-4112-A911-9D002CA5DDF3}"/>
              </a:ext>
            </a:extLst>
          </p:cNvPr>
          <p:cNvSpPr/>
          <p:nvPr/>
        </p:nvSpPr>
        <p:spPr>
          <a:xfrm>
            <a:off x="5230886" y="3402907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FBD274-639E-4E7F-89E4-25BB6D3281CF}"/>
              </a:ext>
            </a:extLst>
          </p:cNvPr>
          <p:cNvSpPr/>
          <p:nvPr/>
        </p:nvSpPr>
        <p:spPr>
          <a:xfrm>
            <a:off x="7590922" y="3412491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CF82AB-2FEE-4ECE-A54F-658FE71C455D}"/>
              </a:ext>
            </a:extLst>
          </p:cNvPr>
          <p:cNvSpPr/>
          <p:nvPr/>
        </p:nvSpPr>
        <p:spPr>
          <a:xfrm>
            <a:off x="9999538" y="3364140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EC9859-CCEB-4E5C-A969-70E76D916EE3}"/>
              </a:ext>
            </a:extLst>
          </p:cNvPr>
          <p:cNvSpPr/>
          <p:nvPr/>
        </p:nvSpPr>
        <p:spPr>
          <a:xfrm>
            <a:off x="861293" y="5344192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16DF05-B74B-45B0-8BE7-FD5AD9EBDEDF}"/>
              </a:ext>
            </a:extLst>
          </p:cNvPr>
          <p:cNvSpPr/>
          <p:nvPr/>
        </p:nvSpPr>
        <p:spPr>
          <a:xfrm>
            <a:off x="3227597" y="5349933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9F7E7D-21AA-4D41-A1C8-F1D0C2402960}"/>
              </a:ext>
            </a:extLst>
          </p:cNvPr>
          <p:cNvSpPr/>
          <p:nvPr/>
        </p:nvSpPr>
        <p:spPr>
          <a:xfrm>
            <a:off x="5670109" y="5362826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DCA620-C6F5-4A4F-A9A1-8D80618A00CE}"/>
              </a:ext>
            </a:extLst>
          </p:cNvPr>
          <p:cNvSpPr/>
          <p:nvPr/>
        </p:nvSpPr>
        <p:spPr>
          <a:xfrm>
            <a:off x="8182937" y="5329635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DBD92C-7540-4FD7-B4D5-8D8C66FE8215}"/>
              </a:ext>
            </a:extLst>
          </p:cNvPr>
          <p:cNvSpPr/>
          <p:nvPr/>
        </p:nvSpPr>
        <p:spPr>
          <a:xfrm>
            <a:off x="10568174" y="5372089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0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3CCD6-B920-4BB0-BB04-84939BA4CE5A}"/>
              </a:ext>
            </a:extLst>
          </p:cNvPr>
          <p:cNvSpPr/>
          <p:nvPr/>
        </p:nvSpPr>
        <p:spPr>
          <a:xfrm>
            <a:off x="5615709" y="2590801"/>
            <a:ext cx="6576291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1CD6C-5517-42B3-BA17-FEFE32B61B1A}"/>
              </a:ext>
            </a:extLst>
          </p:cNvPr>
          <p:cNvSpPr/>
          <p:nvPr/>
        </p:nvSpPr>
        <p:spPr>
          <a:xfrm>
            <a:off x="5615708" y="2690092"/>
            <a:ext cx="6576291" cy="14778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060C4-F643-49C3-9254-16832A19364D}"/>
              </a:ext>
            </a:extLst>
          </p:cNvPr>
          <p:cNvSpPr/>
          <p:nvPr/>
        </p:nvSpPr>
        <p:spPr>
          <a:xfrm>
            <a:off x="6291942" y="3075057"/>
            <a:ext cx="709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ระเบียบวาระที่ 2 เรื่องเพื่อทราบ</a:t>
            </a:r>
            <a:endParaRPr lang="th-TH" sz="4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427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F0C10FF-EFE0-4EA8-A131-F5590EF0F7F2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B0C2A-A9AC-4F3E-9AD5-44469EEE4FE6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CEC944-8D96-4EB3-9B07-E6D104749EB7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CB294A-E53D-4493-B01A-D510E1216F7B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633C68-BAA8-40D8-A71C-62341B71DE81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828F51-2397-47CE-9FCF-0A449C8C5D8E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5B46BD-4900-49CC-865B-13643219E2EC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D6451-0FCE-4A4E-B66D-B735BA4BA52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0E20F6-3582-4A39-B1AB-3613AF4E7265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D1EE1C-11BF-4143-A2D8-E2C1EF9CA27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B09039D-9731-42BB-B6AF-2C5E7029C47A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81C018-8E08-4567-B697-AEDA21B765EF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EFC1EF-5E5B-48F7-96E9-429DBF833277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8B911DC-2903-41F8-98E7-3FCF58517FF8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DE427-9AF2-4379-AB66-2868397F409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4FDF75-7BEC-4EAD-B5D2-3D9E4EDC345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57F487-5E3F-4B41-A28F-DE511A3F21E7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559A67-2BC4-438A-B568-2FD3E4C7E2DF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8EA97-B9B1-4F5D-8D71-A55DCEF9352A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519D70-474B-4D26-B3F4-C888E355704C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2B6FF1F-2825-4D28-87E7-1E5B41086661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E7E0BA-8ECA-49C6-B8E2-2A81B3F6A0C5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93D6228-94D7-4CC4-952D-2C9EC9832086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C7368C-F917-4691-8899-06DFC6D31309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834EC0-DE93-4529-9DAA-1ED3C224D2A1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3F121A-7D76-44C0-8F38-ABBEF9375A1D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A962D8-295F-42E6-929F-545D225DD9DC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4932C7-088A-4912-85DD-58429B1EA86E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5B5E8F-0551-4EC3-8B9B-1ACBAEE0CF9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89DE41-04E8-4307-AB19-A062F0CC9C07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3ADBA9-8B23-4D26-9C1D-AF1F49720577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A970CE-2032-481B-A40D-7C728AC31A1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633038-167F-47E9-AF2D-8AF116C9F800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28F16C-C994-4113-B97A-4AB27847079C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CEBF676-C1BF-44AF-B37B-6F15CC9AB355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706E09-07A1-4650-8C88-660F0BD0629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F7D6D3-7283-43C8-AA2D-C3F9873FB529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F8C2A2C-7406-4897-AE92-A582EDF3995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86FC3-4B5B-4293-8E39-2B5594E22BB6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7C968D5-B05B-4FE8-AF4D-980258ECC917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35BA67-4344-4FC5-9BD6-625A56A7EEA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E27B9B-B257-4930-8136-452ED99BF415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9B68B79-ECB1-4B01-A65A-D6529B7AA323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BB1E39-6BBD-4745-935A-A58668AE5E0E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DCCE81-0A13-4312-A4C3-6FB5661768A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A0904F-894A-4E43-BB29-FEAE44A5FD6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E9EAE50-2C57-49D6-AD2E-EE2BAB1138B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3B66A17-13D4-4784-A1D9-06397013BDC9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0F1E10-EB5C-4259-820C-BB891D6F842C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2892E2-0CA6-4431-A502-80C4E372F9B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F5824C-C864-4711-86B2-3F2C1E001658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642A6D-FF0F-4B0F-B3B7-860E5A97CEDF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E477CB5-1593-42B1-93B2-0F746C7B795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24D4EB-C6F2-4A56-AC51-768C472DF696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665EAC-7CF6-420F-9D55-8053123A20C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C57460E-F712-4ABF-8B89-04CCDEE82BC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DEBC3B-7928-485D-9AD4-C091A3D8D422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BDFA2A2-B824-430D-9FEE-79BC6F90EA67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D14E96-937B-4369-9C8E-EE8A2F672796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2C0D6F-0E4E-4C47-A94D-FD961FBCE128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AC681-141F-4B28-860E-8F4F6E95795E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9A75AFE-045C-4398-95B9-5EB7B318E127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EE385DA-194B-455F-8E44-DE4C57BBB7D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0036F8-FA61-462D-8D1A-C1ACCB0F0FE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296608-F5F5-4481-8D30-8768FE862B36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53D7474-2947-489E-ADF6-4953368109DD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E4F4E4-F967-4CBC-AB4C-F1A4A4D40B1C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352697-C41A-4A68-9B9A-5DC06D16B300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E386474-30E6-402C-9385-3DD834FC469D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0D641D-6C77-4B93-B657-1DF95F521FD5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59882AC-1341-45F9-B0D1-C3F19FB2F24B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19621B-4C0B-461D-9C76-A05100CD821F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8A819EF-AB76-4602-8D2C-AB322651597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D22293-C439-4C6C-A602-4BBA98C05DD5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9AAD4C-BB99-48C6-B2A6-D28E21584A9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352FE2-85C5-48FB-B7D5-09AC6C32C1A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16EFA-CAA6-4E79-BA66-65D5C76C0481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64276D-93CE-44CC-967F-884BA0EC8407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89B3077-DFF3-4014-9F19-C613677A7720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5C6A173-E649-431F-AE1E-417F3CE38CD9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B55DCFC-43A5-4DC6-8024-0B8E4E4F836E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13DB3F-0E30-4CFF-A894-506668C12DFD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61B545-CC4E-44BA-8507-8903067D156A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DA70D25-804C-4C2B-8C14-FC64B0681509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65786AC-E831-47BF-8B80-3D989A9E7D8C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E43DECB-13C7-45FA-8F6D-B1060E9C1ACC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C5DE94A-93B2-4FBA-8D00-7B7D42FABDDC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705135-ACBF-4A90-9B17-58A4D7DE326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F25690-F60D-4AC8-B350-2329FBF02B48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5E036A9-68C9-4729-8BD9-CD585BB21BE0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31737B-6E38-4D6C-A9AB-8F4A9350166D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AC2C369-AB28-4C85-A98C-8E54E0E9BDC9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F58B2-9AA0-45DA-BF78-12CF64F7D2D3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29EBCE7-226B-4123-9923-D7E71E613177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D6243F0-769A-489E-93BF-5F22683346F0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E82E0FD-AC0E-41A1-AFC2-B99E5A671E37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DA2CBC-437D-4B74-B934-1ED7143CBCB0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0FFACA6-AED7-4517-BC17-927FDFBA2B5C}"/>
              </a:ext>
            </a:extLst>
          </p:cNvPr>
          <p:cNvGrpSpPr/>
          <p:nvPr/>
        </p:nvGrpSpPr>
        <p:grpSpPr>
          <a:xfrm>
            <a:off x="8454194" y="3205428"/>
            <a:ext cx="3326507" cy="1023837"/>
            <a:chOff x="0" y="1814684"/>
            <a:chExt cx="3326507" cy="10238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0D8408F-D983-41C3-A792-621F677C68D7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62C1C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9F52807-58A2-485E-984D-F48199D279D6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8C87127-8105-41E6-8B05-20C991F5C9A1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6B8A3ED-3A5C-41A6-A518-ED1853112216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90EABC5-02C9-49F9-B277-65FEA62220BA}"/>
              </a:ext>
            </a:extLst>
          </p:cNvPr>
          <p:cNvGrpSpPr/>
          <p:nvPr/>
        </p:nvGrpSpPr>
        <p:grpSpPr>
          <a:xfrm>
            <a:off x="8471990" y="4333375"/>
            <a:ext cx="3326507" cy="1023837"/>
            <a:chOff x="0" y="1814684"/>
            <a:chExt cx="3326507" cy="102383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2F9D817-8BD9-462D-8A88-724874D215D7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62C1C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41000EB-D83A-456D-86C3-F5BEE7963552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AC8A676-C257-491C-8AE8-E6C12402AC80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A0EB4B8-F746-4E7A-AEB1-BF2F827AD89F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4651696-0157-4939-B1AD-B5C89D9E8531}"/>
              </a:ext>
            </a:extLst>
          </p:cNvPr>
          <p:cNvGrpSpPr/>
          <p:nvPr/>
        </p:nvGrpSpPr>
        <p:grpSpPr>
          <a:xfrm>
            <a:off x="8493684" y="5483088"/>
            <a:ext cx="3326507" cy="1023837"/>
            <a:chOff x="0" y="1814684"/>
            <a:chExt cx="3326507" cy="102383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98E9AA8-DDBE-455A-AE9B-7FED54D9EE60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62C1C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8DB8747-B8EE-4676-85F3-D773C9615B1C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416EB4F-1721-4EDE-A9B3-85643BE12DB8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C726E29-AAB0-4AA9-82DB-5D3BE1EA1CCB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6" name="Oval 21">
            <a:extLst>
              <a:ext uri="{FF2B5EF4-FFF2-40B4-BE49-F238E27FC236}">
                <a16:creationId xmlns:a16="http://schemas.microsoft.com/office/drawing/2014/main" id="{28FEC637-07C5-4158-B6AC-07C46A16E536}"/>
              </a:ext>
            </a:extLst>
          </p:cNvPr>
          <p:cNvSpPr>
            <a:spLocks noChangeAspect="1"/>
          </p:cNvSpPr>
          <p:nvPr/>
        </p:nvSpPr>
        <p:spPr>
          <a:xfrm>
            <a:off x="11131938" y="3474459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62C1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879C7B6-D9E2-4949-963D-976610EEA1A7}"/>
              </a:ext>
            </a:extLst>
          </p:cNvPr>
          <p:cNvGrpSpPr/>
          <p:nvPr/>
        </p:nvGrpSpPr>
        <p:grpSpPr>
          <a:xfrm>
            <a:off x="8454194" y="937734"/>
            <a:ext cx="3326507" cy="1023837"/>
            <a:chOff x="0" y="1814684"/>
            <a:chExt cx="3326507" cy="1023837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13F651E-640A-4B93-BFB8-BD83A70DA0CD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62C1C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F55FFC4-AE96-4D37-81A2-8FF1F3379B65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9B8F68D-5F00-4C6E-918B-7582751BA1B5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1A69D27-FA50-4C61-9FA7-78E62EEED229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BC5FAFC-7E4F-46DA-9540-3FC90CF9A537}"/>
              </a:ext>
            </a:extLst>
          </p:cNvPr>
          <p:cNvGrpSpPr/>
          <p:nvPr/>
        </p:nvGrpSpPr>
        <p:grpSpPr>
          <a:xfrm>
            <a:off x="8461770" y="2086586"/>
            <a:ext cx="3326507" cy="1023837"/>
            <a:chOff x="0" y="1814684"/>
            <a:chExt cx="3326507" cy="1023837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01771D4-29C8-4524-8860-FB6B58B4411B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62C1C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DCB4E4D-BF20-4A12-A474-794F59E63612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D4A589-36C9-47B9-8B8C-91C3E0C7D09F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62C1C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9C10D8D-B432-48B8-84BB-4DB32D8C1C51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7" name="Oval 21">
            <a:extLst>
              <a:ext uri="{FF2B5EF4-FFF2-40B4-BE49-F238E27FC236}">
                <a16:creationId xmlns:a16="http://schemas.microsoft.com/office/drawing/2014/main" id="{EF4E4B5C-002F-42F0-BF8A-E76533060DE4}"/>
              </a:ext>
            </a:extLst>
          </p:cNvPr>
          <p:cNvSpPr>
            <a:spLocks noChangeAspect="1"/>
          </p:cNvSpPr>
          <p:nvPr/>
        </p:nvSpPr>
        <p:spPr>
          <a:xfrm>
            <a:off x="11131938" y="1269779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62C1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C3449B-CA2A-48AB-A664-B3CA7671ED2E}"/>
              </a:ext>
            </a:extLst>
          </p:cNvPr>
          <p:cNvGrpSpPr/>
          <p:nvPr/>
        </p:nvGrpSpPr>
        <p:grpSpPr>
          <a:xfrm flipH="1">
            <a:off x="4897265" y="3198942"/>
            <a:ext cx="3326507" cy="1023837"/>
            <a:chOff x="0" y="1814684"/>
            <a:chExt cx="3326507" cy="1023837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2A9E617-587C-4E03-A5C8-9F339F7C4B38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FDD2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56A954A-A2FB-4972-9992-FD0A467FF9DB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B77BDC62-48B8-4EBD-8F7C-BF660E371F17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E7C65D8-1807-4F91-B42D-A55340933FEF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13FFFF0-A109-44CF-8319-E44BFAE9AA33}"/>
              </a:ext>
            </a:extLst>
          </p:cNvPr>
          <p:cNvGrpSpPr/>
          <p:nvPr/>
        </p:nvGrpSpPr>
        <p:grpSpPr>
          <a:xfrm flipH="1">
            <a:off x="4897263" y="4338066"/>
            <a:ext cx="3326507" cy="1023837"/>
            <a:chOff x="0" y="1814684"/>
            <a:chExt cx="3326507" cy="1023837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57D35E3-08D0-461B-919E-5BB8C5A24213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FDD2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201D73F-445F-455A-A226-F2C4084D1CCA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7B01452-1E39-4174-9EC7-D1678AC04F1F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F3F87B8-9548-47EC-A1FA-4970454736A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E78F52A-3F3E-4454-AB5D-1F6AA5EC01B5}"/>
              </a:ext>
            </a:extLst>
          </p:cNvPr>
          <p:cNvGrpSpPr/>
          <p:nvPr/>
        </p:nvGrpSpPr>
        <p:grpSpPr>
          <a:xfrm flipH="1">
            <a:off x="4897261" y="5487818"/>
            <a:ext cx="3326507" cy="1023837"/>
            <a:chOff x="0" y="1814684"/>
            <a:chExt cx="3326507" cy="1023837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A7FBCCB-0741-4F3E-831E-AC99E36E561C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FDD2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EB8B6D4-8C06-4753-ACE8-5143FDFBE19B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ABAEE25-7D9C-41F4-A674-A6115052660F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2F6BAFF-8917-43F6-8353-69686DF23E4A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93" name="Rounded Rectangle 7">
            <a:extLst>
              <a:ext uri="{FF2B5EF4-FFF2-40B4-BE49-F238E27FC236}">
                <a16:creationId xmlns:a16="http://schemas.microsoft.com/office/drawing/2014/main" id="{191BB477-40B1-47C4-8BFC-8281DAF02547}"/>
              </a:ext>
            </a:extLst>
          </p:cNvPr>
          <p:cNvSpPr/>
          <p:nvPr/>
        </p:nvSpPr>
        <p:spPr>
          <a:xfrm>
            <a:off x="5284810" y="3533585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DD2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61C2B15-CB03-4135-964E-53DDA1CB3E0B}"/>
              </a:ext>
            </a:extLst>
          </p:cNvPr>
          <p:cNvGrpSpPr/>
          <p:nvPr/>
        </p:nvGrpSpPr>
        <p:grpSpPr>
          <a:xfrm flipH="1">
            <a:off x="4897263" y="2063503"/>
            <a:ext cx="3326507" cy="1023837"/>
            <a:chOff x="0" y="1814684"/>
            <a:chExt cx="3326507" cy="1023837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82D2FCB-4D62-46EB-9BC8-2D959BD951F9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FDD2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71738A1-D5E6-4A4D-A472-3398FF4E0994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05186925-12F1-45E9-9789-27412309F05B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1C2FF95-DA35-4CF2-A0CF-72671F6A1C24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AA28AE0-BB92-4212-BC34-DC9B382F59DD}"/>
              </a:ext>
            </a:extLst>
          </p:cNvPr>
          <p:cNvGrpSpPr/>
          <p:nvPr/>
        </p:nvGrpSpPr>
        <p:grpSpPr>
          <a:xfrm flipH="1">
            <a:off x="4897261" y="939987"/>
            <a:ext cx="3326507" cy="1023837"/>
            <a:chOff x="0" y="1814684"/>
            <a:chExt cx="3326507" cy="102383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E43C8C26-BE3D-444C-847C-8E26A9C3F6F7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rgbClr val="FDD2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588AFF9-789F-4143-8820-90722E584564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AE2376F-00DF-4F20-946B-C73A215BD81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rgbClr val="FDD24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88D16D0-9576-4EF9-AE73-08429464FB0B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4" name="Rounded Rectangle 7">
            <a:extLst>
              <a:ext uri="{FF2B5EF4-FFF2-40B4-BE49-F238E27FC236}">
                <a16:creationId xmlns:a16="http://schemas.microsoft.com/office/drawing/2014/main" id="{0255FA34-745D-46E4-BFC9-62F60A872DDA}"/>
              </a:ext>
            </a:extLst>
          </p:cNvPr>
          <p:cNvSpPr/>
          <p:nvPr/>
        </p:nvSpPr>
        <p:spPr>
          <a:xfrm>
            <a:off x="5284806" y="127463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DD2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5825BB6-D5E9-4F1B-92F0-D25F209CDE49}"/>
              </a:ext>
            </a:extLst>
          </p:cNvPr>
          <p:cNvSpPr/>
          <p:nvPr/>
        </p:nvSpPr>
        <p:spPr>
          <a:xfrm>
            <a:off x="5177013" y="857939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D4F0530-C5FF-4A83-8F7F-8A6797DB5010}"/>
              </a:ext>
            </a:extLst>
          </p:cNvPr>
          <p:cNvSpPr/>
          <p:nvPr/>
        </p:nvSpPr>
        <p:spPr>
          <a:xfrm>
            <a:off x="5187905" y="197954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E92BBF9-698F-463D-821E-71044864D8A8}"/>
              </a:ext>
            </a:extLst>
          </p:cNvPr>
          <p:cNvSpPr/>
          <p:nvPr/>
        </p:nvSpPr>
        <p:spPr>
          <a:xfrm>
            <a:off x="5160549" y="3096057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5499C1D3-C0FF-4348-B3C9-C9AE68A5A143}"/>
              </a:ext>
            </a:extLst>
          </p:cNvPr>
          <p:cNvSpPr/>
          <p:nvPr/>
        </p:nvSpPr>
        <p:spPr>
          <a:xfrm>
            <a:off x="5171583" y="4260632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E386D71-8765-4D26-A55D-DFAA8ACD72BD}"/>
              </a:ext>
            </a:extLst>
          </p:cNvPr>
          <p:cNvSpPr/>
          <p:nvPr/>
        </p:nvSpPr>
        <p:spPr>
          <a:xfrm>
            <a:off x="5159604" y="5395827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859968C-C1FD-4A21-98C1-20606648B19D}"/>
              </a:ext>
            </a:extLst>
          </p:cNvPr>
          <p:cNvSpPr/>
          <p:nvPr/>
        </p:nvSpPr>
        <p:spPr>
          <a:xfrm>
            <a:off x="11095598" y="839317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4FEDC4-2DBA-488B-84E3-4FD9B3C1CC01}"/>
              </a:ext>
            </a:extLst>
          </p:cNvPr>
          <p:cNvSpPr/>
          <p:nvPr/>
        </p:nvSpPr>
        <p:spPr>
          <a:xfrm>
            <a:off x="11071392" y="1941547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8079ED1-21DA-4D55-B33B-9AA8E2091687}"/>
              </a:ext>
            </a:extLst>
          </p:cNvPr>
          <p:cNvSpPr/>
          <p:nvPr/>
        </p:nvSpPr>
        <p:spPr>
          <a:xfrm>
            <a:off x="11065503" y="3067314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0458F1F-D7E5-4365-9F90-68B752B55BEE}"/>
              </a:ext>
            </a:extLst>
          </p:cNvPr>
          <p:cNvSpPr/>
          <p:nvPr/>
        </p:nvSpPr>
        <p:spPr>
          <a:xfrm>
            <a:off x="11065503" y="4221547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00798F-943B-4C46-A764-637CCC469C8E}"/>
              </a:ext>
            </a:extLst>
          </p:cNvPr>
          <p:cNvSpPr/>
          <p:nvPr/>
        </p:nvSpPr>
        <p:spPr>
          <a:xfrm>
            <a:off x="11096176" y="539915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1A8A0-9199-4E68-9466-6248859CDC10}"/>
              </a:ext>
            </a:extLst>
          </p:cNvPr>
          <p:cNvSpPr/>
          <p:nvPr/>
        </p:nvSpPr>
        <p:spPr>
          <a:xfrm>
            <a:off x="5978686" y="1136337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92</a:t>
            </a:r>
            <a:endParaRPr lang="en-US" sz="3000" dirty="0"/>
          </a:p>
        </p:txBody>
      </p:sp>
      <p:sp>
        <p:nvSpPr>
          <p:cNvPr id="217" name="Text Placeholder 1">
            <a:extLst>
              <a:ext uri="{FF2B5EF4-FFF2-40B4-BE49-F238E27FC236}">
                <a16:creationId xmlns:a16="http://schemas.microsoft.com/office/drawing/2014/main" id="{36AEECEE-AD33-445A-8D9C-40F0ECA5D2FD}"/>
              </a:ext>
            </a:extLst>
          </p:cNvPr>
          <p:cNvSpPr txBox="1">
            <a:spLocks/>
          </p:cNvSpPr>
          <p:nvPr/>
        </p:nvSpPr>
        <p:spPr>
          <a:xfrm>
            <a:off x="999290" y="984444"/>
            <a:ext cx="3089179" cy="2958033"/>
          </a:xfrm>
          <a:prstGeom prst="rect">
            <a:avLst/>
          </a:prstGeom>
          <a:solidFill>
            <a:srgbClr val="FDD247">
              <a:alpha val="50000"/>
            </a:srgbClr>
          </a:solidFill>
          <a:ln>
            <a:noFill/>
          </a:ln>
          <a:effectLst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ร้อยละการจัดเก็บหนี้เงินต้นของเงินกู้ที่ครบกำหนดชำระ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4/2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E8284F5B-1664-4642-AAD5-888005EB4F3D}"/>
              </a:ext>
            </a:extLst>
          </p:cNvPr>
          <p:cNvSpPr/>
          <p:nvPr/>
        </p:nvSpPr>
        <p:spPr>
          <a:xfrm>
            <a:off x="6003690" y="245121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 (4)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B4C7508-1295-46EA-A1B4-B0AE0D4BE259}"/>
              </a:ext>
            </a:extLst>
          </p:cNvPr>
          <p:cNvSpPr/>
          <p:nvPr/>
        </p:nvSpPr>
        <p:spPr>
          <a:xfrm>
            <a:off x="9319824" y="248395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</a:t>
            </a:r>
            <a:r>
              <a:rPr lang="en-US" sz="36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(2)</a:t>
            </a:r>
            <a:r>
              <a:rPr lang="th-TH" sz="36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1D3B21D-C952-4C5C-8533-4DF98C1FB515}"/>
              </a:ext>
            </a:extLst>
          </p:cNvPr>
          <p:cNvSpPr/>
          <p:nvPr/>
        </p:nvSpPr>
        <p:spPr>
          <a:xfrm>
            <a:off x="5981652" y="2319410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93</a:t>
            </a:r>
            <a:endParaRPr lang="en-US" sz="300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F3D8D1D-F0F3-4DA5-8879-1674D204D1EA}"/>
              </a:ext>
            </a:extLst>
          </p:cNvPr>
          <p:cNvSpPr/>
          <p:nvPr/>
        </p:nvSpPr>
        <p:spPr>
          <a:xfrm>
            <a:off x="6004452" y="3481710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94</a:t>
            </a:r>
            <a:endParaRPr lang="en-US" sz="3000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176E435-6673-4A3D-AE03-F811442E7C0D}"/>
              </a:ext>
            </a:extLst>
          </p:cNvPr>
          <p:cNvSpPr/>
          <p:nvPr/>
        </p:nvSpPr>
        <p:spPr>
          <a:xfrm>
            <a:off x="5998117" y="4591460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95</a:t>
            </a:r>
            <a:endParaRPr lang="en-US" sz="300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3412D0B-BA86-4D7C-9FF2-81E4F4934D52}"/>
              </a:ext>
            </a:extLst>
          </p:cNvPr>
          <p:cNvSpPr/>
          <p:nvPr/>
        </p:nvSpPr>
        <p:spPr>
          <a:xfrm>
            <a:off x="6064699" y="5784938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96</a:t>
            </a:r>
            <a:endParaRPr lang="en-US" sz="3000" dirty="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F659179-56D8-4B2E-919B-88BC09F73BB1}"/>
              </a:ext>
            </a:extLst>
          </p:cNvPr>
          <p:cNvSpPr/>
          <p:nvPr/>
        </p:nvSpPr>
        <p:spPr>
          <a:xfrm>
            <a:off x="8704114" y="1118392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92</a:t>
            </a:r>
            <a:endParaRPr lang="en-US" sz="3000" dirty="0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BD051CB-7544-47C3-993F-C5445CD25D16}"/>
              </a:ext>
            </a:extLst>
          </p:cNvPr>
          <p:cNvSpPr/>
          <p:nvPr/>
        </p:nvSpPr>
        <p:spPr>
          <a:xfrm>
            <a:off x="8707080" y="2301465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93</a:t>
            </a:r>
            <a:endParaRPr lang="en-US" sz="30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E465470-DBDF-42C1-A723-F51857CD6AEE}"/>
              </a:ext>
            </a:extLst>
          </p:cNvPr>
          <p:cNvSpPr/>
          <p:nvPr/>
        </p:nvSpPr>
        <p:spPr>
          <a:xfrm>
            <a:off x="8729880" y="3463765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94</a:t>
            </a:r>
            <a:endParaRPr lang="en-US" sz="3000" dirty="0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198F2C1-D67E-4C51-84EB-F327455EACDF}"/>
              </a:ext>
            </a:extLst>
          </p:cNvPr>
          <p:cNvSpPr/>
          <p:nvPr/>
        </p:nvSpPr>
        <p:spPr>
          <a:xfrm>
            <a:off x="8723545" y="4573515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95</a:t>
            </a:r>
            <a:endParaRPr lang="en-US" sz="3000" dirty="0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73B73706-D445-4BBA-AFAA-CD6C23E4F0FA}"/>
              </a:ext>
            </a:extLst>
          </p:cNvPr>
          <p:cNvSpPr/>
          <p:nvPr/>
        </p:nvSpPr>
        <p:spPr>
          <a:xfrm>
            <a:off x="8790127" y="5766993"/>
            <a:ext cx="204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</a:t>
            </a:r>
            <a:r>
              <a:rPr lang="en-US" sz="300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96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22905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6824D6-E0CA-48E1-9470-F4299CE71A18}"/>
              </a:ext>
            </a:extLst>
          </p:cNvPr>
          <p:cNvGrpSpPr/>
          <p:nvPr/>
        </p:nvGrpSpPr>
        <p:grpSpPr>
          <a:xfrm>
            <a:off x="8227422" y="4491772"/>
            <a:ext cx="3837600" cy="921656"/>
            <a:chOff x="5896425" y="3794916"/>
            <a:chExt cx="2521384" cy="921656"/>
          </a:xfrm>
        </p:grpSpPr>
        <p:sp>
          <p:nvSpPr>
            <p:cNvPr id="4" name="Pentagon 7">
              <a:extLst>
                <a:ext uri="{FF2B5EF4-FFF2-40B4-BE49-F238E27FC236}">
                  <a16:creationId xmlns:a16="http://schemas.microsoft.com/office/drawing/2014/main" id="{E5EED976-1250-4F13-A05C-8148FAF99A8E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entagon 8">
              <a:extLst>
                <a:ext uri="{FF2B5EF4-FFF2-40B4-BE49-F238E27FC236}">
                  <a16:creationId xmlns:a16="http://schemas.microsoft.com/office/drawing/2014/main" id="{6FE0CDA5-3CC7-4B36-83C1-AFD940F2ED8D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F91DAD5-91C6-4D5D-8D09-5637671BCC9B}"/>
              </a:ext>
            </a:extLst>
          </p:cNvPr>
          <p:cNvGrpSpPr/>
          <p:nvPr/>
        </p:nvGrpSpPr>
        <p:grpSpPr>
          <a:xfrm>
            <a:off x="8227422" y="3404710"/>
            <a:ext cx="3837600" cy="921656"/>
            <a:chOff x="5896425" y="2812531"/>
            <a:chExt cx="2521384" cy="921656"/>
          </a:xfrm>
        </p:grpSpPr>
        <p:sp>
          <p:nvSpPr>
            <p:cNvPr id="7" name="Pentagon 10">
              <a:extLst>
                <a:ext uri="{FF2B5EF4-FFF2-40B4-BE49-F238E27FC236}">
                  <a16:creationId xmlns:a16="http://schemas.microsoft.com/office/drawing/2014/main" id="{1026F708-C391-4650-BC5D-516A3941EE21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11">
              <a:extLst>
                <a:ext uri="{FF2B5EF4-FFF2-40B4-BE49-F238E27FC236}">
                  <a16:creationId xmlns:a16="http://schemas.microsoft.com/office/drawing/2014/main" id="{B9E67F79-759D-46DE-B2E9-7B548377DFDA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6682E7-5DFA-4754-87C9-AC9AAA2BD5C4}"/>
              </a:ext>
            </a:extLst>
          </p:cNvPr>
          <p:cNvGrpSpPr/>
          <p:nvPr/>
        </p:nvGrpSpPr>
        <p:grpSpPr>
          <a:xfrm>
            <a:off x="2833074" y="3362103"/>
            <a:ext cx="3835924" cy="921655"/>
            <a:chOff x="727575" y="2812531"/>
            <a:chExt cx="2535694" cy="921655"/>
          </a:xfrm>
        </p:grpSpPr>
        <p:sp>
          <p:nvSpPr>
            <p:cNvPr id="10" name="Pentagon 13">
              <a:extLst>
                <a:ext uri="{FF2B5EF4-FFF2-40B4-BE49-F238E27FC236}">
                  <a16:creationId xmlns:a16="http://schemas.microsoft.com/office/drawing/2014/main" id="{CD29CE3C-999E-4092-B4DC-7F1ECF3B0302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4">
              <a:extLst>
                <a:ext uri="{FF2B5EF4-FFF2-40B4-BE49-F238E27FC236}">
                  <a16:creationId xmlns:a16="http://schemas.microsoft.com/office/drawing/2014/main" id="{FA329714-836A-4639-BE38-7432D76643F4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B06108-2C04-43FE-90EE-893C50157717}"/>
              </a:ext>
            </a:extLst>
          </p:cNvPr>
          <p:cNvGrpSpPr/>
          <p:nvPr/>
        </p:nvGrpSpPr>
        <p:grpSpPr>
          <a:xfrm>
            <a:off x="8227422" y="5578835"/>
            <a:ext cx="3837600" cy="921656"/>
            <a:chOff x="5896425" y="4777300"/>
            <a:chExt cx="2521384" cy="921656"/>
          </a:xfrm>
        </p:grpSpPr>
        <p:sp>
          <p:nvSpPr>
            <p:cNvPr id="13" name="Pentagon 17">
              <a:extLst>
                <a:ext uri="{FF2B5EF4-FFF2-40B4-BE49-F238E27FC236}">
                  <a16:creationId xmlns:a16="http://schemas.microsoft.com/office/drawing/2014/main" id="{E10C45CF-85FF-4ACE-8339-82EF056419EE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8">
              <a:extLst>
                <a:ext uri="{FF2B5EF4-FFF2-40B4-BE49-F238E27FC236}">
                  <a16:creationId xmlns:a16="http://schemas.microsoft.com/office/drawing/2014/main" id="{35382E3B-9A1F-4231-B965-B4CA12F9A4D4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DF1E5F-1001-409C-A219-06EB83CDCADC}"/>
              </a:ext>
            </a:extLst>
          </p:cNvPr>
          <p:cNvGrpSpPr/>
          <p:nvPr/>
        </p:nvGrpSpPr>
        <p:grpSpPr>
          <a:xfrm>
            <a:off x="8227422" y="2317648"/>
            <a:ext cx="3837600" cy="921656"/>
            <a:chOff x="5896425" y="1830146"/>
            <a:chExt cx="2521384" cy="921656"/>
          </a:xfrm>
        </p:grpSpPr>
        <p:sp>
          <p:nvSpPr>
            <p:cNvPr id="16" name="Pentagon 20">
              <a:extLst>
                <a:ext uri="{FF2B5EF4-FFF2-40B4-BE49-F238E27FC236}">
                  <a16:creationId xmlns:a16="http://schemas.microsoft.com/office/drawing/2014/main" id="{94BADC99-1A91-47D6-B09C-D97FEBA91636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21">
              <a:extLst>
                <a:ext uri="{FF2B5EF4-FFF2-40B4-BE49-F238E27FC236}">
                  <a16:creationId xmlns:a16="http://schemas.microsoft.com/office/drawing/2014/main" id="{96BAF1A8-D3CF-467E-995D-B1DF22F9CDC5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323EF9-4C17-4787-A6B6-BBFE155700AE}"/>
              </a:ext>
            </a:extLst>
          </p:cNvPr>
          <p:cNvGrpSpPr/>
          <p:nvPr/>
        </p:nvGrpSpPr>
        <p:grpSpPr>
          <a:xfrm>
            <a:off x="2833074" y="2275041"/>
            <a:ext cx="3835924" cy="921655"/>
            <a:chOff x="727575" y="1830146"/>
            <a:chExt cx="2535694" cy="921655"/>
          </a:xfrm>
        </p:grpSpPr>
        <p:sp>
          <p:nvSpPr>
            <p:cNvPr id="19" name="Pentagon 23">
              <a:extLst>
                <a:ext uri="{FF2B5EF4-FFF2-40B4-BE49-F238E27FC236}">
                  <a16:creationId xmlns:a16="http://schemas.microsoft.com/office/drawing/2014/main" id="{48E6CDD7-0D2E-4C27-BA3D-D238D1C8BE5C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Pentagon 24">
              <a:extLst>
                <a:ext uri="{FF2B5EF4-FFF2-40B4-BE49-F238E27FC236}">
                  <a16:creationId xmlns:a16="http://schemas.microsoft.com/office/drawing/2014/main" id="{FE4EF319-3466-4F7D-AF9E-8250CBA8647D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74E9E-4604-47CC-94F1-8100B8624353}"/>
              </a:ext>
            </a:extLst>
          </p:cNvPr>
          <p:cNvGrpSpPr/>
          <p:nvPr/>
        </p:nvGrpSpPr>
        <p:grpSpPr>
          <a:xfrm>
            <a:off x="2833074" y="5536226"/>
            <a:ext cx="3835924" cy="921656"/>
            <a:chOff x="727575" y="4777300"/>
            <a:chExt cx="2535694" cy="921656"/>
          </a:xfrm>
        </p:grpSpPr>
        <p:sp>
          <p:nvSpPr>
            <p:cNvPr id="22" name="Pentagon 26">
              <a:extLst>
                <a:ext uri="{FF2B5EF4-FFF2-40B4-BE49-F238E27FC236}">
                  <a16:creationId xmlns:a16="http://schemas.microsoft.com/office/drawing/2014/main" id="{B4A603DC-9694-43C6-A063-A5327EF9ED86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Pentagon 27">
              <a:extLst>
                <a:ext uri="{FF2B5EF4-FFF2-40B4-BE49-F238E27FC236}">
                  <a16:creationId xmlns:a16="http://schemas.microsoft.com/office/drawing/2014/main" id="{01475864-514A-4D6A-9295-CA26DEAD809E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D43AD4-D8E9-46BA-A9DA-3C7423549164}"/>
              </a:ext>
            </a:extLst>
          </p:cNvPr>
          <p:cNvGrpSpPr/>
          <p:nvPr/>
        </p:nvGrpSpPr>
        <p:grpSpPr>
          <a:xfrm>
            <a:off x="2833074" y="4449165"/>
            <a:ext cx="3835924" cy="921655"/>
            <a:chOff x="727575" y="3794916"/>
            <a:chExt cx="2535694" cy="921655"/>
          </a:xfrm>
        </p:grpSpPr>
        <p:sp>
          <p:nvSpPr>
            <p:cNvPr id="25" name="Pentagon 29">
              <a:extLst>
                <a:ext uri="{FF2B5EF4-FFF2-40B4-BE49-F238E27FC236}">
                  <a16:creationId xmlns:a16="http://schemas.microsoft.com/office/drawing/2014/main" id="{3CDB8CA2-2778-4DDF-B423-6751EC7EECEE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30">
              <a:extLst>
                <a:ext uri="{FF2B5EF4-FFF2-40B4-BE49-F238E27FC236}">
                  <a16:creationId xmlns:a16="http://schemas.microsoft.com/office/drawing/2014/main" id="{00A3B516-64BA-45B7-9B28-093D991AA679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A424FA-3A09-40C8-9195-E8CA67D60742}"/>
              </a:ext>
            </a:extLst>
          </p:cNvPr>
          <p:cNvGrpSpPr/>
          <p:nvPr/>
        </p:nvGrpSpPr>
        <p:grpSpPr>
          <a:xfrm>
            <a:off x="2845849" y="1198733"/>
            <a:ext cx="3835924" cy="921656"/>
            <a:chOff x="727575" y="4777300"/>
            <a:chExt cx="2535694" cy="921656"/>
          </a:xfrm>
        </p:grpSpPr>
        <p:sp>
          <p:nvSpPr>
            <p:cNvPr id="28" name="Pentagon 26">
              <a:extLst>
                <a:ext uri="{FF2B5EF4-FFF2-40B4-BE49-F238E27FC236}">
                  <a16:creationId xmlns:a16="http://schemas.microsoft.com/office/drawing/2014/main" id="{BC6E460F-C354-42EC-B4FE-6DE3A85ED42D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27">
              <a:extLst>
                <a:ext uri="{FF2B5EF4-FFF2-40B4-BE49-F238E27FC236}">
                  <a16:creationId xmlns:a16="http://schemas.microsoft.com/office/drawing/2014/main" id="{128B69D6-217A-4507-847A-01AA78E62734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4F76DC-8AB9-441F-AA3A-8526DE567700}"/>
              </a:ext>
            </a:extLst>
          </p:cNvPr>
          <p:cNvGrpSpPr/>
          <p:nvPr/>
        </p:nvGrpSpPr>
        <p:grpSpPr>
          <a:xfrm>
            <a:off x="8212743" y="1256336"/>
            <a:ext cx="3837600" cy="921656"/>
            <a:chOff x="5896425" y="1830146"/>
            <a:chExt cx="2521384" cy="921656"/>
          </a:xfrm>
        </p:grpSpPr>
        <p:sp>
          <p:nvSpPr>
            <p:cNvPr id="31" name="Pentagon 20">
              <a:extLst>
                <a:ext uri="{FF2B5EF4-FFF2-40B4-BE49-F238E27FC236}">
                  <a16:creationId xmlns:a16="http://schemas.microsoft.com/office/drawing/2014/main" id="{99389369-5180-4C0A-A1BD-11D70D8C613E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Pentagon 21">
              <a:extLst>
                <a:ext uri="{FF2B5EF4-FFF2-40B4-BE49-F238E27FC236}">
                  <a16:creationId xmlns:a16="http://schemas.microsoft.com/office/drawing/2014/main" id="{FE4D2101-EEC5-45C6-8F8F-6F51D200CE81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3100312-F22C-4450-9A0A-5543BB863A8D}"/>
              </a:ext>
            </a:extLst>
          </p:cNvPr>
          <p:cNvSpPr/>
          <p:nvPr/>
        </p:nvSpPr>
        <p:spPr>
          <a:xfrm>
            <a:off x="3645286" y="1378156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1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44" name="Graphic 50">
            <a:extLst>
              <a:ext uri="{FF2B5EF4-FFF2-40B4-BE49-F238E27FC236}">
                <a16:creationId xmlns:a16="http://schemas.microsoft.com/office/drawing/2014/main" id="{BF1615A8-B9B7-4F45-961F-A4437C01C4DA}"/>
              </a:ext>
            </a:extLst>
          </p:cNvPr>
          <p:cNvGrpSpPr/>
          <p:nvPr/>
        </p:nvGrpSpPr>
        <p:grpSpPr>
          <a:xfrm>
            <a:off x="2256329" y="5704773"/>
            <a:ext cx="738990" cy="917778"/>
            <a:chOff x="1729081" y="2481349"/>
            <a:chExt cx="590550" cy="73342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584C916-DD32-461D-9C7A-5C1FE3D96F50}"/>
                </a:ext>
              </a:extLst>
            </p:cNvPr>
            <p:cNvSpPr/>
            <p:nvPr/>
          </p:nvSpPr>
          <p:spPr>
            <a:xfrm>
              <a:off x="1728965" y="2482551"/>
              <a:ext cx="591887" cy="732353"/>
            </a:xfrm>
            <a:custGeom>
              <a:avLst/>
              <a:gdLst>
                <a:gd name="connsiteX0" fmla="*/ 266815 w 591887"/>
                <a:gd name="connsiteY0" fmla="*/ 227397 h 732353"/>
                <a:gd name="connsiteX1" fmla="*/ 337300 w 591887"/>
                <a:gd name="connsiteY1" fmla="*/ 239780 h 732353"/>
                <a:gd name="connsiteX2" fmla="*/ 419215 w 591887"/>
                <a:gd name="connsiteY2" fmla="*/ 314075 h 732353"/>
                <a:gd name="connsiteX3" fmla="*/ 416358 w 591887"/>
                <a:gd name="connsiteY3" fmla="*/ 556010 h 732353"/>
                <a:gd name="connsiteX4" fmla="*/ 429693 w 591887"/>
                <a:gd name="connsiteY4" fmla="*/ 590300 h 732353"/>
                <a:gd name="connsiteX5" fmla="*/ 469698 w 591887"/>
                <a:gd name="connsiteY5" fmla="*/ 564582 h 732353"/>
                <a:gd name="connsiteX6" fmla="*/ 483033 w 591887"/>
                <a:gd name="connsiteY6" fmla="*/ 417897 h 732353"/>
                <a:gd name="connsiteX7" fmla="*/ 531610 w 591887"/>
                <a:gd name="connsiteY7" fmla="*/ 373130 h 732353"/>
                <a:gd name="connsiteX8" fmla="*/ 583998 w 591887"/>
                <a:gd name="connsiteY8" fmla="*/ 409325 h 732353"/>
                <a:gd name="connsiteX9" fmla="*/ 584950 w 591887"/>
                <a:gd name="connsiteY9" fmla="*/ 443615 h 732353"/>
                <a:gd name="connsiteX10" fmla="*/ 555423 w 591887"/>
                <a:gd name="connsiteY10" fmla="*/ 436947 h 732353"/>
                <a:gd name="connsiteX11" fmla="*/ 521133 w 591887"/>
                <a:gd name="connsiteY11" fmla="*/ 457902 h 732353"/>
                <a:gd name="connsiteX12" fmla="*/ 514465 w 591887"/>
                <a:gd name="connsiteY12" fmla="*/ 624590 h 732353"/>
                <a:gd name="connsiteX13" fmla="*/ 405880 w 591887"/>
                <a:gd name="connsiteY13" fmla="*/ 728412 h 732353"/>
                <a:gd name="connsiteX14" fmla="*/ 81078 w 591887"/>
                <a:gd name="connsiteY14" fmla="*/ 731270 h 732353"/>
                <a:gd name="connsiteX15" fmla="*/ 2973 w 591887"/>
                <a:gd name="connsiteY15" fmla="*/ 605540 h 732353"/>
                <a:gd name="connsiteX16" fmla="*/ 21070 w 591887"/>
                <a:gd name="connsiteY16" fmla="*/ 593157 h 732353"/>
                <a:gd name="connsiteX17" fmla="*/ 62028 w 591887"/>
                <a:gd name="connsiteY17" fmla="*/ 540770 h 732353"/>
                <a:gd name="connsiteX18" fmla="*/ 57265 w 591887"/>
                <a:gd name="connsiteY18" fmla="*/ 348365 h 732353"/>
                <a:gd name="connsiteX19" fmla="*/ 164898 w 591887"/>
                <a:gd name="connsiteY19" fmla="*/ 239780 h 732353"/>
                <a:gd name="connsiteX20" fmla="*/ 207760 w 591887"/>
                <a:gd name="connsiteY20" fmla="*/ 231207 h 732353"/>
                <a:gd name="connsiteX21" fmla="*/ 183948 w 591887"/>
                <a:gd name="connsiteY21" fmla="*/ 194060 h 732353"/>
                <a:gd name="connsiteX22" fmla="*/ 166803 w 591887"/>
                <a:gd name="connsiteY22" fmla="*/ 87380 h 732353"/>
                <a:gd name="connsiteX23" fmla="*/ 239193 w 591887"/>
                <a:gd name="connsiteY23" fmla="*/ 4512 h 732353"/>
                <a:gd name="connsiteX24" fmla="*/ 307773 w 591887"/>
                <a:gd name="connsiteY24" fmla="*/ 176915 h 732353"/>
                <a:gd name="connsiteX25" fmla="*/ 266815 w 591887"/>
                <a:gd name="connsiteY25" fmla="*/ 227397 h 73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1887" h="732353">
                  <a:moveTo>
                    <a:pt x="266815" y="227397"/>
                  </a:moveTo>
                  <a:cubicBezTo>
                    <a:pt x="263958" y="247400"/>
                    <a:pt x="314440" y="238827"/>
                    <a:pt x="337300" y="239780"/>
                  </a:cubicBezTo>
                  <a:cubicBezTo>
                    <a:pt x="390640" y="243590"/>
                    <a:pt x="418263" y="259782"/>
                    <a:pt x="419215" y="314075"/>
                  </a:cubicBezTo>
                  <a:cubicBezTo>
                    <a:pt x="420168" y="399800"/>
                    <a:pt x="414453" y="475047"/>
                    <a:pt x="416358" y="556010"/>
                  </a:cubicBezTo>
                  <a:cubicBezTo>
                    <a:pt x="416358" y="568392"/>
                    <a:pt x="407785" y="586490"/>
                    <a:pt x="429693" y="590300"/>
                  </a:cubicBezTo>
                  <a:cubicBezTo>
                    <a:pt x="449695" y="594110"/>
                    <a:pt x="468745" y="598872"/>
                    <a:pt x="469698" y="564582"/>
                  </a:cubicBezTo>
                  <a:cubicBezTo>
                    <a:pt x="470650" y="516005"/>
                    <a:pt x="468745" y="466475"/>
                    <a:pt x="483033" y="417897"/>
                  </a:cubicBezTo>
                  <a:cubicBezTo>
                    <a:pt x="490653" y="393132"/>
                    <a:pt x="504940" y="374082"/>
                    <a:pt x="531610" y="373130"/>
                  </a:cubicBezTo>
                  <a:cubicBezTo>
                    <a:pt x="556375" y="372177"/>
                    <a:pt x="571615" y="389322"/>
                    <a:pt x="583998" y="409325"/>
                  </a:cubicBezTo>
                  <a:cubicBezTo>
                    <a:pt x="590665" y="419802"/>
                    <a:pt x="597333" y="433137"/>
                    <a:pt x="584950" y="443615"/>
                  </a:cubicBezTo>
                  <a:cubicBezTo>
                    <a:pt x="573520" y="453140"/>
                    <a:pt x="563043" y="444567"/>
                    <a:pt x="555423" y="436947"/>
                  </a:cubicBezTo>
                  <a:cubicBezTo>
                    <a:pt x="534468" y="415992"/>
                    <a:pt x="523038" y="435995"/>
                    <a:pt x="521133" y="457902"/>
                  </a:cubicBezTo>
                  <a:cubicBezTo>
                    <a:pt x="518275" y="513147"/>
                    <a:pt x="517323" y="569345"/>
                    <a:pt x="514465" y="624590"/>
                  </a:cubicBezTo>
                  <a:cubicBezTo>
                    <a:pt x="509703" y="705552"/>
                    <a:pt x="484938" y="723650"/>
                    <a:pt x="405880" y="728412"/>
                  </a:cubicBezTo>
                  <a:cubicBezTo>
                    <a:pt x="298248" y="735080"/>
                    <a:pt x="196330" y="731270"/>
                    <a:pt x="81078" y="731270"/>
                  </a:cubicBezTo>
                  <a:cubicBezTo>
                    <a:pt x="40120" y="733175"/>
                    <a:pt x="-13220" y="641735"/>
                    <a:pt x="2973" y="605540"/>
                  </a:cubicBezTo>
                  <a:cubicBezTo>
                    <a:pt x="6783" y="597920"/>
                    <a:pt x="12498" y="591252"/>
                    <a:pt x="21070" y="593157"/>
                  </a:cubicBezTo>
                  <a:cubicBezTo>
                    <a:pt x="67743" y="601730"/>
                    <a:pt x="62980" y="569345"/>
                    <a:pt x="62028" y="540770"/>
                  </a:cubicBezTo>
                  <a:cubicBezTo>
                    <a:pt x="61075" y="477905"/>
                    <a:pt x="56313" y="413135"/>
                    <a:pt x="57265" y="348365"/>
                  </a:cubicBezTo>
                  <a:cubicBezTo>
                    <a:pt x="58218" y="263592"/>
                    <a:pt x="81078" y="242637"/>
                    <a:pt x="164898" y="239780"/>
                  </a:cubicBezTo>
                  <a:cubicBezTo>
                    <a:pt x="180138" y="238827"/>
                    <a:pt x="201093" y="247400"/>
                    <a:pt x="207760" y="231207"/>
                  </a:cubicBezTo>
                  <a:cubicBezTo>
                    <a:pt x="214428" y="215015"/>
                    <a:pt x="194425" y="204537"/>
                    <a:pt x="183948" y="194060"/>
                  </a:cubicBezTo>
                  <a:cubicBezTo>
                    <a:pt x="153468" y="161675"/>
                    <a:pt x="154420" y="124527"/>
                    <a:pt x="166803" y="87380"/>
                  </a:cubicBezTo>
                  <a:cubicBezTo>
                    <a:pt x="182995" y="39755"/>
                    <a:pt x="199188" y="-16443"/>
                    <a:pt x="239193" y="4512"/>
                  </a:cubicBezTo>
                  <a:cubicBezTo>
                    <a:pt x="282055" y="26420"/>
                    <a:pt x="335395" y="131195"/>
                    <a:pt x="307773" y="176915"/>
                  </a:cubicBezTo>
                  <a:cubicBezTo>
                    <a:pt x="295390" y="194060"/>
                    <a:pt x="280150" y="210252"/>
                    <a:pt x="266815" y="2273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0E52EC-7CA7-48F2-8A5A-65C5774ECB32}"/>
                </a:ext>
              </a:extLst>
            </p:cNvPr>
            <p:cNvSpPr/>
            <p:nvPr/>
          </p:nvSpPr>
          <p:spPr>
            <a:xfrm>
              <a:off x="1831971" y="2845173"/>
              <a:ext cx="274636" cy="232693"/>
            </a:xfrm>
            <a:custGeom>
              <a:avLst/>
              <a:gdLst>
                <a:gd name="connsiteX0" fmla="*/ 242867 w 274636"/>
                <a:gd name="connsiteY0" fmla="*/ 232440 h 232693"/>
                <a:gd name="connsiteX1" fmla="*/ 35222 w 274636"/>
                <a:gd name="connsiteY1" fmla="*/ 232440 h 232693"/>
                <a:gd name="connsiteX2" fmla="*/ 3789 w 274636"/>
                <a:gd name="connsiteY2" fmla="*/ 214343 h 232693"/>
                <a:gd name="connsiteX3" fmla="*/ 11409 w 274636"/>
                <a:gd name="connsiteY3" fmla="*/ 149573 h 232693"/>
                <a:gd name="connsiteX4" fmla="*/ 73322 w 274636"/>
                <a:gd name="connsiteY4" fmla="*/ 34320 h 232693"/>
                <a:gd name="connsiteX5" fmla="*/ 95229 w 274636"/>
                <a:gd name="connsiteY5" fmla="*/ 30 h 232693"/>
                <a:gd name="connsiteX6" fmla="*/ 117137 w 274636"/>
                <a:gd name="connsiteY6" fmla="*/ 32415 h 232693"/>
                <a:gd name="connsiteX7" fmla="*/ 130472 w 274636"/>
                <a:gd name="connsiteY7" fmla="*/ 113378 h 232693"/>
                <a:gd name="connsiteX8" fmla="*/ 183812 w 274636"/>
                <a:gd name="connsiteY8" fmla="*/ 146715 h 232693"/>
                <a:gd name="connsiteX9" fmla="*/ 232389 w 274636"/>
                <a:gd name="connsiteY9" fmla="*/ 100995 h 232693"/>
                <a:gd name="connsiteX10" fmla="*/ 255249 w 274636"/>
                <a:gd name="connsiteY10" fmla="*/ 64800 h 232693"/>
                <a:gd name="connsiteX11" fmla="*/ 271442 w 274636"/>
                <a:gd name="connsiteY11" fmla="*/ 107663 h 232693"/>
                <a:gd name="connsiteX12" fmla="*/ 242867 w 274636"/>
                <a:gd name="connsiteY12" fmla="*/ 232440 h 23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636" h="232693">
                  <a:moveTo>
                    <a:pt x="242867" y="232440"/>
                  </a:moveTo>
                  <a:cubicBezTo>
                    <a:pt x="209529" y="232440"/>
                    <a:pt x="67607" y="232440"/>
                    <a:pt x="35222" y="232440"/>
                  </a:cubicBezTo>
                  <a:cubicBezTo>
                    <a:pt x="21887" y="232440"/>
                    <a:pt x="3789" y="236250"/>
                    <a:pt x="3789" y="214343"/>
                  </a:cubicBezTo>
                  <a:cubicBezTo>
                    <a:pt x="3789" y="191483"/>
                    <a:pt x="-8593" y="153383"/>
                    <a:pt x="11409" y="149573"/>
                  </a:cubicBezTo>
                  <a:cubicBezTo>
                    <a:pt x="81894" y="135285"/>
                    <a:pt x="67607" y="83850"/>
                    <a:pt x="73322" y="34320"/>
                  </a:cubicBezTo>
                  <a:cubicBezTo>
                    <a:pt x="75227" y="21938"/>
                    <a:pt x="72369" y="983"/>
                    <a:pt x="95229" y="30"/>
                  </a:cubicBezTo>
                  <a:cubicBezTo>
                    <a:pt x="119042" y="-922"/>
                    <a:pt x="116184" y="20985"/>
                    <a:pt x="117137" y="32415"/>
                  </a:cubicBezTo>
                  <a:cubicBezTo>
                    <a:pt x="119994" y="60990"/>
                    <a:pt x="115232" y="88613"/>
                    <a:pt x="130472" y="113378"/>
                  </a:cubicBezTo>
                  <a:cubicBezTo>
                    <a:pt x="141902" y="132428"/>
                    <a:pt x="158094" y="149573"/>
                    <a:pt x="183812" y="146715"/>
                  </a:cubicBezTo>
                  <a:cubicBezTo>
                    <a:pt x="210482" y="143858"/>
                    <a:pt x="225722" y="125760"/>
                    <a:pt x="232389" y="100995"/>
                  </a:cubicBezTo>
                  <a:cubicBezTo>
                    <a:pt x="236199" y="85755"/>
                    <a:pt x="237152" y="62895"/>
                    <a:pt x="255249" y="64800"/>
                  </a:cubicBezTo>
                  <a:cubicBezTo>
                    <a:pt x="279062" y="66705"/>
                    <a:pt x="270489" y="92423"/>
                    <a:pt x="271442" y="107663"/>
                  </a:cubicBezTo>
                  <a:cubicBezTo>
                    <a:pt x="277157" y="232440"/>
                    <a:pt x="279062" y="232440"/>
                    <a:pt x="242867" y="23244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CD8B694-B33E-4AF0-9910-3786BBCACFB3}"/>
                </a:ext>
              </a:extLst>
            </p:cNvPr>
            <p:cNvSpPr/>
            <p:nvPr/>
          </p:nvSpPr>
          <p:spPr>
            <a:xfrm>
              <a:off x="1835999" y="2769956"/>
              <a:ext cx="266700" cy="174307"/>
            </a:xfrm>
            <a:custGeom>
              <a:avLst/>
              <a:gdLst>
                <a:gd name="connsiteX0" fmla="*/ 173117 w 266700"/>
                <a:gd name="connsiteY0" fmla="*/ 174308 h 174307"/>
                <a:gd name="connsiteX1" fmla="*/ 148352 w 266700"/>
                <a:gd name="connsiteY1" fmla="*/ 81915 h 174307"/>
                <a:gd name="connsiteX2" fmla="*/ 93107 w 266700"/>
                <a:gd name="connsiteY2" fmla="*/ 24765 h 174307"/>
                <a:gd name="connsiteX3" fmla="*/ 32147 w 266700"/>
                <a:gd name="connsiteY3" fmla="*/ 91440 h 174307"/>
                <a:gd name="connsiteX4" fmla="*/ 31194 w 266700"/>
                <a:gd name="connsiteY4" fmla="*/ 152400 h 174307"/>
                <a:gd name="connsiteX5" fmla="*/ 11192 w 266700"/>
                <a:gd name="connsiteY5" fmla="*/ 169545 h 174307"/>
                <a:gd name="connsiteX6" fmla="*/ 714 w 266700"/>
                <a:gd name="connsiteY6" fmla="*/ 150495 h 174307"/>
                <a:gd name="connsiteX7" fmla="*/ 714 w 266700"/>
                <a:gd name="connsiteY7" fmla="*/ 21907 h 174307"/>
                <a:gd name="connsiteX8" fmla="*/ 25479 w 266700"/>
                <a:gd name="connsiteY8" fmla="*/ 0 h 174307"/>
                <a:gd name="connsiteX9" fmla="*/ 239792 w 266700"/>
                <a:gd name="connsiteY9" fmla="*/ 0 h 174307"/>
                <a:gd name="connsiteX10" fmla="*/ 265509 w 266700"/>
                <a:gd name="connsiteY10" fmla="*/ 14288 h 174307"/>
                <a:gd name="connsiteX11" fmla="*/ 263604 w 266700"/>
                <a:gd name="connsiteY11" fmla="*/ 77153 h 174307"/>
                <a:gd name="connsiteX12" fmla="*/ 173117 w 266700"/>
                <a:gd name="connsiteY12" fmla="*/ 174308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" h="174307">
                  <a:moveTo>
                    <a:pt x="173117" y="174308"/>
                  </a:moveTo>
                  <a:cubicBezTo>
                    <a:pt x="156924" y="174308"/>
                    <a:pt x="152162" y="112395"/>
                    <a:pt x="148352" y="81915"/>
                  </a:cubicBezTo>
                  <a:cubicBezTo>
                    <a:pt x="143589" y="49530"/>
                    <a:pt x="129302" y="27623"/>
                    <a:pt x="93107" y="24765"/>
                  </a:cubicBezTo>
                  <a:cubicBezTo>
                    <a:pt x="55007" y="28575"/>
                    <a:pt x="33099" y="51435"/>
                    <a:pt x="32147" y="91440"/>
                  </a:cubicBezTo>
                  <a:cubicBezTo>
                    <a:pt x="31194" y="111443"/>
                    <a:pt x="33099" y="132398"/>
                    <a:pt x="31194" y="152400"/>
                  </a:cubicBezTo>
                  <a:cubicBezTo>
                    <a:pt x="30242" y="161925"/>
                    <a:pt x="21669" y="171450"/>
                    <a:pt x="11192" y="169545"/>
                  </a:cubicBezTo>
                  <a:cubicBezTo>
                    <a:pt x="6429" y="168593"/>
                    <a:pt x="714" y="157163"/>
                    <a:pt x="714" y="150495"/>
                  </a:cubicBezTo>
                  <a:cubicBezTo>
                    <a:pt x="-238" y="107632"/>
                    <a:pt x="-238" y="64770"/>
                    <a:pt x="714" y="21907"/>
                  </a:cubicBezTo>
                  <a:cubicBezTo>
                    <a:pt x="714" y="5715"/>
                    <a:pt x="10239" y="0"/>
                    <a:pt x="25479" y="0"/>
                  </a:cubicBezTo>
                  <a:cubicBezTo>
                    <a:pt x="96917" y="0"/>
                    <a:pt x="168354" y="0"/>
                    <a:pt x="239792" y="0"/>
                  </a:cubicBezTo>
                  <a:cubicBezTo>
                    <a:pt x="251222" y="0"/>
                    <a:pt x="264557" y="0"/>
                    <a:pt x="265509" y="14288"/>
                  </a:cubicBezTo>
                  <a:cubicBezTo>
                    <a:pt x="266462" y="36195"/>
                    <a:pt x="268367" y="76200"/>
                    <a:pt x="263604" y="77153"/>
                  </a:cubicBezTo>
                  <a:cubicBezTo>
                    <a:pt x="210264" y="89535"/>
                    <a:pt x="202644" y="174308"/>
                    <a:pt x="173117" y="1743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361D41-4333-45FB-BD64-260ACF239E4D}"/>
                </a:ext>
              </a:extLst>
            </p:cNvPr>
            <p:cNvSpPr/>
            <p:nvPr/>
          </p:nvSpPr>
          <p:spPr>
            <a:xfrm>
              <a:off x="1784326" y="3128641"/>
              <a:ext cx="414532" cy="38507"/>
            </a:xfrm>
            <a:custGeom>
              <a:avLst/>
              <a:gdLst>
                <a:gd name="connsiteX0" fmla="*/ 386715 w 414532"/>
                <a:gd name="connsiteY0" fmla="*/ 1360 h 38507"/>
                <a:gd name="connsiteX1" fmla="*/ 414338 w 414532"/>
                <a:gd name="connsiteY1" fmla="*/ 10885 h 38507"/>
                <a:gd name="connsiteX2" fmla="*/ 390525 w 414532"/>
                <a:gd name="connsiteY2" fmla="*/ 35650 h 38507"/>
                <a:gd name="connsiteX3" fmla="*/ 352425 w 414532"/>
                <a:gd name="connsiteY3" fmla="*/ 38507 h 38507"/>
                <a:gd name="connsiteX4" fmla="*/ 43815 w 414532"/>
                <a:gd name="connsiteY4" fmla="*/ 38507 h 38507"/>
                <a:gd name="connsiteX5" fmla="*/ 24765 w 414532"/>
                <a:gd name="connsiteY5" fmla="*/ 38507 h 38507"/>
                <a:gd name="connsiteX6" fmla="*/ 0 w 414532"/>
                <a:gd name="connsiteY6" fmla="*/ 13742 h 38507"/>
                <a:gd name="connsiteX7" fmla="*/ 25717 w 414532"/>
                <a:gd name="connsiteY7" fmla="*/ 3265 h 38507"/>
                <a:gd name="connsiteX8" fmla="*/ 386715 w 414532"/>
                <a:gd name="connsiteY8" fmla="*/ 1360 h 3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32" h="38507">
                  <a:moveTo>
                    <a:pt x="386715" y="1360"/>
                  </a:moveTo>
                  <a:cubicBezTo>
                    <a:pt x="396240" y="1360"/>
                    <a:pt x="411480" y="-5308"/>
                    <a:pt x="414338" y="10885"/>
                  </a:cubicBezTo>
                  <a:cubicBezTo>
                    <a:pt x="416243" y="26125"/>
                    <a:pt x="403860" y="33745"/>
                    <a:pt x="390525" y="35650"/>
                  </a:cubicBezTo>
                  <a:cubicBezTo>
                    <a:pt x="378143" y="37555"/>
                    <a:pt x="365760" y="38507"/>
                    <a:pt x="352425" y="38507"/>
                  </a:cubicBezTo>
                  <a:cubicBezTo>
                    <a:pt x="249555" y="38507"/>
                    <a:pt x="146685" y="38507"/>
                    <a:pt x="43815" y="38507"/>
                  </a:cubicBezTo>
                  <a:cubicBezTo>
                    <a:pt x="37147" y="38507"/>
                    <a:pt x="31433" y="38507"/>
                    <a:pt x="24765" y="38507"/>
                  </a:cubicBezTo>
                  <a:cubicBezTo>
                    <a:pt x="9525" y="36602"/>
                    <a:pt x="0" y="26125"/>
                    <a:pt x="0" y="13742"/>
                  </a:cubicBezTo>
                  <a:cubicBezTo>
                    <a:pt x="0" y="-3403"/>
                    <a:pt x="16192" y="3265"/>
                    <a:pt x="25717" y="3265"/>
                  </a:cubicBezTo>
                  <a:cubicBezTo>
                    <a:pt x="87630" y="2312"/>
                    <a:pt x="327660" y="407"/>
                    <a:pt x="386715" y="13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F8129B6-E5F2-4FFC-9DE5-4D9548A45E12}"/>
                </a:ext>
              </a:extLst>
            </p:cNvPr>
            <p:cNvSpPr/>
            <p:nvPr/>
          </p:nvSpPr>
          <p:spPr>
            <a:xfrm>
              <a:off x="1925637" y="2528334"/>
              <a:ext cx="77679" cy="132084"/>
            </a:xfrm>
            <a:custGeom>
              <a:avLst/>
              <a:gdLst>
                <a:gd name="connsiteX0" fmla="*/ 67286 w 77679"/>
                <a:gd name="connsiteY0" fmla="*/ 125417 h 132084"/>
                <a:gd name="connsiteX1" fmla="*/ 30139 w 77679"/>
                <a:gd name="connsiteY1" fmla="*/ 132084 h 132084"/>
                <a:gd name="connsiteX2" fmla="*/ 15851 w 77679"/>
                <a:gd name="connsiteY2" fmla="*/ 10164 h 132084"/>
                <a:gd name="connsiteX3" fmla="*/ 44426 w 77679"/>
                <a:gd name="connsiteY3" fmla="*/ 4449 h 132084"/>
                <a:gd name="connsiteX4" fmla="*/ 67286 w 77679"/>
                <a:gd name="connsiteY4" fmla="*/ 125417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79" h="132084">
                  <a:moveTo>
                    <a:pt x="67286" y="125417"/>
                  </a:moveTo>
                  <a:cubicBezTo>
                    <a:pt x="43474" y="30167"/>
                    <a:pt x="18709" y="52074"/>
                    <a:pt x="30139" y="132084"/>
                  </a:cubicBezTo>
                  <a:cubicBezTo>
                    <a:pt x="-19391" y="101604"/>
                    <a:pt x="4421" y="35882"/>
                    <a:pt x="15851" y="10164"/>
                  </a:cubicBezTo>
                  <a:cubicBezTo>
                    <a:pt x="21566" y="-2218"/>
                    <a:pt x="34901" y="-2218"/>
                    <a:pt x="44426" y="4449"/>
                  </a:cubicBezTo>
                  <a:cubicBezTo>
                    <a:pt x="72049" y="23499"/>
                    <a:pt x="90146" y="82554"/>
                    <a:pt x="67286" y="1254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2E9127D-6D58-4AA4-A8E8-B8ADCF324610}"/>
              </a:ext>
            </a:extLst>
          </p:cNvPr>
          <p:cNvSpPr/>
          <p:nvPr/>
        </p:nvSpPr>
        <p:spPr>
          <a:xfrm>
            <a:off x="6709695" y="1378156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54F8C9-6B1C-4A04-8390-AE6D3701BEEF}"/>
              </a:ext>
            </a:extLst>
          </p:cNvPr>
          <p:cNvSpPr/>
          <p:nvPr/>
        </p:nvSpPr>
        <p:spPr>
          <a:xfrm>
            <a:off x="6651458" y="2458987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2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77EEA5-9529-4CEB-A203-C4F1BABD6605}"/>
              </a:ext>
            </a:extLst>
          </p:cNvPr>
          <p:cNvSpPr/>
          <p:nvPr/>
        </p:nvSpPr>
        <p:spPr>
          <a:xfrm>
            <a:off x="6637440" y="3511691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3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7C71C1-8555-4B50-AC8B-2EC377B5C131}"/>
              </a:ext>
            </a:extLst>
          </p:cNvPr>
          <p:cNvSpPr/>
          <p:nvPr/>
        </p:nvSpPr>
        <p:spPr>
          <a:xfrm>
            <a:off x="6606501" y="4661072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4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5CCBFDF-FB64-41CC-AB27-B19CAB1C173E}"/>
              </a:ext>
            </a:extLst>
          </p:cNvPr>
          <p:cNvSpPr/>
          <p:nvPr/>
        </p:nvSpPr>
        <p:spPr>
          <a:xfrm>
            <a:off x="6630327" y="5717636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5 </a:t>
            </a:r>
            <a:endParaRPr lang="th-TH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830CF029-25C8-4E11-8FD1-5715E1EF2212}"/>
              </a:ext>
            </a:extLst>
          </p:cNvPr>
          <p:cNvSpPr txBox="1">
            <a:spLocks/>
          </p:cNvSpPr>
          <p:nvPr/>
        </p:nvSpPr>
        <p:spPr>
          <a:xfrm>
            <a:off x="201848" y="229614"/>
            <a:ext cx="2150973" cy="5934048"/>
          </a:xfrm>
          <a:prstGeom prst="rect">
            <a:avLst/>
          </a:prstGeom>
          <a:solidFill>
            <a:srgbClr val="FDD247">
              <a:alpha val="50000"/>
            </a:srgbClr>
          </a:solidFill>
          <a:ln>
            <a:noFill/>
          </a:ln>
          <a:effectLst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้อยละของหนี้ต้นเงินกู้ค้างชำระที่สามารถเรียกเก็บได้จากเกษตรกรต่อหนี้ต้นเงินกู้ค้างชำระทั้งหมด(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3/2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D7568C-435F-4EEF-B796-054A826CD489}"/>
              </a:ext>
            </a:extLst>
          </p:cNvPr>
          <p:cNvSpPr/>
          <p:nvPr/>
        </p:nvSpPr>
        <p:spPr>
          <a:xfrm>
            <a:off x="3645286" y="2477418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85BFFE-979B-485C-A27B-31AA3C7041B5}"/>
              </a:ext>
            </a:extLst>
          </p:cNvPr>
          <p:cNvSpPr/>
          <p:nvPr/>
        </p:nvSpPr>
        <p:spPr>
          <a:xfrm>
            <a:off x="3660430" y="3566734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B4E3DA-9F85-4319-854D-28F8EDDE2602}"/>
              </a:ext>
            </a:extLst>
          </p:cNvPr>
          <p:cNvSpPr/>
          <p:nvPr/>
        </p:nvSpPr>
        <p:spPr>
          <a:xfrm>
            <a:off x="3738561" y="4658000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2A02BD-9BE3-41D8-9130-F0952185158F}"/>
              </a:ext>
            </a:extLst>
          </p:cNvPr>
          <p:cNvSpPr/>
          <p:nvPr/>
        </p:nvSpPr>
        <p:spPr>
          <a:xfrm>
            <a:off x="3749494" y="5763568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ACD8BAA-A6BD-4289-A3DC-DED1590DF14F}"/>
              </a:ext>
            </a:extLst>
          </p:cNvPr>
          <p:cNvSpPr/>
          <p:nvPr/>
        </p:nvSpPr>
        <p:spPr>
          <a:xfrm>
            <a:off x="9331007" y="1378156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1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94ACC83-B66E-487B-910E-1C5816341212}"/>
              </a:ext>
            </a:extLst>
          </p:cNvPr>
          <p:cNvSpPr/>
          <p:nvPr/>
        </p:nvSpPr>
        <p:spPr>
          <a:xfrm>
            <a:off x="9331007" y="2477418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ACA401-42B0-4C60-A10C-582DCC208E9C}"/>
              </a:ext>
            </a:extLst>
          </p:cNvPr>
          <p:cNvSpPr/>
          <p:nvPr/>
        </p:nvSpPr>
        <p:spPr>
          <a:xfrm>
            <a:off x="9346151" y="3566734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A8E066-CA08-41F6-B890-CF69E3124BA0}"/>
              </a:ext>
            </a:extLst>
          </p:cNvPr>
          <p:cNvSpPr/>
          <p:nvPr/>
        </p:nvSpPr>
        <p:spPr>
          <a:xfrm>
            <a:off x="9424282" y="4658000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53F44DC-A73E-49D0-88B8-87B669D1D849}"/>
              </a:ext>
            </a:extLst>
          </p:cNvPr>
          <p:cNvSpPr/>
          <p:nvPr/>
        </p:nvSpPr>
        <p:spPr>
          <a:xfrm>
            <a:off x="9435215" y="5763568"/>
            <a:ext cx="20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เพิ่มขึ้น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endParaRPr lang="th-TH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86AEDD-FF3B-4C67-8C73-18ABC66BD4E4}"/>
              </a:ext>
            </a:extLst>
          </p:cNvPr>
          <p:cNvSpPr/>
          <p:nvPr/>
        </p:nvSpPr>
        <p:spPr>
          <a:xfrm>
            <a:off x="3851071" y="425838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รอบที่ </a:t>
            </a:r>
            <a:r>
              <a:rPr lang="en-US" sz="36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36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dirty="0">
              <a:solidFill>
                <a:srgbClr val="00206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B3081B-9AC3-4E50-83ED-3A8D43960772}"/>
              </a:ext>
            </a:extLst>
          </p:cNvPr>
          <p:cNvSpPr/>
          <p:nvPr/>
        </p:nvSpPr>
        <p:spPr>
          <a:xfrm>
            <a:off x="9524016" y="511958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รอบที่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2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dirty="0">
              <a:solidFill>
                <a:schemeClr val="accent3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51705B9-35E0-475E-9C02-B57D4D41D6EF}"/>
              </a:ext>
            </a:extLst>
          </p:cNvPr>
          <p:cNvSpPr/>
          <p:nvPr/>
        </p:nvSpPr>
        <p:spPr>
          <a:xfrm>
            <a:off x="5475388" y="392141"/>
            <a:ext cx="422792" cy="635171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ounded Rectangle 32">
            <a:extLst>
              <a:ext uri="{FF2B5EF4-FFF2-40B4-BE49-F238E27FC236}">
                <a16:creationId xmlns:a16="http://schemas.microsoft.com/office/drawing/2014/main" id="{3D5967A1-D44F-4138-A552-6297FEB20226}"/>
              </a:ext>
            </a:extLst>
          </p:cNvPr>
          <p:cNvSpPr/>
          <p:nvPr/>
        </p:nvSpPr>
        <p:spPr>
          <a:xfrm>
            <a:off x="11189133" y="549874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10601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CE4B43-38CA-40DC-906D-30151900078E}"/>
              </a:ext>
            </a:extLst>
          </p:cNvPr>
          <p:cNvSpPr/>
          <p:nvPr/>
        </p:nvSpPr>
        <p:spPr>
          <a:xfrm>
            <a:off x="2482863" y="1413502"/>
            <a:ext cx="2331218" cy="1241169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4</a:t>
            </a:r>
            <a:r>
              <a:rPr lang="en-US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ของแผน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894097-1844-42B1-9031-72DA71253E56}"/>
              </a:ext>
            </a:extLst>
          </p:cNvPr>
          <p:cNvSpPr/>
          <p:nvPr/>
        </p:nvSpPr>
        <p:spPr>
          <a:xfrm>
            <a:off x="4868959" y="1392749"/>
            <a:ext cx="2331218" cy="1241169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4</a:t>
            </a:r>
            <a:r>
              <a:rPr lang="en-US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ของแผน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C56FB7-F7C2-401D-A0DA-10D39D054259}"/>
              </a:ext>
            </a:extLst>
          </p:cNvPr>
          <p:cNvSpPr/>
          <p:nvPr/>
        </p:nvSpPr>
        <p:spPr>
          <a:xfrm>
            <a:off x="7292417" y="1407702"/>
            <a:ext cx="2331218" cy="1241169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4</a:t>
            </a:r>
            <a:r>
              <a:rPr lang="en-US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ของแผน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FA9E41-9F95-4376-B6E4-EB0F8E75FEC3}"/>
              </a:ext>
            </a:extLst>
          </p:cNvPr>
          <p:cNvSpPr/>
          <p:nvPr/>
        </p:nvSpPr>
        <p:spPr>
          <a:xfrm>
            <a:off x="9715875" y="1392325"/>
            <a:ext cx="2331218" cy="1241169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4</a:t>
            </a:r>
            <a:r>
              <a:rPr lang="en-US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ของแผน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8ED516B5-1A95-45DE-A820-D3B960133777}"/>
              </a:ext>
            </a:extLst>
          </p:cNvPr>
          <p:cNvSpPr txBox="1">
            <a:spLocks/>
          </p:cNvSpPr>
          <p:nvPr/>
        </p:nvSpPr>
        <p:spPr>
          <a:xfrm>
            <a:off x="165121" y="102074"/>
            <a:ext cx="11899434" cy="5642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ร้อยละของรายได้ค่าเช่าและเงินต้นค่าเช่าซื้อที่รับชำระหนี้จากเกษตรกร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409ED07-810A-4093-9B5C-FDE0B8AD83EB}"/>
              </a:ext>
            </a:extLst>
          </p:cNvPr>
          <p:cNvSpPr/>
          <p:nvPr/>
        </p:nvSpPr>
        <p:spPr>
          <a:xfrm>
            <a:off x="68844" y="1413503"/>
            <a:ext cx="2331218" cy="1241169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40   </a:t>
            </a:r>
            <a:endParaRPr lang="en-US" sz="24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ของแผน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CB9B6D8-7E4C-42E4-BD5F-07592E3EF6AC}"/>
              </a:ext>
            </a:extLst>
          </p:cNvPr>
          <p:cNvSpPr/>
          <p:nvPr/>
        </p:nvSpPr>
        <p:spPr>
          <a:xfrm>
            <a:off x="5212869" y="484716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รอบ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1+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A82CFB-A577-42F6-A714-B28B33E7827B}"/>
              </a:ext>
            </a:extLst>
          </p:cNvPr>
          <p:cNvGrpSpPr/>
          <p:nvPr/>
        </p:nvGrpSpPr>
        <p:grpSpPr>
          <a:xfrm>
            <a:off x="1754057" y="1057648"/>
            <a:ext cx="8334279" cy="227689"/>
            <a:chOff x="403321" y="3639368"/>
            <a:chExt cx="8334279" cy="330366"/>
          </a:xfrm>
          <a:solidFill>
            <a:schemeClr val="bg1">
              <a:lumMod val="95000"/>
            </a:schemeClr>
          </a:solidFill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CB77AF0-3F1C-4B8B-A12D-A2FD71BB8293}"/>
                </a:ext>
              </a:extLst>
            </p:cNvPr>
            <p:cNvCxnSpPr>
              <a:cxnSpLocks/>
            </p:cNvCxnSpPr>
            <p:nvPr/>
          </p:nvCxnSpPr>
          <p:spPr>
            <a:xfrm>
              <a:off x="403321" y="3639368"/>
              <a:ext cx="8334279" cy="5656"/>
            </a:xfrm>
            <a:prstGeom prst="line">
              <a:avLst/>
            </a:prstGeom>
            <a:grpFill/>
            <a:ln w="1143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0BC2EB-2A39-4609-B501-C663D23ED41C}"/>
                </a:ext>
              </a:extLst>
            </p:cNvPr>
            <p:cNvCxnSpPr/>
            <p:nvPr/>
          </p:nvCxnSpPr>
          <p:spPr>
            <a:xfrm>
              <a:off x="462955" y="3645025"/>
              <a:ext cx="0" cy="313183"/>
            </a:xfrm>
            <a:prstGeom prst="line">
              <a:avLst/>
            </a:prstGeom>
            <a:grpFill/>
            <a:ln w="1206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C074753-133D-4F94-96CA-CEFEC51C98D1}"/>
                </a:ext>
              </a:extLst>
            </p:cNvPr>
            <p:cNvCxnSpPr/>
            <p:nvPr/>
          </p:nvCxnSpPr>
          <p:spPr>
            <a:xfrm>
              <a:off x="8681045" y="3656551"/>
              <a:ext cx="0" cy="313183"/>
            </a:xfrm>
            <a:prstGeom prst="line">
              <a:avLst/>
            </a:prstGeom>
            <a:grpFill/>
            <a:ln w="1206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AEE67F6-F1DB-4AE3-B315-201FFF3D7F2E}"/>
                </a:ext>
              </a:extLst>
            </p:cNvPr>
            <p:cNvCxnSpPr/>
            <p:nvPr/>
          </p:nvCxnSpPr>
          <p:spPr>
            <a:xfrm>
              <a:off x="5941681" y="3645024"/>
              <a:ext cx="0" cy="313185"/>
            </a:xfrm>
            <a:prstGeom prst="line">
              <a:avLst/>
            </a:prstGeom>
            <a:grpFill/>
            <a:ln w="1206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DE8F9A-4299-4236-BE53-1A4232876B69}"/>
                </a:ext>
              </a:extLst>
            </p:cNvPr>
            <p:cNvCxnSpPr/>
            <p:nvPr/>
          </p:nvCxnSpPr>
          <p:spPr>
            <a:xfrm>
              <a:off x="3202318" y="3645024"/>
              <a:ext cx="0" cy="313185"/>
            </a:xfrm>
            <a:prstGeom prst="line">
              <a:avLst/>
            </a:prstGeom>
            <a:grpFill/>
            <a:ln w="1206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543413-D511-4194-B9F7-19B889438273}"/>
              </a:ext>
            </a:extLst>
          </p:cNvPr>
          <p:cNvSpPr/>
          <p:nvPr/>
        </p:nvSpPr>
        <p:spPr>
          <a:xfrm>
            <a:off x="583573" y="1005257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2800" dirty="0">
              <a:latin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BA2710E-32C2-48F5-B3B3-466C00153AA7}"/>
              </a:ext>
            </a:extLst>
          </p:cNvPr>
          <p:cNvSpPr/>
          <p:nvPr/>
        </p:nvSpPr>
        <p:spPr>
          <a:xfrm>
            <a:off x="2943176" y="991203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5B7869-8121-4E4B-ABED-08E9F1C469DB}"/>
              </a:ext>
            </a:extLst>
          </p:cNvPr>
          <p:cNvSpPr/>
          <p:nvPr/>
        </p:nvSpPr>
        <p:spPr>
          <a:xfrm>
            <a:off x="5394968" y="985787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4F014F-03D9-4C7E-9B53-F8648D678CCB}"/>
              </a:ext>
            </a:extLst>
          </p:cNvPr>
          <p:cNvSpPr/>
          <p:nvPr/>
        </p:nvSpPr>
        <p:spPr>
          <a:xfrm>
            <a:off x="7867808" y="999456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2AF482-393C-4DFE-8E2C-2B9211CA926F}"/>
              </a:ext>
            </a:extLst>
          </p:cNvPr>
          <p:cNvSpPr/>
          <p:nvPr/>
        </p:nvSpPr>
        <p:spPr>
          <a:xfrm>
            <a:off x="10237558" y="983464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0851C71-0625-408C-898C-3ED78F8E695E}"/>
              </a:ext>
            </a:extLst>
          </p:cNvPr>
          <p:cNvSpPr/>
          <p:nvPr/>
        </p:nvSpPr>
        <p:spPr>
          <a:xfrm>
            <a:off x="3967866" y="4026592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F6AA2C8-42E9-4286-B832-1AB19434BD23}"/>
              </a:ext>
            </a:extLst>
          </p:cNvPr>
          <p:cNvSpPr/>
          <p:nvPr/>
        </p:nvSpPr>
        <p:spPr>
          <a:xfrm>
            <a:off x="6034568" y="4007202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AA89441-7112-4894-913B-0C207112FF82}"/>
              </a:ext>
            </a:extLst>
          </p:cNvPr>
          <p:cNvSpPr/>
          <p:nvPr/>
        </p:nvSpPr>
        <p:spPr>
          <a:xfrm>
            <a:off x="8062802" y="4007202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3ED7178-7949-489D-AD99-5B2BB85430ED}"/>
              </a:ext>
            </a:extLst>
          </p:cNvPr>
          <p:cNvSpPr/>
          <p:nvPr/>
        </p:nvSpPr>
        <p:spPr>
          <a:xfrm>
            <a:off x="10215117" y="4007202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F2EC81E-DEB5-48B1-B423-428D47ADD8BB}"/>
              </a:ext>
            </a:extLst>
          </p:cNvPr>
          <p:cNvSpPr/>
          <p:nvPr/>
        </p:nvSpPr>
        <p:spPr>
          <a:xfrm>
            <a:off x="1914157" y="4026592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 Placeholder 1">
            <a:extLst>
              <a:ext uri="{FF2B5EF4-FFF2-40B4-BE49-F238E27FC236}">
                <a16:creationId xmlns:a16="http://schemas.microsoft.com/office/drawing/2014/main" id="{FDBF2626-4BB5-43FA-ACCC-FDC4F9C887D7}"/>
              </a:ext>
            </a:extLst>
          </p:cNvPr>
          <p:cNvSpPr txBox="1">
            <a:spLocks/>
          </p:cNvSpPr>
          <p:nvPr/>
        </p:nvSpPr>
        <p:spPr>
          <a:xfrm>
            <a:off x="146283" y="3015980"/>
            <a:ext cx="11899434" cy="5642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กรณีจังหวัด </a:t>
            </a:r>
            <a:r>
              <a:rPr lang="th-TH" sz="2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ที่ไม่มีค่าเช่า ค่าเช่าซื้อ </a:t>
            </a:r>
            <a:r>
              <a:rPr lang="th-TH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จะพิจารณาจากการจัดทำภารกิจกองทุนเชิงประจักษ์ การจัดทำฐานข้อมูลระบบลูกหนี้เงินกองทุน และการรายงานงบการเงินประจำเดือน โดยกำหนดตัวชี้วัด แทน ดังนี้ (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9C81A3-8387-4829-BB1C-89B97639C137}"/>
              </a:ext>
            </a:extLst>
          </p:cNvPr>
          <p:cNvSpPr/>
          <p:nvPr/>
        </p:nvSpPr>
        <p:spPr>
          <a:xfrm>
            <a:off x="280813" y="4189436"/>
            <a:ext cx="1462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 </a:t>
            </a:r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จำนวนภารกิจกองทุนเชิงประจักษ์</a:t>
            </a:r>
            <a:r>
              <a:rPr lang="en-US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1D12C-EF46-4F0F-BC86-379427B72C04}"/>
              </a:ext>
            </a:extLst>
          </p:cNvPr>
          <p:cNvSpPr/>
          <p:nvPr/>
        </p:nvSpPr>
        <p:spPr>
          <a:xfrm>
            <a:off x="177987" y="5334788"/>
            <a:ext cx="1895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0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2. </a:t>
            </a:r>
            <a:r>
              <a:rPr lang="th-TH" b="1" spc="-10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ระดับความสำเร็จในการจัดทำข้อมูลลูกหนี้เงินกองทุน</a:t>
            </a:r>
            <a:r>
              <a:rPr lang="en-US" b="1" spc="-10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(1)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913E19D-4C5D-4697-B003-291FD8949D45}"/>
              </a:ext>
            </a:extLst>
          </p:cNvPr>
          <p:cNvCxnSpPr>
            <a:cxnSpLocks/>
          </p:cNvCxnSpPr>
          <p:nvPr/>
        </p:nvCxnSpPr>
        <p:spPr>
          <a:xfrm flipV="1">
            <a:off x="165121" y="5175206"/>
            <a:ext cx="11859858" cy="35877"/>
          </a:xfrm>
          <a:prstGeom prst="line">
            <a:avLst/>
          </a:prstGeom>
          <a:noFill/>
          <a:ln w="15875" cap="flat" cmpd="sng" algn="ctr">
            <a:solidFill>
              <a:srgbClr val="E62601"/>
            </a:solidFill>
            <a:prstDash val="dash"/>
            <a:miter lim="800000"/>
          </a:ln>
          <a:effectLst/>
        </p:spPr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B55A8B7C-57CA-4384-8F42-082522EA2078}"/>
              </a:ext>
            </a:extLst>
          </p:cNvPr>
          <p:cNvSpPr/>
          <p:nvPr/>
        </p:nvSpPr>
        <p:spPr>
          <a:xfrm>
            <a:off x="2233723" y="365332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2800" dirty="0">
              <a:latin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AD8140C-53F0-44ED-A072-BBA96C29DC91}"/>
              </a:ext>
            </a:extLst>
          </p:cNvPr>
          <p:cNvSpPr/>
          <p:nvPr/>
        </p:nvSpPr>
        <p:spPr>
          <a:xfrm>
            <a:off x="4332179" y="3651283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7551B2-8987-4C34-AD10-7B6B754FBF3E}"/>
              </a:ext>
            </a:extLst>
          </p:cNvPr>
          <p:cNvSpPr/>
          <p:nvPr/>
        </p:nvSpPr>
        <p:spPr>
          <a:xfrm>
            <a:off x="6423125" y="3634621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31BDC-86D7-45B8-A759-C7629F6C099B}"/>
              </a:ext>
            </a:extLst>
          </p:cNvPr>
          <p:cNvSpPr/>
          <p:nvPr/>
        </p:nvSpPr>
        <p:spPr>
          <a:xfrm>
            <a:off x="8399268" y="3619244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C96171-3728-4EC1-BEC3-96D76AF8C7A5}"/>
              </a:ext>
            </a:extLst>
          </p:cNvPr>
          <p:cNvSpPr/>
          <p:nvPr/>
        </p:nvSpPr>
        <p:spPr>
          <a:xfrm>
            <a:off x="10473764" y="357761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AB146BC-A50E-438D-AB57-770B1FB4C6F0}"/>
              </a:ext>
            </a:extLst>
          </p:cNvPr>
          <p:cNvSpPr/>
          <p:nvPr/>
        </p:nvSpPr>
        <p:spPr>
          <a:xfrm>
            <a:off x="6423125" y="4458184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1 ภารกิจ </a:t>
            </a:r>
            <a:endParaRPr lang="th-TH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9C72BFE-EF71-486D-BDD3-B5D4A110EA04}"/>
              </a:ext>
            </a:extLst>
          </p:cNvPr>
          <p:cNvSpPr/>
          <p:nvPr/>
        </p:nvSpPr>
        <p:spPr>
          <a:xfrm>
            <a:off x="10529327" y="4162480"/>
            <a:ext cx="122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มากกว่า</a:t>
            </a:r>
          </a:p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 ภารกิจ </a:t>
            </a:r>
            <a:endParaRPr lang="th-TH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2FA18F1-13D1-49D8-A6FD-595635364301}"/>
              </a:ext>
            </a:extLst>
          </p:cNvPr>
          <p:cNvSpPr/>
          <p:nvPr/>
        </p:nvSpPr>
        <p:spPr>
          <a:xfrm>
            <a:off x="2676587" y="44409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-</a:t>
            </a:r>
            <a:endParaRPr lang="th-TH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B1BE26E-66CD-4BDD-95C7-A6FB9FCB6879}"/>
              </a:ext>
            </a:extLst>
          </p:cNvPr>
          <p:cNvSpPr/>
          <p:nvPr/>
        </p:nvSpPr>
        <p:spPr>
          <a:xfrm>
            <a:off x="4737568" y="445515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-</a:t>
            </a:r>
            <a:endParaRPr lang="th-TH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9403F33-219B-40E9-8AE0-BAE4792442D7}"/>
              </a:ext>
            </a:extLst>
          </p:cNvPr>
          <p:cNvSpPr/>
          <p:nvPr/>
        </p:nvSpPr>
        <p:spPr>
          <a:xfrm>
            <a:off x="8825232" y="4420268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-</a:t>
            </a:r>
            <a:endParaRPr lang="th-TH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EA32E5-52E0-4118-BD43-F86D552F77D5}"/>
              </a:ext>
            </a:extLst>
          </p:cNvPr>
          <p:cNvSpPr/>
          <p:nvPr/>
        </p:nvSpPr>
        <p:spPr>
          <a:xfrm>
            <a:off x="2283789" y="5361260"/>
            <a:ext cx="1156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มีการดำเนินการ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770C07A-4CB8-459D-AFAA-525829BCFAB9}"/>
              </a:ext>
            </a:extLst>
          </p:cNvPr>
          <p:cNvSpPr/>
          <p:nvPr/>
        </p:nvSpPr>
        <p:spPr>
          <a:xfrm>
            <a:off x="6158216" y="5183769"/>
            <a:ext cx="1711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ข้อมูลมีความถูกต้อง ครบถ้วน </a:t>
            </a:r>
            <a:r>
              <a:rPr lang="th-TH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หรือ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ส่งทันภายในเวลาที่กำหนด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DB8EA5-B7D6-4BC2-B88D-2DAD851E4EB7}"/>
              </a:ext>
            </a:extLst>
          </p:cNvPr>
          <p:cNvSpPr/>
          <p:nvPr/>
        </p:nvSpPr>
        <p:spPr>
          <a:xfrm>
            <a:off x="10434188" y="5169458"/>
            <a:ext cx="1590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ข้อมูลมีความถูกต้อง ครบถ้วน </a:t>
            </a:r>
            <a:r>
              <a:rPr lang="th-TH" b="1" dirty="0">
                <a:solidFill>
                  <a:srgbClr val="FF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และ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ส่งทันภายในเวลาที่กำหนด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B7BCF8-528C-4FF3-878D-4268DF8243A2}"/>
              </a:ext>
            </a:extLst>
          </p:cNvPr>
          <p:cNvSpPr/>
          <p:nvPr/>
        </p:nvSpPr>
        <p:spPr>
          <a:xfrm>
            <a:off x="4737568" y="547252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-</a:t>
            </a:r>
            <a:endParaRPr lang="th-TH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BCCFC0-7AA8-4398-B81C-FFA4DEE84B54}"/>
              </a:ext>
            </a:extLst>
          </p:cNvPr>
          <p:cNvSpPr/>
          <p:nvPr/>
        </p:nvSpPr>
        <p:spPr>
          <a:xfrm>
            <a:off x="8825232" y="547252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-</a:t>
            </a:r>
            <a:endParaRPr lang="th-TH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33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2F3DEB05-6281-45F9-AE32-BFEB567E66FE}"/>
              </a:ext>
            </a:extLst>
          </p:cNvPr>
          <p:cNvSpPr txBox="1">
            <a:spLocks/>
          </p:cNvSpPr>
          <p:nvPr/>
        </p:nvSpPr>
        <p:spPr>
          <a:xfrm>
            <a:off x="0" y="-717972"/>
            <a:ext cx="12026337" cy="2567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4000" b="1" dirty="0">
              <a:solidFill>
                <a:prstClr val="black">
                  <a:lumMod val="85000"/>
                  <a:lumOff val="15000"/>
                </a:prst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sz="4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วัดเฉพาะรอบ 2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  <a:p>
            <a:pPr lvl="0"/>
            <a:r>
              <a:rPr lang="th-TH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ของการจัดเก็บรายได้จากดอกเบี้ยหนี้เงินกู้ที่สามารถเรียกเก็บได้จากเกษตรกรต่อดอกเบี้ยหนี้เงินกู้ทั้งหมด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CD6720-FA73-4B23-BCB1-3FF3508768E8}"/>
              </a:ext>
            </a:extLst>
          </p:cNvPr>
          <p:cNvSpPr/>
          <p:nvPr/>
        </p:nvSpPr>
        <p:spPr>
          <a:xfrm>
            <a:off x="3324940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E62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FEB9C56-10AE-4092-BA42-69798458A980}"/>
              </a:ext>
            </a:extLst>
          </p:cNvPr>
          <p:cNvSpPr/>
          <p:nvPr/>
        </p:nvSpPr>
        <p:spPr>
          <a:xfrm>
            <a:off x="5511728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FBA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7DCB5C-B231-44B0-A05F-FDBCC5B59266}"/>
              </a:ext>
            </a:extLst>
          </p:cNvPr>
          <p:cNvSpPr/>
          <p:nvPr/>
        </p:nvSpPr>
        <p:spPr>
          <a:xfrm>
            <a:off x="76985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7A3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BACB456-BA25-4723-9379-1AD31F96D1FE}"/>
              </a:ext>
            </a:extLst>
          </p:cNvPr>
          <p:cNvSpPr/>
          <p:nvPr/>
        </p:nvSpPr>
        <p:spPr>
          <a:xfrm>
            <a:off x="9885307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680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55A0EB8-328B-4272-957F-728CAD4E3CBA}"/>
              </a:ext>
            </a:extLst>
          </p:cNvPr>
          <p:cNvGrpSpPr/>
          <p:nvPr/>
        </p:nvGrpSpPr>
        <p:grpSpPr>
          <a:xfrm>
            <a:off x="3205931" y="3875568"/>
            <a:ext cx="1987649" cy="2059831"/>
            <a:chOff x="424111" y="3645025"/>
            <a:chExt cx="1987649" cy="2059831"/>
          </a:xfrm>
        </p:grpSpPr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A969FAB8-538C-4146-B017-18A415B26217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13D5CC4-53A8-4518-BA45-928D33F74524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E3F78C4-A76F-4A68-828A-94A27B4C47DC}"/>
              </a:ext>
            </a:extLst>
          </p:cNvPr>
          <p:cNvGrpSpPr/>
          <p:nvPr/>
        </p:nvGrpSpPr>
        <p:grpSpPr>
          <a:xfrm>
            <a:off x="5387550" y="3875568"/>
            <a:ext cx="1987649" cy="2059831"/>
            <a:chOff x="424111" y="3645025"/>
            <a:chExt cx="1987649" cy="2059831"/>
          </a:xfrm>
        </p:grpSpPr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7EF94248-5010-499A-9908-F68241DDE93F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44B77DD-974B-406F-BB1C-32A5A7B50232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B1A2BD-0E71-4D2C-845E-CDFB8C1B9486}"/>
              </a:ext>
            </a:extLst>
          </p:cNvPr>
          <p:cNvGrpSpPr/>
          <p:nvPr/>
        </p:nvGrpSpPr>
        <p:grpSpPr>
          <a:xfrm>
            <a:off x="7569169" y="3875568"/>
            <a:ext cx="1987649" cy="2059831"/>
            <a:chOff x="424111" y="3645025"/>
            <a:chExt cx="1987649" cy="2059831"/>
          </a:xfrm>
        </p:grpSpPr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C92BD383-5567-4D62-8E6B-C5D8B75E3A80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C6096B-1D3C-4212-99D8-3C8E063A734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0782F4-C4C4-470F-98F5-6758B5A02A9D}"/>
              </a:ext>
            </a:extLst>
          </p:cNvPr>
          <p:cNvGrpSpPr/>
          <p:nvPr/>
        </p:nvGrpSpPr>
        <p:grpSpPr>
          <a:xfrm>
            <a:off x="9750787" y="3875568"/>
            <a:ext cx="1719112" cy="2059831"/>
            <a:chOff x="6961100" y="3645025"/>
            <a:chExt cx="1719112" cy="20598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A3C23FF-BD31-45EC-BE6F-096DA298D03E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A353ABE-A78B-44CE-8650-2987212B5B31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7" name="Chevron 92">
            <a:extLst>
              <a:ext uri="{FF2B5EF4-FFF2-40B4-BE49-F238E27FC236}">
                <a16:creationId xmlns:a16="http://schemas.microsoft.com/office/drawing/2014/main" id="{F503AC71-C9E7-4C63-8F2A-B171C09002AF}"/>
              </a:ext>
            </a:extLst>
          </p:cNvPr>
          <p:cNvSpPr/>
          <p:nvPr/>
        </p:nvSpPr>
        <p:spPr>
          <a:xfrm>
            <a:off x="5011241" y="2621131"/>
            <a:ext cx="182339" cy="428055"/>
          </a:xfrm>
          <a:prstGeom prst="chevron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Chevron 93">
            <a:extLst>
              <a:ext uri="{FF2B5EF4-FFF2-40B4-BE49-F238E27FC236}">
                <a16:creationId xmlns:a16="http://schemas.microsoft.com/office/drawing/2014/main" id="{641828B5-8202-454B-92A9-D4BCB342E97D}"/>
              </a:ext>
            </a:extLst>
          </p:cNvPr>
          <p:cNvSpPr/>
          <p:nvPr/>
        </p:nvSpPr>
        <p:spPr>
          <a:xfrm>
            <a:off x="7198029" y="2621130"/>
            <a:ext cx="182339" cy="428055"/>
          </a:xfrm>
          <a:prstGeom prst="chevron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Chevron 94">
            <a:extLst>
              <a:ext uri="{FF2B5EF4-FFF2-40B4-BE49-F238E27FC236}">
                <a16:creationId xmlns:a16="http://schemas.microsoft.com/office/drawing/2014/main" id="{33233A93-A55C-452C-A21A-C90F1992F6C3}"/>
              </a:ext>
            </a:extLst>
          </p:cNvPr>
          <p:cNvSpPr/>
          <p:nvPr/>
        </p:nvSpPr>
        <p:spPr>
          <a:xfrm>
            <a:off x="9384818" y="2621129"/>
            <a:ext cx="182339" cy="428055"/>
          </a:xfrm>
          <a:prstGeom prst="chevron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EA6BCD7D-5367-41E5-8BE4-A7D541780D31}"/>
              </a:ext>
            </a:extLst>
          </p:cNvPr>
          <p:cNvSpPr/>
          <p:nvPr/>
        </p:nvSpPr>
        <p:spPr>
          <a:xfrm>
            <a:off x="12247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2C2F4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1" name="Group 1">
            <a:extLst>
              <a:ext uri="{FF2B5EF4-FFF2-40B4-BE49-F238E27FC236}">
                <a16:creationId xmlns:a16="http://schemas.microsoft.com/office/drawing/2014/main" id="{D8D46648-9CCF-4628-B869-294B9792FDCC}"/>
              </a:ext>
            </a:extLst>
          </p:cNvPr>
          <p:cNvGrpSpPr/>
          <p:nvPr/>
        </p:nvGrpSpPr>
        <p:grpSpPr>
          <a:xfrm>
            <a:off x="1105707" y="3875568"/>
            <a:ext cx="1987649" cy="2059831"/>
            <a:chOff x="424111" y="3645025"/>
            <a:chExt cx="1987649" cy="2059831"/>
          </a:xfrm>
        </p:grpSpPr>
        <p:sp>
          <p:nvSpPr>
            <p:cNvPr id="92" name="Rectangle 3">
              <a:extLst>
                <a:ext uri="{FF2B5EF4-FFF2-40B4-BE49-F238E27FC236}">
                  <a16:creationId xmlns:a16="http://schemas.microsoft.com/office/drawing/2014/main" id="{F3EC4162-AA33-4235-91BD-DFAB4A4C3F2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F0D6C90E-4D99-4D6B-A0BB-DF09C6C3C47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2C2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4" name="Chevron 92">
            <a:extLst>
              <a:ext uri="{FF2B5EF4-FFF2-40B4-BE49-F238E27FC236}">
                <a16:creationId xmlns:a16="http://schemas.microsoft.com/office/drawing/2014/main" id="{40C049B5-306B-4570-9E23-9A29C6D890D6}"/>
              </a:ext>
            </a:extLst>
          </p:cNvPr>
          <p:cNvSpPr/>
          <p:nvPr/>
        </p:nvSpPr>
        <p:spPr>
          <a:xfrm>
            <a:off x="2911017" y="2621131"/>
            <a:ext cx="182339" cy="428055"/>
          </a:xfrm>
          <a:prstGeom prst="chevron">
            <a:avLst/>
          </a:pr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6FAF79B-4054-4E54-A401-4C17B8BC4644}"/>
              </a:ext>
            </a:extLst>
          </p:cNvPr>
          <p:cNvSpPr/>
          <p:nvPr/>
        </p:nvSpPr>
        <p:spPr>
          <a:xfrm>
            <a:off x="1664627" y="220644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2C2F45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 </a:t>
            </a:r>
            <a:endParaRPr lang="th-TH" sz="6000" dirty="0">
              <a:solidFill>
                <a:srgbClr val="2C2F4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F173B7F-07A9-4218-810F-2D1D37D606C1}"/>
              </a:ext>
            </a:extLst>
          </p:cNvPr>
          <p:cNvSpPr/>
          <p:nvPr/>
        </p:nvSpPr>
        <p:spPr>
          <a:xfrm>
            <a:off x="3721568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2 </a:t>
            </a:r>
            <a:endParaRPr lang="th-TH" sz="6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1D200D-B2AC-4A59-8775-876EC392D4FD}"/>
              </a:ext>
            </a:extLst>
          </p:cNvPr>
          <p:cNvSpPr/>
          <p:nvPr/>
        </p:nvSpPr>
        <p:spPr>
          <a:xfrm>
            <a:off x="5908356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BA200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3 </a:t>
            </a:r>
            <a:endParaRPr lang="th-TH" sz="6000" dirty="0">
              <a:solidFill>
                <a:srgbClr val="FBA200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3354CD-18F4-4764-8CF0-62899E1D6FE5}"/>
              </a:ext>
            </a:extLst>
          </p:cNvPr>
          <p:cNvSpPr/>
          <p:nvPr/>
        </p:nvSpPr>
        <p:spPr>
          <a:xfrm>
            <a:off x="8145165" y="2239533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7A398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4 </a:t>
            </a:r>
            <a:endParaRPr lang="th-TH" sz="6000" dirty="0">
              <a:solidFill>
                <a:srgbClr val="07A398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E6C68C-9404-4258-8B66-CE226EA2E32C}"/>
              </a:ext>
            </a:extLst>
          </p:cNvPr>
          <p:cNvSpPr/>
          <p:nvPr/>
        </p:nvSpPr>
        <p:spPr>
          <a:xfrm>
            <a:off x="10299991" y="223953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5 </a:t>
            </a:r>
            <a:endParaRPr lang="th-TH" sz="6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151819-E68B-4F09-99B0-3B1B8B29EFAD}"/>
              </a:ext>
            </a:extLst>
          </p:cNvPr>
          <p:cNvSpPr/>
          <p:nvPr/>
        </p:nvSpPr>
        <p:spPr>
          <a:xfrm>
            <a:off x="1344026" y="4244899"/>
            <a:ext cx="1394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en-US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52CF03-AB6B-482F-8B23-1DAB838B6378}"/>
              </a:ext>
            </a:extLst>
          </p:cNvPr>
          <p:cNvSpPr/>
          <p:nvPr/>
        </p:nvSpPr>
        <p:spPr>
          <a:xfrm>
            <a:off x="3400967" y="4305318"/>
            <a:ext cx="1394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en-US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8D140-0C99-4128-98F3-0A9EAA2BE90F}"/>
              </a:ext>
            </a:extLst>
          </p:cNvPr>
          <p:cNvSpPr/>
          <p:nvPr/>
        </p:nvSpPr>
        <p:spPr>
          <a:xfrm>
            <a:off x="5605422" y="4289893"/>
            <a:ext cx="1394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50</a:t>
            </a:r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584AFD-BB0F-4316-9068-E7E2EA2F8A19}"/>
              </a:ext>
            </a:extLst>
          </p:cNvPr>
          <p:cNvSpPr/>
          <p:nvPr/>
        </p:nvSpPr>
        <p:spPr>
          <a:xfrm>
            <a:off x="7824564" y="4305317"/>
            <a:ext cx="1394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55</a:t>
            </a:r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47BC21-41BF-4C71-9C60-CE826112CA66}"/>
              </a:ext>
            </a:extLst>
          </p:cNvPr>
          <p:cNvSpPr/>
          <p:nvPr/>
        </p:nvSpPr>
        <p:spPr>
          <a:xfrm>
            <a:off x="10080738" y="4244899"/>
            <a:ext cx="1394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60</a:t>
            </a:r>
            <a:r>
              <a:rPr lang="th-TH" sz="36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19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2F3DEB05-6281-45F9-AE32-BFEB567E66FE}"/>
              </a:ext>
            </a:extLst>
          </p:cNvPr>
          <p:cNvSpPr txBox="1">
            <a:spLocks/>
          </p:cNvSpPr>
          <p:nvPr/>
        </p:nvSpPr>
        <p:spPr>
          <a:xfrm>
            <a:off x="0" y="-717972"/>
            <a:ext cx="12026337" cy="2567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วัดเฉพาะรอบ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ของการจัดเก็บรายได้จากดอกเบี้ยหนี้เงินกู้ที่สามารถเรียกเก็บได้จากเกษตรกรต่อดอกเบี้ยหนี้เงินกู้ทั้งหมด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CD6720-FA73-4B23-BCB1-3FF3508768E8}"/>
              </a:ext>
            </a:extLst>
          </p:cNvPr>
          <p:cNvSpPr/>
          <p:nvPr/>
        </p:nvSpPr>
        <p:spPr>
          <a:xfrm>
            <a:off x="3324940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E62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FEB9C56-10AE-4092-BA42-69798458A980}"/>
              </a:ext>
            </a:extLst>
          </p:cNvPr>
          <p:cNvSpPr/>
          <p:nvPr/>
        </p:nvSpPr>
        <p:spPr>
          <a:xfrm>
            <a:off x="5511728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FBA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7DCB5C-B231-44B0-A05F-FDBCC5B59266}"/>
              </a:ext>
            </a:extLst>
          </p:cNvPr>
          <p:cNvSpPr/>
          <p:nvPr/>
        </p:nvSpPr>
        <p:spPr>
          <a:xfrm>
            <a:off x="76985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7A3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BACB456-BA25-4723-9379-1AD31F96D1FE}"/>
              </a:ext>
            </a:extLst>
          </p:cNvPr>
          <p:cNvSpPr/>
          <p:nvPr/>
        </p:nvSpPr>
        <p:spPr>
          <a:xfrm>
            <a:off x="9885307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680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55A0EB8-328B-4272-957F-728CAD4E3CBA}"/>
              </a:ext>
            </a:extLst>
          </p:cNvPr>
          <p:cNvGrpSpPr/>
          <p:nvPr/>
        </p:nvGrpSpPr>
        <p:grpSpPr>
          <a:xfrm>
            <a:off x="3205931" y="3875568"/>
            <a:ext cx="1987649" cy="2059831"/>
            <a:chOff x="424111" y="3645025"/>
            <a:chExt cx="1987649" cy="2059831"/>
          </a:xfrm>
        </p:grpSpPr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A969FAB8-538C-4146-B017-18A415B26217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13D5CC4-53A8-4518-BA45-928D33F74524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E3F78C4-A76F-4A68-828A-94A27B4C47DC}"/>
              </a:ext>
            </a:extLst>
          </p:cNvPr>
          <p:cNvGrpSpPr/>
          <p:nvPr/>
        </p:nvGrpSpPr>
        <p:grpSpPr>
          <a:xfrm>
            <a:off x="5387550" y="3875568"/>
            <a:ext cx="1987649" cy="2059831"/>
            <a:chOff x="424111" y="3645025"/>
            <a:chExt cx="1987649" cy="2059831"/>
          </a:xfrm>
        </p:grpSpPr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7EF94248-5010-499A-9908-F68241DDE93F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44B77DD-974B-406F-BB1C-32A5A7B50232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B1A2BD-0E71-4D2C-845E-CDFB8C1B9486}"/>
              </a:ext>
            </a:extLst>
          </p:cNvPr>
          <p:cNvGrpSpPr/>
          <p:nvPr/>
        </p:nvGrpSpPr>
        <p:grpSpPr>
          <a:xfrm>
            <a:off x="7569169" y="3875568"/>
            <a:ext cx="1987649" cy="2059831"/>
            <a:chOff x="424111" y="3645025"/>
            <a:chExt cx="1987649" cy="2059831"/>
          </a:xfrm>
        </p:grpSpPr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C92BD383-5567-4D62-8E6B-C5D8B75E3A80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C6096B-1D3C-4212-99D8-3C8E063A734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0782F4-C4C4-470F-98F5-6758B5A02A9D}"/>
              </a:ext>
            </a:extLst>
          </p:cNvPr>
          <p:cNvGrpSpPr/>
          <p:nvPr/>
        </p:nvGrpSpPr>
        <p:grpSpPr>
          <a:xfrm>
            <a:off x="9750787" y="3875568"/>
            <a:ext cx="1719112" cy="2059831"/>
            <a:chOff x="6961100" y="3645025"/>
            <a:chExt cx="1719112" cy="20598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A3C23FF-BD31-45EC-BE6F-096DA298D03E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A353ABE-A78B-44CE-8650-2987212B5B31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7" name="Chevron 92">
            <a:extLst>
              <a:ext uri="{FF2B5EF4-FFF2-40B4-BE49-F238E27FC236}">
                <a16:creationId xmlns:a16="http://schemas.microsoft.com/office/drawing/2014/main" id="{F503AC71-C9E7-4C63-8F2A-B171C09002AF}"/>
              </a:ext>
            </a:extLst>
          </p:cNvPr>
          <p:cNvSpPr/>
          <p:nvPr/>
        </p:nvSpPr>
        <p:spPr>
          <a:xfrm>
            <a:off x="5011241" y="2621131"/>
            <a:ext cx="182339" cy="428055"/>
          </a:xfrm>
          <a:prstGeom prst="chevron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Chevron 93">
            <a:extLst>
              <a:ext uri="{FF2B5EF4-FFF2-40B4-BE49-F238E27FC236}">
                <a16:creationId xmlns:a16="http://schemas.microsoft.com/office/drawing/2014/main" id="{641828B5-8202-454B-92A9-D4BCB342E97D}"/>
              </a:ext>
            </a:extLst>
          </p:cNvPr>
          <p:cNvSpPr/>
          <p:nvPr/>
        </p:nvSpPr>
        <p:spPr>
          <a:xfrm>
            <a:off x="7198029" y="2621130"/>
            <a:ext cx="182339" cy="428055"/>
          </a:xfrm>
          <a:prstGeom prst="chevron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Chevron 94">
            <a:extLst>
              <a:ext uri="{FF2B5EF4-FFF2-40B4-BE49-F238E27FC236}">
                <a16:creationId xmlns:a16="http://schemas.microsoft.com/office/drawing/2014/main" id="{33233A93-A55C-452C-A21A-C90F1992F6C3}"/>
              </a:ext>
            </a:extLst>
          </p:cNvPr>
          <p:cNvSpPr/>
          <p:nvPr/>
        </p:nvSpPr>
        <p:spPr>
          <a:xfrm>
            <a:off x="9384818" y="2621129"/>
            <a:ext cx="182339" cy="428055"/>
          </a:xfrm>
          <a:prstGeom prst="chevron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EA6BCD7D-5367-41E5-8BE4-A7D541780D31}"/>
              </a:ext>
            </a:extLst>
          </p:cNvPr>
          <p:cNvSpPr/>
          <p:nvPr/>
        </p:nvSpPr>
        <p:spPr>
          <a:xfrm>
            <a:off x="12247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2C2F4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1" name="Group 1">
            <a:extLst>
              <a:ext uri="{FF2B5EF4-FFF2-40B4-BE49-F238E27FC236}">
                <a16:creationId xmlns:a16="http://schemas.microsoft.com/office/drawing/2014/main" id="{D8D46648-9CCF-4628-B869-294B9792FDCC}"/>
              </a:ext>
            </a:extLst>
          </p:cNvPr>
          <p:cNvGrpSpPr/>
          <p:nvPr/>
        </p:nvGrpSpPr>
        <p:grpSpPr>
          <a:xfrm>
            <a:off x="1105707" y="3875568"/>
            <a:ext cx="1987649" cy="2059831"/>
            <a:chOff x="424111" y="3645025"/>
            <a:chExt cx="1987649" cy="2059831"/>
          </a:xfrm>
        </p:grpSpPr>
        <p:sp>
          <p:nvSpPr>
            <p:cNvPr id="92" name="Rectangle 3">
              <a:extLst>
                <a:ext uri="{FF2B5EF4-FFF2-40B4-BE49-F238E27FC236}">
                  <a16:creationId xmlns:a16="http://schemas.microsoft.com/office/drawing/2014/main" id="{F3EC4162-AA33-4235-91BD-DFAB4A4C3F2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F0D6C90E-4D99-4D6B-A0BB-DF09C6C3C47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rgbClr val="2C2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4" name="Chevron 92">
            <a:extLst>
              <a:ext uri="{FF2B5EF4-FFF2-40B4-BE49-F238E27FC236}">
                <a16:creationId xmlns:a16="http://schemas.microsoft.com/office/drawing/2014/main" id="{40C049B5-306B-4570-9E23-9A29C6D890D6}"/>
              </a:ext>
            </a:extLst>
          </p:cNvPr>
          <p:cNvSpPr/>
          <p:nvPr/>
        </p:nvSpPr>
        <p:spPr>
          <a:xfrm>
            <a:off x="2911017" y="2621131"/>
            <a:ext cx="182339" cy="428055"/>
          </a:xfrm>
          <a:prstGeom prst="chevron">
            <a:avLst/>
          </a:pr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6FAF79B-4054-4E54-A401-4C17B8BC4644}"/>
              </a:ext>
            </a:extLst>
          </p:cNvPr>
          <p:cNvSpPr/>
          <p:nvPr/>
        </p:nvSpPr>
        <p:spPr>
          <a:xfrm>
            <a:off x="1664627" y="220644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2C2F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srgbClr val="2C2F4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F173B7F-07A9-4218-810F-2D1D37D606C1}"/>
              </a:ext>
            </a:extLst>
          </p:cNvPr>
          <p:cNvSpPr/>
          <p:nvPr/>
        </p:nvSpPr>
        <p:spPr>
          <a:xfrm>
            <a:off x="3721568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1D200D-B2AC-4A59-8775-876EC392D4FD}"/>
              </a:ext>
            </a:extLst>
          </p:cNvPr>
          <p:cNvSpPr/>
          <p:nvPr/>
        </p:nvSpPr>
        <p:spPr>
          <a:xfrm>
            <a:off x="5908356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FBA2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srgbClr val="FBA2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3354CD-18F4-4764-8CF0-62899E1D6FE5}"/>
              </a:ext>
            </a:extLst>
          </p:cNvPr>
          <p:cNvSpPr/>
          <p:nvPr/>
        </p:nvSpPr>
        <p:spPr>
          <a:xfrm>
            <a:off x="8145165" y="2239533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07A39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srgbClr val="07A39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E6C68C-9404-4258-8B66-CE226EA2E32C}"/>
              </a:ext>
            </a:extLst>
          </p:cNvPr>
          <p:cNvSpPr/>
          <p:nvPr/>
        </p:nvSpPr>
        <p:spPr>
          <a:xfrm>
            <a:off x="10299991" y="223953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151819-E68B-4F09-99B0-3B1B8B29EFAD}"/>
              </a:ext>
            </a:extLst>
          </p:cNvPr>
          <p:cNvSpPr/>
          <p:nvPr/>
        </p:nvSpPr>
        <p:spPr>
          <a:xfrm>
            <a:off x="1333723" y="3996407"/>
            <a:ext cx="1318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97 ของแผน ตามมติ </a:t>
            </a:r>
            <a:r>
              <a:rPr lang="th-TH" sz="2400" b="1" dirty="0" err="1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 </a:t>
            </a:r>
            <a:endParaRPr lang="en-US" sz="2400" b="1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ปี 63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2C2F45">
                  <a:lumMod val="75000"/>
                </a:srgb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291DE0-8662-4BB7-909B-C4D33589B0B4}"/>
              </a:ext>
            </a:extLst>
          </p:cNvPr>
          <p:cNvSpPr/>
          <p:nvPr/>
        </p:nvSpPr>
        <p:spPr>
          <a:xfrm>
            <a:off x="3439221" y="4001163"/>
            <a:ext cx="1318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9</a:t>
            </a:r>
            <a:r>
              <a:rPr lang="en-US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ของแผน ตามมติ </a:t>
            </a:r>
            <a:r>
              <a:rPr lang="th-TH" sz="2400" b="1" dirty="0" err="1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 </a:t>
            </a:r>
            <a:endParaRPr lang="en-US" sz="2400" b="1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ปี 63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2C2F45">
                  <a:lumMod val="75000"/>
                </a:srgb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B1B9B0-2F84-4831-A5E1-13065160717B}"/>
              </a:ext>
            </a:extLst>
          </p:cNvPr>
          <p:cNvSpPr/>
          <p:nvPr/>
        </p:nvSpPr>
        <p:spPr>
          <a:xfrm>
            <a:off x="5589594" y="3981454"/>
            <a:ext cx="1318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9</a:t>
            </a:r>
            <a:r>
              <a:rPr lang="en-US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</a:t>
            </a:r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ของแผน ตามมติ </a:t>
            </a:r>
            <a:r>
              <a:rPr lang="th-TH" sz="2400" b="1" dirty="0" err="1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 </a:t>
            </a:r>
            <a:endParaRPr lang="en-US" sz="2400" b="1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ปี 63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2C2F45">
                  <a:lumMod val="75000"/>
                </a:srgb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205430-8EAB-4330-95E2-F254D4476117}"/>
              </a:ext>
            </a:extLst>
          </p:cNvPr>
          <p:cNvSpPr/>
          <p:nvPr/>
        </p:nvSpPr>
        <p:spPr>
          <a:xfrm>
            <a:off x="7771212" y="3935987"/>
            <a:ext cx="1318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  <a:r>
              <a:rPr lang="en-US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100</a:t>
            </a:r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ของแผน ตามมติ </a:t>
            </a:r>
            <a:r>
              <a:rPr lang="th-TH" sz="2400" b="1" dirty="0" err="1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 </a:t>
            </a:r>
            <a:endParaRPr lang="en-US" sz="2400" b="1" dirty="0">
              <a:solidFill>
                <a:srgbClr val="2C2F45">
                  <a:lumMod val="75000"/>
                </a:srgb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400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ปี 63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2C2F45">
                  <a:lumMod val="75000"/>
                </a:srgb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07606E-E2EB-4BB6-86A5-FEBA94AE9FF6}"/>
              </a:ext>
            </a:extLst>
          </p:cNvPr>
          <p:cNvSpPr/>
          <p:nvPr/>
        </p:nvSpPr>
        <p:spPr>
          <a:xfrm>
            <a:off x="9943873" y="3864671"/>
            <a:ext cx="1452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100 ของแผนตามมติ </a:t>
            </a:r>
            <a:r>
              <a:rPr lang="th-TH" b="1" dirty="0" err="1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 ปี 63</a:t>
            </a:r>
          </a:p>
          <a:p>
            <a:pPr lvl="0" algn="ctr"/>
            <a:r>
              <a:rPr lang="th-TH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และมากกว่าร้อยละ 10 ของแผน ตามมติ </a:t>
            </a:r>
            <a:r>
              <a:rPr lang="th-TH" b="1" dirty="0" err="1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b="1" dirty="0">
                <a:solidFill>
                  <a:srgbClr val="2C2F45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 ปี 62</a:t>
            </a:r>
          </a:p>
        </p:txBody>
      </p:sp>
    </p:spTree>
    <p:extLst>
      <p:ext uri="{BB962C8B-B14F-4D97-AF65-F5344CB8AC3E}">
        <p14:creationId xmlns:p14="http://schemas.microsoft.com/office/powerpoint/2010/main" val="2943673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3592537" y="418389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직사각형 70">
            <a:extLst>
              <a:ext uri="{FF2B5EF4-FFF2-40B4-BE49-F238E27FC236}">
                <a16:creationId xmlns:a16="http://schemas.microsoft.com/office/drawing/2014/main" id="{BC785775-1404-4EE5-B9C3-8104E70F3F41}"/>
              </a:ext>
            </a:extLst>
          </p:cNvPr>
          <p:cNvSpPr/>
          <p:nvPr/>
        </p:nvSpPr>
        <p:spPr>
          <a:xfrm>
            <a:off x="3578653" y="5535661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3659181" y="424917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</a:p>
        </p:txBody>
      </p:sp>
      <p:sp>
        <p:nvSpPr>
          <p:cNvPr id="108" name="직사각형 2">
            <a:extLst>
              <a:ext uri="{FF2B5EF4-FFF2-40B4-BE49-F238E27FC236}">
                <a16:creationId xmlns:a16="http://schemas.microsoft.com/office/drawing/2014/main" id="{7B022FEE-9D9E-4084-BF2A-9AD67CA63E86}"/>
              </a:ext>
            </a:extLst>
          </p:cNvPr>
          <p:cNvSpPr/>
          <p:nvPr/>
        </p:nvSpPr>
        <p:spPr>
          <a:xfrm>
            <a:off x="3647660" y="5611283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ขึ้นไป</a:t>
            </a: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3592537" y="2838496"/>
            <a:ext cx="3564000" cy="12708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3660034" y="291048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</a:p>
        </p:txBody>
      </p:sp>
      <p:sp>
        <p:nvSpPr>
          <p:cNvPr id="51" name="직사각형 64">
            <a:extLst>
              <a:ext uri="{FF2B5EF4-FFF2-40B4-BE49-F238E27FC236}">
                <a16:creationId xmlns:a16="http://schemas.microsoft.com/office/drawing/2014/main" id="{600D6A06-4C81-4274-9F08-3F5CD9E99AD1}"/>
              </a:ext>
            </a:extLst>
          </p:cNvPr>
          <p:cNvSpPr/>
          <p:nvPr/>
        </p:nvSpPr>
        <p:spPr>
          <a:xfrm>
            <a:off x="8367826" y="2833588"/>
            <a:ext cx="3564000" cy="1270800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  <a:endParaRPr lang="th-TH" sz="28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0" name="직사각형 63">
            <a:extLst>
              <a:ext uri="{FF2B5EF4-FFF2-40B4-BE49-F238E27FC236}">
                <a16:creationId xmlns:a16="http://schemas.microsoft.com/office/drawing/2014/main" id="{B0207CA0-A503-45D6-B349-E646EB10ECD5}"/>
              </a:ext>
            </a:extLst>
          </p:cNvPr>
          <p:cNvSpPr/>
          <p:nvPr/>
        </p:nvSpPr>
        <p:spPr>
          <a:xfrm>
            <a:off x="8354752" y="1492060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- 69.99</a:t>
            </a:r>
          </a:p>
        </p:txBody>
      </p:sp>
      <p:sp>
        <p:nvSpPr>
          <p:cNvPr id="49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8367826" y="134176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น้อยกว่า</a:t>
            </a:r>
          </a:p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60</a:t>
            </a:r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3144646" y="435473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3130230" y="296274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85F8B38A-2791-41F7-8CEC-21EBB13BF90F}"/>
              </a:ext>
            </a:extLst>
          </p:cNvPr>
          <p:cNvSpPr/>
          <p:nvPr/>
        </p:nvSpPr>
        <p:spPr>
          <a:xfrm rot="2700000">
            <a:off x="3130762" y="569206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A5AC18D7-19E6-434B-A09E-E831E7773DB2}"/>
              </a:ext>
            </a:extLst>
          </p:cNvPr>
          <p:cNvSpPr/>
          <p:nvPr/>
        </p:nvSpPr>
        <p:spPr>
          <a:xfrm rot="18900000" flipH="1">
            <a:off x="7562574" y="1660657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E2683D20-33AB-4910-83CF-94E8B91F7754}"/>
              </a:ext>
            </a:extLst>
          </p:cNvPr>
          <p:cNvSpPr/>
          <p:nvPr/>
        </p:nvSpPr>
        <p:spPr>
          <a:xfrm rot="18900000" flipH="1">
            <a:off x="7832438" y="1660668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7575648" y="292899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7845512" y="29291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Rounded Rectangle 29">
            <a:extLst>
              <a:ext uri="{FF2B5EF4-FFF2-40B4-BE49-F238E27FC236}">
                <a16:creationId xmlns:a16="http://schemas.microsoft.com/office/drawing/2014/main" id="{770202A0-074D-45B7-B52D-86D614E52715}"/>
              </a:ext>
            </a:extLst>
          </p:cNvPr>
          <p:cNvSpPr/>
          <p:nvPr/>
        </p:nvSpPr>
        <p:spPr>
          <a:xfrm rot="18900000" flipH="1">
            <a:off x="7575648" y="298775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Rounded Rectangle 30">
            <a:extLst>
              <a:ext uri="{FF2B5EF4-FFF2-40B4-BE49-F238E27FC236}">
                <a16:creationId xmlns:a16="http://schemas.microsoft.com/office/drawing/2014/main" id="{25C566DC-9142-4C51-8CF4-B786C00FE9E1}"/>
              </a:ext>
            </a:extLst>
          </p:cNvPr>
          <p:cNvSpPr/>
          <p:nvPr/>
        </p:nvSpPr>
        <p:spPr>
          <a:xfrm rot="18900000" flipH="1">
            <a:off x="7845512" y="298776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EFA6F7-57F1-47DC-8729-CD661BF97B25}"/>
              </a:ext>
            </a:extLst>
          </p:cNvPr>
          <p:cNvCxnSpPr/>
          <p:nvPr/>
        </p:nvCxnSpPr>
        <p:spPr>
          <a:xfrm>
            <a:off x="10966180" y="778417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69">
            <a:extLst>
              <a:ext uri="{FF2B5EF4-FFF2-40B4-BE49-F238E27FC236}">
                <a16:creationId xmlns:a16="http://schemas.microsoft.com/office/drawing/2014/main" id="{35C8B77D-6B0B-416C-AC09-EB348F75ECFB}"/>
              </a:ext>
            </a:extLst>
          </p:cNvPr>
          <p:cNvSpPr/>
          <p:nvPr/>
        </p:nvSpPr>
        <p:spPr>
          <a:xfrm>
            <a:off x="3592538" y="9014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직사각형 70">
            <a:extLst>
              <a:ext uri="{FF2B5EF4-FFF2-40B4-BE49-F238E27FC236}">
                <a16:creationId xmlns:a16="http://schemas.microsoft.com/office/drawing/2014/main" id="{CFA8C476-79AF-4E6A-82FF-8D81835C907B}"/>
              </a:ext>
            </a:extLst>
          </p:cNvPr>
          <p:cNvSpPr/>
          <p:nvPr/>
        </p:nvSpPr>
        <p:spPr>
          <a:xfrm>
            <a:off x="3607197" y="1470645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직사각형 2">
            <a:extLst>
              <a:ext uri="{FF2B5EF4-FFF2-40B4-BE49-F238E27FC236}">
                <a16:creationId xmlns:a16="http://schemas.microsoft.com/office/drawing/2014/main" id="{C0A7E8B1-0A2E-4C91-B4E0-3F07FA68F9B8}"/>
              </a:ext>
            </a:extLst>
          </p:cNvPr>
          <p:cNvSpPr/>
          <p:nvPr/>
        </p:nvSpPr>
        <p:spPr>
          <a:xfrm>
            <a:off x="3659182" y="15542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น้อยกว่า</a:t>
            </a:r>
          </a:p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60</a:t>
            </a:r>
          </a:p>
        </p:txBody>
      </p:sp>
      <p:sp>
        <p:nvSpPr>
          <p:cNvPr id="110" name="직사각형 2">
            <a:extLst>
              <a:ext uri="{FF2B5EF4-FFF2-40B4-BE49-F238E27FC236}">
                <a16:creationId xmlns:a16="http://schemas.microsoft.com/office/drawing/2014/main" id="{EDA3AA7C-58B3-43A2-BCC5-A0090C18F28A}"/>
              </a:ext>
            </a:extLst>
          </p:cNvPr>
          <p:cNvSpPr/>
          <p:nvPr/>
        </p:nvSpPr>
        <p:spPr>
          <a:xfrm>
            <a:off x="3676204" y="154626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- 69.99</a:t>
            </a:r>
          </a:p>
        </p:txBody>
      </p:sp>
      <p:sp>
        <p:nvSpPr>
          <p:cNvPr id="112" name="Rounded Rectangle 9">
            <a:extLst>
              <a:ext uri="{FF2B5EF4-FFF2-40B4-BE49-F238E27FC236}">
                <a16:creationId xmlns:a16="http://schemas.microsoft.com/office/drawing/2014/main" id="{049ABB0F-2F81-4533-80E7-04E8B4D2FDD0}"/>
              </a:ext>
            </a:extLst>
          </p:cNvPr>
          <p:cNvSpPr/>
          <p:nvPr/>
        </p:nvSpPr>
        <p:spPr>
          <a:xfrm rot="2700000">
            <a:off x="3144647" y="26098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Rounded Rectangle 21">
            <a:extLst>
              <a:ext uri="{FF2B5EF4-FFF2-40B4-BE49-F238E27FC236}">
                <a16:creationId xmlns:a16="http://schemas.microsoft.com/office/drawing/2014/main" id="{0095B5AB-FA19-457A-845C-2C848377C617}"/>
              </a:ext>
            </a:extLst>
          </p:cNvPr>
          <p:cNvSpPr/>
          <p:nvPr/>
        </p:nvSpPr>
        <p:spPr>
          <a:xfrm rot="2700000">
            <a:off x="3130231" y="1616730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직사각형 63">
            <a:extLst>
              <a:ext uri="{FF2B5EF4-FFF2-40B4-BE49-F238E27FC236}">
                <a16:creationId xmlns:a16="http://schemas.microsoft.com/office/drawing/2014/main" id="{F1D4E67F-1EE4-4F7C-86AC-B2F2F9647775}"/>
              </a:ext>
            </a:extLst>
          </p:cNvPr>
          <p:cNvSpPr/>
          <p:nvPr/>
        </p:nvSpPr>
        <p:spPr>
          <a:xfrm>
            <a:off x="8354752" y="5522465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ขึ้นไป</a:t>
            </a:r>
            <a:endParaRPr lang="th-TH" sz="28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7" name="직사각형 2">
            <a:extLst>
              <a:ext uri="{FF2B5EF4-FFF2-40B4-BE49-F238E27FC236}">
                <a16:creationId xmlns:a16="http://schemas.microsoft.com/office/drawing/2014/main" id="{D33C3974-EA5B-458B-9BA5-D14333D65FD7}"/>
              </a:ext>
            </a:extLst>
          </p:cNvPr>
          <p:cNvSpPr/>
          <p:nvPr/>
        </p:nvSpPr>
        <p:spPr>
          <a:xfrm>
            <a:off x="8354752" y="4174980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  <a:endParaRPr lang="th-TH" sz="28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9" name="Rounded Rectangle 23">
            <a:extLst>
              <a:ext uri="{FF2B5EF4-FFF2-40B4-BE49-F238E27FC236}">
                <a16:creationId xmlns:a16="http://schemas.microsoft.com/office/drawing/2014/main" id="{21A92FCA-B293-4D75-8B92-7B2D79260C87}"/>
              </a:ext>
            </a:extLst>
          </p:cNvPr>
          <p:cNvSpPr/>
          <p:nvPr/>
        </p:nvSpPr>
        <p:spPr>
          <a:xfrm rot="18900000" flipH="1">
            <a:off x="7562574" y="569106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Rounded Rectangle 24">
            <a:extLst>
              <a:ext uri="{FF2B5EF4-FFF2-40B4-BE49-F238E27FC236}">
                <a16:creationId xmlns:a16="http://schemas.microsoft.com/office/drawing/2014/main" id="{E492EAA1-EDB0-4BF6-8330-7AF968C51DF6}"/>
              </a:ext>
            </a:extLst>
          </p:cNvPr>
          <p:cNvSpPr/>
          <p:nvPr/>
        </p:nvSpPr>
        <p:spPr>
          <a:xfrm rot="18900000" flipH="1">
            <a:off x="7832438" y="569107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Rounded Rectangle 26">
            <a:extLst>
              <a:ext uri="{FF2B5EF4-FFF2-40B4-BE49-F238E27FC236}">
                <a16:creationId xmlns:a16="http://schemas.microsoft.com/office/drawing/2014/main" id="{89D04428-F9C0-44CB-8C63-547BF4082A7E}"/>
              </a:ext>
            </a:extLst>
          </p:cNvPr>
          <p:cNvSpPr/>
          <p:nvPr/>
        </p:nvSpPr>
        <p:spPr>
          <a:xfrm rot="18900000" flipH="1">
            <a:off x="7562574" y="4333703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2" name="Rounded Rectangle 27">
            <a:extLst>
              <a:ext uri="{FF2B5EF4-FFF2-40B4-BE49-F238E27FC236}">
                <a16:creationId xmlns:a16="http://schemas.microsoft.com/office/drawing/2014/main" id="{80550C5D-D960-4941-86CC-C528F74B27BA}"/>
              </a:ext>
            </a:extLst>
          </p:cNvPr>
          <p:cNvSpPr/>
          <p:nvPr/>
        </p:nvSpPr>
        <p:spPr>
          <a:xfrm rot="18900000" flipH="1">
            <a:off x="7832438" y="433371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14650-2B3F-4B1A-82CE-A386379B1842}"/>
              </a:ext>
            </a:extLst>
          </p:cNvPr>
          <p:cNvSpPr/>
          <p:nvPr/>
        </p:nvSpPr>
        <p:spPr>
          <a:xfrm>
            <a:off x="3410984" y="5837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291801-9041-483D-A747-283D4FBE0CE7}"/>
              </a:ext>
            </a:extLst>
          </p:cNvPr>
          <p:cNvSpPr/>
          <p:nvPr/>
        </p:nvSpPr>
        <p:spPr>
          <a:xfrm>
            <a:off x="8086913" y="89342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EC632A-BEAE-49A4-AB63-8F5E01747554}"/>
              </a:ext>
            </a:extLst>
          </p:cNvPr>
          <p:cNvSpPr/>
          <p:nvPr/>
        </p:nvSpPr>
        <p:spPr>
          <a:xfrm>
            <a:off x="3358343" y="1486776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BAF7B5-E03F-4CD2-81C6-994A8D029B3E}"/>
              </a:ext>
            </a:extLst>
          </p:cNvPr>
          <p:cNvSpPr/>
          <p:nvPr/>
        </p:nvSpPr>
        <p:spPr>
          <a:xfrm>
            <a:off x="3352521" y="281806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078B3DE-A8F2-42CD-BCFE-5AAA99866FB1}"/>
              </a:ext>
            </a:extLst>
          </p:cNvPr>
          <p:cNvSpPr/>
          <p:nvPr/>
        </p:nvSpPr>
        <p:spPr>
          <a:xfrm>
            <a:off x="3384462" y="4183898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5D8C87A-3992-4C87-8FBC-40532C22AB86}"/>
              </a:ext>
            </a:extLst>
          </p:cNvPr>
          <p:cNvSpPr/>
          <p:nvPr/>
        </p:nvSpPr>
        <p:spPr>
          <a:xfrm>
            <a:off x="3350614" y="552930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3D6EF-C1E5-465D-AC7E-3D6B91276A69}"/>
              </a:ext>
            </a:extLst>
          </p:cNvPr>
          <p:cNvSpPr/>
          <p:nvPr/>
        </p:nvSpPr>
        <p:spPr>
          <a:xfrm>
            <a:off x="314625" y="1105005"/>
            <a:ext cx="2457656" cy="49552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60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15</a:t>
            </a:r>
            <a:r>
              <a:rPr kumimoji="0" lang="th-TH" sz="6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 </a:t>
            </a:r>
            <a:r>
              <a:rPr lang="th-TH" sz="32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ร้อยละผลการประเมินจากผู้ว่าราชการจังหวัดเพื่อประกอบการประเมินผลการปฏิบัติราชการ ตำแหน่งปฏิรูปที่ดินจังหวัด(5)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A3DAD4-64EA-455F-AC56-5C93ACA37E33}"/>
              </a:ext>
            </a:extLst>
          </p:cNvPr>
          <p:cNvSpPr/>
          <p:nvPr/>
        </p:nvSpPr>
        <p:spPr>
          <a:xfrm>
            <a:off x="8084535" y="151729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9526330-0C8E-480A-B2F1-0877A6340A60}"/>
              </a:ext>
            </a:extLst>
          </p:cNvPr>
          <p:cNvSpPr/>
          <p:nvPr/>
        </p:nvSpPr>
        <p:spPr>
          <a:xfrm>
            <a:off x="8060925" y="2814459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29883FD-A5D7-4CCE-BCC2-3981C186E2C0}"/>
              </a:ext>
            </a:extLst>
          </p:cNvPr>
          <p:cNvSpPr/>
          <p:nvPr/>
        </p:nvSpPr>
        <p:spPr>
          <a:xfrm>
            <a:off x="8034777" y="416822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49D074C-5360-4321-88F8-C16A4AEF8C7D}"/>
              </a:ext>
            </a:extLst>
          </p:cNvPr>
          <p:cNvSpPr/>
          <p:nvPr/>
        </p:nvSpPr>
        <p:spPr>
          <a:xfrm>
            <a:off x="8034777" y="554556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085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3592537" y="418389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직사각형 70">
            <a:extLst>
              <a:ext uri="{FF2B5EF4-FFF2-40B4-BE49-F238E27FC236}">
                <a16:creationId xmlns:a16="http://schemas.microsoft.com/office/drawing/2014/main" id="{BC785775-1404-4EE5-B9C3-8104E70F3F41}"/>
              </a:ext>
            </a:extLst>
          </p:cNvPr>
          <p:cNvSpPr/>
          <p:nvPr/>
        </p:nvSpPr>
        <p:spPr>
          <a:xfrm>
            <a:off x="3578653" y="5535661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3659181" y="424917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</a:p>
        </p:txBody>
      </p:sp>
      <p:sp>
        <p:nvSpPr>
          <p:cNvPr id="108" name="직사각형 2">
            <a:extLst>
              <a:ext uri="{FF2B5EF4-FFF2-40B4-BE49-F238E27FC236}">
                <a16:creationId xmlns:a16="http://schemas.microsoft.com/office/drawing/2014/main" id="{7B022FEE-9D9E-4084-BF2A-9AD67CA63E86}"/>
              </a:ext>
            </a:extLst>
          </p:cNvPr>
          <p:cNvSpPr/>
          <p:nvPr/>
        </p:nvSpPr>
        <p:spPr>
          <a:xfrm>
            <a:off x="3647660" y="5611283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ขึ้นไป</a:t>
            </a: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3592537" y="2838496"/>
            <a:ext cx="3564000" cy="12708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3660034" y="291048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</a:p>
        </p:txBody>
      </p:sp>
      <p:sp>
        <p:nvSpPr>
          <p:cNvPr id="51" name="직사각형 64">
            <a:extLst>
              <a:ext uri="{FF2B5EF4-FFF2-40B4-BE49-F238E27FC236}">
                <a16:creationId xmlns:a16="http://schemas.microsoft.com/office/drawing/2014/main" id="{600D6A06-4C81-4274-9F08-3F5CD9E99AD1}"/>
              </a:ext>
            </a:extLst>
          </p:cNvPr>
          <p:cNvSpPr/>
          <p:nvPr/>
        </p:nvSpPr>
        <p:spPr>
          <a:xfrm>
            <a:off x="8367826" y="2833588"/>
            <a:ext cx="3564000" cy="1270800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  <a:endParaRPr lang="th-TH" sz="28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0" name="직사각형 63">
            <a:extLst>
              <a:ext uri="{FF2B5EF4-FFF2-40B4-BE49-F238E27FC236}">
                <a16:creationId xmlns:a16="http://schemas.microsoft.com/office/drawing/2014/main" id="{B0207CA0-A503-45D6-B349-E646EB10ECD5}"/>
              </a:ext>
            </a:extLst>
          </p:cNvPr>
          <p:cNvSpPr/>
          <p:nvPr/>
        </p:nvSpPr>
        <p:spPr>
          <a:xfrm>
            <a:off x="8354752" y="1492060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- 69.99</a:t>
            </a:r>
          </a:p>
        </p:txBody>
      </p:sp>
      <p:sp>
        <p:nvSpPr>
          <p:cNvPr id="49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8367826" y="134176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น้อยกว่า</a:t>
            </a:r>
          </a:p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60</a:t>
            </a:r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3144646" y="435473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3130230" y="296274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85F8B38A-2791-41F7-8CEC-21EBB13BF90F}"/>
              </a:ext>
            </a:extLst>
          </p:cNvPr>
          <p:cNvSpPr/>
          <p:nvPr/>
        </p:nvSpPr>
        <p:spPr>
          <a:xfrm rot="2700000">
            <a:off x="3130762" y="569206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A5AC18D7-19E6-434B-A09E-E831E7773DB2}"/>
              </a:ext>
            </a:extLst>
          </p:cNvPr>
          <p:cNvSpPr/>
          <p:nvPr/>
        </p:nvSpPr>
        <p:spPr>
          <a:xfrm rot="18900000" flipH="1">
            <a:off x="7562574" y="1660657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E2683D20-33AB-4910-83CF-94E8B91F7754}"/>
              </a:ext>
            </a:extLst>
          </p:cNvPr>
          <p:cNvSpPr/>
          <p:nvPr/>
        </p:nvSpPr>
        <p:spPr>
          <a:xfrm rot="18900000" flipH="1">
            <a:off x="7832438" y="1660668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7575648" y="292899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7845512" y="29291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Rounded Rectangle 29">
            <a:extLst>
              <a:ext uri="{FF2B5EF4-FFF2-40B4-BE49-F238E27FC236}">
                <a16:creationId xmlns:a16="http://schemas.microsoft.com/office/drawing/2014/main" id="{770202A0-074D-45B7-B52D-86D614E52715}"/>
              </a:ext>
            </a:extLst>
          </p:cNvPr>
          <p:cNvSpPr/>
          <p:nvPr/>
        </p:nvSpPr>
        <p:spPr>
          <a:xfrm rot="18900000" flipH="1">
            <a:off x="7575648" y="298775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Rounded Rectangle 30">
            <a:extLst>
              <a:ext uri="{FF2B5EF4-FFF2-40B4-BE49-F238E27FC236}">
                <a16:creationId xmlns:a16="http://schemas.microsoft.com/office/drawing/2014/main" id="{25C566DC-9142-4C51-8CF4-B786C00FE9E1}"/>
              </a:ext>
            </a:extLst>
          </p:cNvPr>
          <p:cNvSpPr/>
          <p:nvPr/>
        </p:nvSpPr>
        <p:spPr>
          <a:xfrm rot="18900000" flipH="1">
            <a:off x="7845512" y="298776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EFA6F7-57F1-47DC-8729-CD661BF97B25}"/>
              </a:ext>
            </a:extLst>
          </p:cNvPr>
          <p:cNvCxnSpPr/>
          <p:nvPr/>
        </p:nvCxnSpPr>
        <p:spPr>
          <a:xfrm>
            <a:off x="10966180" y="778417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69">
            <a:extLst>
              <a:ext uri="{FF2B5EF4-FFF2-40B4-BE49-F238E27FC236}">
                <a16:creationId xmlns:a16="http://schemas.microsoft.com/office/drawing/2014/main" id="{35C8B77D-6B0B-416C-AC09-EB348F75ECFB}"/>
              </a:ext>
            </a:extLst>
          </p:cNvPr>
          <p:cNvSpPr/>
          <p:nvPr/>
        </p:nvSpPr>
        <p:spPr>
          <a:xfrm>
            <a:off x="3592538" y="90148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직사각형 70">
            <a:extLst>
              <a:ext uri="{FF2B5EF4-FFF2-40B4-BE49-F238E27FC236}">
                <a16:creationId xmlns:a16="http://schemas.microsoft.com/office/drawing/2014/main" id="{CFA8C476-79AF-4E6A-82FF-8D81835C907B}"/>
              </a:ext>
            </a:extLst>
          </p:cNvPr>
          <p:cNvSpPr/>
          <p:nvPr/>
        </p:nvSpPr>
        <p:spPr>
          <a:xfrm>
            <a:off x="3607197" y="1470645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직사각형 2">
            <a:extLst>
              <a:ext uri="{FF2B5EF4-FFF2-40B4-BE49-F238E27FC236}">
                <a16:creationId xmlns:a16="http://schemas.microsoft.com/office/drawing/2014/main" id="{C0A7E8B1-0A2E-4C91-B4E0-3F07FA68F9B8}"/>
              </a:ext>
            </a:extLst>
          </p:cNvPr>
          <p:cNvSpPr/>
          <p:nvPr/>
        </p:nvSpPr>
        <p:spPr>
          <a:xfrm>
            <a:off x="3659182" y="155421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น้อยกว่า</a:t>
            </a:r>
          </a:p>
          <a:p>
            <a:pPr lvl="0" algn="ctr"/>
            <a:r>
              <a:rPr lang="th-TH" altLang="ko-KR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60</a:t>
            </a:r>
          </a:p>
        </p:txBody>
      </p:sp>
      <p:sp>
        <p:nvSpPr>
          <p:cNvPr id="110" name="직사각형 2">
            <a:extLst>
              <a:ext uri="{FF2B5EF4-FFF2-40B4-BE49-F238E27FC236}">
                <a16:creationId xmlns:a16="http://schemas.microsoft.com/office/drawing/2014/main" id="{EDA3AA7C-58B3-43A2-BCC5-A0090C18F28A}"/>
              </a:ext>
            </a:extLst>
          </p:cNvPr>
          <p:cNvSpPr/>
          <p:nvPr/>
        </p:nvSpPr>
        <p:spPr>
          <a:xfrm>
            <a:off x="3676204" y="154626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60</a:t>
            </a:r>
            <a:r>
              <a:rPr lang="en-US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- 69.99</a:t>
            </a:r>
          </a:p>
        </p:txBody>
      </p:sp>
      <p:sp>
        <p:nvSpPr>
          <p:cNvPr id="112" name="Rounded Rectangle 9">
            <a:extLst>
              <a:ext uri="{FF2B5EF4-FFF2-40B4-BE49-F238E27FC236}">
                <a16:creationId xmlns:a16="http://schemas.microsoft.com/office/drawing/2014/main" id="{049ABB0F-2F81-4533-80E7-04E8B4D2FDD0}"/>
              </a:ext>
            </a:extLst>
          </p:cNvPr>
          <p:cNvSpPr/>
          <p:nvPr/>
        </p:nvSpPr>
        <p:spPr>
          <a:xfrm rot="2700000">
            <a:off x="3144647" y="260989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Rounded Rectangle 21">
            <a:extLst>
              <a:ext uri="{FF2B5EF4-FFF2-40B4-BE49-F238E27FC236}">
                <a16:creationId xmlns:a16="http://schemas.microsoft.com/office/drawing/2014/main" id="{0095B5AB-FA19-457A-845C-2C848377C617}"/>
              </a:ext>
            </a:extLst>
          </p:cNvPr>
          <p:cNvSpPr/>
          <p:nvPr/>
        </p:nvSpPr>
        <p:spPr>
          <a:xfrm rot="2700000">
            <a:off x="3130231" y="1616730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직사각형 63">
            <a:extLst>
              <a:ext uri="{FF2B5EF4-FFF2-40B4-BE49-F238E27FC236}">
                <a16:creationId xmlns:a16="http://schemas.microsoft.com/office/drawing/2014/main" id="{F1D4E67F-1EE4-4F7C-86AC-B2F2F9647775}"/>
              </a:ext>
            </a:extLst>
          </p:cNvPr>
          <p:cNvSpPr/>
          <p:nvPr/>
        </p:nvSpPr>
        <p:spPr>
          <a:xfrm>
            <a:off x="8354752" y="5522465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ขึ้นไป</a:t>
            </a:r>
            <a:endParaRPr lang="th-TH" sz="28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7" name="직사각형 2">
            <a:extLst>
              <a:ext uri="{FF2B5EF4-FFF2-40B4-BE49-F238E27FC236}">
                <a16:creationId xmlns:a16="http://schemas.microsoft.com/office/drawing/2014/main" id="{D33C3974-EA5B-458B-9BA5-D14333D65FD7}"/>
              </a:ext>
            </a:extLst>
          </p:cNvPr>
          <p:cNvSpPr/>
          <p:nvPr/>
        </p:nvSpPr>
        <p:spPr>
          <a:xfrm>
            <a:off x="8354752" y="4174980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</a:t>
            </a:r>
          </a:p>
          <a:p>
            <a:pPr lvl="0" algn="ctr"/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.00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en-US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9.99</a:t>
            </a:r>
            <a:endParaRPr lang="th-TH" sz="28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9" name="Rounded Rectangle 23">
            <a:extLst>
              <a:ext uri="{FF2B5EF4-FFF2-40B4-BE49-F238E27FC236}">
                <a16:creationId xmlns:a16="http://schemas.microsoft.com/office/drawing/2014/main" id="{21A92FCA-B293-4D75-8B92-7B2D79260C87}"/>
              </a:ext>
            </a:extLst>
          </p:cNvPr>
          <p:cNvSpPr/>
          <p:nvPr/>
        </p:nvSpPr>
        <p:spPr>
          <a:xfrm rot="18900000" flipH="1">
            <a:off x="7562574" y="569106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Rounded Rectangle 24">
            <a:extLst>
              <a:ext uri="{FF2B5EF4-FFF2-40B4-BE49-F238E27FC236}">
                <a16:creationId xmlns:a16="http://schemas.microsoft.com/office/drawing/2014/main" id="{E492EAA1-EDB0-4BF6-8330-7AF968C51DF6}"/>
              </a:ext>
            </a:extLst>
          </p:cNvPr>
          <p:cNvSpPr/>
          <p:nvPr/>
        </p:nvSpPr>
        <p:spPr>
          <a:xfrm rot="18900000" flipH="1">
            <a:off x="7832438" y="569107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Rounded Rectangle 26">
            <a:extLst>
              <a:ext uri="{FF2B5EF4-FFF2-40B4-BE49-F238E27FC236}">
                <a16:creationId xmlns:a16="http://schemas.microsoft.com/office/drawing/2014/main" id="{89D04428-F9C0-44CB-8C63-547BF4082A7E}"/>
              </a:ext>
            </a:extLst>
          </p:cNvPr>
          <p:cNvSpPr/>
          <p:nvPr/>
        </p:nvSpPr>
        <p:spPr>
          <a:xfrm rot="18900000" flipH="1">
            <a:off x="7562574" y="4333703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2" name="Rounded Rectangle 27">
            <a:extLst>
              <a:ext uri="{FF2B5EF4-FFF2-40B4-BE49-F238E27FC236}">
                <a16:creationId xmlns:a16="http://schemas.microsoft.com/office/drawing/2014/main" id="{80550C5D-D960-4941-86CC-C528F74B27BA}"/>
              </a:ext>
            </a:extLst>
          </p:cNvPr>
          <p:cNvSpPr/>
          <p:nvPr/>
        </p:nvSpPr>
        <p:spPr>
          <a:xfrm rot="18900000" flipH="1">
            <a:off x="7832438" y="433371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14650-2B3F-4B1A-82CE-A386379B1842}"/>
              </a:ext>
            </a:extLst>
          </p:cNvPr>
          <p:cNvSpPr/>
          <p:nvPr/>
        </p:nvSpPr>
        <p:spPr>
          <a:xfrm>
            <a:off x="3410984" y="5837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291801-9041-483D-A747-283D4FBE0CE7}"/>
              </a:ext>
            </a:extLst>
          </p:cNvPr>
          <p:cNvSpPr/>
          <p:nvPr/>
        </p:nvSpPr>
        <p:spPr>
          <a:xfrm>
            <a:off x="8086913" y="89342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EC632A-BEAE-49A4-AB63-8F5E01747554}"/>
              </a:ext>
            </a:extLst>
          </p:cNvPr>
          <p:cNvSpPr/>
          <p:nvPr/>
        </p:nvSpPr>
        <p:spPr>
          <a:xfrm>
            <a:off x="3358343" y="1486776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BAF7B5-E03F-4CD2-81C6-994A8D029B3E}"/>
              </a:ext>
            </a:extLst>
          </p:cNvPr>
          <p:cNvSpPr/>
          <p:nvPr/>
        </p:nvSpPr>
        <p:spPr>
          <a:xfrm>
            <a:off x="3352521" y="281806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078B3DE-A8F2-42CD-BCFE-5AAA99866FB1}"/>
              </a:ext>
            </a:extLst>
          </p:cNvPr>
          <p:cNvSpPr/>
          <p:nvPr/>
        </p:nvSpPr>
        <p:spPr>
          <a:xfrm>
            <a:off x="3384462" y="4183898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5D8C87A-3992-4C87-8FBC-40532C22AB86}"/>
              </a:ext>
            </a:extLst>
          </p:cNvPr>
          <p:cNvSpPr/>
          <p:nvPr/>
        </p:nvSpPr>
        <p:spPr>
          <a:xfrm>
            <a:off x="3350614" y="552930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3D6EF-C1E5-465D-AC7E-3D6B91276A69}"/>
              </a:ext>
            </a:extLst>
          </p:cNvPr>
          <p:cNvSpPr/>
          <p:nvPr/>
        </p:nvSpPr>
        <p:spPr>
          <a:xfrm>
            <a:off x="239116" y="733579"/>
            <a:ext cx="2457656" cy="507831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16</a:t>
            </a:r>
            <a:r>
              <a:rPr lang="th-TH" sz="36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.ร้อยละความสำเร็จของงาน</a:t>
            </a:r>
            <a:r>
              <a:rPr lang="th-TH" sz="3600" b="1" spc="-10" dirty="0" err="1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อื่นๆ</a:t>
            </a:r>
            <a:r>
              <a:rPr lang="th-TH" sz="36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ที่ได้รับมอบหมาย (เลขาธิการส.ป.ก. เป็น</a:t>
            </a:r>
          </a:p>
          <a:p>
            <a:pPr lvl="0" algn="ctr"/>
            <a:r>
              <a:rPr lang="th-TH" sz="36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ผู้พิจารณา)</a:t>
            </a:r>
          </a:p>
          <a:p>
            <a:pPr lvl="0" algn="ctr"/>
            <a:r>
              <a:rPr lang="th-TH" sz="3600" b="1" spc="-1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(5)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A3DAD4-64EA-455F-AC56-5C93ACA37E33}"/>
              </a:ext>
            </a:extLst>
          </p:cNvPr>
          <p:cNvSpPr/>
          <p:nvPr/>
        </p:nvSpPr>
        <p:spPr>
          <a:xfrm>
            <a:off x="8084535" y="151729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9526330-0C8E-480A-B2F1-0877A6340A60}"/>
              </a:ext>
            </a:extLst>
          </p:cNvPr>
          <p:cNvSpPr/>
          <p:nvPr/>
        </p:nvSpPr>
        <p:spPr>
          <a:xfrm>
            <a:off x="8060925" y="2814459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29883FD-A5D7-4CCE-BCC2-3981C186E2C0}"/>
              </a:ext>
            </a:extLst>
          </p:cNvPr>
          <p:cNvSpPr/>
          <p:nvPr/>
        </p:nvSpPr>
        <p:spPr>
          <a:xfrm>
            <a:off x="8034777" y="416822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49D074C-5360-4321-88F8-C16A4AEF8C7D}"/>
              </a:ext>
            </a:extLst>
          </p:cNvPr>
          <p:cNvSpPr/>
          <p:nvPr/>
        </p:nvSpPr>
        <p:spPr>
          <a:xfrm>
            <a:off x="8034777" y="554556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03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2F3DEB05-6281-45F9-AE32-BFEB567E66FE}"/>
              </a:ext>
            </a:extLst>
          </p:cNvPr>
          <p:cNvSpPr txBox="1">
            <a:spLocks/>
          </p:cNvSpPr>
          <p:nvPr/>
        </p:nvSpPr>
        <p:spPr>
          <a:xfrm>
            <a:off x="0" y="-717972"/>
            <a:ext cx="12026337" cy="2567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4000" b="1" dirty="0">
              <a:solidFill>
                <a:prstClr val="black">
                  <a:lumMod val="85000"/>
                  <a:lumOff val="15000"/>
                </a:prst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sz="4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วัดเฉพาะรอบ 2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  <a:p>
            <a:pPr lvl="0"/>
            <a:r>
              <a:rPr lang="th-TH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ระดับความสำเร็จในการให้บริการศูนย์บริการประชาชน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CD6720-FA73-4B23-BCB1-3FF3508768E8}"/>
              </a:ext>
            </a:extLst>
          </p:cNvPr>
          <p:cNvSpPr/>
          <p:nvPr/>
        </p:nvSpPr>
        <p:spPr>
          <a:xfrm>
            <a:off x="3324940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E62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FEB9C56-10AE-4092-BA42-69798458A980}"/>
              </a:ext>
            </a:extLst>
          </p:cNvPr>
          <p:cNvSpPr/>
          <p:nvPr/>
        </p:nvSpPr>
        <p:spPr>
          <a:xfrm>
            <a:off x="5511728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FBA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7DCB5C-B231-44B0-A05F-FDBCC5B59266}"/>
              </a:ext>
            </a:extLst>
          </p:cNvPr>
          <p:cNvSpPr/>
          <p:nvPr/>
        </p:nvSpPr>
        <p:spPr>
          <a:xfrm>
            <a:off x="76985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7A3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BACB456-BA25-4723-9379-1AD31F96D1FE}"/>
              </a:ext>
            </a:extLst>
          </p:cNvPr>
          <p:cNvSpPr/>
          <p:nvPr/>
        </p:nvSpPr>
        <p:spPr>
          <a:xfrm>
            <a:off x="9885307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0680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Chevron 92">
            <a:extLst>
              <a:ext uri="{FF2B5EF4-FFF2-40B4-BE49-F238E27FC236}">
                <a16:creationId xmlns:a16="http://schemas.microsoft.com/office/drawing/2014/main" id="{F503AC71-C9E7-4C63-8F2A-B171C09002AF}"/>
              </a:ext>
            </a:extLst>
          </p:cNvPr>
          <p:cNvSpPr/>
          <p:nvPr/>
        </p:nvSpPr>
        <p:spPr>
          <a:xfrm>
            <a:off x="5011241" y="2621131"/>
            <a:ext cx="182339" cy="428055"/>
          </a:xfrm>
          <a:prstGeom prst="chevron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Chevron 93">
            <a:extLst>
              <a:ext uri="{FF2B5EF4-FFF2-40B4-BE49-F238E27FC236}">
                <a16:creationId xmlns:a16="http://schemas.microsoft.com/office/drawing/2014/main" id="{641828B5-8202-454B-92A9-D4BCB342E97D}"/>
              </a:ext>
            </a:extLst>
          </p:cNvPr>
          <p:cNvSpPr/>
          <p:nvPr/>
        </p:nvSpPr>
        <p:spPr>
          <a:xfrm>
            <a:off x="7198029" y="2621130"/>
            <a:ext cx="182339" cy="428055"/>
          </a:xfrm>
          <a:prstGeom prst="chevron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Chevron 94">
            <a:extLst>
              <a:ext uri="{FF2B5EF4-FFF2-40B4-BE49-F238E27FC236}">
                <a16:creationId xmlns:a16="http://schemas.microsoft.com/office/drawing/2014/main" id="{33233A93-A55C-452C-A21A-C90F1992F6C3}"/>
              </a:ext>
            </a:extLst>
          </p:cNvPr>
          <p:cNvSpPr/>
          <p:nvPr/>
        </p:nvSpPr>
        <p:spPr>
          <a:xfrm>
            <a:off x="9384818" y="2621129"/>
            <a:ext cx="182339" cy="428055"/>
          </a:xfrm>
          <a:prstGeom prst="chevron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EA6BCD7D-5367-41E5-8BE4-A7D541780D31}"/>
              </a:ext>
            </a:extLst>
          </p:cNvPr>
          <p:cNvSpPr/>
          <p:nvPr/>
        </p:nvSpPr>
        <p:spPr>
          <a:xfrm>
            <a:off x="1224716" y="2151083"/>
            <a:ext cx="1368153" cy="1368153"/>
          </a:xfrm>
          <a:prstGeom prst="ellipse">
            <a:avLst/>
          </a:prstGeom>
          <a:solidFill>
            <a:sysClr val="window" lastClr="FFFFFF"/>
          </a:solidFill>
          <a:ln w="127000" cap="flat" cmpd="sng" algn="ctr">
            <a:solidFill>
              <a:srgbClr val="2C2F4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Chevron 92">
            <a:extLst>
              <a:ext uri="{FF2B5EF4-FFF2-40B4-BE49-F238E27FC236}">
                <a16:creationId xmlns:a16="http://schemas.microsoft.com/office/drawing/2014/main" id="{40C049B5-306B-4570-9E23-9A29C6D890D6}"/>
              </a:ext>
            </a:extLst>
          </p:cNvPr>
          <p:cNvSpPr/>
          <p:nvPr/>
        </p:nvSpPr>
        <p:spPr>
          <a:xfrm>
            <a:off x="2911017" y="2621131"/>
            <a:ext cx="182339" cy="428055"/>
          </a:xfrm>
          <a:prstGeom prst="chevron">
            <a:avLst/>
          </a:pr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6FAF79B-4054-4E54-A401-4C17B8BC4644}"/>
              </a:ext>
            </a:extLst>
          </p:cNvPr>
          <p:cNvSpPr/>
          <p:nvPr/>
        </p:nvSpPr>
        <p:spPr>
          <a:xfrm>
            <a:off x="1664627" y="220644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2C2F45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 </a:t>
            </a:r>
            <a:endParaRPr lang="th-TH" sz="6000" dirty="0">
              <a:solidFill>
                <a:srgbClr val="2C2F4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F173B7F-07A9-4218-810F-2D1D37D606C1}"/>
              </a:ext>
            </a:extLst>
          </p:cNvPr>
          <p:cNvSpPr/>
          <p:nvPr/>
        </p:nvSpPr>
        <p:spPr>
          <a:xfrm>
            <a:off x="3721568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2 </a:t>
            </a:r>
            <a:endParaRPr lang="th-TH" sz="6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1D200D-B2AC-4A59-8775-876EC392D4FD}"/>
              </a:ext>
            </a:extLst>
          </p:cNvPr>
          <p:cNvSpPr/>
          <p:nvPr/>
        </p:nvSpPr>
        <p:spPr>
          <a:xfrm>
            <a:off x="5908356" y="2206441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BA200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3 </a:t>
            </a:r>
            <a:endParaRPr lang="th-TH" sz="6000" dirty="0">
              <a:solidFill>
                <a:srgbClr val="FBA200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3354CD-18F4-4764-8CF0-62899E1D6FE5}"/>
              </a:ext>
            </a:extLst>
          </p:cNvPr>
          <p:cNvSpPr/>
          <p:nvPr/>
        </p:nvSpPr>
        <p:spPr>
          <a:xfrm>
            <a:off x="8145165" y="2239533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7A398">
                    <a:lumMod val="75000"/>
                  </a:srgb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4 </a:t>
            </a:r>
            <a:endParaRPr lang="th-TH" sz="6000" dirty="0">
              <a:solidFill>
                <a:srgbClr val="07A398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E6C68C-9404-4258-8B66-CE226EA2E32C}"/>
              </a:ext>
            </a:extLst>
          </p:cNvPr>
          <p:cNvSpPr/>
          <p:nvPr/>
        </p:nvSpPr>
        <p:spPr>
          <a:xfrm>
            <a:off x="10299991" y="2239532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5 </a:t>
            </a:r>
            <a:endParaRPr lang="th-TH" sz="6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D7DD32-6F7C-4A54-A65D-59C54A0A6D81}"/>
              </a:ext>
            </a:extLst>
          </p:cNvPr>
          <p:cNvSpPr/>
          <p:nvPr/>
        </p:nvSpPr>
        <p:spPr>
          <a:xfrm>
            <a:off x="2180548" y="4456182"/>
            <a:ext cx="9073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อยู่ระหว่างการพิจารณากำหนดเกณฑ์การให้คะแนน</a:t>
            </a:r>
            <a:endParaRPr lang="en-US" sz="4000" b="1" dirty="0">
              <a:solidFill>
                <a:prstClr val="black">
                  <a:lumMod val="85000"/>
                  <a:lumOff val="15000"/>
                </a:prst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1588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2">
            <a:extLst>
              <a:ext uri="{FF2B5EF4-FFF2-40B4-BE49-F238E27FC236}">
                <a16:creationId xmlns:a16="http://schemas.microsoft.com/office/drawing/2014/main" id="{048E23E1-2949-4AF7-A2BD-5B549651F1E6}"/>
              </a:ext>
            </a:extLst>
          </p:cNvPr>
          <p:cNvSpPr/>
          <p:nvPr/>
        </p:nvSpPr>
        <p:spPr>
          <a:xfrm rot="1218983">
            <a:off x="2800573" y="2815451"/>
            <a:ext cx="2030998" cy="203099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3178C-1BC6-461B-887E-F0A699777F8E}"/>
              </a:ext>
            </a:extLst>
          </p:cNvPr>
          <p:cNvSpPr/>
          <p:nvPr/>
        </p:nvSpPr>
        <p:spPr>
          <a:xfrm>
            <a:off x="8733" y="1737027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54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ตัวชี้วัดเสริมเฉพาะ ส.ป.ก. จังหวัด </a:t>
            </a:r>
            <a:endParaRPr lang="en-US" sz="5400" b="1" dirty="0">
              <a:solidFill>
                <a:srgbClr val="7030A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54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ที่มีคะแนนรวมต่ำกว่า 75 คะแนน </a:t>
            </a:r>
            <a:endParaRPr lang="en-US" sz="5400" b="1" dirty="0">
              <a:solidFill>
                <a:srgbClr val="7030A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8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(ส.ป.ก. จังหวัด สามารถดูคะแนนรวมของตนเองจากตาราง </a:t>
            </a:r>
            <a:r>
              <a:rPr lang="en-US" sz="28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Excel </a:t>
            </a:r>
            <a:r>
              <a:rPr lang="th-TH" sz="28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สรุปจำนวนตัวชี้วัด</a:t>
            </a:r>
            <a:r>
              <a:rPr lang="en-US" sz="28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800" b="1" dirty="0" err="1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ปท</a:t>
            </a:r>
            <a:r>
              <a:rPr lang="th-TH" sz="28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จ.)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916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C3B4F4-DD74-4989-B60F-64F7DEE7984B}"/>
              </a:ext>
            </a:extLst>
          </p:cNvPr>
          <p:cNvSpPr/>
          <p:nvPr/>
        </p:nvSpPr>
        <p:spPr>
          <a:xfrm>
            <a:off x="5702040" y="1489211"/>
            <a:ext cx="4499164" cy="23904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4427F1-1476-4B5F-A2A2-A739F0FEC22F}"/>
              </a:ext>
            </a:extLst>
          </p:cNvPr>
          <p:cNvGraphicFramePr>
            <a:graphicFrameLocks noGrp="1"/>
          </p:cNvGraphicFramePr>
          <p:nvPr/>
        </p:nvGraphicFramePr>
        <p:xfrm>
          <a:off x="5702040" y="1489211"/>
          <a:ext cx="4499167" cy="2419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70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5C82E82-BEB5-496B-BF5F-D75549123330}"/>
              </a:ext>
            </a:extLst>
          </p:cNvPr>
          <p:cNvSpPr/>
          <p:nvPr/>
        </p:nvSpPr>
        <p:spPr>
          <a:xfrm>
            <a:off x="1056758" y="1462319"/>
            <a:ext cx="4176489" cy="47773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FE0C26-917C-459E-8A00-B27225AAC04F}"/>
              </a:ext>
            </a:extLst>
          </p:cNvPr>
          <p:cNvGraphicFramePr>
            <a:graphicFrameLocks noGrp="1"/>
          </p:cNvGraphicFramePr>
          <p:nvPr/>
        </p:nvGraphicFramePr>
        <p:xfrm>
          <a:off x="1056756" y="1462323"/>
          <a:ext cx="4176491" cy="4777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697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3A315C74-FCAE-49DA-8404-2687413AD095}"/>
              </a:ext>
            </a:extLst>
          </p:cNvPr>
          <p:cNvSpPr>
            <a:spLocks noChangeAspect="1"/>
          </p:cNvSpPr>
          <p:nvPr/>
        </p:nvSpPr>
        <p:spPr>
          <a:xfrm rot="2700000">
            <a:off x="6445660" y="940874"/>
            <a:ext cx="287972" cy="124178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13EA0C04-7995-48A9-A1B0-4134245F4DB2}"/>
              </a:ext>
            </a:extLst>
          </p:cNvPr>
          <p:cNvSpPr>
            <a:spLocks noChangeAspect="1"/>
          </p:cNvSpPr>
          <p:nvPr/>
        </p:nvSpPr>
        <p:spPr>
          <a:xfrm rot="2700000">
            <a:off x="3126439" y="112770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158A48-FF95-4B14-851E-87C1A9A88864}"/>
              </a:ext>
            </a:extLst>
          </p:cNvPr>
          <p:cNvGraphicFramePr>
            <a:graphicFrameLocks noGrp="1"/>
          </p:cNvGraphicFramePr>
          <p:nvPr/>
        </p:nvGraphicFramePr>
        <p:xfrm>
          <a:off x="1172477" y="2798305"/>
          <a:ext cx="3945048" cy="31483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64659">
                  <a:extLst>
                    <a:ext uri="{9D8B030D-6E8A-4147-A177-3AD203B41FA5}">
                      <a16:colId xmlns:a16="http://schemas.microsoft.com/office/drawing/2014/main" val="1004111411"/>
                    </a:ext>
                  </a:extLst>
                </a:gridCol>
                <a:gridCol w="459065">
                  <a:extLst>
                    <a:ext uri="{9D8B030D-6E8A-4147-A177-3AD203B41FA5}">
                      <a16:colId xmlns:a16="http://schemas.microsoft.com/office/drawing/2014/main" val="1701325312"/>
                    </a:ext>
                  </a:extLst>
                </a:gridCol>
                <a:gridCol w="396911">
                  <a:extLst>
                    <a:ext uri="{9D8B030D-6E8A-4147-A177-3AD203B41FA5}">
                      <a16:colId xmlns:a16="http://schemas.microsoft.com/office/drawing/2014/main" val="3665455093"/>
                    </a:ext>
                  </a:extLst>
                </a:gridCol>
                <a:gridCol w="348799">
                  <a:extLst>
                    <a:ext uri="{9D8B030D-6E8A-4147-A177-3AD203B41FA5}">
                      <a16:colId xmlns:a16="http://schemas.microsoft.com/office/drawing/2014/main" val="3901014352"/>
                    </a:ext>
                  </a:extLst>
                </a:gridCol>
                <a:gridCol w="396911">
                  <a:extLst>
                    <a:ext uri="{9D8B030D-6E8A-4147-A177-3AD203B41FA5}">
                      <a16:colId xmlns:a16="http://schemas.microsoft.com/office/drawing/2014/main" val="2320655785"/>
                    </a:ext>
                  </a:extLst>
                </a:gridCol>
                <a:gridCol w="252580">
                  <a:extLst>
                    <a:ext uri="{9D8B030D-6E8A-4147-A177-3AD203B41FA5}">
                      <a16:colId xmlns:a16="http://schemas.microsoft.com/office/drawing/2014/main" val="545333814"/>
                    </a:ext>
                  </a:extLst>
                </a:gridCol>
                <a:gridCol w="252580">
                  <a:extLst>
                    <a:ext uri="{9D8B030D-6E8A-4147-A177-3AD203B41FA5}">
                      <a16:colId xmlns:a16="http://schemas.microsoft.com/office/drawing/2014/main" val="780800"/>
                    </a:ext>
                  </a:extLst>
                </a:gridCol>
                <a:gridCol w="673543">
                  <a:extLst>
                    <a:ext uri="{9D8B030D-6E8A-4147-A177-3AD203B41FA5}">
                      <a16:colId xmlns:a16="http://schemas.microsoft.com/office/drawing/2014/main" val="2453435701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 จังหวัด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เพิ่มตัวชี้วัดเสริม</a:t>
                      </a:r>
                      <a:endParaRPr lang="th-TH" sz="14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คะแนนใหม่</a:t>
                      </a:r>
                      <a:endParaRPr lang="th-TH" sz="14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6305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 ตัวชี้วัด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ตัวชี้วัดที่ไม่มี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234559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นครนายก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4530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นครปฐม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0295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อยุธยา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5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ราชบุรี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6111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ชุมพร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870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นครศรีธรรมราช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0819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นราธิวาส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64560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ปัตตานี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6270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พังงา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3005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ระนอง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535679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6CEAD2-C651-424C-8B00-2C88F17E5FD1}"/>
              </a:ext>
            </a:extLst>
          </p:cNvPr>
          <p:cNvGraphicFramePr>
            <a:graphicFrameLocks noGrp="1"/>
          </p:cNvGraphicFramePr>
          <p:nvPr/>
        </p:nvGraphicFramePr>
        <p:xfrm>
          <a:off x="2262896" y="2184693"/>
          <a:ext cx="1764210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535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8675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42323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A031F7E-5179-4703-A51F-0214EB3F2CBC}"/>
              </a:ext>
            </a:extLst>
          </p:cNvPr>
          <p:cNvSpPr/>
          <p:nvPr/>
        </p:nvSpPr>
        <p:spPr>
          <a:xfrm>
            <a:off x="227417" y="97580"/>
            <a:ext cx="12106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ส.ป.ก. จังหวัด ที่มีคะแนนรวมต่ำกว่า 75 คะแนน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74A57C-DE20-406F-AF65-9D7DC057C088}"/>
              </a:ext>
            </a:extLst>
          </p:cNvPr>
          <p:cNvGraphicFramePr>
            <a:graphicFrameLocks noGrp="1"/>
          </p:cNvGraphicFramePr>
          <p:nvPr/>
        </p:nvGraphicFramePr>
        <p:xfrm>
          <a:off x="5780609" y="2372030"/>
          <a:ext cx="4342027" cy="12382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90672">
                  <a:extLst>
                    <a:ext uri="{9D8B030D-6E8A-4147-A177-3AD203B41FA5}">
                      <a16:colId xmlns:a16="http://schemas.microsoft.com/office/drawing/2014/main" val="1975592575"/>
                    </a:ext>
                  </a:extLst>
                </a:gridCol>
                <a:gridCol w="680375">
                  <a:extLst>
                    <a:ext uri="{9D8B030D-6E8A-4147-A177-3AD203B41FA5}">
                      <a16:colId xmlns:a16="http://schemas.microsoft.com/office/drawing/2014/main" val="4167963034"/>
                    </a:ext>
                  </a:extLst>
                </a:gridCol>
                <a:gridCol w="358744">
                  <a:extLst>
                    <a:ext uri="{9D8B030D-6E8A-4147-A177-3AD203B41FA5}">
                      <a16:colId xmlns:a16="http://schemas.microsoft.com/office/drawing/2014/main" val="365214185"/>
                    </a:ext>
                  </a:extLst>
                </a:gridCol>
                <a:gridCol w="358744">
                  <a:extLst>
                    <a:ext uri="{9D8B030D-6E8A-4147-A177-3AD203B41FA5}">
                      <a16:colId xmlns:a16="http://schemas.microsoft.com/office/drawing/2014/main" val="2310236591"/>
                    </a:ext>
                  </a:extLst>
                </a:gridCol>
                <a:gridCol w="334002">
                  <a:extLst>
                    <a:ext uri="{9D8B030D-6E8A-4147-A177-3AD203B41FA5}">
                      <a16:colId xmlns:a16="http://schemas.microsoft.com/office/drawing/2014/main" val="2927242458"/>
                    </a:ext>
                  </a:extLst>
                </a:gridCol>
                <a:gridCol w="277605">
                  <a:extLst>
                    <a:ext uri="{9D8B030D-6E8A-4147-A177-3AD203B41FA5}">
                      <a16:colId xmlns:a16="http://schemas.microsoft.com/office/drawing/2014/main" val="1616787468"/>
                    </a:ext>
                  </a:extLst>
                </a:gridCol>
                <a:gridCol w="749141">
                  <a:extLst>
                    <a:ext uri="{9D8B030D-6E8A-4147-A177-3AD203B41FA5}">
                      <a16:colId xmlns:a16="http://schemas.microsoft.com/office/drawing/2014/main" val="2988341328"/>
                    </a:ext>
                  </a:extLst>
                </a:gridCol>
                <a:gridCol w="692744">
                  <a:extLst>
                    <a:ext uri="{9D8B030D-6E8A-4147-A177-3AD203B41FA5}">
                      <a16:colId xmlns:a16="http://schemas.microsoft.com/office/drawing/2014/main" val="2189348022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 จังหวัด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เพิ่มตัวชี้วัดเสริม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คะแนนใหม่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402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12 ตัวชี้วัด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ตัวชี้วัดที่ไม่มี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67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ปทุมธานี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494637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76B84D-39DB-4592-8DEF-B29EF4774ECB}"/>
              </a:ext>
            </a:extLst>
          </p:cNvPr>
          <p:cNvGraphicFramePr>
            <a:graphicFrameLocks noGrp="1"/>
          </p:cNvGraphicFramePr>
          <p:nvPr/>
        </p:nvGraphicFramePr>
        <p:xfrm>
          <a:off x="7201181" y="1868891"/>
          <a:ext cx="1636579" cy="383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425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5154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833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5201A31-A439-4F30-8C35-D6426C69B0CA}"/>
              </a:ext>
            </a:extLst>
          </p:cNvPr>
          <p:cNvSpPr/>
          <p:nvPr/>
        </p:nvSpPr>
        <p:spPr>
          <a:xfrm>
            <a:off x="6683245" y="4206031"/>
            <a:ext cx="4499164" cy="23904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124C629-96A5-4F3E-B468-9ED2B8A27ADD}"/>
              </a:ext>
            </a:extLst>
          </p:cNvPr>
          <p:cNvGraphicFramePr>
            <a:graphicFrameLocks noGrp="1"/>
          </p:cNvGraphicFramePr>
          <p:nvPr/>
        </p:nvGraphicFramePr>
        <p:xfrm>
          <a:off x="6048797" y="4206031"/>
          <a:ext cx="5133616" cy="2419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70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Block Arc 14">
            <a:extLst>
              <a:ext uri="{FF2B5EF4-FFF2-40B4-BE49-F238E27FC236}">
                <a16:creationId xmlns:a16="http://schemas.microsoft.com/office/drawing/2014/main" id="{3D85387B-B652-454D-A69C-B582DCB37FC3}"/>
              </a:ext>
            </a:extLst>
          </p:cNvPr>
          <p:cNvSpPr>
            <a:spLocks noChangeAspect="1"/>
          </p:cNvSpPr>
          <p:nvPr/>
        </p:nvSpPr>
        <p:spPr>
          <a:xfrm rot="2700000">
            <a:off x="10598069" y="3680103"/>
            <a:ext cx="287972" cy="124178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81E41BA-FB9E-4553-9D16-02D3A7599038}"/>
              </a:ext>
            </a:extLst>
          </p:cNvPr>
          <p:cNvGraphicFramePr>
            <a:graphicFrameLocks noGrp="1"/>
          </p:cNvGraphicFramePr>
          <p:nvPr/>
        </p:nvGraphicFramePr>
        <p:xfrm>
          <a:off x="7817195" y="4570862"/>
          <a:ext cx="1636579" cy="383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425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5154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833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D46066D-90F3-4296-97EC-73DC2CF06D72}"/>
              </a:ext>
            </a:extLst>
          </p:cNvPr>
          <p:cNvGraphicFramePr>
            <a:graphicFrameLocks noGrp="1"/>
          </p:cNvGraphicFramePr>
          <p:nvPr/>
        </p:nvGraphicFramePr>
        <p:xfrm>
          <a:off x="6179825" y="5266579"/>
          <a:ext cx="4871559" cy="11226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9122">
                  <a:extLst>
                    <a:ext uri="{9D8B030D-6E8A-4147-A177-3AD203B41FA5}">
                      <a16:colId xmlns:a16="http://schemas.microsoft.com/office/drawing/2014/main" val="3833470496"/>
                    </a:ext>
                  </a:extLst>
                </a:gridCol>
                <a:gridCol w="640996">
                  <a:extLst>
                    <a:ext uri="{9D8B030D-6E8A-4147-A177-3AD203B41FA5}">
                      <a16:colId xmlns:a16="http://schemas.microsoft.com/office/drawing/2014/main" val="3855061621"/>
                    </a:ext>
                  </a:extLst>
                </a:gridCol>
                <a:gridCol w="337979">
                  <a:extLst>
                    <a:ext uri="{9D8B030D-6E8A-4147-A177-3AD203B41FA5}">
                      <a16:colId xmlns:a16="http://schemas.microsoft.com/office/drawing/2014/main" val="1381626425"/>
                    </a:ext>
                  </a:extLst>
                </a:gridCol>
                <a:gridCol w="337979">
                  <a:extLst>
                    <a:ext uri="{9D8B030D-6E8A-4147-A177-3AD203B41FA5}">
                      <a16:colId xmlns:a16="http://schemas.microsoft.com/office/drawing/2014/main" val="3752083255"/>
                    </a:ext>
                  </a:extLst>
                </a:gridCol>
                <a:gridCol w="314670">
                  <a:extLst>
                    <a:ext uri="{9D8B030D-6E8A-4147-A177-3AD203B41FA5}">
                      <a16:colId xmlns:a16="http://schemas.microsoft.com/office/drawing/2014/main" val="2096973017"/>
                    </a:ext>
                  </a:extLst>
                </a:gridCol>
                <a:gridCol w="314670">
                  <a:extLst>
                    <a:ext uri="{9D8B030D-6E8A-4147-A177-3AD203B41FA5}">
                      <a16:colId xmlns:a16="http://schemas.microsoft.com/office/drawing/2014/main" val="3120402786"/>
                    </a:ext>
                  </a:extLst>
                </a:gridCol>
                <a:gridCol w="276760">
                  <a:extLst>
                    <a:ext uri="{9D8B030D-6E8A-4147-A177-3AD203B41FA5}">
                      <a16:colId xmlns:a16="http://schemas.microsoft.com/office/drawing/2014/main" val="2380073401"/>
                    </a:ext>
                  </a:extLst>
                </a:gridCol>
                <a:gridCol w="585668">
                  <a:extLst>
                    <a:ext uri="{9D8B030D-6E8A-4147-A177-3AD203B41FA5}">
                      <a16:colId xmlns:a16="http://schemas.microsoft.com/office/drawing/2014/main" val="3208471117"/>
                    </a:ext>
                  </a:extLst>
                </a:gridCol>
                <a:gridCol w="291360">
                  <a:extLst>
                    <a:ext uri="{9D8B030D-6E8A-4147-A177-3AD203B41FA5}">
                      <a16:colId xmlns:a16="http://schemas.microsoft.com/office/drawing/2014/main" val="650833510"/>
                    </a:ext>
                  </a:extLst>
                </a:gridCol>
                <a:gridCol w="932355">
                  <a:extLst>
                    <a:ext uri="{9D8B030D-6E8A-4147-A177-3AD203B41FA5}">
                      <a16:colId xmlns:a16="http://schemas.microsoft.com/office/drawing/2014/main" val="346365346"/>
                    </a:ext>
                  </a:extLst>
                </a:gridCol>
              </a:tblGrid>
              <a:tr h="1905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 จังหวัด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เพิ่มตัวชี้วัดเสริม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คะแนนใหม่</a:t>
                      </a:r>
                      <a:endParaRPr lang="th-TH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80143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 ตัวชี้วัด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ตัวชี้วัดที่ไม่มี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19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สิงห์บุรี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073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อ่างทอง 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700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8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3CCD6-B920-4BB0-BB04-84939BA4CE5A}"/>
              </a:ext>
            </a:extLst>
          </p:cNvPr>
          <p:cNvSpPr/>
          <p:nvPr/>
        </p:nvSpPr>
        <p:spPr>
          <a:xfrm>
            <a:off x="5615709" y="2590801"/>
            <a:ext cx="6576291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1CD6C-5517-42B3-BA17-FEFE32B61B1A}"/>
              </a:ext>
            </a:extLst>
          </p:cNvPr>
          <p:cNvSpPr/>
          <p:nvPr/>
        </p:nvSpPr>
        <p:spPr>
          <a:xfrm>
            <a:off x="5615708" y="2690092"/>
            <a:ext cx="6576291" cy="14778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060C4-F643-49C3-9254-16832A19364D}"/>
              </a:ext>
            </a:extLst>
          </p:cNvPr>
          <p:cNvSpPr/>
          <p:nvPr/>
        </p:nvSpPr>
        <p:spPr>
          <a:xfrm>
            <a:off x="4401880" y="2690092"/>
            <a:ext cx="8267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กรอบการประเมินผลการปฏิบัติราชการฯ 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ของปฏิรูปที่ดินจังหวัด พ.ศ. 2563</a:t>
            </a:r>
          </a:p>
          <a:p>
            <a:pPr algn="ctr"/>
            <a:endParaRPr lang="th-TH" sz="4000" b="1" dirty="0">
              <a:solidFill>
                <a:schemeClr val="bg1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747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2BF005-63B5-4572-962A-2FECDC999902}"/>
              </a:ext>
            </a:extLst>
          </p:cNvPr>
          <p:cNvGrpSpPr/>
          <p:nvPr/>
        </p:nvGrpSpPr>
        <p:grpSpPr>
          <a:xfrm>
            <a:off x="2326520" y="1780360"/>
            <a:ext cx="2504307" cy="4571550"/>
            <a:chOff x="540344" y="1917304"/>
            <a:chExt cx="2504307" cy="4571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48F52B-4737-4753-A492-1D14ED2BA644}"/>
                </a:ext>
              </a:extLst>
            </p:cNvPr>
            <p:cNvSpPr/>
            <p:nvPr/>
          </p:nvSpPr>
          <p:spPr>
            <a:xfrm>
              <a:off x="540344" y="4089068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7CC5C9A-3DDE-454F-BD0D-66330CDEBE07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7F23B44D-3994-480B-8AF2-9F4E39BCFEF3}"/>
                </a:ext>
              </a:extLst>
            </p:cNvPr>
            <p:cNvSpPr/>
            <p:nvPr/>
          </p:nvSpPr>
          <p:spPr>
            <a:xfrm rot="10800000">
              <a:off x="776651" y="594009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D718A301-8213-468B-BB90-169DA8C7AB80}"/>
                </a:ext>
              </a:extLst>
            </p:cNvPr>
            <p:cNvSpPr/>
            <p:nvPr/>
          </p:nvSpPr>
          <p:spPr>
            <a:xfrm>
              <a:off x="540344" y="3322498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5ABC8-2048-49B9-9EF6-8C7841CE7CA2}"/>
              </a:ext>
            </a:extLst>
          </p:cNvPr>
          <p:cNvGrpSpPr/>
          <p:nvPr/>
        </p:nvGrpSpPr>
        <p:grpSpPr>
          <a:xfrm>
            <a:off x="4742187" y="1780360"/>
            <a:ext cx="2463168" cy="4580983"/>
            <a:chOff x="560320" y="1917304"/>
            <a:chExt cx="2463168" cy="458098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329877-63E2-43B5-A6FF-4CC5A28E9107}"/>
                </a:ext>
              </a:extLst>
            </p:cNvPr>
            <p:cNvSpPr/>
            <p:nvPr/>
          </p:nvSpPr>
          <p:spPr>
            <a:xfrm>
              <a:off x="560320" y="3914109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6D9A34E-39C3-4D1F-BF6E-063FC7F1949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D9E68232-405B-44A5-B00C-067D5A01A083}"/>
                </a:ext>
              </a:extLst>
            </p:cNvPr>
            <p:cNvSpPr/>
            <p:nvPr/>
          </p:nvSpPr>
          <p:spPr>
            <a:xfrm rot="10800000">
              <a:off x="755488" y="5949529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E8C055B5-9E48-4FE7-A1BA-6E492B50E383}"/>
                </a:ext>
              </a:extLst>
            </p:cNvPr>
            <p:cNvSpPr/>
            <p:nvPr/>
          </p:nvSpPr>
          <p:spPr>
            <a:xfrm>
              <a:off x="560320" y="3147539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2593E-0443-4553-BEAA-60DA2324CBC0}"/>
              </a:ext>
            </a:extLst>
          </p:cNvPr>
          <p:cNvGrpSpPr/>
          <p:nvPr/>
        </p:nvGrpSpPr>
        <p:grpSpPr>
          <a:xfrm>
            <a:off x="7156974" y="1780360"/>
            <a:ext cx="2470222" cy="4595971"/>
            <a:chOff x="553178" y="1917304"/>
            <a:chExt cx="2470222" cy="4595971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D3D67AD-DB0D-4BCD-9C47-40EED35D0F5C}"/>
                </a:ext>
              </a:extLst>
            </p:cNvPr>
            <p:cNvSpPr/>
            <p:nvPr/>
          </p:nvSpPr>
          <p:spPr>
            <a:xfrm>
              <a:off x="553178" y="3961634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C8D99D3-7328-4927-B91E-030C911C3A33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5B3C6428-714B-4BEE-8A6B-C08898931E35}"/>
                </a:ext>
              </a:extLst>
            </p:cNvPr>
            <p:cNvSpPr/>
            <p:nvPr/>
          </p:nvSpPr>
          <p:spPr>
            <a:xfrm rot="10800000">
              <a:off x="752106" y="5964517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F76C07D3-97D5-4F0E-9458-F38F526CEC5B}"/>
                </a:ext>
              </a:extLst>
            </p:cNvPr>
            <p:cNvSpPr/>
            <p:nvPr/>
          </p:nvSpPr>
          <p:spPr>
            <a:xfrm>
              <a:off x="562412" y="3206778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C45BDFF1-5539-47B7-B292-28372909A427}"/>
              </a:ext>
            </a:extLst>
          </p:cNvPr>
          <p:cNvGrpSpPr/>
          <p:nvPr/>
        </p:nvGrpSpPr>
        <p:grpSpPr>
          <a:xfrm>
            <a:off x="-53639" y="1780360"/>
            <a:ext cx="2465917" cy="4571550"/>
            <a:chOff x="557570" y="1917304"/>
            <a:chExt cx="2465917" cy="4571550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EE378CD5-C1D3-4CE7-9152-5DDD84EA300C}"/>
                </a:ext>
              </a:extLst>
            </p:cNvPr>
            <p:cNvSpPr/>
            <p:nvPr/>
          </p:nvSpPr>
          <p:spPr>
            <a:xfrm>
              <a:off x="557570" y="3925739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D045387-6A99-405F-A29C-E0331DDFBE0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71BF3FA3-85C7-44BA-A453-AC045A75BF1D}"/>
                </a:ext>
              </a:extLst>
            </p:cNvPr>
            <p:cNvSpPr/>
            <p:nvPr/>
          </p:nvSpPr>
          <p:spPr>
            <a:xfrm rot="10800000">
              <a:off x="755487" y="594009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FA59C5C5-8758-4EB1-9E94-6FA6142037F5}"/>
                </a:ext>
              </a:extLst>
            </p:cNvPr>
            <p:cNvSpPr/>
            <p:nvPr/>
          </p:nvSpPr>
          <p:spPr>
            <a:xfrm>
              <a:off x="557570" y="3159169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3" name="Group 3">
            <a:extLst>
              <a:ext uri="{FF2B5EF4-FFF2-40B4-BE49-F238E27FC236}">
                <a16:creationId xmlns:a16="http://schemas.microsoft.com/office/drawing/2014/main" id="{8704792C-3A32-4B6A-A517-E26908AF22C3}"/>
              </a:ext>
            </a:extLst>
          </p:cNvPr>
          <p:cNvGrpSpPr/>
          <p:nvPr/>
        </p:nvGrpSpPr>
        <p:grpSpPr>
          <a:xfrm>
            <a:off x="9590229" y="1780360"/>
            <a:ext cx="2470640" cy="4600370"/>
            <a:chOff x="552936" y="1917304"/>
            <a:chExt cx="2470640" cy="4600370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FAAA6E04-D901-450B-9035-F05FD3A2B570}"/>
                </a:ext>
              </a:extLst>
            </p:cNvPr>
            <p:cNvSpPr/>
            <p:nvPr/>
          </p:nvSpPr>
          <p:spPr>
            <a:xfrm>
              <a:off x="552936" y="3979770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Rounded Rectangle 5">
              <a:extLst>
                <a:ext uri="{FF2B5EF4-FFF2-40B4-BE49-F238E27FC236}">
                  <a16:creationId xmlns:a16="http://schemas.microsoft.com/office/drawing/2014/main" id="{E0D5E2EF-329B-46E9-8FED-970AF507F89E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6" name="Round Same Side Corner Rectangle 6">
              <a:extLst>
                <a:ext uri="{FF2B5EF4-FFF2-40B4-BE49-F238E27FC236}">
                  <a16:creationId xmlns:a16="http://schemas.microsoft.com/office/drawing/2014/main" id="{EE520273-9287-4226-B363-757BEF2E2F80}"/>
                </a:ext>
              </a:extLst>
            </p:cNvPr>
            <p:cNvSpPr/>
            <p:nvPr/>
          </p:nvSpPr>
          <p:spPr>
            <a:xfrm rot="10800000">
              <a:off x="755576" y="596891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Right Arrow 7">
              <a:extLst>
                <a:ext uri="{FF2B5EF4-FFF2-40B4-BE49-F238E27FC236}">
                  <a16:creationId xmlns:a16="http://schemas.microsoft.com/office/drawing/2014/main" id="{80B9B6C3-34FE-46DA-B3B7-131DDCA6054E}"/>
                </a:ext>
              </a:extLst>
            </p:cNvPr>
            <p:cNvSpPr/>
            <p:nvPr/>
          </p:nvSpPr>
          <p:spPr>
            <a:xfrm>
              <a:off x="552936" y="3213200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14C5DD2-77EA-40A0-AB99-E601CE3FA6EF}"/>
              </a:ext>
            </a:extLst>
          </p:cNvPr>
          <p:cNvSpPr/>
          <p:nvPr/>
        </p:nvSpPr>
        <p:spPr>
          <a:xfrm>
            <a:off x="186868" y="-54767"/>
            <a:ext cx="119607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60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ตัวชี้วัดเสริม </a:t>
            </a:r>
            <a:r>
              <a:rPr lang="en-US" sz="60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17</a:t>
            </a:r>
            <a:r>
              <a:rPr lang="en-US" sz="44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44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40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ระดับความสำเร็จการจัดหาที่ดินเอกชนเพื่อจัดซื้อและนำมาปฏิรูปที่ดินเพื่อเกษตรกรรม</a:t>
            </a:r>
            <a:endParaRPr lang="en-US" sz="4400" b="1" dirty="0">
              <a:solidFill>
                <a:srgbClr val="7030A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E05024-7ABA-4255-8EF1-3992E0B4B9D9}"/>
              </a:ext>
            </a:extLst>
          </p:cNvPr>
          <p:cNvSpPr/>
          <p:nvPr/>
        </p:nvSpPr>
        <p:spPr>
          <a:xfrm>
            <a:off x="254963" y="1931737"/>
            <a:ext cx="2046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จัดทำแผนการจัดหาที่ดินเอกชนเพื่อจัดซื้อที่ดินและนำมาปฏิรูปที่ดินเพื่อเกษตรกรรม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73D33E-FA19-421B-93F8-FA18B24DD1BE}"/>
              </a:ext>
            </a:extLst>
          </p:cNvPr>
          <p:cNvSpPr/>
          <p:nvPr/>
        </p:nvSpPr>
        <p:spPr>
          <a:xfrm>
            <a:off x="2612270" y="1931737"/>
            <a:ext cx="2179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จัดทำประกาศ</a:t>
            </a:r>
            <a:r>
              <a:rPr lang="en-US" b="1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ส.ป.ก.เรื่องการจัดหาที่ดินเอกชนเพื่อจัดซื้อที่ดิน และปิดประกาศไว้ </a:t>
            </a:r>
          </a:p>
          <a:p>
            <a:pPr algn="ctr">
              <a:spcAft>
                <a:spcPts val="0"/>
              </a:spcAft>
            </a:pPr>
            <a:r>
              <a:rPr lang="th-TH" b="1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ณ ที่เปิดเผย ***</a:t>
            </a:r>
            <a:endParaRPr lang="en-US" b="1" dirty="0">
              <a:solidFill>
                <a:srgbClr val="C0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90D014-D001-4C33-94A0-6D01D3154CA2}"/>
              </a:ext>
            </a:extLst>
          </p:cNvPr>
          <p:cNvSpPr/>
          <p:nvPr/>
        </p:nvSpPr>
        <p:spPr>
          <a:xfrm>
            <a:off x="4990834" y="1946554"/>
            <a:ext cx="214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แต่งตั้งคณะทำงาน</a:t>
            </a:r>
          </a:p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ระดับเจ้าหน้าที่ของ </a:t>
            </a:r>
          </a:p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ส.ป.ก.จังหวัด ไม่น้อยกว่า 3 นาย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BCDD25-52A9-4365-93AE-61B08BBD0D1C}"/>
              </a:ext>
            </a:extLst>
          </p:cNvPr>
          <p:cNvSpPr/>
          <p:nvPr/>
        </p:nvSpPr>
        <p:spPr>
          <a:xfrm>
            <a:off x="7481925" y="1946554"/>
            <a:ext cx="214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รับคำเสนอขายที่ดิน</a:t>
            </a:r>
          </a:p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จากเจ้าของที่ดิน</a:t>
            </a:r>
          </a:p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ที่มีความประสงค์</a:t>
            </a:r>
          </a:p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จะขายที่ดิน</a:t>
            </a:r>
            <a:endParaRPr lang="en-US" sz="32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5B4FFB-A3ED-48AB-A0F9-EA03C08618A1}"/>
              </a:ext>
            </a:extLst>
          </p:cNvPr>
          <p:cNvSpPr/>
          <p:nvPr/>
        </p:nvSpPr>
        <p:spPr>
          <a:xfrm>
            <a:off x="9898882" y="1946554"/>
            <a:ext cx="2055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ตรวจสอบเอกสารหลักฐาน/สภาพที่ดิน/ราคาประเมินที่ดิน/ต่อรองราคาที่ดิน</a:t>
            </a:r>
            <a:endParaRPr lang="en-US" sz="32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BDF106-C330-45A7-A548-DCE2334F1403}"/>
              </a:ext>
            </a:extLst>
          </p:cNvPr>
          <p:cNvSpPr/>
          <p:nvPr/>
        </p:nvSpPr>
        <p:spPr>
          <a:xfrm>
            <a:off x="855343" y="5737491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D6D70-518F-49ED-ADDE-E64AB7DCDCC7}"/>
              </a:ext>
            </a:extLst>
          </p:cNvPr>
          <p:cNvSpPr/>
          <p:nvPr/>
        </p:nvSpPr>
        <p:spPr>
          <a:xfrm>
            <a:off x="3198766" y="5704826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F9AB39-3E38-4B19-AC92-4F92524B1614}"/>
              </a:ext>
            </a:extLst>
          </p:cNvPr>
          <p:cNvSpPr/>
          <p:nvPr/>
        </p:nvSpPr>
        <p:spPr>
          <a:xfrm>
            <a:off x="5547903" y="5767135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3F3CAB-DE2A-431A-89B2-B20AA2F2F3B1}"/>
              </a:ext>
            </a:extLst>
          </p:cNvPr>
          <p:cNvSpPr/>
          <p:nvPr/>
        </p:nvSpPr>
        <p:spPr>
          <a:xfrm>
            <a:off x="7991841" y="5755490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0FED92-9F0E-4746-99F9-6344CB2AD997}"/>
              </a:ext>
            </a:extLst>
          </p:cNvPr>
          <p:cNvSpPr/>
          <p:nvPr/>
        </p:nvSpPr>
        <p:spPr>
          <a:xfrm>
            <a:off x="10471535" y="5767134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รอบ 2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915AEC-EBFA-49C1-8DE5-949FA387532E}"/>
              </a:ext>
            </a:extLst>
          </p:cNvPr>
          <p:cNvSpPr/>
          <p:nvPr/>
        </p:nvSpPr>
        <p:spPr>
          <a:xfrm>
            <a:off x="324425" y="320402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 </a:t>
            </a:r>
            <a:endParaRPr lang="th-TH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55883E-8FE4-4D1A-A47C-1AE65F80BBDE}"/>
              </a:ext>
            </a:extLst>
          </p:cNvPr>
          <p:cNvSpPr/>
          <p:nvPr/>
        </p:nvSpPr>
        <p:spPr>
          <a:xfrm>
            <a:off x="2686339" y="3346772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7EE51A-0AAE-4D64-B4F3-ABEB6560DAD2}"/>
              </a:ext>
            </a:extLst>
          </p:cNvPr>
          <p:cNvSpPr/>
          <p:nvPr/>
        </p:nvSpPr>
        <p:spPr>
          <a:xfrm>
            <a:off x="4990834" y="317544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B9F56F-6B07-48EF-94D0-C7E5E0B5A250}"/>
              </a:ext>
            </a:extLst>
          </p:cNvPr>
          <p:cNvSpPr/>
          <p:nvPr/>
        </p:nvSpPr>
        <p:spPr>
          <a:xfrm>
            <a:off x="7439518" y="324780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F2C01A-69E3-4169-A75D-D41833B36B96}"/>
              </a:ext>
            </a:extLst>
          </p:cNvPr>
          <p:cNvSpPr/>
          <p:nvPr/>
        </p:nvSpPr>
        <p:spPr>
          <a:xfrm>
            <a:off x="9898882" y="3245300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lang="en-US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2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88404-3BD1-49CC-A6BD-57DE0AC5EADF}"/>
              </a:ext>
            </a:extLst>
          </p:cNvPr>
          <p:cNvSpPr/>
          <p:nvPr/>
        </p:nvSpPr>
        <p:spPr>
          <a:xfrm>
            <a:off x="141951" y="3925448"/>
            <a:ext cx="2262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คณะทำงานระดับเจ้าหน้าที่พิจารณา และให้ความเห็นประกอบเพื่อนำเสนอ</a:t>
            </a:r>
            <a:endParaRPr lang="en-US" sz="16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ปฏิรูปที่ดินจังหวัด กรณีพื้นที่มีความเหมาะสม/ไม่เหมาะสม ที่จะดำเนินการจัดหาที่ดินเอกชนเพื่อการจัดซื้อ</a:t>
            </a:r>
            <a:endParaRPr lang="en-US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BF6DE4-AA13-4BFA-ADBD-ACBA1B870C88}"/>
              </a:ext>
            </a:extLst>
          </p:cNvPr>
          <p:cNvSpPr/>
          <p:nvPr/>
        </p:nvSpPr>
        <p:spPr>
          <a:xfrm>
            <a:off x="2727279" y="4128064"/>
            <a:ext cx="1984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ฏิรูปที่ดินจังหวัดพิจารณาความเหมาะสมของที่ดินที่จะดำเนินการจัดหาที่ดินเอกชนเพื่อการจัดซื้อตามแนวทางในคู่มือการจัดซื้อที่ดินเอกชน</a:t>
            </a:r>
            <a:endParaRPr lang="en-US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6779FC-06B7-4698-9D4D-F7781001E899}"/>
              </a:ext>
            </a:extLst>
          </p:cNvPr>
          <p:cNvSpPr/>
          <p:nvPr/>
        </p:nvSpPr>
        <p:spPr>
          <a:xfrm>
            <a:off x="5090018" y="4082076"/>
            <a:ext cx="2032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จัดทำสรุปการตรวจสอบสภาพแปลงที่ดินและเจรจาต่อรองราคานำเสนอคณะอนุกรรม</a:t>
            </a:r>
            <a:endParaRPr lang="en-US" sz="16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การจัดซื้อที่ดินเพื่อพิจารณา (ส.ป.ก.5-07)</a:t>
            </a:r>
            <a:endParaRPr lang="en-US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B80DA3-6C63-44D1-8FD9-AC7D93364D7F}"/>
              </a:ext>
            </a:extLst>
          </p:cNvPr>
          <p:cNvSpPr/>
          <p:nvPr/>
        </p:nvSpPr>
        <p:spPr>
          <a:xfrm>
            <a:off x="7389470" y="3930435"/>
            <a:ext cx="2267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นำเสนอคณะอนุกรรมการจัดซื้อที่ดินเพื่อพิจารณาความเหมาะสมของที่ดิน ความถูกต้องของเอกสารสิทธิ และราคาประเมินที่ดินเพื่อให้ความเห็นเกี่ยวกับราคาที่ดิน ตามรายงานสรุป</a:t>
            </a:r>
            <a:r>
              <a:rPr lang="en-US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ส.ป.ก.5-07</a:t>
            </a:r>
            <a:endParaRPr lang="en-US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36C4A-681C-45F5-ADF5-F0DACB69BA0E}"/>
              </a:ext>
            </a:extLst>
          </p:cNvPr>
          <p:cNvSpPr/>
          <p:nvPr/>
        </p:nvSpPr>
        <p:spPr>
          <a:xfrm>
            <a:off x="9746961" y="3996982"/>
            <a:ext cx="24006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นำเสนอคณะกรรมการปฏิรูปที่ดินจังหวัด/คณะอนุกรรมการโครงการและการเงิน</a:t>
            </a:r>
            <a:endParaRPr lang="en-US" sz="1600" b="1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ctr"/>
            <a:r>
              <a:rPr lang="th-TH" sz="1600" b="1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กองทุนการปฏิรูปที่ดินเพื่อเกษตรกรรม เพื่อพิจารณาให้ความเห็นชอบ/อนุมัติราคาที่ดินเพื่อการจัดซื้อ</a:t>
            </a:r>
            <a:endParaRPr lang="en-US" sz="1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8018459" y="4196030"/>
            <a:ext cx="4039687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직사각형 70">
            <a:extLst>
              <a:ext uri="{FF2B5EF4-FFF2-40B4-BE49-F238E27FC236}">
                <a16:creationId xmlns:a16="http://schemas.microsoft.com/office/drawing/2014/main" id="{BC785775-1404-4EE5-B9C3-8104E70F3F41}"/>
              </a:ext>
            </a:extLst>
          </p:cNvPr>
          <p:cNvSpPr/>
          <p:nvPr/>
        </p:nvSpPr>
        <p:spPr>
          <a:xfrm>
            <a:off x="8004575" y="5547793"/>
            <a:ext cx="4039687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8016096" y="4261303"/>
            <a:ext cx="3952446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แต่งตั้งคณะทำงานระดับเจ้าหน้าที่</a:t>
            </a:r>
            <a:endParaRPr lang="en-US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 ส.ป.ก.จังหวัด ไม่น้อยกว่า 3 นาย </a:t>
            </a:r>
            <a:endParaRPr lang="en-US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และรับคำเสนอขายที่ดินจากเจ้าของที่ดินที่มีความประสงค์จะขายที่ดิน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8" name="직사각형 2">
            <a:extLst>
              <a:ext uri="{FF2B5EF4-FFF2-40B4-BE49-F238E27FC236}">
                <a16:creationId xmlns:a16="http://schemas.microsoft.com/office/drawing/2014/main" id="{7B022FEE-9D9E-4084-BF2A-9AD67CA63E86}"/>
              </a:ext>
            </a:extLst>
          </p:cNvPr>
          <p:cNvSpPr/>
          <p:nvPr/>
        </p:nvSpPr>
        <p:spPr>
          <a:xfrm>
            <a:off x="8004575" y="5623415"/>
            <a:ext cx="3952446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ตรวจสอบเอกสารหลักฐาน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/สภาพที่ดิน/ราคาประเมินที่ดิน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/ต่อรองราคาที่ดิน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8018459" y="2850628"/>
            <a:ext cx="4039687" cy="12708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8016949" y="2922613"/>
            <a:ext cx="3952446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จัดทำประกาศสำนักงานการปฏิรูปที่ดินจังหวัด เรื่องการจัดหาที่ดินเอกชน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เพื่อจัดซื้อ และปิดประกาศไว้ ณ ที่เปิดเผย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7279817" y="4337784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7265401" y="2945786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85F8B38A-2791-41F7-8CEC-21EBB13BF90F}"/>
              </a:ext>
            </a:extLst>
          </p:cNvPr>
          <p:cNvSpPr/>
          <p:nvPr/>
        </p:nvSpPr>
        <p:spPr>
          <a:xfrm rot="2700000">
            <a:off x="7265933" y="5675112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EFA6F7-57F1-47DC-8729-CD661BF97B25}"/>
              </a:ext>
            </a:extLst>
          </p:cNvPr>
          <p:cNvCxnSpPr/>
          <p:nvPr/>
        </p:nvCxnSpPr>
        <p:spPr>
          <a:xfrm>
            <a:off x="10966180" y="778417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69">
            <a:extLst>
              <a:ext uri="{FF2B5EF4-FFF2-40B4-BE49-F238E27FC236}">
                <a16:creationId xmlns:a16="http://schemas.microsoft.com/office/drawing/2014/main" id="{35C8B77D-6B0B-416C-AC09-EB348F75ECFB}"/>
              </a:ext>
            </a:extLst>
          </p:cNvPr>
          <p:cNvSpPr/>
          <p:nvPr/>
        </p:nvSpPr>
        <p:spPr>
          <a:xfrm>
            <a:off x="8018460" y="102280"/>
            <a:ext cx="4039687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직사각형 70">
            <a:extLst>
              <a:ext uri="{FF2B5EF4-FFF2-40B4-BE49-F238E27FC236}">
                <a16:creationId xmlns:a16="http://schemas.microsoft.com/office/drawing/2014/main" id="{CFA8C476-79AF-4E6A-82FF-8D81835C907B}"/>
              </a:ext>
            </a:extLst>
          </p:cNvPr>
          <p:cNvSpPr/>
          <p:nvPr/>
        </p:nvSpPr>
        <p:spPr>
          <a:xfrm>
            <a:off x="8033119" y="1482777"/>
            <a:ext cx="4039687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직사각형 2">
            <a:extLst>
              <a:ext uri="{FF2B5EF4-FFF2-40B4-BE49-F238E27FC236}">
                <a16:creationId xmlns:a16="http://schemas.microsoft.com/office/drawing/2014/main" id="{C0A7E8B1-0A2E-4C91-B4E0-3F07FA68F9B8}"/>
              </a:ext>
            </a:extLst>
          </p:cNvPr>
          <p:cNvSpPr/>
          <p:nvPr/>
        </p:nvSpPr>
        <p:spPr>
          <a:xfrm>
            <a:off x="8016097" y="167553"/>
            <a:ext cx="3952446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altLang="ko-KR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ส.ป.ก.จังหวัด จัดทำหนังสือประสาน </a:t>
            </a:r>
            <a:endParaRPr lang="en-US" altLang="ko-KR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altLang="ko-KR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สื่อ/วิทยุท้องถิ่น เพื่อประชาสัมพันธ์ข้อมูล</a:t>
            </a:r>
            <a:endParaRPr lang="en-US" altLang="ko-KR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altLang="ko-KR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ข่าวสารจัดหาที่ดินเอกชนเพื่อจัดซื้อที่ดิน</a:t>
            </a:r>
            <a:endParaRPr kumimoji="0" lang="th-TH" altLang="ko-K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0" name="직사각형 2">
            <a:extLst>
              <a:ext uri="{FF2B5EF4-FFF2-40B4-BE49-F238E27FC236}">
                <a16:creationId xmlns:a16="http://schemas.microsoft.com/office/drawing/2014/main" id="{EDA3AA7C-58B3-43A2-BCC5-A0090C18F28A}"/>
              </a:ext>
            </a:extLst>
          </p:cNvPr>
          <p:cNvSpPr/>
          <p:nvPr/>
        </p:nvSpPr>
        <p:spPr>
          <a:xfrm>
            <a:off x="8033119" y="1558399"/>
            <a:ext cx="3952446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ลงพื้นที่ประชาสัมพันธ์ร่วมกับ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โครงการ </a:t>
            </a:r>
            <a:r>
              <a:rPr lang="en-US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Mobile Unit </a:t>
            </a: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และ</a:t>
            </a:r>
            <a:endParaRPr lang="en-US" sz="200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ประชาสัมพันธ์ผ่านการประชุม </a:t>
            </a:r>
            <a:r>
              <a:rPr lang="th-TH" sz="2000" b="1" dirty="0" err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อ./</a:t>
            </a:r>
            <a:r>
              <a:rPr lang="th-TH" sz="2000" b="1" dirty="0" err="1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คป</a:t>
            </a:r>
            <a:r>
              <a:rPr lang="th-TH" sz="20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2" name="Rounded Rectangle 9">
            <a:extLst>
              <a:ext uri="{FF2B5EF4-FFF2-40B4-BE49-F238E27FC236}">
                <a16:creationId xmlns:a16="http://schemas.microsoft.com/office/drawing/2014/main" id="{049ABB0F-2F81-4533-80E7-04E8B4D2FDD0}"/>
              </a:ext>
            </a:extLst>
          </p:cNvPr>
          <p:cNvSpPr/>
          <p:nvPr/>
        </p:nvSpPr>
        <p:spPr>
          <a:xfrm rot="2700000">
            <a:off x="7279818" y="244034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Rounded Rectangle 21">
            <a:extLst>
              <a:ext uri="{FF2B5EF4-FFF2-40B4-BE49-F238E27FC236}">
                <a16:creationId xmlns:a16="http://schemas.microsoft.com/office/drawing/2014/main" id="{0095B5AB-FA19-457A-845C-2C848377C617}"/>
              </a:ext>
            </a:extLst>
          </p:cNvPr>
          <p:cNvSpPr/>
          <p:nvPr/>
        </p:nvSpPr>
        <p:spPr>
          <a:xfrm rot="2700000">
            <a:off x="7265402" y="159977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14650-2B3F-4B1A-82CE-A386379B1842}"/>
              </a:ext>
            </a:extLst>
          </p:cNvPr>
          <p:cNvSpPr/>
          <p:nvPr/>
        </p:nvSpPr>
        <p:spPr>
          <a:xfrm>
            <a:off x="7546155" y="4141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EC632A-BEAE-49A4-AB63-8F5E01747554}"/>
              </a:ext>
            </a:extLst>
          </p:cNvPr>
          <p:cNvSpPr/>
          <p:nvPr/>
        </p:nvSpPr>
        <p:spPr>
          <a:xfrm>
            <a:off x="7493514" y="1469821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2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BAF7B5-E03F-4CD2-81C6-994A8D029B3E}"/>
              </a:ext>
            </a:extLst>
          </p:cNvPr>
          <p:cNvSpPr/>
          <p:nvPr/>
        </p:nvSpPr>
        <p:spPr>
          <a:xfrm>
            <a:off x="7487692" y="2801110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3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078B3DE-A8F2-42CD-BCFE-5AAA99866FB1}"/>
              </a:ext>
            </a:extLst>
          </p:cNvPr>
          <p:cNvSpPr/>
          <p:nvPr/>
        </p:nvSpPr>
        <p:spPr>
          <a:xfrm>
            <a:off x="7519633" y="4166943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4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5D8C87A-3992-4C87-8FBC-40532C22AB86}"/>
              </a:ext>
            </a:extLst>
          </p:cNvPr>
          <p:cNvSpPr/>
          <p:nvPr/>
        </p:nvSpPr>
        <p:spPr>
          <a:xfrm>
            <a:off x="7485785" y="5512345"/>
            <a:ext cx="681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3D6EF-C1E5-465D-AC7E-3D6B91276A69}"/>
              </a:ext>
            </a:extLst>
          </p:cNvPr>
          <p:cNvSpPr/>
          <p:nvPr/>
        </p:nvSpPr>
        <p:spPr>
          <a:xfrm>
            <a:off x="429435" y="260966"/>
            <a:ext cx="6523192" cy="600164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u="sng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เกณฑ์ที่ </a:t>
            </a:r>
            <a:r>
              <a:rPr lang="en-US" sz="3200" b="1" u="sng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*** หากครบกำหนดระยะเวลาปิดประกาศแล้ว</a:t>
            </a:r>
            <a:r>
              <a:rPr lang="en-US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ไม่มีผู้มายื่นคำเสนอขายที่ดิน</a:t>
            </a:r>
            <a:endParaRPr lang="en-US" sz="3200" b="1" spc="-10" dirty="0">
              <a:solidFill>
                <a:srgbClr val="C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pc="-10" dirty="0">
              <a:solidFill>
                <a:srgbClr val="C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ให้ ส.ป.ก.จังหวัด ดำเนินการปิดประกาศ</a:t>
            </a:r>
            <a:endParaRPr lang="en-US" sz="3200" b="1" spc="-10" dirty="0">
              <a:solidFill>
                <a:srgbClr val="C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หรือขยายพื้นที่เป้าหมายในการจัดซื้อใหม่ </a:t>
            </a:r>
            <a:endParaRPr lang="en-US" sz="3200" b="1" spc="-10" dirty="0">
              <a:solidFill>
                <a:srgbClr val="C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และหากปรากฏว่ายัง</a:t>
            </a:r>
            <a:r>
              <a:rPr lang="en-US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                    </a:t>
            </a:r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ไม่มีผู้มายื่นคำเสนอขายที่ดิน</a:t>
            </a:r>
            <a:endParaRPr lang="en-US" sz="3200" b="1" spc="-10" dirty="0">
              <a:solidFill>
                <a:srgbClr val="C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ให้ ส.ป.ก.จังหวัด ดำเนินการจัดหาที่ดินตามขั้นตอนข้างต้นใหม่</a:t>
            </a:r>
            <a:endParaRPr lang="en-US" sz="3200" b="1" spc="-10" dirty="0">
              <a:solidFill>
                <a:srgbClr val="C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pc="-10" dirty="0">
              <a:solidFill>
                <a:srgbClr val="C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lvl="0" algn="ctr"/>
            <a:r>
              <a:rPr lang="th-TH" sz="3200" b="1" spc="-10" dirty="0">
                <a:solidFill>
                  <a:srgbClr val="C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ตามเกณฑ์ใหม่ในรอบที่ 2 ดังนี้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721EFB1-ED84-451B-B0CD-7FFF63A541D5}"/>
              </a:ext>
            </a:extLst>
          </p:cNvPr>
          <p:cNvSpPr/>
          <p:nvPr/>
        </p:nvSpPr>
        <p:spPr>
          <a:xfrm rot="5400000">
            <a:off x="3462431" y="1653571"/>
            <a:ext cx="457200" cy="70633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B4B30BB2-BECD-4512-B3A4-DE3E8E4FB02E}"/>
              </a:ext>
            </a:extLst>
          </p:cNvPr>
          <p:cNvSpPr/>
          <p:nvPr/>
        </p:nvSpPr>
        <p:spPr>
          <a:xfrm rot="5400000">
            <a:off x="3462431" y="5116449"/>
            <a:ext cx="457200" cy="70633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38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1">
            <a:extLst>
              <a:ext uri="{FF2B5EF4-FFF2-40B4-BE49-F238E27FC236}">
                <a16:creationId xmlns:a16="http://schemas.microsoft.com/office/drawing/2014/main" id="{C723F0ED-0119-41C1-8265-F63C2C3998B3}"/>
              </a:ext>
            </a:extLst>
          </p:cNvPr>
          <p:cNvSpPr txBox="1">
            <a:spLocks/>
          </p:cNvSpPr>
          <p:nvPr/>
        </p:nvSpPr>
        <p:spPr>
          <a:xfrm>
            <a:off x="156370" y="87966"/>
            <a:ext cx="10391127" cy="13279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60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ตัวชี้วัดเสริม </a:t>
            </a:r>
            <a:r>
              <a:rPr lang="en-US" sz="60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18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ระดับความสำเร็จในการเข้าใช้ประโยชน์ที่ดินของเกษตรกรในเขตปฏิรูปที่ดิน</a:t>
            </a:r>
            <a:r>
              <a:rPr lang="en-US" sz="36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6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36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10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5" name="평행 사변형 39">
            <a:extLst>
              <a:ext uri="{FF2B5EF4-FFF2-40B4-BE49-F238E27FC236}">
                <a16:creationId xmlns:a16="http://schemas.microsoft.com/office/drawing/2014/main" id="{8DF8D9D8-9C03-4CFA-8849-61A5FE8E8505}"/>
              </a:ext>
            </a:extLst>
          </p:cNvPr>
          <p:cNvSpPr/>
          <p:nvPr/>
        </p:nvSpPr>
        <p:spPr>
          <a:xfrm>
            <a:off x="3751288" y="1614739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평행 사변형 40">
            <a:extLst>
              <a:ext uri="{FF2B5EF4-FFF2-40B4-BE49-F238E27FC236}">
                <a16:creationId xmlns:a16="http://schemas.microsoft.com/office/drawing/2014/main" id="{DE67B16B-F45F-45C6-8F31-B476556B7892}"/>
              </a:ext>
            </a:extLst>
          </p:cNvPr>
          <p:cNvSpPr/>
          <p:nvPr/>
        </p:nvSpPr>
        <p:spPr>
          <a:xfrm>
            <a:off x="5907403" y="1254198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평행 사변형 42">
            <a:extLst>
              <a:ext uri="{FF2B5EF4-FFF2-40B4-BE49-F238E27FC236}">
                <a16:creationId xmlns:a16="http://schemas.microsoft.com/office/drawing/2014/main" id="{570C193E-E400-411A-9817-9805A8F65C79}"/>
              </a:ext>
            </a:extLst>
          </p:cNvPr>
          <p:cNvSpPr/>
          <p:nvPr/>
        </p:nvSpPr>
        <p:spPr>
          <a:xfrm>
            <a:off x="8063518" y="893657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BFF27CDE-A1B4-48DD-B127-70AD84D03D1F}"/>
              </a:ext>
            </a:extLst>
          </p:cNvPr>
          <p:cNvSpPr/>
          <p:nvPr/>
        </p:nvSpPr>
        <p:spPr>
          <a:xfrm>
            <a:off x="1595174" y="1975279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0B5A2-D271-4281-94E0-38DA98B93FAA}"/>
              </a:ext>
            </a:extLst>
          </p:cNvPr>
          <p:cNvSpPr/>
          <p:nvPr/>
        </p:nvSpPr>
        <p:spPr>
          <a:xfrm>
            <a:off x="1608336" y="2325015"/>
            <a:ext cx="1691654" cy="272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B923B-12E9-4E28-8955-AD1722D539B8}"/>
              </a:ext>
            </a:extLst>
          </p:cNvPr>
          <p:cNvSpPr/>
          <p:nvPr/>
        </p:nvSpPr>
        <p:spPr>
          <a:xfrm>
            <a:off x="3719101" y="1975278"/>
            <a:ext cx="1691654" cy="2723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6B1B5-A098-4345-9A86-8C8FFBCA9860}"/>
              </a:ext>
            </a:extLst>
          </p:cNvPr>
          <p:cNvSpPr/>
          <p:nvPr/>
        </p:nvSpPr>
        <p:spPr>
          <a:xfrm>
            <a:off x="5875215" y="1614737"/>
            <a:ext cx="1691654" cy="2723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518C8-51B7-4A4B-BE7D-AD6E37934784}"/>
              </a:ext>
            </a:extLst>
          </p:cNvPr>
          <p:cNvSpPr/>
          <p:nvPr/>
        </p:nvSpPr>
        <p:spPr>
          <a:xfrm>
            <a:off x="8031330" y="1254196"/>
            <a:ext cx="1691654" cy="2723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61594-5265-4F27-89F2-9A7C7051C70E}"/>
              </a:ext>
            </a:extLst>
          </p:cNvPr>
          <p:cNvSpPr/>
          <p:nvPr/>
        </p:nvSpPr>
        <p:spPr>
          <a:xfrm>
            <a:off x="10187445" y="893655"/>
            <a:ext cx="1691654" cy="2723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평행 사변형 39">
            <a:extLst>
              <a:ext uri="{FF2B5EF4-FFF2-40B4-BE49-F238E27FC236}">
                <a16:creationId xmlns:a16="http://schemas.microsoft.com/office/drawing/2014/main" id="{8D26ECC1-7113-4B27-B81B-D138B98CE801}"/>
              </a:ext>
            </a:extLst>
          </p:cNvPr>
          <p:cNvSpPr/>
          <p:nvPr/>
        </p:nvSpPr>
        <p:spPr>
          <a:xfrm>
            <a:off x="3751288" y="3395835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평행 사변형 40">
            <a:extLst>
              <a:ext uri="{FF2B5EF4-FFF2-40B4-BE49-F238E27FC236}">
                <a16:creationId xmlns:a16="http://schemas.microsoft.com/office/drawing/2014/main" id="{2638CD30-AB8A-4E11-89F0-53BA42CBE662}"/>
              </a:ext>
            </a:extLst>
          </p:cNvPr>
          <p:cNvSpPr/>
          <p:nvPr/>
        </p:nvSpPr>
        <p:spPr>
          <a:xfrm>
            <a:off x="5907403" y="3035294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평행 사변형 42">
            <a:extLst>
              <a:ext uri="{FF2B5EF4-FFF2-40B4-BE49-F238E27FC236}">
                <a16:creationId xmlns:a16="http://schemas.microsoft.com/office/drawing/2014/main" id="{926246E1-32BA-424E-8C2D-16AB01D13881}"/>
              </a:ext>
            </a:extLst>
          </p:cNvPr>
          <p:cNvSpPr/>
          <p:nvPr/>
        </p:nvSpPr>
        <p:spPr>
          <a:xfrm>
            <a:off x="8063518" y="2674753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평행 사변형 7">
            <a:extLst>
              <a:ext uri="{FF2B5EF4-FFF2-40B4-BE49-F238E27FC236}">
                <a16:creationId xmlns:a16="http://schemas.microsoft.com/office/drawing/2014/main" id="{35B7A4E1-6CA6-41A9-810A-14F51FB0602E}"/>
              </a:ext>
            </a:extLst>
          </p:cNvPr>
          <p:cNvSpPr/>
          <p:nvPr/>
        </p:nvSpPr>
        <p:spPr>
          <a:xfrm>
            <a:off x="1595174" y="3756375"/>
            <a:ext cx="3802418" cy="3073586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1E54395-8ADE-4D58-9AD8-9DE7AB6D309C}"/>
              </a:ext>
            </a:extLst>
          </p:cNvPr>
          <p:cNvSpPr/>
          <p:nvPr/>
        </p:nvSpPr>
        <p:spPr>
          <a:xfrm>
            <a:off x="1608336" y="4106111"/>
            <a:ext cx="1691654" cy="272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เจ้าหน้าที่ฯ 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ลงพื้นที่เพื่อติดตามประเมินและจัดเก็บแบบสอบถาม</a:t>
            </a:r>
            <a:endParaRPr lang="en-US" sz="2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ได้ ร้อยละ 100 ของแผน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1B131DC-DDCE-4BF8-8537-5163BF860845}"/>
              </a:ext>
            </a:extLst>
          </p:cNvPr>
          <p:cNvSpPr/>
          <p:nvPr/>
        </p:nvSpPr>
        <p:spPr>
          <a:xfrm>
            <a:off x="3719101" y="3756374"/>
            <a:ext cx="1691654" cy="2723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นำเข้าข้อมูลลงในตาราง </a:t>
            </a:r>
            <a:r>
              <a:rPr lang="en-US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Excel </a:t>
            </a:r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ตามที่ กพร. </a:t>
            </a:r>
          </a:p>
          <a:p>
            <a:pPr lvl="0" algn="ctr"/>
            <a:r>
              <a: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 กำหนด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57AD43-E657-431F-B9FA-A94238C09EA6}"/>
              </a:ext>
            </a:extLst>
          </p:cNvPr>
          <p:cNvSpPr/>
          <p:nvPr/>
        </p:nvSpPr>
        <p:spPr>
          <a:xfrm>
            <a:off x="5875215" y="3395833"/>
            <a:ext cx="1691654" cy="2723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เกษตรกรมี</a:t>
            </a:r>
            <a:endParaRPr lang="en-US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algn="ctr"/>
            <a:r>
              <a:rPr lang="th-TH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การใช้ประโยชน์ในที่ดินด้วยตนเองไม่น้อยกว่าร้อยละ 30 ของแปลงที่ดินที่ได้รับการจัด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6B7C526-5EC2-4209-90E4-E17398358760}"/>
              </a:ext>
            </a:extLst>
          </p:cNvPr>
          <p:cNvSpPr/>
          <p:nvPr/>
        </p:nvSpPr>
        <p:spPr>
          <a:xfrm>
            <a:off x="8031330" y="3035292"/>
            <a:ext cx="1691654" cy="2723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เกษตรกรมีการใช้ประโยชน์ในที่ดินด้วยตนเองไม่น้อยกว่าร้อยละ 40 ของแปลงที่ดินที่ได้รับการจัด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656361-3822-4A26-BC74-E25B3E7B6D09}"/>
              </a:ext>
            </a:extLst>
          </p:cNvPr>
          <p:cNvSpPr/>
          <p:nvPr/>
        </p:nvSpPr>
        <p:spPr>
          <a:xfrm>
            <a:off x="10187445" y="2674751"/>
            <a:ext cx="1691654" cy="2723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รอบ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</a:p>
          <a:p>
            <a:pPr lvl="0" algn="ctr"/>
            <a:r>
              <a:rPr lang="th-TH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เกษตรกรมีการใช้ประโยชน์ในที่ดินด้วยตนเองไม่น้อยกว่าร้อยละ 50 ของแปลงที่ดินที่ได้รับการจัด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B4A6E8-09E4-4692-A98E-8F2DC96AF699}"/>
              </a:ext>
            </a:extLst>
          </p:cNvPr>
          <p:cNvSpPr/>
          <p:nvPr/>
        </p:nvSpPr>
        <p:spPr>
          <a:xfrm>
            <a:off x="1595173" y="2706982"/>
            <a:ext cx="1691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แต่งตั้งเจ้าหน้าที่ </a:t>
            </a:r>
          </a:p>
          <a:p>
            <a:pPr lvl="0" algn="ctr"/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 จังหวัด เป็นคณะทำงานติดตามประเมินผลการเข้าทำประโยชน์ในที่ดิน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E38EE9-EEBE-4744-91EA-BEFA24B139B8}"/>
              </a:ext>
            </a:extLst>
          </p:cNvPr>
          <p:cNvSpPr/>
          <p:nvPr/>
        </p:nvSpPr>
        <p:spPr>
          <a:xfrm>
            <a:off x="1700488" y="218444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คะแนน 1</a:t>
            </a:r>
            <a:r>
              <a:rPr kumimoji="0" lang="th-TH" sz="32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endParaRPr kumimoji="0" lang="th-TH" sz="3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790338-2A10-4A21-B1BC-7B587049508E}"/>
              </a:ext>
            </a:extLst>
          </p:cNvPr>
          <p:cNvSpPr/>
          <p:nvPr/>
        </p:nvSpPr>
        <p:spPr>
          <a:xfrm>
            <a:off x="3835318" y="176738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7490A97-5619-4F1A-9886-FB35747B6AF5}"/>
              </a:ext>
            </a:extLst>
          </p:cNvPr>
          <p:cNvSpPr/>
          <p:nvPr/>
        </p:nvSpPr>
        <p:spPr>
          <a:xfrm>
            <a:off x="5985703" y="1419402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CBD090-1378-4A3D-AF72-7ADE2C26CE43}"/>
              </a:ext>
            </a:extLst>
          </p:cNvPr>
          <p:cNvSpPr/>
          <p:nvPr/>
        </p:nvSpPr>
        <p:spPr>
          <a:xfrm>
            <a:off x="8118396" y="1087312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782C6F-7286-4733-9166-58CFEFE2E640}"/>
              </a:ext>
            </a:extLst>
          </p:cNvPr>
          <p:cNvSpPr/>
          <p:nvPr/>
        </p:nvSpPr>
        <p:spPr>
          <a:xfrm>
            <a:off x="10253847" y="695374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คะแนน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710B2C-E06B-4D80-9220-F0A464FB2CFB}"/>
              </a:ext>
            </a:extLst>
          </p:cNvPr>
          <p:cNvSpPr/>
          <p:nvPr/>
        </p:nvSpPr>
        <p:spPr>
          <a:xfrm>
            <a:off x="3730295" y="2362962"/>
            <a:ext cx="1691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เจ้าหน้าที่ฯ จัดทำแผนการติดตามการเข้าทำประโยชน์</a:t>
            </a:r>
            <a:r>
              <a:rPr lang="th-TH" b="1" dirty="0" err="1">
                <a:solidFill>
                  <a:prstClr val="white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ฯแ</a:t>
            </a:r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ละส่งให้ กพร.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1AC058-8475-4F93-9986-9F0C05828DB9}"/>
              </a:ext>
            </a:extLst>
          </p:cNvPr>
          <p:cNvSpPr/>
          <p:nvPr/>
        </p:nvSpPr>
        <p:spPr>
          <a:xfrm>
            <a:off x="5958562" y="1983260"/>
            <a:ext cx="1579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เจ้าหน้าที่ฯ ลงพื้นที่เพื่อติดตามและจัดเก็บแบบสอบถามได้ ไม่น้อยกว่าร้อยละ 10 ของแผน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C0C53C-B5F4-425C-A100-17A37B6D7F66}"/>
              </a:ext>
            </a:extLst>
          </p:cNvPr>
          <p:cNvSpPr/>
          <p:nvPr/>
        </p:nvSpPr>
        <p:spPr>
          <a:xfrm>
            <a:off x="8111314" y="1599670"/>
            <a:ext cx="1579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เจ้าหน้าที่ฯ ลงพื้นที่เพื่อติดตามและจัดเก็บแบบสอบถามได้ ไม่น้อยกว่าร้อยละ 1</a:t>
            </a:r>
            <a:r>
              <a:rPr lang="en-US" b="1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5</a:t>
            </a:r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ของแผน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4DAF7C-08E3-4DD6-BB50-EF7FA30BDBA7}"/>
              </a:ext>
            </a:extLst>
          </p:cNvPr>
          <p:cNvSpPr/>
          <p:nvPr/>
        </p:nvSpPr>
        <p:spPr>
          <a:xfrm>
            <a:off x="10262165" y="1163279"/>
            <a:ext cx="1579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เจ้าหน้าที่ฯ ลงพื้นที่เพื่อติดตามและจัดเก็บแบบสอบถามได้ ไม่น้อยกว่าร้อยละ </a:t>
            </a:r>
            <a:r>
              <a:rPr lang="en-US" b="1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20</a:t>
            </a:r>
            <a:r>
              <a:rPr lang="th-TH" b="1" dirty="0">
                <a:solidFill>
                  <a:prstClr val="white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ของแผน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037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3CCD6-B920-4BB0-BB04-84939BA4CE5A}"/>
              </a:ext>
            </a:extLst>
          </p:cNvPr>
          <p:cNvSpPr/>
          <p:nvPr/>
        </p:nvSpPr>
        <p:spPr>
          <a:xfrm>
            <a:off x="5615709" y="2590801"/>
            <a:ext cx="6576291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1CD6C-5517-42B3-BA17-FEFE32B61B1A}"/>
              </a:ext>
            </a:extLst>
          </p:cNvPr>
          <p:cNvSpPr/>
          <p:nvPr/>
        </p:nvSpPr>
        <p:spPr>
          <a:xfrm>
            <a:off x="5615708" y="2690092"/>
            <a:ext cx="6576291" cy="14778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060C4-F643-49C3-9254-16832A19364D}"/>
              </a:ext>
            </a:extLst>
          </p:cNvPr>
          <p:cNvSpPr/>
          <p:nvPr/>
        </p:nvSpPr>
        <p:spPr>
          <a:xfrm>
            <a:off x="6847114" y="3075057"/>
            <a:ext cx="4953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ระเบียบวาระที่ 3 เรื่อง</a:t>
            </a:r>
            <a:r>
              <a:rPr lang="th-TH" sz="4000" b="1" dirty="0" err="1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อื่นๆ</a:t>
            </a:r>
            <a:endParaRPr lang="th-TH" sz="40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2013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071AC-2C39-4A57-AB2C-38C79CF39442}"/>
              </a:ext>
            </a:extLst>
          </p:cNvPr>
          <p:cNvSpPr/>
          <p:nvPr/>
        </p:nvSpPr>
        <p:spPr>
          <a:xfrm>
            <a:off x="-14138" y="3148324"/>
            <a:ext cx="12201524" cy="28803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CCED9-460C-4FD5-8997-4ADC8DD90413}"/>
              </a:ext>
            </a:extLst>
          </p:cNvPr>
          <p:cNvSpPr/>
          <p:nvPr/>
        </p:nvSpPr>
        <p:spPr>
          <a:xfrm>
            <a:off x="-14138" y="1811600"/>
            <a:ext cx="12201524" cy="13367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139480" y="213266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70860-85C9-4DF1-ABBF-F6C1DA7C6BEB}"/>
              </a:ext>
            </a:extLst>
          </p:cNvPr>
          <p:cNvSpPr/>
          <p:nvPr/>
        </p:nvSpPr>
        <p:spPr>
          <a:xfrm>
            <a:off x="1482726" y="3309303"/>
            <a:ext cx="9851581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800" b="1" dirty="0">
                <a:solidFill>
                  <a:schemeClr val="bg1"/>
                </a:solidFill>
                <a:effectLst/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กลุ่มพัฒนาระบบบริหาร ส.ป.ก.</a:t>
            </a:r>
          </a:p>
          <a:p>
            <a:pPr algn="ctr">
              <a:spcAft>
                <a:spcPts val="0"/>
              </a:spcAft>
            </a:pPr>
            <a:r>
              <a:rPr lang="th-TH" sz="4800" b="1" dirty="0">
                <a:solidFill>
                  <a:schemeClr val="bg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มุ่งมั่น พัฒนา องค์กร</a:t>
            </a:r>
          </a:p>
          <a:p>
            <a:pPr algn="ctr"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ods@alro.go.th</a:t>
            </a:r>
            <a:endParaRPr lang="en-US" sz="4400" dirty="0">
              <a:solidFill>
                <a:schemeClr val="bg1"/>
              </a:solidFill>
              <a:effectLst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27DBD4-CE4A-4958-B61D-CDDD274DDC7A}"/>
              </a:ext>
            </a:extLst>
          </p:cNvPr>
          <p:cNvSpPr/>
          <p:nvPr/>
        </p:nvSpPr>
        <p:spPr>
          <a:xfrm>
            <a:off x="-110399" y="-4336"/>
            <a:ext cx="1219200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กรอบการประเมินผลการปฏิบัติราชการฯ </a:t>
            </a:r>
          </a:p>
          <a:p>
            <a:pPr algn="ctr"/>
            <a:r>
              <a:rPr lang="th-TH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ของปฏิรูปที่ดินจังหวัด</a:t>
            </a:r>
            <a:r>
              <a:rPr lang="en-US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(</a:t>
            </a:r>
            <a:r>
              <a:rPr lang="th-TH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</a:t>
            </a:r>
            <a:r>
              <a:rPr lang="en-US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  <a:r>
              <a:rPr lang="th-TH" sz="48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พ.ศ. 2563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A281E-C4E3-452E-A7F7-AF155047C965}"/>
              </a:ext>
            </a:extLst>
          </p:cNvPr>
          <p:cNvSpPr/>
          <p:nvPr/>
        </p:nvSpPr>
        <p:spPr>
          <a:xfrm>
            <a:off x="-477576" y="1933044"/>
            <a:ext cx="6254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ตัวชี้วัดหลัก </a:t>
            </a:r>
            <a:r>
              <a:rPr lang="en-US" sz="48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16 </a:t>
            </a:r>
            <a:r>
              <a:rPr lang="th-TH" sz="48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90E38-6912-4F1F-A707-77CD3A01385A}"/>
              </a:ext>
            </a:extLst>
          </p:cNvPr>
          <p:cNvSpPr/>
          <p:nvPr/>
        </p:nvSpPr>
        <p:spPr>
          <a:xfrm>
            <a:off x="6610265" y="1958196"/>
            <a:ext cx="6254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ตัวชี้วัดเสริม </a:t>
            </a:r>
            <a:r>
              <a:rPr lang="en-US" sz="4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 </a:t>
            </a:r>
            <a:r>
              <a:rPr lang="th-TH" sz="4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05640-891F-4C29-AB9B-EA17BEB4BE83}"/>
              </a:ext>
            </a:extLst>
          </p:cNvPr>
          <p:cNvGrpSpPr/>
          <p:nvPr/>
        </p:nvGrpSpPr>
        <p:grpSpPr>
          <a:xfrm>
            <a:off x="1928863" y="1927939"/>
            <a:ext cx="8334279" cy="227689"/>
            <a:chOff x="403321" y="3639368"/>
            <a:chExt cx="8334279" cy="330366"/>
          </a:xfrm>
          <a:solidFill>
            <a:sysClr val="window" lastClr="FFFFFF">
              <a:lumMod val="95000"/>
            </a:sysClr>
          </a:solidFill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2F2FA0-CAA6-4406-A745-F90815728B64}"/>
                </a:ext>
              </a:extLst>
            </p:cNvPr>
            <p:cNvCxnSpPr>
              <a:cxnSpLocks/>
            </p:cNvCxnSpPr>
            <p:nvPr/>
          </p:nvCxnSpPr>
          <p:spPr>
            <a:xfrm>
              <a:off x="403321" y="3639368"/>
              <a:ext cx="8334279" cy="5656"/>
            </a:xfrm>
            <a:prstGeom prst="line">
              <a:avLst/>
            </a:prstGeom>
            <a:grpFill/>
            <a:ln w="1143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8359CF-5A2D-45A8-8BD6-EA6A94BDDB94}"/>
                </a:ext>
              </a:extLst>
            </p:cNvPr>
            <p:cNvCxnSpPr/>
            <p:nvPr/>
          </p:nvCxnSpPr>
          <p:spPr>
            <a:xfrm>
              <a:off x="462955" y="3645025"/>
              <a:ext cx="0" cy="313183"/>
            </a:xfrm>
            <a:prstGeom prst="line">
              <a:avLst/>
            </a:prstGeom>
            <a:grpFill/>
            <a:ln w="1206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B963AE-4A12-4AD5-9061-E990A9650737}"/>
                </a:ext>
              </a:extLst>
            </p:cNvPr>
            <p:cNvCxnSpPr/>
            <p:nvPr/>
          </p:nvCxnSpPr>
          <p:spPr>
            <a:xfrm>
              <a:off x="8681045" y="3656551"/>
              <a:ext cx="0" cy="313183"/>
            </a:xfrm>
            <a:prstGeom prst="line">
              <a:avLst/>
            </a:prstGeom>
            <a:grpFill/>
            <a:ln w="1206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8" name="Down Arrow 23">
            <a:extLst>
              <a:ext uri="{FF2B5EF4-FFF2-40B4-BE49-F238E27FC236}">
                <a16:creationId xmlns:a16="http://schemas.microsoft.com/office/drawing/2014/main" id="{8AB86944-10E1-4662-915B-BD764C9BE762}"/>
              </a:ext>
            </a:extLst>
          </p:cNvPr>
          <p:cNvSpPr/>
          <p:nvPr/>
        </p:nvSpPr>
        <p:spPr>
          <a:xfrm>
            <a:off x="5457762" y="1565324"/>
            <a:ext cx="1055685" cy="350712"/>
          </a:xfrm>
          <a:prstGeom prst="downArrow">
            <a:avLst>
              <a:gd name="adj1" fmla="val 42557"/>
              <a:gd name="adj2" fmla="val 58744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B472C9-C28D-4607-8A3E-B61E6FA7E627}"/>
              </a:ext>
            </a:extLst>
          </p:cNvPr>
          <p:cNvSpPr/>
          <p:nvPr/>
        </p:nvSpPr>
        <p:spPr>
          <a:xfrm>
            <a:off x="273792" y="2570466"/>
            <a:ext cx="6881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- </a:t>
            </a:r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ตัวชี้วัดสำนักงบประมาณ</a:t>
            </a:r>
            <a:r>
              <a:rPr lang="en-US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</a:t>
            </a:r>
            <a:r>
              <a:rPr lang="en-US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2,3,5,7,8,9,10,11)</a:t>
            </a:r>
            <a:endParaRPr lang="th-TH" sz="3200" b="1" dirty="0">
              <a:solidFill>
                <a:srgbClr val="CC0066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- ตัวชี้วัดสำนักงาน </a:t>
            </a:r>
            <a:r>
              <a:rPr lang="th-TH" sz="3200" b="1" dirty="0" err="1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ก.พ.ร</a:t>
            </a:r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</a:t>
            </a:r>
            <a:r>
              <a:rPr lang="en-US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(2,3,5,7)</a:t>
            </a:r>
            <a:endParaRPr lang="th-TH" sz="3200" b="1" dirty="0">
              <a:solidFill>
                <a:srgbClr val="CC0066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- ตัวชี้วัดกระทรวงการคลัง</a:t>
            </a:r>
            <a:r>
              <a:rPr lang="en-US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(1,4,12,13,14)</a:t>
            </a:r>
          </a:p>
          <a:p>
            <a:r>
              <a:rPr lang="en-US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- </a:t>
            </a:r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</a:t>
            </a:r>
            <a:r>
              <a:rPr lang="th-TH" sz="3200" b="1" dirty="0" err="1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อื่นๆ</a:t>
            </a:r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(</a:t>
            </a:r>
            <a:r>
              <a:rPr lang="en-US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6,</a:t>
            </a:r>
            <a:r>
              <a:rPr lang="th-TH" sz="3200" b="1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15,16)</a:t>
            </a:r>
          </a:p>
          <a:p>
            <a:endParaRPr lang="th-TH" sz="3200" b="1" dirty="0">
              <a:solidFill>
                <a:srgbClr val="CC0066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endParaRPr lang="th-TH" sz="3200" b="1" dirty="0">
              <a:solidFill>
                <a:srgbClr val="CC0066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46EF7-6E45-4A87-B01B-6EFE070524EC}"/>
              </a:ext>
            </a:extLst>
          </p:cNvPr>
          <p:cNvSpPr/>
          <p:nvPr/>
        </p:nvSpPr>
        <p:spPr>
          <a:xfrm>
            <a:off x="7408069" y="2640270"/>
            <a:ext cx="46589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- </a:t>
            </a:r>
            <a:r>
              <a:rPr lang="th-TH" sz="2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ตัวชี้วัดจัดหาที่ดินเอกชน (</a:t>
            </a:r>
            <a:r>
              <a:rPr lang="en-US" sz="2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17)</a:t>
            </a:r>
            <a:endParaRPr lang="th-TH" sz="2800" b="1" dirty="0">
              <a:solidFill>
                <a:srgbClr val="00206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- ตัวชี้วัดติดตามการใช้ประโยชน์ที่ดินเอกชน </a:t>
            </a:r>
            <a:r>
              <a:rPr lang="en-US" sz="2800" b="1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(18)</a:t>
            </a:r>
            <a:endParaRPr lang="th-TH" sz="2800" b="1" dirty="0">
              <a:solidFill>
                <a:srgbClr val="00206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endParaRPr lang="th-TH" sz="2800" b="1" dirty="0">
              <a:solidFill>
                <a:srgbClr val="00206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00BC8B-4F45-4BA3-8D10-373EBFC092AE}"/>
              </a:ext>
            </a:extLst>
          </p:cNvPr>
          <p:cNvSpPr/>
          <p:nvPr/>
        </p:nvSpPr>
        <p:spPr>
          <a:xfrm>
            <a:off x="628389" y="4707901"/>
            <a:ext cx="625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u="sng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รวม </a:t>
            </a:r>
            <a:r>
              <a:rPr lang="en-US" sz="3200" b="1" u="sng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100 </a:t>
            </a:r>
            <a:r>
              <a:rPr lang="th-TH" sz="3200" b="1" u="sng" dirty="0">
                <a:solidFill>
                  <a:srgbClr val="CC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คะแนน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0CE297-CB25-4BC2-A91D-51EA3EB83765}"/>
              </a:ext>
            </a:extLst>
          </p:cNvPr>
          <p:cNvSpPr/>
          <p:nvPr/>
        </p:nvSpPr>
        <p:spPr>
          <a:xfrm>
            <a:off x="6610265" y="4733053"/>
            <a:ext cx="625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u="sng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รวม </a:t>
            </a:r>
            <a:r>
              <a:rPr lang="en-US" sz="3200" b="1" u="sng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20 </a:t>
            </a:r>
            <a:r>
              <a:rPr lang="th-TH" sz="3200" b="1" u="sng" dirty="0">
                <a:solidFill>
                  <a:srgbClr val="00206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คะแนน</a:t>
            </a:r>
          </a:p>
        </p:txBody>
      </p:sp>
      <p:sp>
        <p:nvSpPr>
          <p:cNvPr id="23" name="Down Arrow 23">
            <a:extLst>
              <a:ext uri="{FF2B5EF4-FFF2-40B4-BE49-F238E27FC236}">
                <a16:creationId xmlns:a16="http://schemas.microsoft.com/office/drawing/2014/main" id="{F6A31A8F-B965-459C-9714-80FD565738A9}"/>
              </a:ext>
            </a:extLst>
          </p:cNvPr>
          <p:cNvSpPr/>
          <p:nvPr/>
        </p:nvSpPr>
        <p:spPr>
          <a:xfrm>
            <a:off x="3409222" y="4421366"/>
            <a:ext cx="1055685" cy="350712"/>
          </a:xfrm>
          <a:prstGeom prst="downArrow">
            <a:avLst>
              <a:gd name="adj1" fmla="val 42557"/>
              <a:gd name="adj2" fmla="val 58744"/>
            </a:avLst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D40CFF47-89A8-4F91-BEFA-EA62D9A0CFB7}"/>
              </a:ext>
            </a:extLst>
          </p:cNvPr>
          <p:cNvSpPr/>
          <p:nvPr/>
        </p:nvSpPr>
        <p:spPr>
          <a:xfrm>
            <a:off x="9209723" y="4382341"/>
            <a:ext cx="1055685" cy="350712"/>
          </a:xfrm>
          <a:prstGeom prst="downArrow">
            <a:avLst>
              <a:gd name="adj1" fmla="val 42557"/>
              <a:gd name="adj2" fmla="val 58744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1867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BAF379-659C-49EB-AD85-6FBAF547295D}"/>
              </a:ext>
            </a:extLst>
          </p:cNvPr>
          <p:cNvSpPr/>
          <p:nvPr/>
        </p:nvSpPr>
        <p:spPr>
          <a:xfrm>
            <a:off x="455803" y="1961893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59BED-40E3-4493-A128-09099708901F}"/>
              </a:ext>
            </a:extLst>
          </p:cNvPr>
          <p:cNvSpPr/>
          <p:nvPr/>
        </p:nvSpPr>
        <p:spPr>
          <a:xfrm>
            <a:off x="3014353" y="1961893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0CBDBC-8748-499D-966D-BDD56693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72805"/>
              </p:ext>
            </p:extLst>
          </p:nvPr>
        </p:nvGraphicFramePr>
        <p:xfrm>
          <a:off x="455802" y="1961895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2FE841E0-BFA1-414A-BB2A-7C988FA879A3}"/>
              </a:ext>
            </a:extLst>
          </p:cNvPr>
          <p:cNvSpPr>
            <a:spLocks noChangeAspect="1"/>
          </p:cNvSpPr>
          <p:nvPr/>
        </p:nvSpPr>
        <p:spPr>
          <a:xfrm rot="2700000">
            <a:off x="1477968" y="1644567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CF00F-EACA-4C02-B844-B4F3CAD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99294"/>
              </p:ext>
            </p:extLst>
          </p:nvPr>
        </p:nvGraphicFramePr>
        <p:xfrm>
          <a:off x="3014351" y="1961896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90058E41-8951-47B3-B487-016C4CD51531}"/>
              </a:ext>
            </a:extLst>
          </p:cNvPr>
          <p:cNvSpPr>
            <a:spLocks noChangeAspect="1"/>
          </p:cNvSpPr>
          <p:nvPr/>
        </p:nvSpPr>
        <p:spPr>
          <a:xfrm rot="2700000">
            <a:off x="4036517" y="1644568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1869537-04B2-4570-89FD-EEE7C6412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90290"/>
              </p:ext>
            </p:extLst>
          </p:nvPr>
        </p:nvGraphicFramePr>
        <p:xfrm>
          <a:off x="539720" y="3823465"/>
          <a:ext cx="2164468" cy="217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321">
                  <a:extLst>
                    <a:ext uri="{9D8B030D-6E8A-4147-A177-3AD203B41FA5}">
                      <a16:colId xmlns:a16="http://schemas.microsoft.com/office/drawing/2014/main" val="1298806171"/>
                    </a:ext>
                  </a:extLst>
                </a:gridCol>
                <a:gridCol w="809147">
                  <a:extLst>
                    <a:ext uri="{9D8B030D-6E8A-4147-A177-3AD203B41FA5}">
                      <a16:colId xmlns:a16="http://schemas.microsoft.com/office/drawing/2014/main" val="1409235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 จังหวัด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117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นครสวรรค์ 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1275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อุบลราชธานี 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686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กาญจนบุรี 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7110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ฉะเชิงเทรา 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4455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ปราจีนบุรี 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5663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สุพรรณบุรี  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815084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9DD6E1F-269C-4541-89F7-1574E1866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42917"/>
              </p:ext>
            </p:extLst>
          </p:nvPr>
        </p:nvGraphicFramePr>
        <p:xfrm>
          <a:off x="866293" y="3093733"/>
          <a:ext cx="1574893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441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3452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721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16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612912-5670-4083-89ED-9100B74C8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93415"/>
              </p:ext>
            </p:extLst>
          </p:nvPr>
        </p:nvGraphicFramePr>
        <p:xfrm>
          <a:off x="3076119" y="2999236"/>
          <a:ext cx="2222998" cy="30022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11999">
                  <a:extLst>
                    <a:ext uri="{9D8B030D-6E8A-4147-A177-3AD203B41FA5}">
                      <a16:colId xmlns:a16="http://schemas.microsoft.com/office/drawing/2014/main" val="283886522"/>
                    </a:ext>
                  </a:extLst>
                </a:gridCol>
                <a:gridCol w="558600">
                  <a:extLst>
                    <a:ext uri="{9D8B030D-6E8A-4147-A177-3AD203B41FA5}">
                      <a16:colId xmlns:a16="http://schemas.microsoft.com/office/drawing/2014/main" val="3052235766"/>
                    </a:ext>
                  </a:extLst>
                </a:gridCol>
                <a:gridCol w="752399">
                  <a:extLst>
                    <a:ext uri="{9D8B030D-6E8A-4147-A177-3AD203B41FA5}">
                      <a16:colId xmlns:a16="http://schemas.microsoft.com/office/drawing/2014/main" val="710272904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34 จังหวัด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80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เชียงใหม่ 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0092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พิจิตร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2658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พิษณุโลก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1539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เพชรบูรณ์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0228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แพร่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48640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แม่ฮ่องสอน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8487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ลำปาง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0309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สุโขทัย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3045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อุตรดิตถ์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0371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อุทัยธานี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6629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กาฬสินธุ์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456738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E5444BB-665C-4CD6-9CB9-B821BC47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42822"/>
              </p:ext>
            </p:extLst>
          </p:nvPr>
        </p:nvGraphicFramePr>
        <p:xfrm>
          <a:off x="3400171" y="2469411"/>
          <a:ext cx="1574893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441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3452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721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F2E7256-10B7-47BC-B3B3-1797728C0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91311"/>
              </p:ext>
            </p:extLst>
          </p:nvPr>
        </p:nvGraphicFramePr>
        <p:xfrm>
          <a:off x="5445217" y="1961892"/>
          <a:ext cx="3054300" cy="41840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26A6C51-9FC8-4D8F-82F3-0A41E07C1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82348"/>
              </p:ext>
            </p:extLst>
          </p:nvPr>
        </p:nvGraphicFramePr>
        <p:xfrm>
          <a:off x="5538292" y="3035812"/>
          <a:ext cx="2868704" cy="30022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37090">
                  <a:extLst>
                    <a:ext uri="{9D8B030D-6E8A-4147-A177-3AD203B41FA5}">
                      <a16:colId xmlns:a16="http://schemas.microsoft.com/office/drawing/2014/main" val="1951878616"/>
                    </a:ext>
                  </a:extLst>
                </a:gridCol>
                <a:gridCol w="702169">
                  <a:extLst>
                    <a:ext uri="{9D8B030D-6E8A-4147-A177-3AD203B41FA5}">
                      <a16:colId xmlns:a16="http://schemas.microsoft.com/office/drawing/2014/main" val="3909416031"/>
                    </a:ext>
                  </a:extLst>
                </a:gridCol>
                <a:gridCol w="1229445">
                  <a:extLst>
                    <a:ext uri="{9D8B030D-6E8A-4147-A177-3AD203B41FA5}">
                      <a16:colId xmlns:a16="http://schemas.microsoft.com/office/drawing/2014/main" val="107643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 ตัวชี้วัด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ตัวชี้วัดที่ไม่มี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31434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ขอนแก่น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112685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นครพนม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68300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นครราชสีมา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77170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บึงกาฬ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47661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บุรีรัมย์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30436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มุกดาหาร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46275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ยโสธร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9143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ร้อยเอ็ด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49929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เลย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99720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ศรีสะเกษ 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07507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สกลนคร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042436"/>
                  </a:ext>
                </a:extLst>
              </a:tr>
            </a:tbl>
          </a:graphicData>
        </a:graphic>
      </p:graphicFrame>
      <p:sp>
        <p:nvSpPr>
          <p:cNvPr id="24" name="Block Arc 14">
            <a:extLst>
              <a:ext uri="{FF2B5EF4-FFF2-40B4-BE49-F238E27FC236}">
                <a16:creationId xmlns:a16="http://schemas.microsoft.com/office/drawing/2014/main" id="{0E13F940-3DFA-4298-A986-106AC8D92EBD}"/>
              </a:ext>
            </a:extLst>
          </p:cNvPr>
          <p:cNvSpPr>
            <a:spLocks noChangeAspect="1"/>
          </p:cNvSpPr>
          <p:nvPr/>
        </p:nvSpPr>
        <p:spPr>
          <a:xfrm rot="2700000">
            <a:off x="6791880" y="16355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827881C-1FF0-48CB-A223-ED0861947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38935"/>
              </p:ext>
            </p:extLst>
          </p:nvPr>
        </p:nvGraphicFramePr>
        <p:xfrm>
          <a:off x="6148419" y="2496779"/>
          <a:ext cx="1574893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441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3452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721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7F31082-7F9A-49AE-8194-D944E386B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42211"/>
              </p:ext>
            </p:extLst>
          </p:nvPr>
        </p:nvGraphicFramePr>
        <p:xfrm>
          <a:off x="8575901" y="1961892"/>
          <a:ext cx="3336835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Block Arc 14">
            <a:extLst>
              <a:ext uri="{FF2B5EF4-FFF2-40B4-BE49-F238E27FC236}">
                <a16:creationId xmlns:a16="http://schemas.microsoft.com/office/drawing/2014/main" id="{E113CD8B-AF58-4D77-96B7-89E066BEC8C1}"/>
              </a:ext>
            </a:extLst>
          </p:cNvPr>
          <p:cNvSpPr>
            <a:spLocks noChangeAspect="1"/>
          </p:cNvSpPr>
          <p:nvPr/>
        </p:nvSpPr>
        <p:spPr>
          <a:xfrm rot="2700000">
            <a:off x="9922565" y="16355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CF7957C-C531-430B-BB93-B0B49D6DF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38341"/>
              </p:ext>
            </p:extLst>
          </p:nvPr>
        </p:nvGraphicFramePr>
        <p:xfrm>
          <a:off x="9493972" y="2252876"/>
          <a:ext cx="1574893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441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3452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721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2AF0831-28C4-4765-A885-4EC2DABCA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53854"/>
              </p:ext>
            </p:extLst>
          </p:nvPr>
        </p:nvGraphicFramePr>
        <p:xfrm>
          <a:off x="8708388" y="2756896"/>
          <a:ext cx="3071859" cy="325247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12492">
                  <a:extLst>
                    <a:ext uri="{9D8B030D-6E8A-4147-A177-3AD203B41FA5}">
                      <a16:colId xmlns:a16="http://schemas.microsoft.com/office/drawing/2014/main" val="354579736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87616000"/>
                    </a:ext>
                  </a:extLst>
                </a:gridCol>
                <a:gridCol w="1036407">
                  <a:extLst>
                    <a:ext uri="{9D8B030D-6E8A-4147-A177-3AD203B41FA5}">
                      <a16:colId xmlns:a16="http://schemas.microsoft.com/office/drawing/2014/main" val="2708865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 ตัวชี้วัด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ตัวชี้วัดที่ไม่มี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28241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สุรินทร์ 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58462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หนองคาย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22772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หนองบัวลำภู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52295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อำนาจเจริญ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65956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อุดรธานี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030161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จันทบุรี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441344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ชัยนาท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39530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ประจวบคีรีขันธ์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91920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ลพบุรี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295734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พัทลุง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09442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สงขลา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610641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สุราษฎร์ธานี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73557270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A8B0426-FDF8-4953-94BF-238664CC2DBF}"/>
              </a:ext>
            </a:extLst>
          </p:cNvPr>
          <p:cNvSpPr/>
          <p:nvPr/>
        </p:nvSpPr>
        <p:spPr>
          <a:xfrm>
            <a:off x="649818" y="196923"/>
            <a:ext cx="10997202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สรุปตัวชี้วัด </a:t>
            </a:r>
            <a:r>
              <a:rPr lang="th-TH" sz="4000" b="1" dirty="0" err="1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ปท</a:t>
            </a:r>
            <a:r>
              <a:rPr lang="th-TH" sz="4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จ. ประจำปีงบประมาณ พ.ศ. 2563 (รอบที่ </a:t>
            </a:r>
            <a:r>
              <a:rPr lang="en-US" sz="4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</a:t>
            </a:r>
            <a:r>
              <a:rPr lang="th-TH" sz="4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FB847C-9D1D-4F34-9B0C-D4A59287AAC4}"/>
              </a:ext>
            </a:extLst>
          </p:cNvPr>
          <p:cNvSpPr/>
          <p:nvPr/>
        </p:nvSpPr>
        <p:spPr>
          <a:xfrm>
            <a:off x="993481" y="1010772"/>
            <a:ext cx="10205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t"/>
            <a:r>
              <a:rPr lang="th-TH" sz="32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จากจำนวนตัวชี้วัดหลัก </a:t>
            </a:r>
            <a:r>
              <a:rPr lang="en-US" sz="32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16 </a:t>
            </a:r>
            <a:r>
              <a:rPr lang="th-TH" sz="32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ตัวชี้วัด จะแบ่ง ส.ป.ก. จังหวัดได้ </a:t>
            </a:r>
            <a:r>
              <a:rPr lang="en-US" sz="32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 </a:t>
            </a:r>
            <a:r>
              <a:rPr lang="th-TH" sz="320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กลุ่ม ดังนี้</a:t>
            </a:r>
            <a:endParaRPr lang="th-TH" sz="3200" b="1" dirty="0">
              <a:solidFill>
                <a:srgbClr val="00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903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A9388B-A483-4080-B79C-7CD1E1B0DFF0}"/>
              </a:ext>
            </a:extLst>
          </p:cNvPr>
          <p:cNvSpPr/>
          <p:nvPr/>
        </p:nvSpPr>
        <p:spPr>
          <a:xfrm>
            <a:off x="3068921" y="1952462"/>
            <a:ext cx="2595685" cy="40991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EA9EB2-E58C-473C-91D2-743F6071A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4868"/>
              </p:ext>
            </p:extLst>
          </p:nvPr>
        </p:nvGraphicFramePr>
        <p:xfrm>
          <a:off x="3068920" y="1952466"/>
          <a:ext cx="2595686" cy="4099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88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Block Arc 14">
            <a:extLst>
              <a:ext uri="{FF2B5EF4-FFF2-40B4-BE49-F238E27FC236}">
                <a16:creationId xmlns:a16="http://schemas.microsoft.com/office/drawing/2014/main" id="{690E833E-9311-4CF4-B381-B50054B1B18D}"/>
              </a:ext>
            </a:extLst>
          </p:cNvPr>
          <p:cNvSpPr>
            <a:spLocks noChangeAspect="1"/>
          </p:cNvSpPr>
          <p:nvPr/>
        </p:nvSpPr>
        <p:spPr>
          <a:xfrm rot="2700000">
            <a:off x="4404209" y="164466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94B5E-2422-4ACE-A2D0-C0F9D743FB5F}"/>
              </a:ext>
            </a:extLst>
          </p:cNvPr>
          <p:cNvSpPr/>
          <p:nvPr/>
        </p:nvSpPr>
        <p:spPr>
          <a:xfrm>
            <a:off x="6746379" y="2042430"/>
            <a:ext cx="2827583" cy="37935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C35964-40B3-46C9-B3E6-836B50618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89204"/>
              </p:ext>
            </p:extLst>
          </p:nvPr>
        </p:nvGraphicFramePr>
        <p:xfrm>
          <a:off x="6746378" y="2042429"/>
          <a:ext cx="2827584" cy="3793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13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Block Arc 14">
            <a:extLst>
              <a:ext uri="{FF2B5EF4-FFF2-40B4-BE49-F238E27FC236}">
                <a16:creationId xmlns:a16="http://schemas.microsoft.com/office/drawing/2014/main" id="{13AE5B1F-12BC-4094-A327-49DB49574DC6}"/>
              </a:ext>
            </a:extLst>
          </p:cNvPr>
          <p:cNvSpPr>
            <a:spLocks noChangeAspect="1"/>
          </p:cNvSpPr>
          <p:nvPr/>
        </p:nvSpPr>
        <p:spPr>
          <a:xfrm rot="2700000">
            <a:off x="7768544" y="172510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865EA6-3D1D-45BC-BACB-5463DDF54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23976"/>
              </p:ext>
            </p:extLst>
          </p:nvPr>
        </p:nvGraphicFramePr>
        <p:xfrm>
          <a:off x="3136068" y="2833665"/>
          <a:ext cx="2461389" cy="3002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72555">
                  <a:extLst>
                    <a:ext uri="{9D8B030D-6E8A-4147-A177-3AD203B41FA5}">
                      <a16:colId xmlns:a16="http://schemas.microsoft.com/office/drawing/2014/main" val="3236614679"/>
                    </a:ext>
                  </a:extLst>
                </a:gridCol>
                <a:gridCol w="664184">
                  <a:extLst>
                    <a:ext uri="{9D8B030D-6E8A-4147-A177-3AD203B41FA5}">
                      <a16:colId xmlns:a16="http://schemas.microsoft.com/office/drawing/2014/main" val="925652576"/>
                    </a:ext>
                  </a:extLst>
                </a:gridCol>
                <a:gridCol w="442789">
                  <a:extLst>
                    <a:ext uri="{9D8B030D-6E8A-4147-A177-3AD203B41FA5}">
                      <a16:colId xmlns:a16="http://schemas.microsoft.com/office/drawing/2014/main" val="2631642462"/>
                    </a:ext>
                  </a:extLst>
                </a:gridCol>
                <a:gridCol w="481861">
                  <a:extLst>
                    <a:ext uri="{9D8B030D-6E8A-4147-A177-3AD203B41FA5}">
                      <a16:colId xmlns:a16="http://schemas.microsoft.com/office/drawing/2014/main" val="2929532108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19 จังหวัด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83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14 ตัวชี้วัด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ตัวชี้วัดที่ไม่มี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69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กำแพงเพชร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7172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เชียงราย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331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ตาก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3140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น่าน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8869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พะเยา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68821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ลำพูน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2229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ชัยภูมิ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9646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มหาสารคาม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1057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ชลบุรี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594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ตราด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206993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4140F8-5F5A-4AB2-9B41-F82564456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13192"/>
              </p:ext>
            </p:extLst>
          </p:nvPr>
        </p:nvGraphicFramePr>
        <p:xfrm>
          <a:off x="3579315" y="2252265"/>
          <a:ext cx="1574893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441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3452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721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87B1F8-728F-487F-9D51-ABB93EAA4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53601"/>
              </p:ext>
            </p:extLst>
          </p:nvPr>
        </p:nvGraphicFramePr>
        <p:xfrm>
          <a:off x="6890135" y="3056982"/>
          <a:ext cx="2586096" cy="24991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14992">
                  <a:extLst>
                    <a:ext uri="{9D8B030D-6E8A-4147-A177-3AD203B41FA5}">
                      <a16:colId xmlns:a16="http://schemas.microsoft.com/office/drawing/2014/main" val="1135689799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168394507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3847659411"/>
                    </a:ext>
                  </a:extLst>
                </a:gridCol>
                <a:gridCol w="513804">
                  <a:extLst>
                    <a:ext uri="{9D8B030D-6E8A-4147-A177-3AD203B41FA5}">
                      <a16:colId xmlns:a16="http://schemas.microsoft.com/office/drawing/2014/main" val="3447241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14 ตัวชี้วัด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ตัวชี้วัดที่ไม่มี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77152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เพชรบุรี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4000541432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ระยอง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1696543146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สระแก้ว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3846112776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สระบุรี 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313285756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กระบี่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2139918878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ตรัง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2391666625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ภูเก็ต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2069717621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ยะลา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1549334312"/>
                  </a:ext>
                </a:extLst>
              </a:tr>
              <a:tr h="21027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สตูล 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077" marR="6077" marT="6077" marB="0" anchor="ctr"/>
                </a:tc>
                <a:extLst>
                  <a:ext uri="{0D108BD9-81ED-4DB2-BD59-A6C34878D82A}">
                    <a16:rowId xmlns:a16="http://schemas.microsoft.com/office/drawing/2014/main" val="110008670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BFFD55-A22D-41BD-9EA1-4CE6D8BF1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87790"/>
              </p:ext>
            </p:extLst>
          </p:nvPr>
        </p:nvGraphicFramePr>
        <p:xfrm>
          <a:off x="7395736" y="2365807"/>
          <a:ext cx="1574893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441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3452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721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3556D62-CD31-4770-8E9F-4A983673E91D}"/>
              </a:ext>
            </a:extLst>
          </p:cNvPr>
          <p:cNvSpPr/>
          <p:nvPr/>
        </p:nvSpPr>
        <p:spPr>
          <a:xfrm>
            <a:off x="649818" y="196923"/>
            <a:ext cx="4627032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สรุปตัวชี้วัด </a:t>
            </a:r>
            <a:r>
              <a:rPr lang="th-TH" sz="4000" b="1" dirty="0" err="1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ปท</a:t>
            </a:r>
            <a:r>
              <a:rPr lang="th-TH" sz="4000" b="1" dirty="0">
                <a:solidFill>
                  <a:schemeClr val="tx1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จ. (ต่อ)</a:t>
            </a:r>
          </a:p>
        </p:txBody>
      </p:sp>
    </p:spTree>
    <p:extLst>
      <p:ext uri="{BB962C8B-B14F-4D97-AF65-F5344CB8AC3E}">
        <p14:creationId xmlns:p14="http://schemas.microsoft.com/office/powerpoint/2010/main" val="212447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C3B4F4-DD74-4989-B60F-64F7DEE7984B}"/>
              </a:ext>
            </a:extLst>
          </p:cNvPr>
          <p:cNvSpPr/>
          <p:nvPr/>
        </p:nvSpPr>
        <p:spPr>
          <a:xfrm>
            <a:off x="5702040" y="1489211"/>
            <a:ext cx="4499164" cy="23904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4427F1-1476-4B5F-A2A2-A739F0FEC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3891"/>
              </p:ext>
            </p:extLst>
          </p:nvPr>
        </p:nvGraphicFramePr>
        <p:xfrm>
          <a:off x="5702040" y="1489211"/>
          <a:ext cx="4499167" cy="2419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70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5C82E82-BEB5-496B-BF5F-D75549123330}"/>
              </a:ext>
            </a:extLst>
          </p:cNvPr>
          <p:cNvSpPr/>
          <p:nvPr/>
        </p:nvSpPr>
        <p:spPr>
          <a:xfrm>
            <a:off x="1056758" y="1462319"/>
            <a:ext cx="4176489" cy="47773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FE0C26-917C-459E-8A00-B27225AA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35592"/>
              </p:ext>
            </p:extLst>
          </p:nvPr>
        </p:nvGraphicFramePr>
        <p:xfrm>
          <a:off x="1056756" y="1462323"/>
          <a:ext cx="4176491" cy="4777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697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3A315C74-FCAE-49DA-8404-2687413AD095}"/>
              </a:ext>
            </a:extLst>
          </p:cNvPr>
          <p:cNvSpPr>
            <a:spLocks noChangeAspect="1"/>
          </p:cNvSpPr>
          <p:nvPr/>
        </p:nvSpPr>
        <p:spPr>
          <a:xfrm rot="2700000">
            <a:off x="6445660" y="940874"/>
            <a:ext cx="287972" cy="124178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13EA0C04-7995-48A9-A1B0-4134245F4DB2}"/>
              </a:ext>
            </a:extLst>
          </p:cNvPr>
          <p:cNvSpPr>
            <a:spLocks noChangeAspect="1"/>
          </p:cNvSpPr>
          <p:nvPr/>
        </p:nvSpPr>
        <p:spPr>
          <a:xfrm rot="2700000">
            <a:off x="3126439" y="112770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158A48-FF95-4B14-851E-87C1A9A88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90427"/>
              </p:ext>
            </p:extLst>
          </p:nvPr>
        </p:nvGraphicFramePr>
        <p:xfrm>
          <a:off x="1172477" y="2798305"/>
          <a:ext cx="3945048" cy="31483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64659">
                  <a:extLst>
                    <a:ext uri="{9D8B030D-6E8A-4147-A177-3AD203B41FA5}">
                      <a16:colId xmlns:a16="http://schemas.microsoft.com/office/drawing/2014/main" val="1004111411"/>
                    </a:ext>
                  </a:extLst>
                </a:gridCol>
                <a:gridCol w="459065">
                  <a:extLst>
                    <a:ext uri="{9D8B030D-6E8A-4147-A177-3AD203B41FA5}">
                      <a16:colId xmlns:a16="http://schemas.microsoft.com/office/drawing/2014/main" val="1701325312"/>
                    </a:ext>
                  </a:extLst>
                </a:gridCol>
                <a:gridCol w="396911">
                  <a:extLst>
                    <a:ext uri="{9D8B030D-6E8A-4147-A177-3AD203B41FA5}">
                      <a16:colId xmlns:a16="http://schemas.microsoft.com/office/drawing/2014/main" val="3665455093"/>
                    </a:ext>
                  </a:extLst>
                </a:gridCol>
                <a:gridCol w="348799">
                  <a:extLst>
                    <a:ext uri="{9D8B030D-6E8A-4147-A177-3AD203B41FA5}">
                      <a16:colId xmlns:a16="http://schemas.microsoft.com/office/drawing/2014/main" val="3901014352"/>
                    </a:ext>
                  </a:extLst>
                </a:gridCol>
                <a:gridCol w="396911">
                  <a:extLst>
                    <a:ext uri="{9D8B030D-6E8A-4147-A177-3AD203B41FA5}">
                      <a16:colId xmlns:a16="http://schemas.microsoft.com/office/drawing/2014/main" val="2320655785"/>
                    </a:ext>
                  </a:extLst>
                </a:gridCol>
                <a:gridCol w="252580">
                  <a:extLst>
                    <a:ext uri="{9D8B030D-6E8A-4147-A177-3AD203B41FA5}">
                      <a16:colId xmlns:a16="http://schemas.microsoft.com/office/drawing/2014/main" val="545333814"/>
                    </a:ext>
                  </a:extLst>
                </a:gridCol>
                <a:gridCol w="252580">
                  <a:extLst>
                    <a:ext uri="{9D8B030D-6E8A-4147-A177-3AD203B41FA5}">
                      <a16:colId xmlns:a16="http://schemas.microsoft.com/office/drawing/2014/main" val="780800"/>
                    </a:ext>
                  </a:extLst>
                </a:gridCol>
                <a:gridCol w="673543">
                  <a:extLst>
                    <a:ext uri="{9D8B030D-6E8A-4147-A177-3AD203B41FA5}">
                      <a16:colId xmlns:a16="http://schemas.microsoft.com/office/drawing/2014/main" val="2453435701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 จังหวัด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เพิ่มตัวชี้วัดเสริม</a:t>
                      </a:r>
                      <a:endParaRPr lang="th-TH" sz="14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คะแนนใหม่</a:t>
                      </a:r>
                      <a:endParaRPr lang="th-TH" sz="14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6305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 ตัวชี้วัด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ตัวชี้วัดที่ไม่มี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234559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นครนายก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4530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นครปฐม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0295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อยุธยา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5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ราชบุรี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6111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ชุมพร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870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นครศรีธรรมราช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0819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นราธิวาส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64560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ปัตตานี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6270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พังงา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3005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ระนอง 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535679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6CEAD2-C651-424C-8B00-2C88F17E5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72160"/>
              </p:ext>
            </p:extLst>
          </p:nvPr>
        </p:nvGraphicFramePr>
        <p:xfrm>
          <a:off x="2262896" y="2184693"/>
          <a:ext cx="1764210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535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8675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42323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r>
                        <a:rPr lang="th-TH" sz="2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A031F7E-5179-4703-A51F-0214EB3F2CBC}"/>
              </a:ext>
            </a:extLst>
          </p:cNvPr>
          <p:cNvSpPr/>
          <p:nvPr/>
        </p:nvSpPr>
        <p:spPr>
          <a:xfrm>
            <a:off x="227417" y="97580"/>
            <a:ext cx="12106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5400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ส.ป.ก. จังหวัด ที่มีคะแนนรวมต่ำกว่า 75 คะแนน </a:t>
            </a:r>
            <a:endParaRPr lang="en-US" sz="5400" b="1" dirty="0">
              <a:solidFill>
                <a:srgbClr val="7030A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74A57C-DE20-406F-AF65-9D7DC057C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49090"/>
              </p:ext>
            </p:extLst>
          </p:nvPr>
        </p:nvGraphicFramePr>
        <p:xfrm>
          <a:off x="5780609" y="2372030"/>
          <a:ext cx="4342027" cy="12382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90672">
                  <a:extLst>
                    <a:ext uri="{9D8B030D-6E8A-4147-A177-3AD203B41FA5}">
                      <a16:colId xmlns:a16="http://schemas.microsoft.com/office/drawing/2014/main" val="1975592575"/>
                    </a:ext>
                  </a:extLst>
                </a:gridCol>
                <a:gridCol w="680375">
                  <a:extLst>
                    <a:ext uri="{9D8B030D-6E8A-4147-A177-3AD203B41FA5}">
                      <a16:colId xmlns:a16="http://schemas.microsoft.com/office/drawing/2014/main" val="4167963034"/>
                    </a:ext>
                  </a:extLst>
                </a:gridCol>
                <a:gridCol w="358744">
                  <a:extLst>
                    <a:ext uri="{9D8B030D-6E8A-4147-A177-3AD203B41FA5}">
                      <a16:colId xmlns:a16="http://schemas.microsoft.com/office/drawing/2014/main" val="365214185"/>
                    </a:ext>
                  </a:extLst>
                </a:gridCol>
                <a:gridCol w="358744">
                  <a:extLst>
                    <a:ext uri="{9D8B030D-6E8A-4147-A177-3AD203B41FA5}">
                      <a16:colId xmlns:a16="http://schemas.microsoft.com/office/drawing/2014/main" val="2310236591"/>
                    </a:ext>
                  </a:extLst>
                </a:gridCol>
                <a:gridCol w="334002">
                  <a:extLst>
                    <a:ext uri="{9D8B030D-6E8A-4147-A177-3AD203B41FA5}">
                      <a16:colId xmlns:a16="http://schemas.microsoft.com/office/drawing/2014/main" val="2927242458"/>
                    </a:ext>
                  </a:extLst>
                </a:gridCol>
                <a:gridCol w="277605">
                  <a:extLst>
                    <a:ext uri="{9D8B030D-6E8A-4147-A177-3AD203B41FA5}">
                      <a16:colId xmlns:a16="http://schemas.microsoft.com/office/drawing/2014/main" val="1616787468"/>
                    </a:ext>
                  </a:extLst>
                </a:gridCol>
                <a:gridCol w="749141">
                  <a:extLst>
                    <a:ext uri="{9D8B030D-6E8A-4147-A177-3AD203B41FA5}">
                      <a16:colId xmlns:a16="http://schemas.microsoft.com/office/drawing/2014/main" val="2988341328"/>
                    </a:ext>
                  </a:extLst>
                </a:gridCol>
                <a:gridCol w="692744">
                  <a:extLst>
                    <a:ext uri="{9D8B030D-6E8A-4147-A177-3AD203B41FA5}">
                      <a16:colId xmlns:a16="http://schemas.microsoft.com/office/drawing/2014/main" val="2189348022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 จังหวัด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เพิ่มตัวชี้วัดเสริม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คะแนนใหม่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402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12 ตัวชี้วัด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ตัวชี้วัดที่ไม่มี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67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ปทุมธานี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494637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76B84D-39DB-4592-8DEF-B29EF4774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60895"/>
              </p:ext>
            </p:extLst>
          </p:nvPr>
        </p:nvGraphicFramePr>
        <p:xfrm>
          <a:off x="7201181" y="1868891"/>
          <a:ext cx="1636579" cy="383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425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5154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833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5201A31-A439-4F30-8C35-D6426C69B0CA}"/>
              </a:ext>
            </a:extLst>
          </p:cNvPr>
          <p:cNvSpPr/>
          <p:nvPr/>
        </p:nvSpPr>
        <p:spPr>
          <a:xfrm>
            <a:off x="6683245" y="4206031"/>
            <a:ext cx="4499164" cy="23904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124C629-96A5-4F3E-B468-9ED2B8A27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86370"/>
              </p:ext>
            </p:extLst>
          </p:nvPr>
        </p:nvGraphicFramePr>
        <p:xfrm>
          <a:off x="6048797" y="4206031"/>
          <a:ext cx="5133616" cy="2419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70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Block Arc 14">
            <a:extLst>
              <a:ext uri="{FF2B5EF4-FFF2-40B4-BE49-F238E27FC236}">
                <a16:creationId xmlns:a16="http://schemas.microsoft.com/office/drawing/2014/main" id="{3D85387B-B652-454D-A69C-B582DCB37FC3}"/>
              </a:ext>
            </a:extLst>
          </p:cNvPr>
          <p:cNvSpPr>
            <a:spLocks noChangeAspect="1"/>
          </p:cNvSpPr>
          <p:nvPr/>
        </p:nvSpPr>
        <p:spPr>
          <a:xfrm rot="2700000">
            <a:off x="10598069" y="3680103"/>
            <a:ext cx="287972" cy="124178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81E41BA-FB9E-4553-9D16-02D3A7599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50558"/>
              </p:ext>
            </p:extLst>
          </p:nvPr>
        </p:nvGraphicFramePr>
        <p:xfrm>
          <a:off x="7817195" y="4570862"/>
          <a:ext cx="1636579" cy="383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425">
                  <a:extLst>
                    <a:ext uri="{9D8B030D-6E8A-4147-A177-3AD203B41FA5}">
                      <a16:colId xmlns:a16="http://schemas.microsoft.com/office/drawing/2014/main" val="2284633624"/>
                    </a:ext>
                  </a:extLst>
                </a:gridCol>
                <a:gridCol w="45154">
                  <a:extLst>
                    <a:ext uri="{9D8B030D-6E8A-4147-A177-3AD203B41FA5}">
                      <a16:colId xmlns:a16="http://schemas.microsoft.com/office/drawing/2014/main" val="1279782825"/>
                    </a:ext>
                  </a:extLst>
                </a:gridCol>
              </a:tblGrid>
              <a:tr h="3833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ตัวชี้วัด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695962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D46066D-90F3-4296-97EC-73DC2CF06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68218"/>
              </p:ext>
            </p:extLst>
          </p:nvPr>
        </p:nvGraphicFramePr>
        <p:xfrm>
          <a:off x="6179825" y="5266579"/>
          <a:ext cx="4871559" cy="11226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9122">
                  <a:extLst>
                    <a:ext uri="{9D8B030D-6E8A-4147-A177-3AD203B41FA5}">
                      <a16:colId xmlns:a16="http://schemas.microsoft.com/office/drawing/2014/main" val="3833470496"/>
                    </a:ext>
                  </a:extLst>
                </a:gridCol>
                <a:gridCol w="640996">
                  <a:extLst>
                    <a:ext uri="{9D8B030D-6E8A-4147-A177-3AD203B41FA5}">
                      <a16:colId xmlns:a16="http://schemas.microsoft.com/office/drawing/2014/main" val="3855061621"/>
                    </a:ext>
                  </a:extLst>
                </a:gridCol>
                <a:gridCol w="337979">
                  <a:extLst>
                    <a:ext uri="{9D8B030D-6E8A-4147-A177-3AD203B41FA5}">
                      <a16:colId xmlns:a16="http://schemas.microsoft.com/office/drawing/2014/main" val="1381626425"/>
                    </a:ext>
                  </a:extLst>
                </a:gridCol>
                <a:gridCol w="337979">
                  <a:extLst>
                    <a:ext uri="{9D8B030D-6E8A-4147-A177-3AD203B41FA5}">
                      <a16:colId xmlns:a16="http://schemas.microsoft.com/office/drawing/2014/main" val="3752083255"/>
                    </a:ext>
                  </a:extLst>
                </a:gridCol>
                <a:gridCol w="314670">
                  <a:extLst>
                    <a:ext uri="{9D8B030D-6E8A-4147-A177-3AD203B41FA5}">
                      <a16:colId xmlns:a16="http://schemas.microsoft.com/office/drawing/2014/main" val="2096973017"/>
                    </a:ext>
                  </a:extLst>
                </a:gridCol>
                <a:gridCol w="314670">
                  <a:extLst>
                    <a:ext uri="{9D8B030D-6E8A-4147-A177-3AD203B41FA5}">
                      <a16:colId xmlns:a16="http://schemas.microsoft.com/office/drawing/2014/main" val="3120402786"/>
                    </a:ext>
                  </a:extLst>
                </a:gridCol>
                <a:gridCol w="276760">
                  <a:extLst>
                    <a:ext uri="{9D8B030D-6E8A-4147-A177-3AD203B41FA5}">
                      <a16:colId xmlns:a16="http://schemas.microsoft.com/office/drawing/2014/main" val="2380073401"/>
                    </a:ext>
                  </a:extLst>
                </a:gridCol>
                <a:gridCol w="585668">
                  <a:extLst>
                    <a:ext uri="{9D8B030D-6E8A-4147-A177-3AD203B41FA5}">
                      <a16:colId xmlns:a16="http://schemas.microsoft.com/office/drawing/2014/main" val="3208471117"/>
                    </a:ext>
                  </a:extLst>
                </a:gridCol>
                <a:gridCol w="291360">
                  <a:extLst>
                    <a:ext uri="{9D8B030D-6E8A-4147-A177-3AD203B41FA5}">
                      <a16:colId xmlns:a16="http://schemas.microsoft.com/office/drawing/2014/main" val="650833510"/>
                    </a:ext>
                  </a:extLst>
                </a:gridCol>
                <a:gridCol w="932355">
                  <a:extLst>
                    <a:ext uri="{9D8B030D-6E8A-4147-A177-3AD203B41FA5}">
                      <a16:colId xmlns:a16="http://schemas.microsoft.com/office/drawing/2014/main" val="346365346"/>
                    </a:ext>
                  </a:extLst>
                </a:gridCol>
              </a:tblGrid>
              <a:tr h="1905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 จังหวัด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เพิ่มตัวชี้วัดเสริม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คะแนนใหม่</a:t>
                      </a:r>
                      <a:endParaRPr lang="th-TH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80143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 ตัวชี้วัด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  ตัวชี้วัดที่ไม่มี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19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สิงห์บุรี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073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อ่างทอง 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18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700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3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51" y="124777"/>
            <a:ext cx="12071497" cy="9233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1.</a:t>
            </a:r>
            <a:r>
              <a:rPr lang="th-TH" sz="2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ร้อยละความสำเร็จของการติดตามเร่งรัดการเบิกจ่ายงบประมาณในภาพรวมเป็นไปตามเป้าหมาย (10)</a:t>
            </a:r>
            <a:endParaRPr lang="en-US" sz="2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915607-0683-499E-AFF6-8E34E866FAFE}"/>
              </a:ext>
            </a:extLst>
          </p:cNvPr>
          <p:cNvSpPr/>
          <p:nvPr/>
        </p:nvSpPr>
        <p:spPr>
          <a:xfrm>
            <a:off x="3356838" y="1249708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9B0D21-9CA2-48D4-8729-AAAD4A954306}"/>
              </a:ext>
            </a:extLst>
          </p:cNvPr>
          <p:cNvSpPr/>
          <p:nvPr/>
        </p:nvSpPr>
        <p:spPr>
          <a:xfrm>
            <a:off x="5543626" y="1249708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3E708E-6B37-407F-837D-7E03770303FD}"/>
              </a:ext>
            </a:extLst>
          </p:cNvPr>
          <p:cNvSpPr/>
          <p:nvPr/>
        </p:nvSpPr>
        <p:spPr>
          <a:xfrm>
            <a:off x="7730414" y="1249708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A698B2-60C6-4E96-A531-EDC6CF2F4842}"/>
              </a:ext>
            </a:extLst>
          </p:cNvPr>
          <p:cNvSpPr/>
          <p:nvPr/>
        </p:nvSpPr>
        <p:spPr>
          <a:xfrm>
            <a:off x="9917205" y="1249708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A5E1F-5321-483F-85D9-2371F655C80B}"/>
              </a:ext>
            </a:extLst>
          </p:cNvPr>
          <p:cNvGrpSpPr/>
          <p:nvPr/>
        </p:nvGrpSpPr>
        <p:grpSpPr>
          <a:xfrm>
            <a:off x="3237829" y="2974193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4F5690C-0BF1-4AB3-91F6-A8F369C2755D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222772-EF47-4C65-B79D-DBD4B0628805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C4B8E-9F27-4D74-A59B-ACC44F490AC3}"/>
              </a:ext>
            </a:extLst>
          </p:cNvPr>
          <p:cNvGrpSpPr/>
          <p:nvPr/>
        </p:nvGrpSpPr>
        <p:grpSpPr>
          <a:xfrm>
            <a:off x="5419448" y="2974193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7AE7DB51-3BD0-4B83-B05D-008F489BE282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BAA0EE-08CF-4D7F-9C9E-ABD7C320FFD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BCF275-7AF5-4136-8BA5-B307A8431567}"/>
              </a:ext>
            </a:extLst>
          </p:cNvPr>
          <p:cNvGrpSpPr/>
          <p:nvPr/>
        </p:nvGrpSpPr>
        <p:grpSpPr>
          <a:xfrm>
            <a:off x="7601067" y="2974193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8988AB73-994B-47EB-AF0E-25FD84A4D88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429F6F-16CB-4DC8-956F-C52F850AA923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028CD4-7D0C-42B1-B1C2-EA106F717663}"/>
              </a:ext>
            </a:extLst>
          </p:cNvPr>
          <p:cNvGrpSpPr/>
          <p:nvPr/>
        </p:nvGrpSpPr>
        <p:grpSpPr>
          <a:xfrm>
            <a:off x="9793818" y="2992954"/>
            <a:ext cx="1719112" cy="2059831"/>
            <a:chOff x="6961100" y="3645025"/>
            <a:chExt cx="1719112" cy="20598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EE9C7-0AE4-4EA8-B9C7-7B75CDF8ABC9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AF1EAC-EE0D-4379-A5BD-6A866ADE50DA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9814528F-C573-4269-BC62-63493E89F027}"/>
              </a:ext>
            </a:extLst>
          </p:cNvPr>
          <p:cNvSpPr/>
          <p:nvPr/>
        </p:nvSpPr>
        <p:spPr>
          <a:xfrm>
            <a:off x="5043139" y="1719756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E1A051DF-299C-4562-93E8-F44AA253F736}"/>
              </a:ext>
            </a:extLst>
          </p:cNvPr>
          <p:cNvSpPr/>
          <p:nvPr/>
        </p:nvSpPr>
        <p:spPr>
          <a:xfrm>
            <a:off x="7229927" y="1719755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C1DF1961-8E5A-4394-91BF-75E8CDDCA55A}"/>
              </a:ext>
            </a:extLst>
          </p:cNvPr>
          <p:cNvSpPr/>
          <p:nvPr/>
        </p:nvSpPr>
        <p:spPr>
          <a:xfrm>
            <a:off x="9416716" y="1719754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859700BE-9946-4BFF-92FB-FAFEEC88DB1A}"/>
              </a:ext>
            </a:extLst>
          </p:cNvPr>
          <p:cNvSpPr/>
          <p:nvPr/>
        </p:nvSpPr>
        <p:spPr>
          <a:xfrm>
            <a:off x="1256614" y="1249708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id="{6D006707-1DD5-4BFD-A00B-29B5F6B98096}"/>
              </a:ext>
            </a:extLst>
          </p:cNvPr>
          <p:cNvGrpSpPr/>
          <p:nvPr/>
        </p:nvGrpSpPr>
        <p:grpSpPr>
          <a:xfrm>
            <a:off x="1137605" y="2974193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0BE482C1-38CA-4F4E-B748-82C6F7C2DA80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8513F20E-21C6-4B95-BAEB-14582F4C567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C89AECF5-DB4A-4894-9675-F28088B7D464}"/>
              </a:ext>
            </a:extLst>
          </p:cNvPr>
          <p:cNvSpPr/>
          <p:nvPr/>
        </p:nvSpPr>
        <p:spPr>
          <a:xfrm>
            <a:off x="2942915" y="1719756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941928A-C240-4799-8F1F-600401001A4D}"/>
              </a:ext>
            </a:extLst>
          </p:cNvPr>
          <p:cNvSpPr/>
          <p:nvPr/>
        </p:nvSpPr>
        <p:spPr>
          <a:xfrm>
            <a:off x="1696525" y="1305067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 </a:t>
            </a:r>
            <a:endParaRPr lang="th-TH" sz="6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9FBCBA0-6D0C-4BC5-87D1-EBD637506943}"/>
              </a:ext>
            </a:extLst>
          </p:cNvPr>
          <p:cNvSpPr/>
          <p:nvPr/>
        </p:nvSpPr>
        <p:spPr>
          <a:xfrm>
            <a:off x="3753466" y="1305066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2 </a:t>
            </a:r>
            <a:endParaRPr lang="th-TH" sz="6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32DA603-A990-47B6-BCC6-20107F96E5CC}"/>
              </a:ext>
            </a:extLst>
          </p:cNvPr>
          <p:cNvSpPr/>
          <p:nvPr/>
        </p:nvSpPr>
        <p:spPr>
          <a:xfrm>
            <a:off x="5940254" y="1305066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3 </a:t>
            </a:r>
            <a:endParaRPr lang="th-TH" sz="6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ECB93D2-73B6-4618-9DEB-9A80A60AB7DB}"/>
              </a:ext>
            </a:extLst>
          </p:cNvPr>
          <p:cNvSpPr/>
          <p:nvPr/>
        </p:nvSpPr>
        <p:spPr>
          <a:xfrm>
            <a:off x="8177063" y="1338158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4 </a:t>
            </a:r>
            <a:endParaRPr lang="th-TH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E91E49F-72B6-4450-9892-DAA13A08A698}"/>
              </a:ext>
            </a:extLst>
          </p:cNvPr>
          <p:cNvSpPr/>
          <p:nvPr/>
        </p:nvSpPr>
        <p:spPr>
          <a:xfrm>
            <a:off x="10331889" y="1338157"/>
            <a:ext cx="753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5 </a:t>
            </a:r>
            <a:endParaRPr lang="th-TH" sz="6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F41536CD-7AD5-4679-BB5C-A5688BD63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8" t="35612" r="30320" b="49578"/>
          <a:stretch/>
        </p:blipFill>
        <p:spPr>
          <a:xfrm>
            <a:off x="6123386" y="5384525"/>
            <a:ext cx="5889886" cy="1383632"/>
          </a:xfrm>
          <a:prstGeom prst="rect">
            <a:avLst/>
          </a:prstGeom>
        </p:spPr>
      </p:pic>
      <p:sp>
        <p:nvSpPr>
          <p:cNvPr id="133" name="Text Placeholder 1">
            <a:extLst>
              <a:ext uri="{FF2B5EF4-FFF2-40B4-BE49-F238E27FC236}">
                <a16:creationId xmlns:a16="http://schemas.microsoft.com/office/drawing/2014/main" id="{C5D426CD-9207-41FB-A103-6025C96FF5EC}"/>
              </a:ext>
            </a:extLst>
          </p:cNvPr>
          <p:cNvSpPr txBox="1">
            <a:spLocks/>
          </p:cNvSpPr>
          <p:nvPr/>
        </p:nvSpPr>
        <p:spPr>
          <a:xfrm>
            <a:off x="320929" y="5476858"/>
            <a:ext cx="5222698" cy="1015663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altLang="ko-KR" sz="54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หมายเหตุ</a:t>
            </a:r>
            <a:r>
              <a:rPr lang="en-US" sz="20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</a:t>
            </a:r>
            <a:r>
              <a:rPr lang="th-TH" sz="20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แผนการใช้จ่ายงบประมาณจากสำนักงบประมาณอยู่ระหว่างการเสนอคณะรัฐมนตรี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เพื่อพิจารณาให้ความเห็นชอบ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871A325-A5B5-43D5-A71E-E60B610F9331}"/>
              </a:ext>
            </a:extLst>
          </p:cNvPr>
          <p:cNvSpPr/>
          <p:nvPr/>
        </p:nvSpPr>
        <p:spPr>
          <a:xfrm>
            <a:off x="1469765" y="2951946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14 </a:t>
            </a:r>
            <a:endParaRPr lang="th-TH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D2F8367-C612-4822-9E71-C312A810E6D0}"/>
              </a:ext>
            </a:extLst>
          </p:cNvPr>
          <p:cNvSpPr/>
          <p:nvPr/>
        </p:nvSpPr>
        <p:spPr>
          <a:xfrm>
            <a:off x="3697473" y="2951945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th-TH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24 </a:t>
            </a:r>
            <a:endParaRPr lang="th-TH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D2D68C-6E47-4646-9EC7-01A0F8259DF8}"/>
              </a:ext>
            </a:extLst>
          </p:cNvPr>
          <p:cNvSpPr/>
          <p:nvPr/>
        </p:nvSpPr>
        <p:spPr>
          <a:xfrm>
            <a:off x="5808409" y="2951944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34 </a:t>
            </a:r>
            <a:endParaRPr lang="th-TH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A121D74-6DC4-4599-BA60-BCE163074852}"/>
              </a:ext>
            </a:extLst>
          </p:cNvPr>
          <p:cNvSpPr/>
          <p:nvPr/>
        </p:nvSpPr>
        <p:spPr>
          <a:xfrm>
            <a:off x="8000299" y="2968362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th-TH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44 </a:t>
            </a:r>
            <a:endParaRPr lang="th-TH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EE3FE77-B4E3-45BE-A5A0-C12338FBA3EE}"/>
              </a:ext>
            </a:extLst>
          </p:cNvPr>
          <p:cNvSpPr/>
          <p:nvPr/>
        </p:nvSpPr>
        <p:spPr>
          <a:xfrm>
            <a:off x="10224950" y="2963609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th-TH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H Fah kwang" panose="02000506000000020004" pitchFamily="2" charset="-34"/>
              </a:rPr>
              <a:t>54 </a:t>
            </a:r>
            <a:endParaRPr lang="th-TH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53A8942-4DED-4698-A36A-C71E14B773D9}"/>
              </a:ext>
            </a:extLst>
          </p:cNvPr>
          <p:cNvSpPr/>
          <p:nvPr/>
        </p:nvSpPr>
        <p:spPr>
          <a:xfrm>
            <a:off x="8670801" y="5441928"/>
            <a:ext cx="885809" cy="6872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55BB80-A087-4BFC-947A-E25373547417}"/>
              </a:ext>
            </a:extLst>
          </p:cNvPr>
          <p:cNvSpPr/>
          <p:nvPr/>
        </p:nvSpPr>
        <p:spPr>
          <a:xfrm>
            <a:off x="1469765" y="3979646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 </a:t>
            </a:r>
            <a:endParaRPr lang="th-TH" sz="2800" dirty="0">
              <a:solidFill>
                <a:schemeClr val="accent5">
                  <a:lumMod val="7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568703-F1A7-4180-8051-D8EA2332728A}"/>
              </a:ext>
            </a:extLst>
          </p:cNvPr>
          <p:cNvSpPr/>
          <p:nvPr/>
        </p:nvSpPr>
        <p:spPr>
          <a:xfrm>
            <a:off x="3697473" y="3979645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88</a:t>
            </a:r>
            <a:r>
              <a:rPr lang="th-TH" sz="2800" b="1" dirty="0">
                <a:solidFill>
                  <a:srgbClr val="C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solidFill>
                <a:srgbClr val="C0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35B700-5B6E-4664-8220-04E6814BC147}"/>
              </a:ext>
            </a:extLst>
          </p:cNvPr>
          <p:cNvSpPr/>
          <p:nvPr/>
        </p:nvSpPr>
        <p:spPr>
          <a:xfrm>
            <a:off x="5808409" y="3979644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92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solidFill>
                <a:schemeClr val="accent2">
                  <a:lumMod val="7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642057-1F63-4DD7-9D31-1EDA23289D09}"/>
              </a:ext>
            </a:extLst>
          </p:cNvPr>
          <p:cNvSpPr/>
          <p:nvPr/>
        </p:nvSpPr>
        <p:spPr>
          <a:xfrm>
            <a:off x="8000299" y="3996062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accent3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96</a:t>
            </a:r>
            <a:r>
              <a:rPr lang="th-TH" sz="2800" b="1" dirty="0">
                <a:solidFill>
                  <a:schemeClr val="accent3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solidFill>
                <a:schemeClr val="accent3">
                  <a:lumMod val="7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2E54AF-41E9-4938-A8C1-EDDA1281CAF8}"/>
              </a:ext>
            </a:extLst>
          </p:cNvPr>
          <p:cNvSpPr/>
          <p:nvPr/>
        </p:nvSpPr>
        <p:spPr>
          <a:xfrm>
            <a:off x="10224950" y="3991309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100</a:t>
            </a:r>
            <a:r>
              <a:rPr lang="th-TH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2800" dirty="0">
              <a:solidFill>
                <a:srgbClr val="0070C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531580-D8A5-4291-8516-8F460BA3E2EE}"/>
              </a:ext>
            </a:extLst>
          </p:cNvPr>
          <p:cNvCxnSpPr>
            <a:cxnSpLocks/>
            <a:stCxn id="89" idx="1"/>
            <a:endCxn id="17" idx="3"/>
          </p:cNvCxnSpPr>
          <p:nvPr/>
        </p:nvCxnSpPr>
        <p:spPr>
          <a:xfrm>
            <a:off x="1137605" y="4004109"/>
            <a:ext cx="10375325" cy="18761"/>
          </a:xfrm>
          <a:prstGeom prst="line">
            <a:avLst/>
          </a:prstGeom>
          <a:noFill/>
          <a:ln w="15875" cap="flat" cmpd="sng" algn="ctr">
            <a:solidFill>
              <a:srgbClr val="E62601"/>
            </a:solidFill>
            <a:prstDash val="dash"/>
            <a:miter lim="800000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9D7816A-460D-4B50-929B-7C3B953C8455}"/>
              </a:ext>
            </a:extLst>
          </p:cNvPr>
          <p:cNvSpPr/>
          <p:nvPr/>
        </p:nvSpPr>
        <p:spPr>
          <a:xfrm rot="16200000">
            <a:off x="411241" y="3320235"/>
            <a:ext cx="986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C4B886-9BB1-4E67-B91A-CFA9022BF224}"/>
              </a:ext>
            </a:extLst>
          </p:cNvPr>
          <p:cNvSpPr/>
          <p:nvPr/>
        </p:nvSpPr>
        <p:spPr>
          <a:xfrm rot="16200000">
            <a:off x="450436" y="4303011"/>
            <a:ext cx="986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รอบที่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endParaRPr lang="th-TH" sz="2000" b="1" dirty="0">
              <a:solidFill>
                <a:schemeClr val="accent5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08822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5794</Words>
  <Application>Microsoft Office PowerPoint</Application>
  <PresentationFormat>Widescreen</PresentationFormat>
  <Paragraphs>1963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TH Fah kwang</vt:lpstr>
      <vt:lpstr>TH SarabunIT๙</vt:lpstr>
      <vt:lpstr>Times New Roman</vt:lpstr>
      <vt:lpstr>Cover and End Slide Master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guiz</cp:lastModifiedBy>
  <cp:revision>459</cp:revision>
  <dcterms:created xsi:type="dcterms:W3CDTF">2019-01-14T06:35:35Z</dcterms:created>
  <dcterms:modified xsi:type="dcterms:W3CDTF">2020-01-17T03:45:27Z</dcterms:modified>
</cp:coreProperties>
</file>