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80" r:id="rId3"/>
    <p:sldId id="264" r:id="rId4"/>
    <p:sldId id="291" r:id="rId5"/>
    <p:sldId id="292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66FF"/>
    <a:srgbClr val="66FF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CD0A2-EDA4-4694-BA4C-DEE2CEE241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4000B-968E-4BBA-987F-5AAF0A69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7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99FB-2A1B-4A82-9A10-62DFFF00BC9D}" type="datetime1">
              <a:rPr lang="th-TH" smtClean="0"/>
              <a:t>06/12/61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270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1565-7E3B-474D-A501-6FB216ABE3FA}" type="datetime1">
              <a:rPr lang="th-TH" smtClean="0"/>
              <a:t>06/12/61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53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E89C-3C38-4276-82E1-8DD26A1A85A1}" type="datetime1">
              <a:rPr lang="th-TH" smtClean="0"/>
              <a:t>06/12/61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5340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FD0-EF7B-4F89-AB1E-C633714A3980}" type="datetime1">
              <a:rPr lang="th-TH" smtClean="0"/>
              <a:t>06/12/61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5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3D7-75B3-4BBB-94DA-912DC2D36AAC}" type="datetime1">
              <a:rPr lang="th-TH" smtClean="0"/>
              <a:t>06/12/61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80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18A-C11F-4364-BAA7-4D9BB0AAC381}" type="datetime1">
              <a:rPr lang="th-TH" smtClean="0"/>
              <a:t>06/12/61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0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91D-6A06-404F-95D5-7A716B4CEE4B}" type="datetime1">
              <a:rPr lang="th-TH" smtClean="0"/>
              <a:t>06/12/61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41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1E3-E24C-48D2-B861-4C1AB59D8EE7}" type="datetime1">
              <a:rPr lang="th-TH" smtClean="0"/>
              <a:t>06/12/61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4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B43E-4941-4DC9-9EFA-462333D38BBF}" type="datetime1">
              <a:rPr lang="th-TH" smtClean="0"/>
              <a:t>06/12/61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99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A732-8AE8-4B38-913C-4A36B418951C}" type="datetime1">
              <a:rPr lang="th-TH" smtClean="0"/>
              <a:t>06/12/61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2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8C57-ED3F-40DD-A19E-D79E850ED2E9}" type="datetime1">
              <a:rPr lang="th-TH" smtClean="0"/>
              <a:t>06/12/61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3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92A4-20A9-4BEE-83A4-5C4F2619DBA6}" type="datetime1">
              <a:rPr lang="th-TH" smtClean="0"/>
              <a:t>06/12/61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6127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549C-482E-4E03-ABE1-FD6EB808EDA0}" type="datetime1">
              <a:rPr lang="th-TH" smtClean="0"/>
              <a:t>06/12/61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37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C2FB-3605-4249-8742-E1C95EB7F981}" type="datetime1">
              <a:rPr lang="th-TH" smtClean="0"/>
              <a:t>06/12/61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83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CAF1-EA68-40BE-AD96-A2CBDB6387DE}" type="datetime1">
              <a:rPr lang="th-TH" smtClean="0"/>
              <a:t>06/12/61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972B-00AC-4C62-B1BC-87961D5A3AA1}" type="datetime1">
              <a:rPr lang="th-TH" smtClean="0"/>
              <a:t>06/12/61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167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00C1-1F69-41E5-88D5-D3D818414AF8}" type="datetime1">
              <a:rPr lang="th-TH" smtClean="0"/>
              <a:t>06/12/61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367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6935-F6C4-4917-844D-810399432E09}" type="datetime1">
              <a:rPr lang="th-TH" smtClean="0"/>
              <a:t>06/12/61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084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9263-C1F6-46CB-B273-AEC90AC4077E}" type="datetime1">
              <a:rPr lang="th-TH" smtClean="0"/>
              <a:t>06/12/61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52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1501-AA6C-415D-B5CA-EF7050BA619E}" type="datetime1">
              <a:rPr lang="th-TH" smtClean="0"/>
              <a:t>06/12/61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735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C009-CFD8-4257-AABC-A45D2FED71E5}" type="datetime1">
              <a:rPr lang="th-TH" smtClean="0"/>
              <a:t>06/12/61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149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C133-27B1-4022-B4F2-D4243C046CC1}" type="datetime1">
              <a:rPr lang="th-TH" smtClean="0"/>
              <a:t>06/12/61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096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6356A-FB71-4BD6-9A85-1A5CE58EAC74}" type="datetime1">
              <a:rPr lang="th-TH" smtClean="0"/>
              <a:t>06/12/61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39066-33C3-4AB8-9464-912DEE757C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525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E12A2-19C5-4355-99C8-193BC9F0A038}" type="datetime1">
              <a:rPr lang="th-TH" smtClean="0"/>
              <a:t>06/12/61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C33D3-9F15-460B-8FFE-4E421AB6B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34BAEF8B-F9F5-4A4A-82E3-47AB1147E9C8}"/>
              </a:ext>
            </a:extLst>
          </p:cNvPr>
          <p:cNvSpPr/>
          <p:nvPr/>
        </p:nvSpPr>
        <p:spPr>
          <a:xfrm>
            <a:off x="182015" y="479600"/>
            <a:ext cx="8779967" cy="5918752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ACDD15F1-83FA-4D03-BEAF-356B5B387446}"/>
              </a:ext>
            </a:extLst>
          </p:cNvPr>
          <p:cNvSpPr txBox="1"/>
          <p:nvPr/>
        </p:nvSpPr>
        <p:spPr>
          <a:xfrm>
            <a:off x="692573" y="644854"/>
            <a:ext cx="775885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การดำเนินงานด้านพัฒนาองค์กร </a:t>
            </a:r>
          </a:p>
          <a:p>
            <a:pPr algn="ctr"/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ประจำปีงบประมาณ พ.ศ. 2562</a:t>
            </a:r>
          </a:p>
          <a:p>
            <a:pPr algn="ctr"/>
            <a:endParaRPr lang="en-US" sz="6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</a:t>
            </a:r>
          </a:p>
          <a:p>
            <a:pPr algn="ctr"/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นายประเสริฐ  กาญจนเกียรติกุล</a:t>
            </a:r>
          </a:p>
          <a:p>
            <a:pPr algn="ctr"/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ผู้อำนวยการกลุ่มพัฒนาระบบบริหาร</a:t>
            </a:r>
            <a:endParaRPr lang="en-US" sz="6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ตัวแทนหมายเลขสไลด์ 16">
            <a:extLst>
              <a:ext uri="{FF2B5EF4-FFF2-40B4-BE49-F238E27FC236}">
                <a16:creationId xmlns:a16="http://schemas.microsoft.com/office/drawing/2014/main" id="{0124441C-45AD-41DD-AD16-0EFD26BC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9066-33C3-4AB8-9464-912DEE757C69}" type="slidenum">
              <a:rPr lang="th-TH" sz="1600" b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fld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02951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B13DBD8E-B2B0-49EA-92CB-633F1EB10232}"/>
              </a:ext>
            </a:extLst>
          </p:cNvPr>
          <p:cNvGrpSpPr/>
          <p:nvPr/>
        </p:nvGrpSpPr>
        <p:grpSpPr>
          <a:xfrm>
            <a:off x="1226573" y="815"/>
            <a:ext cx="6947942" cy="6857185"/>
            <a:chOff x="2196058" y="815"/>
            <a:chExt cx="6947942" cy="6857185"/>
          </a:xfrm>
        </p:grpSpPr>
        <p:pic>
          <p:nvPicPr>
            <p:cNvPr id="7" name="รูปภาพ 6">
              <a:extLst>
                <a:ext uri="{FF2B5EF4-FFF2-40B4-BE49-F238E27FC236}">
                  <a16:creationId xmlns:a16="http://schemas.microsoft.com/office/drawing/2014/main" id="{FAA6A2D3-C0A8-431F-BDB2-5EDF6424DC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6058" y="815"/>
              <a:ext cx="6947942" cy="6857185"/>
            </a:xfrm>
            <a:prstGeom prst="rect">
              <a:avLst/>
            </a:prstGeom>
          </p:spPr>
        </p:pic>
        <p:sp>
          <p:nvSpPr>
            <p:cNvPr id="23" name="กล่องข้อความ 22">
              <a:extLst>
                <a:ext uri="{FF2B5EF4-FFF2-40B4-BE49-F238E27FC236}">
                  <a16:creationId xmlns:a16="http://schemas.microsoft.com/office/drawing/2014/main" id="{E6D0AD4D-0B40-4207-949F-CD609AAAE12A}"/>
                </a:ext>
              </a:extLst>
            </p:cNvPr>
            <p:cNvSpPr txBox="1"/>
            <p:nvPr/>
          </p:nvSpPr>
          <p:spPr>
            <a:xfrm>
              <a:off x="4729374" y="503867"/>
              <a:ext cx="18737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เปิดกว้างและเชื่อมโยงกัน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Open &amp; Connected Government</a:t>
              </a: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25" name="กล่องข้อความ 24">
              <a:extLst>
                <a:ext uri="{FF2B5EF4-FFF2-40B4-BE49-F238E27FC236}">
                  <a16:creationId xmlns:a16="http://schemas.microsoft.com/office/drawing/2014/main" id="{58B43297-BB67-4EBB-8D0C-41BDF4876881}"/>
                </a:ext>
              </a:extLst>
            </p:cNvPr>
            <p:cNvSpPr txBox="1"/>
            <p:nvPr/>
          </p:nvSpPr>
          <p:spPr>
            <a:xfrm>
              <a:off x="2288693" y="4696124"/>
              <a:ext cx="183360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ยึดประชาชนเป็นศูนย์กลาง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Citizen-Centric Government</a:t>
              </a: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26" name="กล่องข้อความ 25">
              <a:extLst>
                <a:ext uri="{FF2B5EF4-FFF2-40B4-BE49-F238E27FC236}">
                  <a16:creationId xmlns:a16="http://schemas.microsoft.com/office/drawing/2014/main" id="{8FA83354-C91A-46DF-BF42-85DDAD0CF734}"/>
                </a:ext>
              </a:extLst>
            </p:cNvPr>
            <p:cNvSpPr txBox="1"/>
            <p:nvPr/>
          </p:nvSpPr>
          <p:spPr>
            <a:xfrm rot="18007906">
              <a:off x="2380091" y="2400460"/>
              <a:ext cx="328003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สานพลังทุกส่วน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Collaboration</a:t>
              </a: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27" name="กล่องข้อความ 26">
              <a:extLst>
                <a:ext uri="{FF2B5EF4-FFF2-40B4-BE49-F238E27FC236}">
                  <a16:creationId xmlns:a16="http://schemas.microsoft.com/office/drawing/2014/main" id="{7171023E-7BFD-4522-9FBD-BD4447B71059}"/>
                </a:ext>
              </a:extLst>
            </p:cNvPr>
            <p:cNvSpPr txBox="1"/>
            <p:nvPr/>
          </p:nvSpPr>
          <p:spPr>
            <a:xfrm>
              <a:off x="7210226" y="4596777"/>
              <a:ext cx="183360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มีขีดสมรรถนะสูง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และทันสมัย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Smart &amp; High Performance Government</a:t>
              </a:r>
              <a:r>
                <a:rPr kumimoji="0" lang="th-T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28" name="กล่องข้อความ 27">
              <a:extLst>
                <a:ext uri="{FF2B5EF4-FFF2-40B4-BE49-F238E27FC236}">
                  <a16:creationId xmlns:a16="http://schemas.microsoft.com/office/drawing/2014/main" id="{9474D4F5-C32C-4C2E-816B-2688C5A0E9E9}"/>
                </a:ext>
              </a:extLst>
            </p:cNvPr>
            <p:cNvSpPr txBox="1"/>
            <p:nvPr/>
          </p:nvSpPr>
          <p:spPr>
            <a:xfrm rot="3845975">
              <a:off x="5715058" y="2417330"/>
              <a:ext cx="321284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สร้างนวัตกรรม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Innovation</a:t>
              </a: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29" name="กล่องข้อความ 28">
              <a:extLst>
                <a:ext uri="{FF2B5EF4-FFF2-40B4-BE49-F238E27FC236}">
                  <a16:creationId xmlns:a16="http://schemas.microsoft.com/office/drawing/2014/main" id="{387CB5DA-D2DD-4D2E-8DFB-CDBFC8358CC8}"/>
                </a:ext>
              </a:extLst>
            </p:cNvPr>
            <p:cNvSpPr txBox="1"/>
            <p:nvPr/>
          </p:nvSpPr>
          <p:spPr>
            <a:xfrm>
              <a:off x="4077325" y="5189604"/>
              <a:ext cx="317787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ปรับเข้าสู่ความเป็นดิจิทัล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Digitalization</a:t>
              </a: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30" name="กล่องข้อความ 29">
              <a:extLst>
                <a:ext uri="{FF2B5EF4-FFF2-40B4-BE49-F238E27FC236}">
                  <a16:creationId xmlns:a16="http://schemas.microsoft.com/office/drawing/2014/main" id="{12DD0AD3-1064-49EB-9903-D6C717BE2ECE}"/>
                </a:ext>
              </a:extLst>
            </p:cNvPr>
            <p:cNvSpPr txBox="1"/>
            <p:nvPr/>
          </p:nvSpPr>
          <p:spPr>
            <a:xfrm>
              <a:off x="4358368" y="2551798"/>
              <a:ext cx="2630775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ระบบราชการ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ส.ป.ก.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ต้องเป็นที่พึ่งของเกษตรกร และเชื่อถือไว้วางใจได้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grpSp>
        <p:nvGrpSpPr>
          <p:cNvPr id="18" name="กลุ่ม 17">
            <a:extLst>
              <a:ext uri="{FF2B5EF4-FFF2-40B4-BE49-F238E27FC236}">
                <a16:creationId xmlns:a16="http://schemas.microsoft.com/office/drawing/2014/main" id="{32FB9357-4A85-41A1-9F5C-A0631473D9CE}"/>
              </a:ext>
            </a:extLst>
          </p:cNvPr>
          <p:cNvGrpSpPr/>
          <p:nvPr/>
        </p:nvGrpSpPr>
        <p:grpSpPr>
          <a:xfrm>
            <a:off x="86869" y="82860"/>
            <a:ext cx="2704910" cy="752988"/>
            <a:chOff x="154235" y="1746505"/>
            <a:chExt cx="8626208" cy="938901"/>
          </a:xfrm>
        </p:grpSpPr>
        <p:sp>
          <p:nvSpPr>
            <p:cNvPr id="5" name="สี่เหลี่ยมผืนผ้า: มุมมน 4">
              <a:extLst>
                <a:ext uri="{FF2B5EF4-FFF2-40B4-BE49-F238E27FC236}">
                  <a16:creationId xmlns:a16="http://schemas.microsoft.com/office/drawing/2014/main" id="{F5A20E36-6B94-4E6A-AE9D-D306E77A7F77}"/>
                </a:ext>
              </a:extLst>
            </p:cNvPr>
            <p:cNvSpPr/>
            <p:nvPr/>
          </p:nvSpPr>
          <p:spPr>
            <a:xfrm>
              <a:off x="154235" y="1746505"/>
              <a:ext cx="8626208" cy="93890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  <a:alpha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13" name="กล่องข้อความ 12">
              <a:extLst>
                <a:ext uri="{FF2B5EF4-FFF2-40B4-BE49-F238E27FC236}">
                  <a16:creationId xmlns:a16="http://schemas.microsoft.com/office/drawing/2014/main" id="{52D51D2B-B1D2-4627-92BC-ADA3B33E9467}"/>
                </a:ext>
              </a:extLst>
            </p:cNvPr>
            <p:cNvSpPr txBox="1"/>
            <p:nvPr/>
          </p:nvSpPr>
          <p:spPr>
            <a:xfrm>
              <a:off x="165253" y="1762076"/>
              <a:ext cx="8615190" cy="635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65113" algn="l"/>
                </a:tabLst>
                <a:defRPr/>
              </a:pPr>
              <a:r>
                <a:rPr kumimoji="0" lang="th-TH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ระบบราชการ 4.0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C5417F7E-2F2C-426E-A233-024E1004B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5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17EAA0E0-8B5E-460E-90A3-4D00C1AB387D}"/>
              </a:ext>
            </a:extLst>
          </p:cNvPr>
          <p:cNvSpPr/>
          <p:nvPr/>
        </p:nvSpPr>
        <p:spPr>
          <a:xfrm>
            <a:off x="0" y="-4627"/>
            <a:ext cx="2057828" cy="731191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ระบบการนำองค์กร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ส.ป.ก. ปี 62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สามเหลี่ยมหน้าจั่ว 5">
            <a:extLst>
              <a:ext uri="{FF2B5EF4-FFF2-40B4-BE49-F238E27FC236}">
                <a16:creationId xmlns:a16="http://schemas.microsoft.com/office/drawing/2014/main" id="{576D41D7-ADE8-42C6-B1A3-FE662536AAAC}"/>
              </a:ext>
            </a:extLst>
          </p:cNvPr>
          <p:cNvSpPr/>
          <p:nvPr/>
        </p:nvSpPr>
        <p:spPr>
          <a:xfrm rot="10800000">
            <a:off x="3167964" y="714051"/>
            <a:ext cx="2871024" cy="14639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5" name="กลุ่ม 134">
            <a:extLst>
              <a:ext uri="{FF2B5EF4-FFF2-40B4-BE49-F238E27FC236}">
                <a16:creationId xmlns:a16="http://schemas.microsoft.com/office/drawing/2014/main" id="{3D67649F-93F3-4C85-AD0F-C02A0B67BBC7}"/>
              </a:ext>
            </a:extLst>
          </p:cNvPr>
          <p:cNvGrpSpPr/>
          <p:nvPr/>
        </p:nvGrpSpPr>
        <p:grpSpPr>
          <a:xfrm>
            <a:off x="2215664" y="37956"/>
            <a:ext cx="5042481" cy="584775"/>
            <a:chOff x="3579583" y="-76344"/>
            <a:chExt cx="5042481" cy="584775"/>
          </a:xfrm>
        </p:grpSpPr>
        <p:sp>
          <p:nvSpPr>
            <p:cNvPr id="134" name="สี่เหลี่ยมผืนผ้า: มุมมน 133">
              <a:extLst>
                <a:ext uri="{FF2B5EF4-FFF2-40B4-BE49-F238E27FC236}">
                  <a16:creationId xmlns:a16="http://schemas.microsoft.com/office/drawing/2014/main" id="{E607798C-2836-41A3-BB35-DDEB8807EBCB}"/>
                </a:ext>
              </a:extLst>
            </p:cNvPr>
            <p:cNvSpPr/>
            <p:nvPr/>
          </p:nvSpPr>
          <p:spPr>
            <a:xfrm>
              <a:off x="3579583" y="-43332"/>
              <a:ext cx="4891470" cy="5130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กล่องข้อความ 6">
              <a:extLst>
                <a:ext uri="{FF2B5EF4-FFF2-40B4-BE49-F238E27FC236}">
                  <a16:creationId xmlns:a16="http://schemas.microsoft.com/office/drawing/2014/main" id="{09AEBF68-D87F-43B0-A71F-50014BE0EB29}"/>
                </a:ext>
              </a:extLst>
            </p:cNvPr>
            <p:cNvSpPr txBox="1"/>
            <p:nvPr/>
          </p:nvSpPr>
          <p:spPr>
            <a:xfrm>
              <a:off x="3730594" y="-76344"/>
              <a:ext cx="48914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ยุทธศาสตร์ชาติ 20 ปี/นโยบายรัฐบาล/แผนชาติ 12/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Thailand 4.0/</a:t>
              </a:r>
              <a:endPara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แผนกระทรวงเกษตร 20 ปี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/SDGs (Sustainable Development Goals)</a:t>
              </a:r>
            </a:p>
          </p:txBody>
        </p:sp>
      </p:grpSp>
      <p:grpSp>
        <p:nvGrpSpPr>
          <p:cNvPr id="56" name="กลุ่ม 55">
            <a:extLst>
              <a:ext uri="{FF2B5EF4-FFF2-40B4-BE49-F238E27FC236}">
                <a16:creationId xmlns:a16="http://schemas.microsoft.com/office/drawing/2014/main" id="{9D5102A9-1FCF-434C-97EF-086E560B9506}"/>
              </a:ext>
            </a:extLst>
          </p:cNvPr>
          <p:cNvGrpSpPr/>
          <p:nvPr/>
        </p:nvGrpSpPr>
        <p:grpSpPr>
          <a:xfrm>
            <a:off x="3200302" y="902753"/>
            <a:ext cx="2700000" cy="2720720"/>
            <a:chOff x="2806886" y="1196570"/>
            <a:chExt cx="2700000" cy="2720720"/>
          </a:xfrm>
        </p:grpSpPr>
        <p:sp>
          <p:nvSpPr>
            <p:cNvPr id="28" name="วงรี 27">
              <a:extLst>
                <a:ext uri="{FF2B5EF4-FFF2-40B4-BE49-F238E27FC236}">
                  <a16:creationId xmlns:a16="http://schemas.microsoft.com/office/drawing/2014/main" id="{BC3A095F-C9C3-4E87-A58A-B8A5694B026C}"/>
                </a:ext>
              </a:extLst>
            </p:cNvPr>
            <p:cNvSpPr/>
            <p:nvPr/>
          </p:nvSpPr>
          <p:spPr>
            <a:xfrm>
              <a:off x="2806886" y="1217290"/>
              <a:ext cx="2700000" cy="2700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วงรี 28">
              <a:extLst>
                <a:ext uri="{FF2B5EF4-FFF2-40B4-BE49-F238E27FC236}">
                  <a16:creationId xmlns:a16="http://schemas.microsoft.com/office/drawing/2014/main" id="{8C66E2B4-1513-447B-8416-F7E9D29F2EDE}"/>
                </a:ext>
              </a:extLst>
            </p:cNvPr>
            <p:cNvSpPr/>
            <p:nvPr/>
          </p:nvSpPr>
          <p:spPr>
            <a:xfrm>
              <a:off x="2986886" y="1407399"/>
              <a:ext cx="2340000" cy="2340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กล่องข้อความ 9">
              <a:extLst>
                <a:ext uri="{FF2B5EF4-FFF2-40B4-BE49-F238E27FC236}">
                  <a16:creationId xmlns:a16="http://schemas.microsoft.com/office/drawing/2014/main" id="{6BD715F8-152C-4844-849D-8DC6B69E86BF}"/>
                </a:ext>
              </a:extLst>
            </p:cNvPr>
            <p:cNvSpPr txBox="1"/>
            <p:nvPr/>
          </p:nvSpPr>
          <p:spPr>
            <a:xfrm>
              <a:off x="2952670" y="1196570"/>
              <a:ext cx="2419263" cy="279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Sufficiency Economy </a:t>
              </a:r>
              <a:r>
                <a:rPr lang="en-US" sz="12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Philosophy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13" name="กล่องข้อความ 12">
              <a:extLst>
                <a:ext uri="{FF2B5EF4-FFF2-40B4-BE49-F238E27FC236}">
                  <a16:creationId xmlns:a16="http://schemas.microsoft.com/office/drawing/2014/main" id="{DDE9CF89-E531-4B6F-84A9-06FF12CA1E4C}"/>
                </a:ext>
              </a:extLst>
            </p:cNvPr>
            <p:cNvSpPr txBox="1"/>
            <p:nvPr/>
          </p:nvSpPr>
          <p:spPr>
            <a:xfrm rot="19618395">
              <a:off x="4275835" y="3449925"/>
              <a:ext cx="10759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Good Governance</a:t>
              </a:r>
            </a:p>
          </p:txBody>
        </p:sp>
        <p:sp>
          <p:nvSpPr>
            <p:cNvPr id="14" name="วงรี 13">
              <a:extLst>
                <a:ext uri="{FF2B5EF4-FFF2-40B4-BE49-F238E27FC236}">
                  <a16:creationId xmlns:a16="http://schemas.microsoft.com/office/drawing/2014/main" id="{6BC7DE32-A882-4691-94C6-BFB1789A59AB}"/>
                </a:ext>
              </a:extLst>
            </p:cNvPr>
            <p:cNvSpPr/>
            <p:nvPr/>
          </p:nvSpPr>
          <p:spPr>
            <a:xfrm>
              <a:off x="3807590" y="2158446"/>
              <a:ext cx="737757" cy="75408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กล่องข้อความ 14">
              <a:extLst>
                <a:ext uri="{FF2B5EF4-FFF2-40B4-BE49-F238E27FC236}">
                  <a16:creationId xmlns:a16="http://schemas.microsoft.com/office/drawing/2014/main" id="{BA76F00F-5026-4560-B28B-50BE29ACC931}"/>
                </a:ext>
              </a:extLst>
            </p:cNvPr>
            <p:cNvSpPr txBox="1"/>
            <p:nvPr/>
          </p:nvSpPr>
          <p:spPr>
            <a:xfrm>
              <a:off x="3794075" y="2309692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การขับเคลื่อน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ส.ป.ก. 4.0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16" name="กล่องข้อความ 15">
              <a:extLst>
                <a:ext uri="{FF2B5EF4-FFF2-40B4-BE49-F238E27FC236}">
                  <a16:creationId xmlns:a16="http://schemas.microsoft.com/office/drawing/2014/main" id="{B06765B7-4CE5-4C95-A8E1-ADF252F0B178}"/>
                </a:ext>
              </a:extLst>
            </p:cNvPr>
            <p:cNvSpPr txBox="1"/>
            <p:nvPr/>
          </p:nvSpPr>
          <p:spPr>
            <a:xfrm>
              <a:off x="3837677" y="1504927"/>
              <a:ext cx="6880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กำหนดทิศทาง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เป้าหมาย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17" name="กล่องข้อความ 16">
              <a:extLst>
                <a:ext uri="{FF2B5EF4-FFF2-40B4-BE49-F238E27FC236}">
                  <a16:creationId xmlns:a16="http://schemas.microsoft.com/office/drawing/2014/main" id="{88E4A8C4-3807-4F1F-B161-605588216234}"/>
                </a:ext>
              </a:extLst>
            </p:cNvPr>
            <p:cNvSpPr txBox="1"/>
            <p:nvPr/>
          </p:nvSpPr>
          <p:spPr>
            <a:xfrm>
              <a:off x="4149360" y="1819519"/>
              <a:ext cx="103340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ปรับเปลี่ยน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วัฒนธรรองค์การ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mindset</a:t>
              </a:r>
            </a:p>
          </p:txBody>
        </p:sp>
        <p:sp>
          <p:nvSpPr>
            <p:cNvPr id="18" name="กล่องข้อความ 17">
              <a:extLst>
                <a:ext uri="{FF2B5EF4-FFF2-40B4-BE49-F238E27FC236}">
                  <a16:creationId xmlns:a16="http://schemas.microsoft.com/office/drawing/2014/main" id="{77F295CC-0F49-43E6-9AE7-436DA1BBB38F}"/>
                </a:ext>
              </a:extLst>
            </p:cNvPr>
            <p:cNvSpPr txBox="1"/>
            <p:nvPr/>
          </p:nvSpPr>
          <p:spPr>
            <a:xfrm>
              <a:off x="4449983" y="2409234"/>
              <a:ext cx="921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สร้างการรับรู้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ความเข้าใจร่วมกัน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19" name="กล่องข้อความ 18">
              <a:extLst>
                <a:ext uri="{FF2B5EF4-FFF2-40B4-BE49-F238E27FC236}">
                  <a16:creationId xmlns:a16="http://schemas.microsoft.com/office/drawing/2014/main" id="{51EF0C81-5DD8-47FA-BB1B-CE68B0DEB186}"/>
                </a:ext>
              </a:extLst>
            </p:cNvPr>
            <p:cNvSpPr txBox="1"/>
            <p:nvPr/>
          </p:nvSpPr>
          <p:spPr>
            <a:xfrm>
              <a:off x="3499126" y="2876742"/>
              <a:ext cx="128913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ปรับเปลี่ยนสภาพแวดล้อม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การปฏิบัติงานที่มุ่งสู้ความสำเร็จ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(Cross-Function</a:t>
              </a:r>
              <a:r>
                <a:rPr lang="en-US" sz="10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l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(Motivation)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(Team › Individual)</a:t>
              </a:r>
            </a:p>
          </p:txBody>
        </p:sp>
        <p:sp>
          <p:nvSpPr>
            <p:cNvPr id="20" name="กล่องข้อความ 19">
              <a:extLst>
                <a:ext uri="{FF2B5EF4-FFF2-40B4-BE49-F238E27FC236}">
                  <a16:creationId xmlns:a16="http://schemas.microsoft.com/office/drawing/2014/main" id="{94E60CB1-F753-450E-95FC-F60E01CF922B}"/>
                </a:ext>
              </a:extLst>
            </p:cNvPr>
            <p:cNvSpPr txBox="1"/>
            <p:nvPr/>
          </p:nvSpPr>
          <p:spPr>
            <a:xfrm>
              <a:off x="3027707" y="2262416"/>
              <a:ext cx="8002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กำหนดแนวทาง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ขับเคลื่อน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องค์กรสู่เป้าหมาย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(Action Plan)</a:t>
              </a:r>
            </a:p>
          </p:txBody>
        </p:sp>
        <p:sp>
          <p:nvSpPr>
            <p:cNvPr id="21" name="กล่องข้อความ 20">
              <a:extLst>
                <a:ext uri="{FF2B5EF4-FFF2-40B4-BE49-F238E27FC236}">
                  <a16:creationId xmlns:a16="http://schemas.microsoft.com/office/drawing/2014/main" id="{28F1A61E-2AC9-456C-BAC3-966B87BA3963}"/>
                </a:ext>
              </a:extLst>
            </p:cNvPr>
            <p:cNvSpPr txBox="1"/>
            <p:nvPr/>
          </p:nvSpPr>
          <p:spPr>
            <a:xfrm>
              <a:off x="3267763" y="1812897"/>
              <a:ext cx="8744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ทบทวนปรับปรุง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การปฏิบัติงาน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22" name="ลูกศร: ขวา 21">
              <a:extLst>
                <a:ext uri="{FF2B5EF4-FFF2-40B4-BE49-F238E27FC236}">
                  <a16:creationId xmlns:a16="http://schemas.microsoft.com/office/drawing/2014/main" id="{BBE2024C-3EC3-41B0-9397-21C78A3E4811}"/>
                </a:ext>
              </a:extLst>
            </p:cNvPr>
            <p:cNvSpPr/>
            <p:nvPr/>
          </p:nvSpPr>
          <p:spPr>
            <a:xfrm rot="2928467">
              <a:off x="4433163" y="1683384"/>
              <a:ext cx="200691" cy="21396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ลูกศร: ขวา 22">
              <a:extLst>
                <a:ext uri="{FF2B5EF4-FFF2-40B4-BE49-F238E27FC236}">
                  <a16:creationId xmlns:a16="http://schemas.microsoft.com/office/drawing/2014/main" id="{62F5F462-1955-4737-BC7D-46595C504874}"/>
                </a:ext>
              </a:extLst>
            </p:cNvPr>
            <p:cNvSpPr/>
            <p:nvPr/>
          </p:nvSpPr>
          <p:spPr>
            <a:xfrm rot="5400000">
              <a:off x="4816872" y="2278484"/>
              <a:ext cx="211771" cy="22578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ลูกศร: ขวา 23">
              <a:extLst>
                <a:ext uri="{FF2B5EF4-FFF2-40B4-BE49-F238E27FC236}">
                  <a16:creationId xmlns:a16="http://schemas.microsoft.com/office/drawing/2014/main" id="{1B48868B-877A-40DB-AC4A-8480F3B171E5}"/>
                </a:ext>
              </a:extLst>
            </p:cNvPr>
            <p:cNvSpPr/>
            <p:nvPr/>
          </p:nvSpPr>
          <p:spPr>
            <a:xfrm rot="8217859">
              <a:off x="4731965" y="2850642"/>
              <a:ext cx="221543" cy="246773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ลูกศร: ขวา 24">
              <a:extLst>
                <a:ext uri="{FF2B5EF4-FFF2-40B4-BE49-F238E27FC236}">
                  <a16:creationId xmlns:a16="http://schemas.microsoft.com/office/drawing/2014/main" id="{F8F013C6-98BD-4492-B23F-4F8ACEC82DB6}"/>
                </a:ext>
              </a:extLst>
            </p:cNvPr>
            <p:cNvSpPr/>
            <p:nvPr/>
          </p:nvSpPr>
          <p:spPr>
            <a:xfrm rot="13626943">
              <a:off x="3413345" y="2901486"/>
              <a:ext cx="206231" cy="21987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ลูกศร: ขวา 25">
              <a:extLst>
                <a:ext uri="{FF2B5EF4-FFF2-40B4-BE49-F238E27FC236}">
                  <a16:creationId xmlns:a16="http://schemas.microsoft.com/office/drawing/2014/main" id="{F07B8395-E6C3-47A0-BCE0-961B6F1F9408}"/>
                </a:ext>
              </a:extLst>
            </p:cNvPr>
            <p:cNvSpPr/>
            <p:nvPr/>
          </p:nvSpPr>
          <p:spPr>
            <a:xfrm rot="16200000">
              <a:off x="3319968" y="2121653"/>
              <a:ext cx="201601" cy="21493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ลูกศร: ขวา 26">
              <a:extLst>
                <a:ext uri="{FF2B5EF4-FFF2-40B4-BE49-F238E27FC236}">
                  <a16:creationId xmlns:a16="http://schemas.microsoft.com/office/drawing/2014/main" id="{3E873DBA-9031-446A-AFB7-DFF440346717}"/>
                </a:ext>
              </a:extLst>
            </p:cNvPr>
            <p:cNvSpPr/>
            <p:nvPr/>
          </p:nvSpPr>
          <p:spPr>
            <a:xfrm rot="19815011">
              <a:off x="3727004" y="1654698"/>
              <a:ext cx="175574" cy="195569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สามเหลี่ยมหน้าจั่ว 30">
            <a:extLst>
              <a:ext uri="{FF2B5EF4-FFF2-40B4-BE49-F238E27FC236}">
                <a16:creationId xmlns:a16="http://schemas.microsoft.com/office/drawing/2014/main" id="{533C8D27-9A9C-4C73-BCB3-08842A00137A}"/>
              </a:ext>
            </a:extLst>
          </p:cNvPr>
          <p:cNvSpPr/>
          <p:nvPr/>
        </p:nvSpPr>
        <p:spPr>
          <a:xfrm rot="5400000">
            <a:off x="4778581" y="2133728"/>
            <a:ext cx="2610992" cy="1989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สี่เหลี่ยมผืนผ้า: มุมมน 31">
            <a:extLst>
              <a:ext uri="{FF2B5EF4-FFF2-40B4-BE49-F238E27FC236}">
                <a16:creationId xmlns:a16="http://schemas.microsoft.com/office/drawing/2014/main" id="{5E0310D8-8BB0-4DA4-AB86-38DAE6F3531E}"/>
              </a:ext>
            </a:extLst>
          </p:cNvPr>
          <p:cNvSpPr/>
          <p:nvPr/>
        </p:nvSpPr>
        <p:spPr>
          <a:xfrm>
            <a:off x="6247489" y="804381"/>
            <a:ext cx="2795704" cy="278285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กล่องข้อความ 32">
            <a:extLst>
              <a:ext uri="{FF2B5EF4-FFF2-40B4-BE49-F238E27FC236}">
                <a16:creationId xmlns:a16="http://schemas.microsoft.com/office/drawing/2014/main" id="{E5714A13-2A76-4293-ADBF-9AE9E9460D25}"/>
              </a:ext>
            </a:extLst>
          </p:cNvPr>
          <p:cNvSpPr txBox="1"/>
          <p:nvPr/>
        </p:nvSpPr>
        <p:spPr>
          <a:xfrm>
            <a:off x="6247485" y="825271"/>
            <a:ext cx="2795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กินอิ่ม  นอนอุ่น  ทุนมี  หนี้หมด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4" name="กล่องข้อความ 33">
            <a:extLst>
              <a:ext uri="{FF2B5EF4-FFF2-40B4-BE49-F238E27FC236}">
                <a16:creationId xmlns:a16="http://schemas.microsoft.com/office/drawing/2014/main" id="{5D3D6028-3E86-498E-87D0-38D745E4BCF8}"/>
              </a:ext>
            </a:extLst>
          </p:cNvPr>
          <p:cNvSpPr txBox="1"/>
          <p:nvPr/>
        </p:nvSpPr>
        <p:spPr>
          <a:xfrm>
            <a:off x="6247486" y="1510771"/>
            <a:ext cx="2795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เศรษฐกิจ    - รายได้เงินสดสุทธิทางการเกษตร (59,460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บาท/ครัวเรื่อน/ปี ในปี 64)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- อาหารบริโภค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Brand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ส.ป.ก. /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Zero Hunger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- รังวัดถูกต้อง/มาตรฐาน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5" name="กล่องข้อความ 34">
            <a:extLst>
              <a:ext uri="{FF2B5EF4-FFF2-40B4-BE49-F238E27FC236}">
                <a16:creationId xmlns:a16="http://schemas.microsoft.com/office/drawing/2014/main" id="{3D6E2D94-EB3A-423C-9CFB-A335D0A5783C}"/>
              </a:ext>
            </a:extLst>
          </p:cNvPr>
          <p:cNvSpPr txBox="1"/>
          <p:nvPr/>
        </p:nvSpPr>
        <p:spPr>
          <a:xfrm>
            <a:off x="6252604" y="2253739"/>
            <a:ext cx="2795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สังคม        -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Small – Scale Farmer of happiness</a:t>
            </a:r>
            <a:endParaRPr kumimoji="0" lang="th-TH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รัก ภูมิใจ หวงแหน ที่ดิน ส.ป.ก.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ภาพลักษณ์องค์การ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(ศูนย์บริการประชาชน)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ชุมชนสามัคคี/เครือข่าย ส.ป.ก.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ยุวเกษตรกรรุ่นใหม่ (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Young Smart Farmer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)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C40AF84E-B199-40EE-AF5A-A8A1A9EAFFFD}"/>
              </a:ext>
            </a:extLst>
          </p:cNvPr>
          <p:cNvSpPr txBox="1"/>
          <p:nvPr/>
        </p:nvSpPr>
        <p:spPr>
          <a:xfrm>
            <a:off x="6255997" y="3163144"/>
            <a:ext cx="2795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สิ่งแวดล้อม - สมดุลนิเวศเกษตร วนเกษตร เกษตรกรรมยั่งยืน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(ดิน น้ำ ป่าไม้  เกษตรกร)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38" name="ตัวเชื่อมต่อตรง 37">
            <a:extLst>
              <a:ext uri="{FF2B5EF4-FFF2-40B4-BE49-F238E27FC236}">
                <a16:creationId xmlns:a16="http://schemas.microsoft.com/office/drawing/2014/main" id="{737C544D-D4E0-4014-9F4A-494E5ACA3BBF}"/>
              </a:ext>
            </a:extLst>
          </p:cNvPr>
          <p:cNvCxnSpPr>
            <a:cxnSpLocks/>
          </p:cNvCxnSpPr>
          <p:nvPr/>
        </p:nvCxnSpPr>
        <p:spPr>
          <a:xfrm>
            <a:off x="6247485" y="1127380"/>
            <a:ext cx="2795707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กล่องข้อความ 42">
            <a:extLst>
              <a:ext uri="{FF2B5EF4-FFF2-40B4-BE49-F238E27FC236}">
                <a16:creationId xmlns:a16="http://schemas.microsoft.com/office/drawing/2014/main" id="{521D12E3-32B6-4EA6-826B-5E030B7E3133}"/>
              </a:ext>
            </a:extLst>
          </p:cNvPr>
          <p:cNvSpPr txBox="1"/>
          <p:nvPr/>
        </p:nvSpPr>
        <p:spPr>
          <a:xfrm>
            <a:off x="1633782" y="925373"/>
            <a:ext cx="1277505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ความต้องการ/ความคาดหวัง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ของผู้รับบริการ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และผู้มีส่วนได้ส่วนเสีย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Customer – Centric</a:t>
            </a:r>
            <a:endParaRPr kumimoji="0" lang="th-TH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54" name="ตัวเชื่อมต่อตรง 53">
            <a:extLst>
              <a:ext uri="{FF2B5EF4-FFF2-40B4-BE49-F238E27FC236}">
                <a16:creationId xmlns:a16="http://schemas.microsoft.com/office/drawing/2014/main" id="{3E4B93AE-9F19-4C8F-B05B-B99FBB5865CE}"/>
              </a:ext>
            </a:extLst>
          </p:cNvPr>
          <p:cNvCxnSpPr/>
          <p:nvPr/>
        </p:nvCxnSpPr>
        <p:spPr>
          <a:xfrm>
            <a:off x="0" y="3650150"/>
            <a:ext cx="9144000" cy="0"/>
          </a:xfrm>
          <a:prstGeom prst="line">
            <a:avLst/>
          </a:prstGeom>
          <a:ln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สามเหลี่ยมหน้าจั่ว 54">
            <a:extLst>
              <a:ext uri="{FF2B5EF4-FFF2-40B4-BE49-F238E27FC236}">
                <a16:creationId xmlns:a16="http://schemas.microsoft.com/office/drawing/2014/main" id="{CD3662B3-9B79-41D1-98CE-7B877D3F8AC2}"/>
              </a:ext>
            </a:extLst>
          </p:cNvPr>
          <p:cNvSpPr/>
          <p:nvPr/>
        </p:nvSpPr>
        <p:spPr>
          <a:xfrm>
            <a:off x="3174539" y="3680783"/>
            <a:ext cx="2781460" cy="19158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8" name="กลุ่ม 67">
            <a:extLst>
              <a:ext uri="{FF2B5EF4-FFF2-40B4-BE49-F238E27FC236}">
                <a16:creationId xmlns:a16="http://schemas.microsoft.com/office/drawing/2014/main" id="{401138C1-23AF-4F83-B4CF-6974F4883433}"/>
              </a:ext>
            </a:extLst>
          </p:cNvPr>
          <p:cNvGrpSpPr/>
          <p:nvPr/>
        </p:nvGrpSpPr>
        <p:grpSpPr>
          <a:xfrm>
            <a:off x="3563463" y="3899043"/>
            <a:ext cx="2002472" cy="276999"/>
            <a:chOff x="3104813" y="3961399"/>
            <a:chExt cx="2002472" cy="276999"/>
          </a:xfrm>
        </p:grpSpPr>
        <p:sp>
          <p:nvSpPr>
            <p:cNvPr id="59" name="สี่เหลี่ยมผืนผ้า: มุมมน 58">
              <a:extLst>
                <a:ext uri="{FF2B5EF4-FFF2-40B4-BE49-F238E27FC236}">
                  <a16:creationId xmlns:a16="http://schemas.microsoft.com/office/drawing/2014/main" id="{C1529AFD-C0D2-4D4D-BC38-3366B8BE81D6}"/>
                </a:ext>
              </a:extLst>
            </p:cNvPr>
            <p:cNvSpPr/>
            <p:nvPr/>
          </p:nvSpPr>
          <p:spPr>
            <a:xfrm>
              <a:off x="3104813" y="3978952"/>
              <a:ext cx="1988509" cy="21599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กล่องข้อความ 65">
              <a:extLst>
                <a:ext uri="{FF2B5EF4-FFF2-40B4-BE49-F238E27FC236}">
                  <a16:creationId xmlns:a16="http://schemas.microsoft.com/office/drawing/2014/main" id="{9D7C5D18-D263-4356-89A4-80FB48CCCC11}"/>
                </a:ext>
              </a:extLst>
            </p:cNvPr>
            <p:cNvSpPr txBox="1"/>
            <p:nvPr/>
          </p:nvSpPr>
          <p:spPr>
            <a:xfrm>
              <a:off x="3104814" y="3961399"/>
              <a:ext cx="20024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การสร้างองค์ความรู้ใหม่สำหรับพัฒนาต่อไป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grpSp>
        <p:nvGrpSpPr>
          <p:cNvPr id="74" name="กลุ่ม 73">
            <a:extLst>
              <a:ext uri="{FF2B5EF4-FFF2-40B4-BE49-F238E27FC236}">
                <a16:creationId xmlns:a16="http://schemas.microsoft.com/office/drawing/2014/main" id="{E9F36BEA-07C3-4403-A22F-712F16F6CAA9}"/>
              </a:ext>
            </a:extLst>
          </p:cNvPr>
          <p:cNvGrpSpPr/>
          <p:nvPr/>
        </p:nvGrpSpPr>
        <p:grpSpPr>
          <a:xfrm>
            <a:off x="3804293" y="4402523"/>
            <a:ext cx="1555067" cy="276999"/>
            <a:chOff x="3370412" y="4312162"/>
            <a:chExt cx="1555067" cy="276999"/>
          </a:xfrm>
        </p:grpSpPr>
        <p:sp>
          <p:nvSpPr>
            <p:cNvPr id="60" name="สี่เหลี่ยมผืนผ้า: มุมมน 59">
              <a:extLst>
                <a:ext uri="{FF2B5EF4-FFF2-40B4-BE49-F238E27FC236}">
                  <a16:creationId xmlns:a16="http://schemas.microsoft.com/office/drawing/2014/main" id="{30A87966-1914-40A1-8E9D-95BE90BA63EC}"/>
                </a:ext>
              </a:extLst>
            </p:cNvPr>
            <p:cNvSpPr/>
            <p:nvPr/>
          </p:nvSpPr>
          <p:spPr>
            <a:xfrm>
              <a:off x="3373451" y="4318718"/>
              <a:ext cx="1552028" cy="25685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กล่องข้อความ 66">
              <a:extLst>
                <a:ext uri="{FF2B5EF4-FFF2-40B4-BE49-F238E27FC236}">
                  <a16:creationId xmlns:a16="http://schemas.microsoft.com/office/drawing/2014/main" id="{98F2EA36-6EE1-42A5-99B2-634A7D0193D1}"/>
                </a:ext>
              </a:extLst>
            </p:cNvPr>
            <p:cNvSpPr txBox="1"/>
            <p:nvPr/>
          </p:nvSpPr>
          <p:spPr>
            <a:xfrm>
              <a:off x="3370412" y="4312162"/>
              <a:ext cx="15520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ประเมินผลสัมฤทธิ์การปฏิบัติงาน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173A06D4-6AE4-4B34-AA07-392D54D92924}"/>
              </a:ext>
            </a:extLst>
          </p:cNvPr>
          <p:cNvGrpSpPr/>
          <p:nvPr/>
        </p:nvGrpSpPr>
        <p:grpSpPr>
          <a:xfrm>
            <a:off x="3548250" y="4934945"/>
            <a:ext cx="2050677" cy="280941"/>
            <a:chOff x="2986887" y="4791881"/>
            <a:chExt cx="2050677" cy="280941"/>
          </a:xfrm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2636C2C5-9229-44A0-9C95-8A52029973D2}"/>
                </a:ext>
              </a:extLst>
            </p:cNvPr>
            <p:cNvSpPr/>
            <p:nvPr/>
          </p:nvSpPr>
          <p:spPr>
            <a:xfrm>
              <a:off x="2986887" y="4795823"/>
              <a:ext cx="2045234" cy="27699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กล่องข้อความ 68">
              <a:extLst>
                <a:ext uri="{FF2B5EF4-FFF2-40B4-BE49-F238E27FC236}">
                  <a16:creationId xmlns:a16="http://schemas.microsoft.com/office/drawing/2014/main" id="{26037B67-C369-4E8E-B73C-5CDB813647A1}"/>
                </a:ext>
              </a:extLst>
            </p:cNvPr>
            <p:cNvSpPr txBox="1"/>
            <p:nvPr/>
          </p:nvSpPr>
          <p:spPr>
            <a:xfrm>
              <a:off x="2992330" y="4791881"/>
              <a:ext cx="20452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ระบบรายงานแผนผลการปฏิบัติงาน (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PARA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grpSp>
        <p:nvGrpSpPr>
          <p:cNvPr id="78" name="กลุ่ม 77">
            <a:extLst>
              <a:ext uri="{FF2B5EF4-FFF2-40B4-BE49-F238E27FC236}">
                <a16:creationId xmlns:a16="http://schemas.microsoft.com/office/drawing/2014/main" id="{DA5B6D92-929F-4976-A702-F5138B5D2503}"/>
              </a:ext>
            </a:extLst>
          </p:cNvPr>
          <p:cNvGrpSpPr/>
          <p:nvPr/>
        </p:nvGrpSpPr>
        <p:grpSpPr>
          <a:xfrm>
            <a:off x="3218114" y="5465434"/>
            <a:ext cx="2723938" cy="461665"/>
            <a:chOff x="2874727" y="5090596"/>
            <a:chExt cx="2723938" cy="461665"/>
          </a:xfrm>
        </p:grpSpPr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AE2921D4-BBB0-4ADA-9BFD-65883B09DA83}"/>
                </a:ext>
              </a:extLst>
            </p:cNvPr>
            <p:cNvSpPr/>
            <p:nvPr/>
          </p:nvSpPr>
          <p:spPr>
            <a:xfrm>
              <a:off x="2874727" y="5117837"/>
              <a:ext cx="2723938" cy="40194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กล่องข้อความ 75">
              <a:extLst>
                <a:ext uri="{FF2B5EF4-FFF2-40B4-BE49-F238E27FC236}">
                  <a16:creationId xmlns:a16="http://schemas.microsoft.com/office/drawing/2014/main" id="{2C5D7D51-0EC8-452E-A5CF-2524A0C6BB67}"/>
                </a:ext>
              </a:extLst>
            </p:cNvPr>
            <p:cNvSpPr txBox="1"/>
            <p:nvPr/>
          </p:nvSpPr>
          <p:spPr>
            <a:xfrm>
              <a:off x="2881253" y="5090596"/>
              <a:ext cx="27174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ระบบติดตามนิเทศงาน (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Monitor/Supervision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รอบ 6 เดือน 12 เดือน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+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IT Online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(ศูนย์บริการประชาชน)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8" name="กลุ่ม 87">
            <a:extLst>
              <a:ext uri="{FF2B5EF4-FFF2-40B4-BE49-F238E27FC236}">
                <a16:creationId xmlns:a16="http://schemas.microsoft.com/office/drawing/2014/main" id="{43E0362F-C8D3-4861-8C62-D588A6ECFADB}"/>
              </a:ext>
            </a:extLst>
          </p:cNvPr>
          <p:cNvGrpSpPr/>
          <p:nvPr/>
        </p:nvGrpSpPr>
        <p:grpSpPr>
          <a:xfrm>
            <a:off x="3406011" y="6185719"/>
            <a:ext cx="1721948" cy="297140"/>
            <a:chOff x="3278415" y="6281416"/>
            <a:chExt cx="1721948" cy="297140"/>
          </a:xfrm>
        </p:grpSpPr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2EFFF804-187E-4274-A07B-4DE9F6A63523}"/>
                </a:ext>
              </a:extLst>
            </p:cNvPr>
            <p:cNvSpPr/>
            <p:nvPr/>
          </p:nvSpPr>
          <p:spPr>
            <a:xfrm>
              <a:off x="3278417" y="6281416"/>
              <a:ext cx="1721946" cy="29714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กล่องข้อความ 81">
              <a:extLst>
                <a:ext uri="{FF2B5EF4-FFF2-40B4-BE49-F238E27FC236}">
                  <a16:creationId xmlns:a16="http://schemas.microsoft.com/office/drawing/2014/main" id="{1367B41C-D315-48FA-AB9C-80B0BD67E133}"/>
                </a:ext>
              </a:extLst>
            </p:cNvPr>
            <p:cNvSpPr txBox="1"/>
            <p:nvPr/>
          </p:nvSpPr>
          <p:spPr>
            <a:xfrm>
              <a:off x="3278415" y="6291526"/>
              <a:ext cx="17219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ขับเคลื่อนแผนงาน/โครงการประจำปี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sp>
        <p:nvSpPr>
          <p:cNvPr id="84" name="ลูกศร: ขึ้น 83">
            <a:extLst>
              <a:ext uri="{FF2B5EF4-FFF2-40B4-BE49-F238E27FC236}">
                <a16:creationId xmlns:a16="http://schemas.microsoft.com/office/drawing/2014/main" id="{887D9192-305B-4537-B8BD-3F893CC99EEF}"/>
              </a:ext>
            </a:extLst>
          </p:cNvPr>
          <p:cNvSpPr/>
          <p:nvPr/>
        </p:nvSpPr>
        <p:spPr>
          <a:xfrm>
            <a:off x="4331284" y="5903388"/>
            <a:ext cx="474145" cy="27239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ลูกศร: ขึ้น 84">
            <a:extLst>
              <a:ext uri="{FF2B5EF4-FFF2-40B4-BE49-F238E27FC236}">
                <a16:creationId xmlns:a16="http://schemas.microsoft.com/office/drawing/2014/main" id="{24EDF2ED-440B-418C-BD40-8A25C9D7D0B7}"/>
              </a:ext>
            </a:extLst>
          </p:cNvPr>
          <p:cNvSpPr/>
          <p:nvPr/>
        </p:nvSpPr>
        <p:spPr>
          <a:xfrm>
            <a:off x="4338265" y="5217726"/>
            <a:ext cx="474145" cy="27239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ลูกศร: ขึ้น 85">
            <a:extLst>
              <a:ext uri="{FF2B5EF4-FFF2-40B4-BE49-F238E27FC236}">
                <a16:creationId xmlns:a16="http://schemas.microsoft.com/office/drawing/2014/main" id="{78C8208D-B662-4343-802D-D779BCE160FC}"/>
              </a:ext>
            </a:extLst>
          </p:cNvPr>
          <p:cNvSpPr/>
          <p:nvPr/>
        </p:nvSpPr>
        <p:spPr>
          <a:xfrm>
            <a:off x="4331284" y="4671390"/>
            <a:ext cx="474145" cy="27239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ลูกศร: ขึ้น 86">
            <a:extLst>
              <a:ext uri="{FF2B5EF4-FFF2-40B4-BE49-F238E27FC236}">
                <a16:creationId xmlns:a16="http://schemas.microsoft.com/office/drawing/2014/main" id="{72A9E2DC-143B-45CF-8807-4EB371505514}"/>
              </a:ext>
            </a:extLst>
          </p:cNvPr>
          <p:cNvSpPr/>
          <p:nvPr/>
        </p:nvSpPr>
        <p:spPr>
          <a:xfrm>
            <a:off x="4331283" y="4137727"/>
            <a:ext cx="474145" cy="27239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0" name="กลุ่ม 89">
            <a:extLst>
              <a:ext uri="{FF2B5EF4-FFF2-40B4-BE49-F238E27FC236}">
                <a16:creationId xmlns:a16="http://schemas.microsoft.com/office/drawing/2014/main" id="{63E9B340-DA6A-40E8-857E-96C15F07AE44}"/>
              </a:ext>
            </a:extLst>
          </p:cNvPr>
          <p:cNvGrpSpPr/>
          <p:nvPr/>
        </p:nvGrpSpPr>
        <p:grpSpPr>
          <a:xfrm>
            <a:off x="5394470" y="5937100"/>
            <a:ext cx="1970411" cy="769441"/>
            <a:chOff x="5618935" y="5955613"/>
            <a:chExt cx="1970411" cy="769441"/>
          </a:xfrm>
        </p:grpSpPr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2D9D1384-197F-41C0-8197-D177771EACBC}"/>
                </a:ext>
              </a:extLst>
            </p:cNvPr>
            <p:cNvSpPr/>
            <p:nvPr/>
          </p:nvSpPr>
          <p:spPr>
            <a:xfrm>
              <a:off x="5624428" y="5955613"/>
              <a:ext cx="1964918" cy="76944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กล่องข้อความ 88">
              <a:extLst>
                <a:ext uri="{FF2B5EF4-FFF2-40B4-BE49-F238E27FC236}">
                  <a16:creationId xmlns:a16="http://schemas.microsoft.com/office/drawing/2014/main" id="{20F00A9A-4672-48AF-BB91-5167FF008BA7}"/>
                </a:ext>
              </a:extLst>
            </p:cNvPr>
            <p:cNvSpPr txBox="1"/>
            <p:nvPr/>
          </p:nvSpPr>
          <p:spPr>
            <a:xfrm>
              <a:off x="5618935" y="5955613"/>
              <a:ext cx="19704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จัดทำรายละเอียดแผนปฏิบัติการประจำปี (8 ช)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ชัดเกษตรกร ชัดพื้นที่ (เหมาะสม) ชัดเป้าหมาย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ชัดงบประมาณ ชัดกิจกรรม ชัดผู้รับผิดชอบ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ชัดตัวชี้วัด ชัดผลลัพธ์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grpSp>
        <p:nvGrpSpPr>
          <p:cNvPr id="93" name="กลุ่ม 92">
            <a:extLst>
              <a:ext uri="{FF2B5EF4-FFF2-40B4-BE49-F238E27FC236}">
                <a16:creationId xmlns:a16="http://schemas.microsoft.com/office/drawing/2014/main" id="{48E21718-D432-4C9A-861D-A49ED3B4891A}"/>
              </a:ext>
            </a:extLst>
          </p:cNvPr>
          <p:cNvGrpSpPr/>
          <p:nvPr/>
        </p:nvGrpSpPr>
        <p:grpSpPr>
          <a:xfrm>
            <a:off x="7654553" y="5983173"/>
            <a:ext cx="1476383" cy="656511"/>
            <a:chOff x="7532247" y="5866294"/>
            <a:chExt cx="1476383" cy="656511"/>
          </a:xfrm>
        </p:grpSpPr>
        <p:sp>
          <p:nvSpPr>
            <p:cNvPr id="65" name="สี่เหลี่ยมผืนผ้า: มุมมน 64">
              <a:extLst>
                <a:ext uri="{FF2B5EF4-FFF2-40B4-BE49-F238E27FC236}">
                  <a16:creationId xmlns:a16="http://schemas.microsoft.com/office/drawing/2014/main" id="{510F7FB5-3EFA-4C0C-B6DB-4583E1FD9297}"/>
                </a:ext>
              </a:extLst>
            </p:cNvPr>
            <p:cNvSpPr/>
            <p:nvPr/>
          </p:nvSpPr>
          <p:spPr>
            <a:xfrm>
              <a:off x="7532248" y="5866294"/>
              <a:ext cx="1476382" cy="65651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กล่องข้อความ 91">
              <a:extLst>
                <a:ext uri="{FF2B5EF4-FFF2-40B4-BE49-F238E27FC236}">
                  <a16:creationId xmlns:a16="http://schemas.microsoft.com/office/drawing/2014/main" id="{C346ADB7-CD45-4A5C-9BE9-8550DFB000C4}"/>
                </a:ext>
              </a:extLst>
            </p:cNvPr>
            <p:cNvSpPr txBox="1"/>
            <p:nvPr/>
          </p:nvSpPr>
          <p:spPr>
            <a:xfrm>
              <a:off x="7532247" y="5876474"/>
              <a:ext cx="14718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แผนยุทธศาสตร์ ส.ป.ก.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ที่เหมาะสม ทันสมัย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เชื่อมโยงทุกมิติ สร้างนวัตกรรม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sp>
        <p:nvSpPr>
          <p:cNvPr id="94" name="ลูกศร: ขึ้น 93">
            <a:extLst>
              <a:ext uri="{FF2B5EF4-FFF2-40B4-BE49-F238E27FC236}">
                <a16:creationId xmlns:a16="http://schemas.microsoft.com/office/drawing/2014/main" id="{D88609CB-7068-4028-A89E-C9CEFAC374F6}"/>
              </a:ext>
            </a:extLst>
          </p:cNvPr>
          <p:cNvSpPr/>
          <p:nvPr/>
        </p:nvSpPr>
        <p:spPr>
          <a:xfrm rot="16200000">
            <a:off x="5025165" y="6185624"/>
            <a:ext cx="474145" cy="27239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ลูกศร: ขึ้น 94">
            <a:extLst>
              <a:ext uri="{FF2B5EF4-FFF2-40B4-BE49-F238E27FC236}">
                <a16:creationId xmlns:a16="http://schemas.microsoft.com/office/drawing/2014/main" id="{048DDE2C-8C54-4518-A8AE-A65A40A088D1}"/>
              </a:ext>
            </a:extLst>
          </p:cNvPr>
          <p:cNvSpPr/>
          <p:nvPr/>
        </p:nvSpPr>
        <p:spPr>
          <a:xfrm rot="16200000">
            <a:off x="7280583" y="6177369"/>
            <a:ext cx="474145" cy="27239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6" name="ตาราง 95">
            <a:extLst>
              <a:ext uri="{FF2B5EF4-FFF2-40B4-BE49-F238E27FC236}">
                <a16:creationId xmlns:a16="http://schemas.microsoft.com/office/drawing/2014/main" id="{6247F9AB-1977-4C32-AA0F-9D98C2C859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19748" y="3783841"/>
          <a:ext cx="2860464" cy="1981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25068">
                  <a:extLst>
                    <a:ext uri="{9D8B030D-6E8A-4147-A177-3AD203B41FA5}">
                      <a16:colId xmlns:a16="http://schemas.microsoft.com/office/drawing/2014/main" val="1118749341"/>
                    </a:ext>
                  </a:extLst>
                </a:gridCol>
                <a:gridCol w="1435396">
                  <a:extLst>
                    <a:ext uri="{9D8B030D-6E8A-4147-A177-3AD203B41FA5}">
                      <a16:colId xmlns:a16="http://schemas.microsoft.com/office/drawing/2014/main" val="1975217997"/>
                    </a:ext>
                  </a:extLst>
                </a:gridCol>
              </a:tblGrid>
              <a:tr h="256525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ช่องทางสื่อสารและประชาสัมพันธ์ผลงาน ส.ป.ก.</a:t>
                      </a:r>
                      <a:endParaRPr lang="en-US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367239"/>
                  </a:ext>
                </a:extLst>
              </a:tr>
              <a:tr h="23738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One Way </a:t>
                      </a:r>
                      <a:endParaRPr lang="th-TH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Two Ways </a:t>
                      </a:r>
                      <a:endParaRPr lang="th-TH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21166"/>
                  </a:ext>
                </a:extLst>
              </a:tr>
              <a:tr h="165085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Website</a:t>
                      </a:r>
                    </a:p>
                    <a:p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หนังสือพิมพ์</a:t>
                      </a:r>
                    </a:p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หนังสือแจ้งเวียน</a:t>
                      </a:r>
                    </a:p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แผ่นพับ</a:t>
                      </a:r>
                    </a:p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โปสเตอร์</a:t>
                      </a:r>
                    </a:p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วาสาร ส.ป.ก.</a:t>
                      </a:r>
                      <a:endParaRPr lang="en-US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VDO Conference</a:t>
                      </a:r>
                    </a:p>
                    <a:p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แลกเปลี่ยนเรียนรู้    </a:t>
                      </a:r>
                    </a:p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(</a:t>
                      </a:r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Coaching</a:t>
                      </a:r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Unit School</a:t>
                      </a:r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การติดตามนิเทศงาน</a:t>
                      </a:r>
                    </a:p>
                    <a:p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en-US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Mobile Unit</a:t>
                      </a:r>
                      <a:r>
                        <a:rPr lang="th-TH" sz="12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ศูนย์บริการประชาชน</a:t>
                      </a:r>
                      <a:endParaRPr lang="en-US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896944"/>
                  </a:ext>
                </a:extLst>
              </a:tr>
            </a:tbl>
          </a:graphicData>
        </a:graphic>
      </p:graphicFrame>
      <p:sp>
        <p:nvSpPr>
          <p:cNvPr id="97" name="กากบาท 96">
            <a:extLst>
              <a:ext uri="{FF2B5EF4-FFF2-40B4-BE49-F238E27FC236}">
                <a16:creationId xmlns:a16="http://schemas.microsoft.com/office/drawing/2014/main" id="{C9616D5F-5887-41BA-BBCF-70969AC9E90E}"/>
              </a:ext>
            </a:extLst>
          </p:cNvPr>
          <p:cNvSpPr/>
          <p:nvPr/>
        </p:nvSpPr>
        <p:spPr>
          <a:xfrm>
            <a:off x="5830409" y="4252537"/>
            <a:ext cx="252000" cy="2520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กากบาท 97">
            <a:extLst>
              <a:ext uri="{FF2B5EF4-FFF2-40B4-BE49-F238E27FC236}">
                <a16:creationId xmlns:a16="http://schemas.microsoft.com/office/drawing/2014/main" id="{7F6F2B28-4A58-48A0-8582-BB5E7632BEB7}"/>
              </a:ext>
            </a:extLst>
          </p:cNvPr>
          <p:cNvSpPr/>
          <p:nvPr/>
        </p:nvSpPr>
        <p:spPr>
          <a:xfrm>
            <a:off x="3132004" y="4244172"/>
            <a:ext cx="252000" cy="2520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8A2A50BB-3D27-4194-8585-FA9D5C31F5F5}"/>
              </a:ext>
            </a:extLst>
          </p:cNvPr>
          <p:cNvGrpSpPr/>
          <p:nvPr/>
        </p:nvGrpSpPr>
        <p:grpSpPr>
          <a:xfrm>
            <a:off x="63789" y="3744674"/>
            <a:ext cx="2962470" cy="3042021"/>
            <a:chOff x="149458" y="3744674"/>
            <a:chExt cx="2596128" cy="3042021"/>
          </a:xfrm>
        </p:grpSpPr>
        <p:sp>
          <p:nvSpPr>
            <p:cNvPr id="99" name="สี่เหลี่ยมผืนผ้า: มุมมน 98">
              <a:extLst>
                <a:ext uri="{FF2B5EF4-FFF2-40B4-BE49-F238E27FC236}">
                  <a16:creationId xmlns:a16="http://schemas.microsoft.com/office/drawing/2014/main" id="{938A1627-E5C2-4076-AE94-5B7A0315D7B5}"/>
                </a:ext>
              </a:extLst>
            </p:cNvPr>
            <p:cNvSpPr/>
            <p:nvPr/>
          </p:nvSpPr>
          <p:spPr>
            <a:xfrm>
              <a:off x="149458" y="3744674"/>
              <a:ext cx="2596128" cy="3038893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กล่องข้อความ 99">
              <a:extLst>
                <a:ext uri="{FF2B5EF4-FFF2-40B4-BE49-F238E27FC236}">
                  <a16:creationId xmlns:a16="http://schemas.microsoft.com/office/drawing/2014/main" id="{3522785B-3DA7-4BE8-9333-DAA93A1B67E7}"/>
                </a:ext>
              </a:extLst>
            </p:cNvPr>
            <p:cNvSpPr txBox="1"/>
            <p:nvPr/>
          </p:nvSpPr>
          <p:spPr>
            <a:xfrm>
              <a:off x="159077" y="3758000"/>
              <a:ext cx="25827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การถ่ายทอดตัวชี้วัดระดับ ส.ป.ก. สู่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สำนัก/กอง/ศูนย์/กลุ่ม/</a:t>
              </a:r>
              <a:r>
                <a:rPr kumimoji="0" lang="th-TH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ปท</a:t>
              </a:r>
              <a:r>
                <a:rPr kumimoji="0" lang="th-TH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จ. และรายบุคคล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grpSp>
          <p:nvGrpSpPr>
            <p:cNvPr id="103" name="กลุ่ม 102">
              <a:extLst>
                <a:ext uri="{FF2B5EF4-FFF2-40B4-BE49-F238E27FC236}">
                  <a16:creationId xmlns:a16="http://schemas.microsoft.com/office/drawing/2014/main" id="{12961F53-C22E-4445-B2D6-E957E3A9B4BD}"/>
                </a:ext>
              </a:extLst>
            </p:cNvPr>
            <p:cNvGrpSpPr/>
            <p:nvPr/>
          </p:nvGrpSpPr>
          <p:grpSpPr>
            <a:xfrm>
              <a:off x="429465" y="4400893"/>
              <a:ext cx="557869" cy="474992"/>
              <a:chOff x="246799" y="4342775"/>
              <a:chExt cx="557869" cy="474992"/>
            </a:xfrm>
          </p:grpSpPr>
          <p:sp>
            <p:nvSpPr>
              <p:cNvPr id="102" name="สี่เหลี่ยมผืนผ้า: มุมมน 101">
                <a:extLst>
                  <a:ext uri="{FF2B5EF4-FFF2-40B4-BE49-F238E27FC236}">
                    <a16:creationId xmlns:a16="http://schemas.microsoft.com/office/drawing/2014/main" id="{E9D636C4-7FFC-4FAA-80E0-1D131023F3F4}"/>
                  </a:ext>
                </a:extLst>
              </p:cNvPr>
              <p:cNvSpPr/>
              <p:nvPr/>
            </p:nvSpPr>
            <p:spPr>
              <a:xfrm>
                <a:off x="259326" y="4342775"/>
                <a:ext cx="545342" cy="474992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" name="กล่องข้อความ 100">
                <a:extLst>
                  <a:ext uri="{FF2B5EF4-FFF2-40B4-BE49-F238E27FC236}">
                    <a16:creationId xmlns:a16="http://schemas.microsoft.com/office/drawing/2014/main" id="{A1FE6951-7BEC-4232-A3EA-DCAF39D5D736}"/>
                  </a:ext>
                </a:extLst>
              </p:cNvPr>
              <p:cNvSpPr txBox="1"/>
              <p:nvPr/>
            </p:nvSpPr>
            <p:spPr>
              <a:xfrm>
                <a:off x="246799" y="4356101"/>
                <a:ext cx="5453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rPr>
                  <a:t>ตัวชี้วัด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rPr>
                  <a:t>แผนงาน</a:t>
                </a:r>
                <a:endPara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111" name="กลุ่ม 110">
              <a:extLst>
                <a:ext uri="{FF2B5EF4-FFF2-40B4-BE49-F238E27FC236}">
                  <a16:creationId xmlns:a16="http://schemas.microsoft.com/office/drawing/2014/main" id="{1CCE40D5-90DB-4DBB-8E15-4231A54A6726}"/>
                </a:ext>
              </a:extLst>
            </p:cNvPr>
            <p:cNvGrpSpPr/>
            <p:nvPr/>
          </p:nvGrpSpPr>
          <p:grpSpPr>
            <a:xfrm>
              <a:off x="1396351" y="4374047"/>
              <a:ext cx="1277759" cy="276999"/>
              <a:chOff x="1396351" y="4393102"/>
              <a:chExt cx="1277759" cy="276999"/>
            </a:xfrm>
          </p:grpSpPr>
          <p:sp>
            <p:nvSpPr>
              <p:cNvPr id="106" name="สี่เหลี่ยมผืนผ้า: มุมมน 105">
                <a:extLst>
                  <a:ext uri="{FF2B5EF4-FFF2-40B4-BE49-F238E27FC236}">
                    <a16:creationId xmlns:a16="http://schemas.microsoft.com/office/drawing/2014/main" id="{A6EB7183-A5A7-4853-A4D3-C8266DD43D10}"/>
                  </a:ext>
                </a:extLst>
              </p:cNvPr>
              <p:cNvSpPr/>
              <p:nvPr/>
            </p:nvSpPr>
            <p:spPr>
              <a:xfrm>
                <a:off x="1437537" y="4437298"/>
                <a:ext cx="1175864" cy="22863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7" name="กล่องข้อความ 106">
                <a:extLst>
                  <a:ext uri="{FF2B5EF4-FFF2-40B4-BE49-F238E27FC236}">
                    <a16:creationId xmlns:a16="http://schemas.microsoft.com/office/drawing/2014/main" id="{110A9481-E230-4C40-81AC-1FC5EB04B3D2}"/>
                  </a:ext>
                </a:extLst>
              </p:cNvPr>
              <p:cNvSpPr txBox="1"/>
              <p:nvPr/>
            </p:nvSpPr>
            <p:spPr>
              <a:xfrm>
                <a:off x="1396351" y="4393102"/>
                <a:ext cx="12777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rPr>
                  <a:t>ตัวชี้วัดสำนักงาน </a:t>
                </a:r>
                <a:r>
                  <a:rPr kumimoji="0" lang="th-TH" sz="1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rPr>
                  <a:t>ก.พ.ร</a:t>
                </a:r>
                <a:r>
                  <a:rPr kumimoji="0" lang="th-TH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rPr>
                  <a:t>.</a:t>
                </a:r>
                <a:endPara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112" name="กลุ่ม 111">
              <a:extLst>
                <a:ext uri="{FF2B5EF4-FFF2-40B4-BE49-F238E27FC236}">
                  <a16:creationId xmlns:a16="http://schemas.microsoft.com/office/drawing/2014/main" id="{12686785-8A08-45E4-A65F-DFB7EC4CEC1C}"/>
                </a:ext>
              </a:extLst>
            </p:cNvPr>
            <p:cNvGrpSpPr/>
            <p:nvPr/>
          </p:nvGrpSpPr>
          <p:grpSpPr>
            <a:xfrm>
              <a:off x="1431308" y="4657479"/>
              <a:ext cx="1175864" cy="277989"/>
              <a:chOff x="1431308" y="4807979"/>
              <a:chExt cx="1175864" cy="277989"/>
            </a:xfrm>
          </p:grpSpPr>
          <p:sp>
            <p:nvSpPr>
              <p:cNvPr id="109" name="สี่เหลี่ยมผืนผ้า: มุมมน 108">
                <a:extLst>
                  <a:ext uri="{FF2B5EF4-FFF2-40B4-BE49-F238E27FC236}">
                    <a16:creationId xmlns:a16="http://schemas.microsoft.com/office/drawing/2014/main" id="{160A6024-F7FD-4021-8A45-44B59B038D5D}"/>
                  </a:ext>
                </a:extLst>
              </p:cNvPr>
              <p:cNvSpPr/>
              <p:nvPr/>
            </p:nvSpPr>
            <p:spPr>
              <a:xfrm>
                <a:off x="1431308" y="4823475"/>
                <a:ext cx="1175864" cy="262493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กล่องข้อความ 109">
                <a:extLst>
                  <a:ext uri="{FF2B5EF4-FFF2-40B4-BE49-F238E27FC236}">
                    <a16:creationId xmlns:a16="http://schemas.microsoft.com/office/drawing/2014/main" id="{9F6DFAA5-6930-4EE8-A303-94CCD6D25EE0}"/>
                  </a:ext>
                </a:extLst>
              </p:cNvPr>
              <p:cNvSpPr txBox="1"/>
              <p:nvPr/>
            </p:nvSpPr>
            <p:spPr>
              <a:xfrm>
                <a:off x="1437536" y="4807979"/>
                <a:ext cx="11696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rPr>
                  <a:t>ตัวชี้วัดกระทรวง/ผู้บริหาร</a:t>
                </a:r>
                <a:endPara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endParaRPr>
              </a:p>
            </p:txBody>
          </p:sp>
        </p:grpSp>
        <p:sp>
          <p:nvSpPr>
            <p:cNvPr id="113" name="กากบาท 112">
              <a:extLst>
                <a:ext uri="{FF2B5EF4-FFF2-40B4-BE49-F238E27FC236}">
                  <a16:creationId xmlns:a16="http://schemas.microsoft.com/office/drawing/2014/main" id="{7A4A9F58-7D39-431E-A4B1-D7A911C77A08}"/>
                </a:ext>
              </a:extLst>
            </p:cNvPr>
            <p:cNvSpPr/>
            <p:nvPr/>
          </p:nvSpPr>
          <p:spPr>
            <a:xfrm>
              <a:off x="1127294" y="4552291"/>
              <a:ext cx="173932" cy="173932"/>
            </a:xfrm>
            <a:prstGeom prst="plu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กล่องข้อความ 113">
              <a:extLst>
                <a:ext uri="{FF2B5EF4-FFF2-40B4-BE49-F238E27FC236}">
                  <a16:creationId xmlns:a16="http://schemas.microsoft.com/office/drawing/2014/main" id="{F062D7D1-419A-4C07-95B3-0CA619473746}"/>
                </a:ext>
              </a:extLst>
            </p:cNvPr>
            <p:cNvSpPr txBox="1"/>
            <p:nvPr/>
          </p:nvSpPr>
          <p:spPr>
            <a:xfrm>
              <a:off x="486845" y="4966610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ตัวชี้วัด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ส.ป.ก.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  <p:sp>
          <p:nvSpPr>
            <p:cNvPr id="115" name="กล่องข้อความ 114">
              <a:extLst>
                <a:ext uri="{FF2B5EF4-FFF2-40B4-BE49-F238E27FC236}">
                  <a16:creationId xmlns:a16="http://schemas.microsoft.com/office/drawing/2014/main" id="{296F97A4-DF23-4DD9-AA04-D7B359F03840}"/>
                </a:ext>
              </a:extLst>
            </p:cNvPr>
            <p:cNvSpPr txBox="1"/>
            <p:nvPr/>
          </p:nvSpPr>
          <p:spPr>
            <a:xfrm>
              <a:off x="1267995" y="4971474"/>
              <a:ext cx="8146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ตัวชี้วัด สำนัก/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กอง/ศูนย์/กลุ่ม</a:t>
              </a:r>
            </a:p>
          </p:txBody>
        </p:sp>
        <p:sp>
          <p:nvSpPr>
            <p:cNvPr id="116" name="กล่องข้อความ 115">
              <a:extLst>
                <a:ext uri="{FF2B5EF4-FFF2-40B4-BE49-F238E27FC236}">
                  <a16:creationId xmlns:a16="http://schemas.microsoft.com/office/drawing/2014/main" id="{294EC15B-D793-4AFC-AE88-FF3D06F409C3}"/>
                </a:ext>
              </a:extLst>
            </p:cNvPr>
            <p:cNvSpPr txBox="1"/>
            <p:nvPr/>
          </p:nvSpPr>
          <p:spPr>
            <a:xfrm>
              <a:off x="2111201" y="4966610"/>
              <a:ext cx="6014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ตัวชี้วัด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รายบุคคล</a:t>
              </a:r>
            </a:p>
          </p:txBody>
        </p:sp>
        <p:sp>
          <p:nvSpPr>
            <p:cNvPr id="117" name="กล่องข้อความ 116">
              <a:extLst>
                <a:ext uri="{FF2B5EF4-FFF2-40B4-BE49-F238E27FC236}">
                  <a16:creationId xmlns:a16="http://schemas.microsoft.com/office/drawing/2014/main" id="{96AFE5C2-51A6-467A-8DC8-9D0B30C56D58}"/>
                </a:ext>
              </a:extLst>
            </p:cNvPr>
            <p:cNvSpPr txBox="1"/>
            <p:nvPr/>
          </p:nvSpPr>
          <p:spPr>
            <a:xfrm>
              <a:off x="756152" y="5460886"/>
              <a:ext cx="7473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ตัวชี้วัด </a:t>
              </a:r>
              <a:r>
                <a:rPr kumimoji="0" lang="th-TH" sz="1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ปท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จ.</a:t>
              </a:r>
            </a:p>
          </p:txBody>
        </p:sp>
        <p:sp>
          <p:nvSpPr>
            <p:cNvPr id="118" name="กล่องข้อความ 117">
              <a:extLst>
                <a:ext uri="{FF2B5EF4-FFF2-40B4-BE49-F238E27FC236}">
                  <a16:creationId xmlns:a16="http://schemas.microsoft.com/office/drawing/2014/main" id="{D0741312-3970-4424-AA7E-667000689959}"/>
                </a:ext>
              </a:extLst>
            </p:cNvPr>
            <p:cNvSpPr txBox="1"/>
            <p:nvPr/>
          </p:nvSpPr>
          <p:spPr>
            <a:xfrm>
              <a:off x="308120" y="5833168"/>
              <a:ext cx="21755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กรอบการประเมินผลราชการ รอบ 1 และรอบ 2</a:t>
              </a:r>
            </a:p>
          </p:txBody>
        </p:sp>
        <p:sp>
          <p:nvSpPr>
            <p:cNvPr id="119" name="กล่องข้อความ 118">
              <a:extLst>
                <a:ext uri="{FF2B5EF4-FFF2-40B4-BE49-F238E27FC236}">
                  <a16:creationId xmlns:a16="http://schemas.microsoft.com/office/drawing/2014/main" id="{B76B34E4-031D-457D-BAEB-D2410A1C49B4}"/>
                </a:ext>
              </a:extLst>
            </p:cNvPr>
            <p:cNvSpPr txBox="1"/>
            <p:nvPr/>
          </p:nvSpPr>
          <p:spPr>
            <a:xfrm>
              <a:off x="655031" y="6156886"/>
              <a:ext cx="16337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ลงนามคำรับรองการปฏิบัติราชการ</a:t>
              </a:r>
            </a:p>
          </p:txBody>
        </p:sp>
        <p:sp>
          <p:nvSpPr>
            <p:cNvPr id="120" name="กล่องข้อความ 119">
              <a:extLst>
                <a:ext uri="{FF2B5EF4-FFF2-40B4-BE49-F238E27FC236}">
                  <a16:creationId xmlns:a16="http://schemas.microsoft.com/office/drawing/2014/main" id="{136BD792-21C1-4D6D-A473-B2392E92A671}"/>
                </a:ext>
              </a:extLst>
            </p:cNvPr>
            <p:cNvSpPr txBox="1"/>
            <p:nvPr/>
          </p:nvSpPr>
          <p:spPr>
            <a:xfrm>
              <a:off x="455345" y="6509696"/>
              <a:ext cx="1986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การประเมินผลการปฏิบัติราชการรายบุคคล</a:t>
              </a:r>
            </a:p>
          </p:txBody>
        </p:sp>
        <p:sp>
          <p:nvSpPr>
            <p:cNvPr id="121" name="ลูกศร: ขวา 120">
              <a:extLst>
                <a:ext uri="{FF2B5EF4-FFF2-40B4-BE49-F238E27FC236}">
                  <a16:creationId xmlns:a16="http://schemas.microsoft.com/office/drawing/2014/main" id="{B15549FF-E189-4A71-A730-6AEE488D5C8C}"/>
                </a:ext>
              </a:extLst>
            </p:cNvPr>
            <p:cNvSpPr/>
            <p:nvPr/>
          </p:nvSpPr>
          <p:spPr>
            <a:xfrm rot="5400000">
              <a:off x="1334117" y="5376946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ลูกศร: ขวา 121">
              <a:extLst>
                <a:ext uri="{FF2B5EF4-FFF2-40B4-BE49-F238E27FC236}">
                  <a16:creationId xmlns:a16="http://schemas.microsoft.com/office/drawing/2014/main" id="{3FBF05C7-F186-4FE0-AC5B-2A2836641246}"/>
                </a:ext>
              </a:extLst>
            </p:cNvPr>
            <p:cNvSpPr/>
            <p:nvPr/>
          </p:nvSpPr>
          <p:spPr>
            <a:xfrm>
              <a:off x="1087755" y="5144708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ลูกศร: ขวา 122">
              <a:extLst>
                <a:ext uri="{FF2B5EF4-FFF2-40B4-BE49-F238E27FC236}">
                  <a16:creationId xmlns:a16="http://schemas.microsoft.com/office/drawing/2014/main" id="{035DE098-1939-4AC1-921F-30AA5E3A309E}"/>
                </a:ext>
              </a:extLst>
            </p:cNvPr>
            <p:cNvSpPr/>
            <p:nvPr/>
          </p:nvSpPr>
          <p:spPr>
            <a:xfrm>
              <a:off x="2057828" y="5150490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ลูกศร: ขวา 123">
              <a:extLst>
                <a:ext uri="{FF2B5EF4-FFF2-40B4-BE49-F238E27FC236}">
                  <a16:creationId xmlns:a16="http://schemas.microsoft.com/office/drawing/2014/main" id="{4AA45A5B-4D72-4185-BA37-EE47D843F4CB}"/>
                </a:ext>
              </a:extLst>
            </p:cNvPr>
            <p:cNvSpPr/>
            <p:nvPr/>
          </p:nvSpPr>
          <p:spPr>
            <a:xfrm rot="5400000">
              <a:off x="789653" y="5370475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ลูกศร: ขวา 124">
              <a:extLst>
                <a:ext uri="{FF2B5EF4-FFF2-40B4-BE49-F238E27FC236}">
                  <a16:creationId xmlns:a16="http://schemas.microsoft.com/office/drawing/2014/main" id="{55E02C53-6CDE-4F57-89A6-EF162EF8D449}"/>
                </a:ext>
              </a:extLst>
            </p:cNvPr>
            <p:cNvSpPr/>
            <p:nvPr/>
          </p:nvSpPr>
          <p:spPr>
            <a:xfrm rot="5400000">
              <a:off x="1083583" y="5728027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ลูกศร: ขวา 125">
              <a:extLst>
                <a:ext uri="{FF2B5EF4-FFF2-40B4-BE49-F238E27FC236}">
                  <a16:creationId xmlns:a16="http://schemas.microsoft.com/office/drawing/2014/main" id="{A949887B-6F70-487F-ACEE-A304609B8A1A}"/>
                </a:ext>
              </a:extLst>
            </p:cNvPr>
            <p:cNvSpPr/>
            <p:nvPr/>
          </p:nvSpPr>
          <p:spPr>
            <a:xfrm rot="5400000">
              <a:off x="1083583" y="6098822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ลูกศร: ขวา 126">
              <a:extLst>
                <a:ext uri="{FF2B5EF4-FFF2-40B4-BE49-F238E27FC236}">
                  <a16:creationId xmlns:a16="http://schemas.microsoft.com/office/drawing/2014/main" id="{8AC5260A-23AD-41FC-A771-A81AED5C3219}"/>
                </a:ext>
              </a:extLst>
            </p:cNvPr>
            <p:cNvSpPr/>
            <p:nvPr/>
          </p:nvSpPr>
          <p:spPr>
            <a:xfrm rot="5400000">
              <a:off x="1091927" y="6429713"/>
              <a:ext cx="126127" cy="13447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ลูกศร: ซ้าย-ขึ้น 128">
              <a:extLst>
                <a:ext uri="{FF2B5EF4-FFF2-40B4-BE49-F238E27FC236}">
                  <a16:creationId xmlns:a16="http://schemas.microsoft.com/office/drawing/2014/main" id="{992F1ED6-39A9-4E5D-B3C7-B91DBDC3CBDC}"/>
                </a:ext>
              </a:extLst>
            </p:cNvPr>
            <p:cNvSpPr/>
            <p:nvPr/>
          </p:nvSpPr>
          <p:spPr>
            <a:xfrm>
              <a:off x="1549540" y="5429274"/>
              <a:ext cx="851781" cy="258199"/>
            </a:xfrm>
            <a:prstGeom prst="left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32" name="ตัวเชื่อมต่อตรง 131">
              <a:extLst>
                <a:ext uri="{FF2B5EF4-FFF2-40B4-BE49-F238E27FC236}">
                  <a16:creationId xmlns:a16="http://schemas.microsoft.com/office/drawing/2014/main" id="{2603C5C5-1B02-41CE-8A01-53C1FC57E15A}"/>
                </a:ext>
              </a:extLst>
            </p:cNvPr>
            <p:cNvCxnSpPr/>
            <p:nvPr/>
          </p:nvCxnSpPr>
          <p:spPr>
            <a:xfrm>
              <a:off x="149458" y="4321547"/>
              <a:ext cx="2592378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สามเหลี่ยมหน้าจั่ว 145">
            <a:extLst>
              <a:ext uri="{FF2B5EF4-FFF2-40B4-BE49-F238E27FC236}">
                <a16:creationId xmlns:a16="http://schemas.microsoft.com/office/drawing/2014/main" id="{D3F42E5C-A8E0-4F2C-AEC8-84A109BFE12D}"/>
              </a:ext>
            </a:extLst>
          </p:cNvPr>
          <p:cNvSpPr/>
          <p:nvPr/>
        </p:nvSpPr>
        <p:spPr>
          <a:xfrm rot="5400000">
            <a:off x="1733016" y="2113370"/>
            <a:ext cx="2622120" cy="18702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กล่องข้อความ 146">
            <a:extLst>
              <a:ext uri="{FF2B5EF4-FFF2-40B4-BE49-F238E27FC236}">
                <a16:creationId xmlns:a16="http://schemas.microsoft.com/office/drawing/2014/main" id="{E50F0822-066A-4F64-B880-DDAF2B779475}"/>
              </a:ext>
            </a:extLst>
          </p:cNvPr>
          <p:cNvSpPr txBox="1"/>
          <p:nvPr/>
        </p:nvSpPr>
        <p:spPr>
          <a:xfrm>
            <a:off x="97467" y="919045"/>
            <a:ext cx="147360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หลักการขับเคลื่อน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บูรณาการ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ความร่วมมือ</a:t>
            </a:r>
          </a:p>
          <a:p>
            <a:pPr lvl="0"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การมีส่วน</a:t>
            </a:r>
            <a:r>
              <a:rPr lang="th-TH" sz="12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ร่วม -ระบบข้อมูล</a:t>
            </a:r>
            <a:endParaRPr kumimoji="0" lang="th-TH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บริการประชาชน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ศาสตร์พระราชา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พัฒนาองค์กร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grpSp>
        <p:nvGrpSpPr>
          <p:cNvPr id="150" name="กลุ่ม 149">
            <a:extLst>
              <a:ext uri="{FF2B5EF4-FFF2-40B4-BE49-F238E27FC236}">
                <a16:creationId xmlns:a16="http://schemas.microsoft.com/office/drawing/2014/main" id="{5888A91B-A6F1-436B-8262-4EA90B12E868}"/>
              </a:ext>
            </a:extLst>
          </p:cNvPr>
          <p:cNvGrpSpPr/>
          <p:nvPr/>
        </p:nvGrpSpPr>
        <p:grpSpPr>
          <a:xfrm>
            <a:off x="84087" y="2194645"/>
            <a:ext cx="2921166" cy="1278595"/>
            <a:chOff x="52188" y="1896929"/>
            <a:chExt cx="2921166" cy="1278595"/>
          </a:xfrm>
        </p:grpSpPr>
        <p:sp>
          <p:nvSpPr>
            <p:cNvPr id="47" name="กล่องข้อความ 46">
              <a:extLst>
                <a:ext uri="{FF2B5EF4-FFF2-40B4-BE49-F238E27FC236}">
                  <a16:creationId xmlns:a16="http://schemas.microsoft.com/office/drawing/2014/main" id="{CE7907CA-EA11-429F-B4B8-E8F48160774B}"/>
                </a:ext>
              </a:extLst>
            </p:cNvPr>
            <p:cNvSpPr txBox="1"/>
            <p:nvPr/>
          </p:nvSpPr>
          <p:spPr>
            <a:xfrm>
              <a:off x="52188" y="1896929"/>
              <a:ext cx="2831679" cy="12772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ความท้าทายที่ต้องเผชิญ/ปัจจัยเฝ้าระวังอย่างยิ่งยวด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- พื้นที่เขตเศรษฐกิจพิเศษ,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 เขตเมือง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- แหล่งท่องเที่ยว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- การเปลี่ยนแปลง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 สภาพภูมิอากาศ</a:t>
              </a:r>
            </a:p>
          </p:txBody>
        </p: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87D8D8D6-35D7-4065-9A94-BB6CA7D64BB5}"/>
                </a:ext>
              </a:extLst>
            </p:cNvPr>
            <p:cNvCxnSpPr>
              <a:cxnSpLocks/>
            </p:cNvCxnSpPr>
            <p:nvPr/>
          </p:nvCxnSpPr>
          <p:spPr>
            <a:xfrm>
              <a:off x="52188" y="2160641"/>
              <a:ext cx="2831679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กล่องข้อความ 147">
              <a:extLst>
                <a:ext uri="{FF2B5EF4-FFF2-40B4-BE49-F238E27FC236}">
                  <a16:creationId xmlns:a16="http://schemas.microsoft.com/office/drawing/2014/main" id="{8A6D465B-9A47-41F0-B108-266CA2990A3A}"/>
                </a:ext>
              </a:extLst>
            </p:cNvPr>
            <p:cNvSpPr txBox="1"/>
            <p:nvPr/>
          </p:nvSpPr>
          <p:spPr>
            <a:xfrm>
              <a:off x="1354392" y="1975195"/>
              <a:ext cx="161896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- การปรับตัวยุค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Disruptive </a:t>
              </a:r>
              <a:endPara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Technology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(นวัตกรรม/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IT/</a:t>
              </a:r>
              <a:endPara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 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GIS/Data Base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)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-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ปรับปรุงทบทวนระเบียบ ส.ป.ก.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+mn-ea"/>
                  <a:cs typeface="TH SarabunPSK" panose="020B0500040200020003" pitchFamily="34" charset="-34"/>
                </a:rPr>
                <a:t>- แนวเขตซ้ำซ้อน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endParaRPr>
            </a:p>
          </p:txBody>
        </p:sp>
      </p:grpSp>
      <p:cxnSp>
        <p:nvCxnSpPr>
          <p:cNvPr id="152" name="ตัวเชื่อมต่อตรง 151">
            <a:extLst>
              <a:ext uri="{FF2B5EF4-FFF2-40B4-BE49-F238E27FC236}">
                <a16:creationId xmlns:a16="http://schemas.microsoft.com/office/drawing/2014/main" id="{F8187555-0F3B-43FB-917F-5280E960F9C0}"/>
              </a:ext>
            </a:extLst>
          </p:cNvPr>
          <p:cNvCxnSpPr/>
          <p:nvPr/>
        </p:nvCxnSpPr>
        <p:spPr>
          <a:xfrm>
            <a:off x="86834" y="1147853"/>
            <a:ext cx="136694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กล่องข้อความ 152">
            <a:extLst>
              <a:ext uri="{FF2B5EF4-FFF2-40B4-BE49-F238E27FC236}">
                <a16:creationId xmlns:a16="http://schemas.microsoft.com/office/drawing/2014/main" id="{2C2FBBFC-3A89-4CB0-944F-0DB699AA8676}"/>
              </a:ext>
            </a:extLst>
          </p:cNvPr>
          <p:cNvSpPr txBox="1"/>
          <p:nvPr/>
        </p:nvSpPr>
        <p:spPr>
          <a:xfrm>
            <a:off x="6247486" y="1108505"/>
            <a:ext cx="2795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กายภาพ     - น้ำเพียงพอ ดินเหมาะสม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ชีวภาพ      - สินค้าเกษตร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GAP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อินทรีย์</a:t>
            </a: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id="{45B3CDD8-9D65-49BC-AF4E-56EFD26AE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9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CF1CAED5-734E-42FE-97C5-89B6B90EF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264" y="945910"/>
            <a:ext cx="5071879" cy="5118198"/>
          </a:xfrm>
          <a:prstGeom prst="rect">
            <a:avLst/>
          </a:prstGeom>
        </p:spPr>
      </p:pic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3E1CFCC9-469E-4552-998E-8A12495085A3}"/>
              </a:ext>
            </a:extLst>
          </p:cNvPr>
          <p:cNvSpPr txBox="1"/>
          <p:nvPr/>
        </p:nvSpPr>
        <p:spPr>
          <a:xfrm>
            <a:off x="4545426" y="1318102"/>
            <a:ext cx="1313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วิเคราะห์/สีงเคราะห์</a:t>
            </a: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0D116F03-4795-4157-BC6F-D991CF5BB6B6}"/>
              </a:ext>
            </a:extLst>
          </p:cNvPr>
          <p:cNvSpPr txBox="1"/>
          <p:nvPr/>
        </p:nvSpPr>
        <p:spPr>
          <a:xfrm>
            <a:off x="5910367" y="1940231"/>
            <a:ext cx="720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เชื่อมโยง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ทุกประเด็น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12152023-ADE9-416A-91BF-50F947E5E8E0}"/>
              </a:ext>
            </a:extLst>
          </p:cNvPr>
          <p:cNvSpPr txBox="1"/>
          <p:nvPr/>
        </p:nvSpPr>
        <p:spPr>
          <a:xfrm>
            <a:off x="6315336" y="3307915"/>
            <a:ext cx="5966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กำหนด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แนวทาง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พัฒนา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69D9F8C1-5368-4E23-BA64-CCAB669F9A06}"/>
              </a:ext>
            </a:extLst>
          </p:cNvPr>
          <p:cNvSpPr txBox="1"/>
          <p:nvPr/>
        </p:nvSpPr>
        <p:spPr>
          <a:xfrm>
            <a:off x="5686195" y="4788555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ขับเคลื่อน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กล่องข้อความ 24">
            <a:extLst>
              <a:ext uri="{FF2B5EF4-FFF2-40B4-BE49-F238E27FC236}">
                <a16:creationId xmlns:a16="http://schemas.microsoft.com/office/drawing/2014/main" id="{B0CA4CAC-E701-4373-9020-4B0D82A898D3}"/>
              </a:ext>
            </a:extLst>
          </p:cNvPr>
          <p:cNvSpPr txBox="1"/>
          <p:nvPr/>
        </p:nvSpPr>
        <p:spPr>
          <a:xfrm>
            <a:off x="4236075" y="5450312"/>
            <a:ext cx="124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ระบบติดตาม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6" name="กล่องข้อความ 25">
            <a:extLst>
              <a:ext uri="{FF2B5EF4-FFF2-40B4-BE49-F238E27FC236}">
                <a16:creationId xmlns:a16="http://schemas.microsoft.com/office/drawing/2014/main" id="{27FCD06C-453B-4916-9D8C-F3E8D2FF5355}"/>
              </a:ext>
            </a:extLst>
          </p:cNvPr>
          <p:cNvSpPr txBox="1"/>
          <p:nvPr/>
        </p:nvSpPr>
        <p:spPr>
          <a:xfrm>
            <a:off x="3128174" y="5191490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รายงาน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2" name="กล่องข้อความ 31">
            <a:extLst>
              <a:ext uri="{FF2B5EF4-FFF2-40B4-BE49-F238E27FC236}">
                <a16:creationId xmlns:a16="http://schemas.microsoft.com/office/drawing/2014/main" id="{93E64B01-57B1-4BD1-ADCC-94080531D920}"/>
              </a:ext>
            </a:extLst>
          </p:cNvPr>
          <p:cNvSpPr txBox="1"/>
          <p:nvPr/>
        </p:nvSpPr>
        <p:spPr>
          <a:xfrm>
            <a:off x="2256977" y="4335090"/>
            <a:ext cx="720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ระบบ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ประเมินผล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3" name="กล่องข้อความ 32">
            <a:extLst>
              <a:ext uri="{FF2B5EF4-FFF2-40B4-BE49-F238E27FC236}">
                <a16:creationId xmlns:a16="http://schemas.microsoft.com/office/drawing/2014/main" id="{0D531E40-C338-44FD-A409-31F4AAE248DE}"/>
              </a:ext>
            </a:extLst>
          </p:cNvPr>
          <p:cNvSpPr txBox="1"/>
          <p:nvPr/>
        </p:nvSpPr>
        <p:spPr>
          <a:xfrm>
            <a:off x="2020802" y="2965672"/>
            <a:ext cx="5196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สร้าง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องค์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ความรู้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4" name="กล่องข้อความ 33">
            <a:extLst>
              <a:ext uri="{FF2B5EF4-FFF2-40B4-BE49-F238E27FC236}">
                <a16:creationId xmlns:a16="http://schemas.microsoft.com/office/drawing/2014/main" id="{EE7D8DEA-6CD3-403F-90CF-F8F8018E4E92}"/>
              </a:ext>
            </a:extLst>
          </p:cNvPr>
          <p:cNvSpPr txBox="1"/>
          <p:nvPr/>
        </p:nvSpPr>
        <p:spPr>
          <a:xfrm>
            <a:off x="2277090" y="1550225"/>
            <a:ext cx="11416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เผยแพร่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ผลงาน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ที่ประสบ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ผลสำเร็จ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5" name="กล่องข้อความ 34">
            <a:extLst>
              <a:ext uri="{FF2B5EF4-FFF2-40B4-BE49-F238E27FC236}">
                <a16:creationId xmlns:a16="http://schemas.microsoft.com/office/drawing/2014/main" id="{97F52639-7488-4D1C-A64C-7FED75E1DE9A}"/>
              </a:ext>
            </a:extLst>
          </p:cNvPr>
          <p:cNvSpPr txBox="1"/>
          <p:nvPr/>
        </p:nvSpPr>
        <p:spPr>
          <a:xfrm>
            <a:off x="3608193" y="1168761"/>
            <a:ext cx="839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ระบบข้อมูล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78" name="กล่องข้อความ 77">
            <a:extLst>
              <a:ext uri="{FF2B5EF4-FFF2-40B4-BE49-F238E27FC236}">
                <a16:creationId xmlns:a16="http://schemas.microsoft.com/office/drawing/2014/main" id="{E5CDAAE6-080E-4A6F-9F0E-79AC77AA9DAE}"/>
              </a:ext>
            </a:extLst>
          </p:cNvPr>
          <p:cNvSpPr txBox="1"/>
          <p:nvPr/>
        </p:nvSpPr>
        <p:spPr>
          <a:xfrm>
            <a:off x="4170612" y="3209120"/>
            <a:ext cx="54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ส.ป.ก.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4.0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79" name="กล่องข้อความ 78">
            <a:extLst>
              <a:ext uri="{FF2B5EF4-FFF2-40B4-BE49-F238E27FC236}">
                <a16:creationId xmlns:a16="http://schemas.microsoft.com/office/drawing/2014/main" id="{439F030A-071A-4428-87B7-0920FFA40BB8}"/>
              </a:ext>
            </a:extLst>
          </p:cNvPr>
          <p:cNvSpPr txBox="1"/>
          <p:nvPr/>
        </p:nvSpPr>
        <p:spPr>
          <a:xfrm rot="20046987">
            <a:off x="3718359" y="2756748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บริหาร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จัดการที่ดิน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0" name="กล่องข้อความ 79">
            <a:extLst>
              <a:ext uri="{FF2B5EF4-FFF2-40B4-BE49-F238E27FC236}">
                <a16:creationId xmlns:a16="http://schemas.microsoft.com/office/drawing/2014/main" id="{B422617F-79A4-4085-A043-54978960D542}"/>
              </a:ext>
            </a:extLst>
          </p:cNvPr>
          <p:cNvSpPr txBox="1"/>
          <p:nvPr/>
        </p:nvSpPr>
        <p:spPr>
          <a:xfrm>
            <a:off x="3615621" y="3290153"/>
            <a:ext cx="538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พัฒนา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กองทุน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1" name="กล่องข้อความ 80">
            <a:extLst>
              <a:ext uri="{FF2B5EF4-FFF2-40B4-BE49-F238E27FC236}">
                <a16:creationId xmlns:a16="http://schemas.microsoft.com/office/drawing/2014/main" id="{4D772000-764A-4D89-8B0F-7E2127A4A804}"/>
              </a:ext>
            </a:extLst>
          </p:cNvPr>
          <p:cNvSpPr txBox="1"/>
          <p:nvPr/>
        </p:nvSpPr>
        <p:spPr>
          <a:xfrm>
            <a:off x="4186361" y="3750273"/>
            <a:ext cx="514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พัฒนา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องค์กร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2" name="กล่องข้อความ 81">
            <a:extLst>
              <a:ext uri="{FF2B5EF4-FFF2-40B4-BE49-F238E27FC236}">
                <a16:creationId xmlns:a16="http://schemas.microsoft.com/office/drawing/2014/main" id="{8EB46716-B2C6-4416-A209-46F7513F1F35}"/>
              </a:ext>
            </a:extLst>
          </p:cNvPr>
          <p:cNvSpPr txBox="1"/>
          <p:nvPr/>
        </p:nvSpPr>
        <p:spPr>
          <a:xfrm>
            <a:off x="4714372" y="3295906"/>
            <a:ext cx="508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พัฒนา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อาชีพ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3" name="กล่องข้อความ 82">
            <a:extLst>
              <a:ext uri="{FF2B5EF4-FFF2-40B4-BE49-F238E27FC236}">
                <a16:creationId xmlns:a16="http://schemas.microsoft.com/office/drawing/2014/main" id="{DB639BB1-B84B-4FE7-A409-EB9652CB0C6A}"/>
              </a:ext>
            </a:extLst>
          </p:cNvPr>
          <p:cNvSpPr txBox="1"/>
          <p:nvPr/>
        </p:nvSpPr>
        <p:spPr>
          <a:xfrm rot="1592095">
            <a:off x="4511765" y="2746263"/>
            <a:ext cx="508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พัฒนา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พื้นที่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4" name="กล่องข้อความ 83">
            <a:extLst>
              <a:ext uri="{FF2B5EF4-FFF2-40B4-BE49-F238E27FC236}">
                <a16:creationId xmlns:a16="http://schemas.microsoft.com/office/drawing/2014/main" id="{8BB49ECA-1EFB-4905-B664-B859CE9DD6AE}"/>
              </a:ext>
            </a:extLst>
          </p:cNvPr>
          <p:cNvSpPr txBox="1"/>
          <p:nvPr/>
        </p:nvSpPr>
        <p:spPr>
          <a:xfrm>
            <a:off x="4981216" y="3179795"/>
            <a:ext cx="1025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กินอิ่ม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นอนอุ่น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ทุนมี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หนี้หมด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5" name="กล่องข้อความ 84">
            <a:extLst>
              <a:ext uri="{FF2B5EF4-FFF2-40B4-BE49-F238E27FC236}">
                <a16:creationId xmlns:a16="http://schemas.microsoft.com/office/drawing/2014/main" id="{73CCB350-A9D8-40DA-92F5-DDBCBE697E81}"/>
              </a:ext>
            </a:extLst>
          </p:cNvPr>
          <p:cNvSpPr txBox="1"/>
          <p:nvPr/>
        </p:nvSpPr>
        <p:spPr>
          <a:xfrm>
            <a:off x="2934149" y="3095494"/>
            <a:ext cx="80173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ประสิทธิภาพการใช้เงินกองทุนและสินเชื่อเกษตรกร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6" name="กล่องข้อความ 85">
            <a:extLst>
              <a:ext uri="{FF2B5EF4-FFF2-40B4-BE49-F238E27FC236}">
                <a16:creationId xmlns:a16="http://schemas.microsoft.com/office/drawing/2014/main" id="{81B1F190-9207-4531-AA72-5AE9F54E01E0}"/>
              </a:ext>
            </a:extLst>
          </p:cNvPr>
          <p:cNvSpPr txBox="1"/>
          <p:nvPr/>
        </p:nvSpPr>
        <p:spPr>
          <a:xfrm rot="1674140">
            <a:off x="4366152" y="2328587"/>
            <a:ext cx="14538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ดินดี น้ำมีคุณภาพ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เพียงพอ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5" name="Text Box 2">
            <a:extLst>
              <a:ext uri="{FF2B5EF4-FFF2-40B4-BE49-F238E27FC236}">
                <a16:creationId xmlns:a16="http://schemas.microsoft.com/office/drawing/2014/main" id="{E39DE844-D058-4253-98E6-FF28C5E2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7316" y="4769266"/>
            <a:ext cx="2430799" cy="86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บูรณาการ การมีส่วนร่วม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คำนึง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ผลลัพธ์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การประสานงาน             - นำ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IT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มาใช้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การทุ่มเท/มุ่งมั่น/เสียสละ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ความคุ้มค่ากับค่าใช้จ่ายงบประมาณ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7" name="Text Box 2">
            <a:extLst>
              <a:ext uri="{FF2B5EF4-FFF2-40B4-BE49-F238E27FC236}">
                <a16:creationId xmlns:a16="http://schemas.microsoft.com/office/drawing/2014/main" id="{4BAF5350-2C76-4472-83E5-3CD253663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187" y="2689644"/>
            <a:ext cx="1242297" cy="197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งานปกติ/บูรณาการ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แผนบูรณาการ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การมีส่วนร่วม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KPI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องค์กร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กฎหมาย   -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IT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ข้อมูล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ปฏิรูปองค์กร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1" name="Text Box 2">
            <a:extLst>
              <a:ext uri="{FF2B5EF4-FFF2-40B4-BE49-F238E27FC236}">
                <a16:creationId xmlns:a16="http://schemas.microsoft.com/office/drawing/2014/main" id="{C3EB408C-D23C-49D4-84A8-E06E3AA5C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921" y="6025325"/>
            <a:ext cx="2660005" cy="578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Online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ทาง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para, GIS, ALRO LAND,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กองทุนฯ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ตรงเวลา ถูกต้อง ครบถ้วนเป็นปัจจุบัน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2" name="Text Box 2">
            <a:extLst>
              <a:ext uri="{FF2B5EF4-FFF2-40B4-BE49-F238E27FC236}">
                <a16:creationId xmlns:a16="http://schemas.microsoft.com/office/drawing/2014/main" id="{657F51AB-EA75-4575-A981-085DC75A4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28" y="4694544"/>
            <a:ext cx="1796089" cy="1177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ผลลัพธ์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impact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องค์ความรู้/นโยบาย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ทบทวนผลการดำเนินงาน        - ประเมินคุณภาพ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มาตรฐานคุณภาพ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4" name="Text Box 2">
            <a:extLst>
              <a:ext uri="{FF2B5EF4-FFF2-40B4-BE49-F238E27FC236}">
                <a16:creationId xmlns:a16="http://schemas.microsoft.com/office/drawing/2014/main" id="{E611EB7C-D6F0-4FC8-B0E1-ECDD03F36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51" y="3120833"/>
            <a:ext cx="1016610" cy="61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KM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LO/Sharing</a:t>
            </a:r>
          </a:p>
        </p:txBody>
      </p:sp>
      <p:sp>
        <p:nvSpPr>
          <p:cNvPr id="75" name="Text Box 2">
            <a:extLst>
              <a:ext uri="{FF2B5EF4-FFF2-40B4-BE49-F238E27FC236}">
                <a16:creationId xmlns:a16="http://schemas.microsoft.com/office/drawing/2014/main" id="{A8058E67-F31E-4D0B-A22C-F116D3AF0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516" y="1302179"/>
            <a:ext cx="1800286" cy="75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ประกาศ    ประกวด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วารสาร/เอกสารประชาสัมพันธ์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Website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ส.ป.ก.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89" name="กล่องข้อความ 84">
            <a:extLst>
              <a:ext uri="{FF2B5EF4-FFF2-40B4-BE49-F238E27FC236}">
                <a16:creationId xmlns:a16="http://schemas.microsoft.com/office/drawing/2014/main" id="{54D89F3D-8AE2-4402-9307-B0F6CD5FEC14}"/>
              </a:ext>
            </a:extLst>
          </p:cNvPr>
          <p:cNvSpPr txBox="1"/>
          <p:nvPr/>
        </p:nvSpPr>
        <p:spPr>
          <a:xfrm>
            <a:off x="3633588" y="4280405"/>
            <a:ext cx="15778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บุคลากรมีทักษะความรู้ มุ่งมั่น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ก้าวทันการเปลี่ยนแปลง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2" name="กล่องข้อความ 84">
            <a:extLst>
              <a:ext uri="{FF2B5EF4-FFF2-40B4-BE49-F238E27FC236}">
                <a16:creationId xmlns:a16="http://schemas.microsoft.com/office/drawing/2014/main" id="{FCF852F8-9955-479D-82C6-E1C37FD62A26}"/>
              </a:ext>
            </a:extLst>
          </p:cNvPr>
          <p:cNvSpPr txBox="1"/>
          <p:nvPr/>
        </p:nvSpPr>
        <p:spPr>
          <a:xfrm rot="19924853">
            <a:off x="3290229" y="2313684"/>
            <a:ext cx="10725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เกษตรกรมีที่ดินทำกินมั่นคง ยั่งยืน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3" name="กล่องข้อความ 85">
            <a:extLst>
              <a:ext uri="{FF2B5EF4-FFF2-40B4-BE49-F238E27FC236}">
                <a16:creationId xmlns:a16="http://schemas.microsoft.com/office/drawing/2014/main" id="{DA8EBCC2-0FCB-45B0-A75A-8F2BD0B51442}"/>
              </a:ext>
            </a:extLst>
          </p:cNvPr>
          <p:cNvSpPr txBox="1"/>
          <p:nvPr/>
        </p:nvSpPr>
        <p:spPr>
          <a:xfrm>
            <a:off x="52664" y="45688"/>
            <a:ext cx="1735429" cy="83099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ALRO MODEL</a:t>
            </a:r>
            <a:endParaRPr kumimoji="0" lang="th-TH" sz="2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ปี 62</a:t>
            </a:r>
          </a:p>
        </p:txBody>
      </p:sp>
      <p:sp>
        <p:nvSpPr>
          <p:cNvPr id="94" name="Text Box 2">
            <a:extLst>
              <a:ext uri="{FF2B5EF4-FFF2-40B4-BE49-F238E27FC236}">
                <a16:creationId xmlns:a16="http://schemas.microsoft.com/office/drawing/2014/main" id="{9C9BEDA2-216E-4CDF-8182-86F897D0B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881" y="1545370"/>
            <a:ext cx="1917911" cy="33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ปรัชญาของเศรษฐกิจพอเพียง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6" name="Text Box 2">
            <a:extLst>
              <a:ext uri="{FF2B5EF4-FFF2-40B4-BE49-F238E27FC236}">
                <a16:creationId xmlns:a16="http://schemas.microsoft.com/office/drawing/2014/main" id="{AF5FD60C-6FD8-4947-9D54-0B851FEA4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987" y="1736442"/>
            <a:ext cx="1271957" cy="33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(ความรู้ + คุณธรรม)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310D0FB-A669-4FC9-9F8A-F11EA3E0D7FE}"/>
              </a:ext>
            </a:extLst>
          </p:cNvPr>
          <p:cNvSpPr/>
          <p:nvPr/>
        </p:nvSpPr>
        <p:spPr>
          <a:xfrm>
            <a:off x="4455624" y="1150306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CC7EB7CE-42F1-4E3C-B632-1E3F1223137F}"/>
              </a:ext>
            </a:extLst>
          </p:cNvPr>
          <p:cNvSpPr/>
          <p:nvPr/>
        </p:nvSpPr>
        <p:spPr>
          <a:xfrm>
            <a:off x="2865471" y="4968832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7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559A2AC-15C8-4E8C-A761-2E5ECD531815}"/>
              </a:ext>
            </a:extLst>
          </p:cNvPr>
          <p:cNvSpPr/>
          <p:nvPr/>
        </p:nvSpPr>
        <p:spPr>
          <a:xfrm>
            <a:off x="3989424" y="5472426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7FF4BB6F-EDB4-4ACA-851D-1535498434F7}"/>
              </a:ext>
            </a:extLst>
          </p:cNvPr>
          <p:cNvSpPr/>
          <p:nvPr/>
        </p:nvSpPr>
        <p:spPr>
          <a:xfrm>
            <a:off x="5434970" y="5188529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5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A25AD15-A578-42E3-B49C-B8259E255356}"/>
              </a:ext>
            </a:extLst>
          </p:cNvPr>
          <p:cNvSpPr/>
          <p:nvPr/>
        </p:nvSpPr>
        <p:spPr>
          <a:xfrm>
            <a:off x="6321676" y="4293962"/>
            <a:ext cx="218202" cy="2390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4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883ED74-196A-4884-985C-D6027F53F070}"/>
              </a:ext>
            </a:extLst>
          </p:cNvPr>
          <p:cNvSpPr/>
          <p:nvPr/>
        </p:nvSpPr>
        <p:spPr>
          <a:xfrm>
            <a:off x="6409185" y="2700215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3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6253B04C-37F4-4CA4-99C9-51C396A2FB6D}"/>
              </a:ext>
            </a:extLst>
          </p:cNvPr>
          <p:cNvSpPr/>
          <p:nvPr/>
        </p:nvSpPr>
        <p:spPr>
          <a:xfrm>
            <a:off x="5594760" y="1597728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51D8F32-40F9-41E6-BCA1-790C9534694E}"/>
              </a:ext>
            </a:extLst>
          </p:cNvPr>
          <p:cNvSpPr/>
          <p:nvPr/>
        </p:nvSpPr>
        <p:spPr>
          <a:xfrm>
            <a:off x="3113529" y="1402702"/>
            <a:ext cx="494770" cy="3090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10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D4002E6-416A-4A51-9F60-BF92663B331C}"/>
              </a:ext>
            </a:extLst>
          </p:cNvPr>
          <p:cNvSpPr/>
          <p:nvPr/>
        </p:nvSpPr>
        <p:spPr>
          <a:xfrm>
            <a:off x="2339545" y="2518708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9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BE44FA2-F690-4EAA-B300-ADD5EA98B03C}"/>
              </a:ext>
            </a:extLst>
          </p:cNvPr>
          <p:cNvSpPr/>
          <p:nvPr/>
        </p:nvSpPr>
        <p:spPr>
          <a:xfrm>
            <a:off x="2234113" y="3926490"/>
            <a:ext cx="265813" cy="2551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8</a:t>
            </a:r>
            <a:endParaRPr kumimoji="0" lang="th-TH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grpSp>
        <p:nvGrpSpPr>
          <p:cNvPr id="28" name="กลุ่ม 27">
            <a:extLst>
              <a:ext uri="{FF2B5EF4-FFF2-40B4-BE49-F238E27FC236}">
                <a16:creationId xmlns:a16="http://schemas.microsoft.com/office/drawing/2014/main" id="{A4FC1423-CE9F-4F55-AD7F-BBDD934ADC8D}"/>
              </a:ext>
            </a:extLst>
          </p:cNvPr>
          <p:cNvGrpSpPr/>
          <p:nvPr/>
        </p:nvGrpSpPr>
        <p:grpSpPr>
          <a:xfrm>
            <a:off x="5139989" y="5952361"/>
            <a:ext cx="3792132" cy="762226"/>
            <a:chOff x="4151160" y="6005526"/>
            <a:chExt cx="3792132" cy="762226"/>
          </a:xfrm>
        </p:grpSpPr>
        <p:sp>
          <p:nvSpPr>
            <p:cNvPr id="64" name="Text Box 2">
              <a:extLst>
                <a:ext uri="{FF2B5EF4-FFF2-40B4-BE49-F238E27FC236}">
                  <a16:creationId xmlns:a16="http://schemas.microsoft.com/office/drawing/2014/main" id="{75750883-EE8D-4779-BE83-1B1349533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160" y="6007947"/>
              <a:ext cx="3334162" cy="759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- การมีส่วนร่วม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,</a:t>
              </a: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 ประชุม 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Conference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- ประชุมประจำเดือนผู้บริหาร/ระดับภาค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- พื้นที่ ผู้บริหาร ผู้ตรวจราชการ และปฏิรูปที่ดินจังหวัด 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endParaRPr>
            </a:p>
          </p:txBody>
        </p:sp>
        <p:sp>
          <p:nvSpPr>
            <p:cNvPr id="102" name="Text Box 2">
              <a:extLst>
                <a:ext uri="{FF2B5EF4-FFF2-40B4-BE49-F238E27FC236}">
                  <a16:creationId xmlns:a16="http://schemas.microsoft.com/office/drawing/2014/main" id="{E2F1AAD7-22FA-40C6-9B22-8D0D97694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4726" y="6005526"/>
              <a:ext cx="1748566" cy="570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- การควบคุมภายใน 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- การบริหารความเสี่ยง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H SarabunPSK" panose="020B0500040200020003" pitchFamily="34" charset="-34"/>
                  <a:ea typeface="Calibri" panose="020F0502020204030204" pitchFamily="34" charset="0"/>
                  <a:cs typeface="TH SarabunPSK" panose="020B0500040200020003" pitchFamily="34" charset="-34"/>
                </a:rPr>
                <a:t> 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endParaRPr>
            </a:p>
          </p:txBody>
        </p:sp>
      </p:grpSp>
      <p:sp>
        <p:nvSpPr>
          <p:cNvPr id="70" name="Text Box 2">
            <a:extLst>
              <a:ext uri="{FF2B5EF4-FFF2-40B4-BE49-F238E27FC236}">
                <a16:creationId xmlns:a16="http://schemas.microsoft.com/office/drawing/2014/main" id="{2BBC9213-AABE-434D-9353-E1503567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182" y="116486"/>
            <a:ext cx="2495762" cy="76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การจัดที่ดิน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-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สภาพพื้นที่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ข้อกฎหมาย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-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ฐานข้อมูล ถูกต้อง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ครบถ้วน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เป็นปัจจุบัน น่าเชื่อถือ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" name="คำบรรยายภาพ: สี่เหลี่ยมมุมมน 5">
            <a:extLst>
              <a:ext uri="{FF2B5EF4-FFF2-40B4-BE49-F238E27FC236}">
                <a16:creationId xmlns:a16="http://schemas.microsoft.com/office/drawing/2014/main" id="{C7A8B163-2D3C-41CA-83F7-6A3189BE4FD3}"/>
              </a:ext>
            </a:extLst>
          </p:cNvPr>
          <p:cNvSpPr/>
          <p:nvPr/>
        </p:nvSpPr>
        <p:spPr>
          <a:xfrm>
            <a:off x="2648613" y="150470"/>
            <a:ext cx="2461718" cy="705366"/>
          </a:xfrm>
          <a:prstGeom prst="wedgeRoundRectCallout">
            <a:avLst>
              <a:gd name="adj1" fmla="val 6716"/>
              <a:gd name="adj2" fmla="val 104942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 Box 2">
            <a:extLst>
              <a:ext uri="{FF2B5EF4-FFF2-40B4-BE49-F238E27FC236}">
                <a16:creationId xmlns:a16="http://schemas.microsoft.com/office/drawing/2014/main" id="{CE7377B9-B27E-4C1B-B506-5C788B32F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0532" y="3158"/>
            <a:ext cx="1573904" cy="128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ระบบ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Warning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พื้นที่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endParaRPr lang="th-TH" sz="1400" b="1" dirty="0">
              <a:solidFill>
                <a:prstClr val="black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จำแนกพื้นที่พัฒนา 3 เกรด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(เขียว เหลือง แดง)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วิเคราะห์นโยบาย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ข้อมูลดิน น้ำ คน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การจัดที่ดิน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04" name="คำบรรยายภาพ: สี่เหลี่ยมมุมมน 103">
            <a:extLst>
              <a:ext uri="{FF2B5EF4-FFF2-40B4-BE49-F238E27FC236}">
                <a16:creationId xmlns:a16="http://schemas.microsoft.com/office/drawing/2014/main" id="{F63E8CDB-5B92-4695-A156-F318D432E6B9}"/>
              </a:ext>
            </a:extLst>
          </p:cNvPr>
          <p:cNvSpPr/>
          <p:nvPr/>
        </p:nvSpPr>
        <p:spPr>
          <a:xfrm>
            <a:off x="5720713" y="39012"/>
            <a:ext cx="1600661" cy="1421933"/>
          </a:xfrm>
          <a:prstGeom prst="wedgeRoundRectCallout">
            <a:avLst>
              <a:gd name="adj1" fmla="val -76573"/>
              <a:gd name="adj2" fmla="val 4123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C909B164-B191-41A2-9B8D-372CAF007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824" y="1305995"/>
            <a:ext cx="1687949" cy="118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ยุทธศาสตร์ชาติ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lvl="0">
              <a:lnSpc>
                <a:spcPct val="107000"/>
              </a:lnSpc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แผนพัฒนาเศรษฐกิจและสังคมแห่งชาติ </a:t>
            </a:r>
          </a:p>
          <a:p>
            <a:pPr lvl="0">
              <a:lnSpc>
                <a:spcPct val="107000"/>
              </a:lnSpc>
              <a:defRPr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นโยบายรัฐบาล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แผนกระทรวง กษ.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05" name="คำบรรยายภาพ: สี่เหลี่ยมมุมมน 104">
            <a:extLst>
              <a:ext uri="{FF2B5EF4-FFF2-40B4-BE49-F238E27FC236}">
                <a16:creationId xmlns:a16="http://schemas.microsoft.com/office/drawing/2014/main" id="{C2B56197-202A-42AB-A6DF-917F045143F1}"/>
              </a:ext>
            </a:extLst>
          </p:cNvPr>
          <p:cNvSpPr/>
          <p:nvPr/>
        </p:nvSpPr>
        <p:spPr>
          <a:xfrm>
            <a:off x="7373477" y="1330780"/>
            <a:ext cx="1666296" cy="1247602"/>
          </a:xfrm>
          <a:prstGeom prst="wedgeRoundRectCallout">
            <a:avLst>
              <a:gd name="adj1" fmla="val -104437"/>
              <a:gd name="adj2" fmla="val 2092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คำบรรยายภาพ: สี่เหลี่ยมมุมมน 105">
            <a:extLst>
              <a:ext uri="{FF2B5EF4-FFF2-40B4-BE49-F238E27FC236}">
                <a16:creationId xmlns:a16="http://schemas.microsoft.com/office/drawing/2014/main" id="{A124446E-2A66-4DF3-A59A-3B7C426731F0}"/>
              </a:ext>
            </a:extLst>
          </p:cNvPr>
          <p:cNvSpPr/>
          <p:nvPr/>
        </p:nvSpPr>
        <p:spPr>
          <a:xfrm>
            <a:off x="7472544" y="2664572"/>
            <a:ext cx="1112516" cy="1975541"/>
          </a:xfrm>
          <a:prstGeom prst="wedgeRoundRectCallout">
            <a:avLst>
              <a:gd name="adj1" fmla="val -109198"/>
              <a:gd name="adj2" fmla="val -2472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คำบรรยายภาพ: สี่เหลี่ยมมุมมน 106">
            <a:extLst>
              <a:ext uri="{FF2B5EF4-FFF2-40B4-BE49-F238E27FC236}">
                <a16:creationId xmlns:a16="http://schemas.microsoft.com/office/drawing/2014/main" id="{6BE03E9A-A686-4A49-87D7-9FE81BD8C025}"/>
              </a:ext>
            </a:extLst>
          </p:cNvPr>
          <p:cNvSpPr/>
          <p:nvPr/>
        </p:nvSpPr>
        <p:spPr>
          <a:xfrm>
            <a:off x="6802044" y="4815381"/>
            <a:ext cx="2292727" cy="982754"/>
          </a:xfrm>
          <a:prstGeom prst="wedgeRoundRectCallout">
            <a:avLst>
              <a:gd name="adj1" fmla="val -75282"/>
              <a:gd name="adj2" fmla="val -3382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คำบรรยายภาพ: สี่เหลี่ยมมุมมน 107">
            <a:extLst>
              <a:ext uri="{FF2B5EF4-FFF2-40B4-BE49-F238E27FC236}">
                <a16:creationId xmlns:a16="http://schemas.microsoft.com/office/drawing/2014/main" id="{3C8A333E-8C08-4464-91B0-C1736ACE4543}"/>
              </a:ext>
            </a:extLst>
          </p:cNvPr>
          <p:cNvSpPr/>
          <p:nvPr/>
        </p:nvSpPr>
        <p:spPr>
          <a:xfrm>
            <a:off x="5155583" y="5904181"/>
            <a:ext cx="3318567" cy="864636"/>
          </a:xfrm>
          <a:prstGeom prst="wedgeRoundRectCallout">
            <a:avLst>
              <a:gd name="adj1" fmla="val -62146"/>
              <a:gd name="adj2" fmla="val -62111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คำบรรยายภาพ: สี่เหลี่ยมมุมมน 108">
            <a:extLst>
              <a:ext uri="{FF2B5EF4-FFF2-40B4-BE49-F238E27FC236}">
                <a16:creationId xmlns:a16="http://schemas.microsoft.com/office/drawing/2014/main" id="{40EA33B9-33C6-4711-A20D-83D8A0C98622}"/>
              </a:ext>
            </a:extLst>
          </p:cNvPr>
          <p:cNvSpPr/>
          <p:nvPr/>
        </p:nvSpPr>
        <p:spPr>
          <a:xfrm>
            <a:off x="1458920" y="6047229"/>
            <a:ext cx="2660006" cy="536150"/>
          </a:xfrm>
          <a:prstGeom prst="wedgeRoundRectCallout">
            <a:avLst>
              <a:gd name="adj1" fmla="val 26120"/>
              <a:gd name="adj2" fmla="val -14634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คำบรรยายภาพ: สี่เหลี่ยมมุมมน 109">
            <a:extLst>
              <a:ext uri="{FF2B5EF4-FFF2-40B4-BE49-F238E27FC236}">
                <a16:creationId xmlns:a16="http://schemas.microsoft.com/office/drawing/2014/main" id="{0E253660-3E4A-4300-A53D-9CB28060F31D}"/>
              </a:ext>
            </a:extLst>
          </p:cNvPr>
          <p:cNvSpPr/>
          <p:nvPr/>
        </p:nvSpPr>
        <p:spPr>
          <a:xfrm>
            <a:off x="193427" y="4694543"/>
            <a:ext cx="1756794" cy="1217547"/>
          </a:xfrm>
          <a:prstGeom prst="wedgeRoundRectCallout">
            <a:avLst>
              <a:gd name="adj1" fmla="val 78245"/>
              <a:gd name="adj2" fmla="val -61216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คำบรรยายภาพ: สี่เหลี่ยมมุมมน 110">
            <a:extLst>
              <a:ext uri="{FF2B5EF4-FFF2-40B4-BE49-F238E27FC236}">
                <a16:creationId xmlns:a16="http://schemas.microsoft.com/office/drawing/2014/main" id="{FEB76D37-8262-441E-B7B1-BA06DAE9B6F6}"/>
              </a:ext>
            </a:extLst>
          </p:cNvPr>
          <p:cNvSpPr/>
          <p:nvPr/>
        </p:nvSpPr>
        <p:spPr>
          <a:xfrm>
            <a:off x="635457" y="3155956"/>
            <a:ext cx="966768" cy="516482"/>
          </a:xfrm>
          <a:prstGeom prst="wedgeRoundRectCallout">
            <a:avLst>
              <a:gd name="adj1" fmla="val 100241"/>
              <a:gd name="adj2" fmla="val -975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คำบรรยายภาพ: สี่เหลี่ยมมุมมน 111">
            <a:extLst>
              <a:ext uri="{FF2B5EF4-FFF2-40B4-BE49-F238E27FC236}">
                <a16:creationId xmlns:a16="http://schemas.microsoft.com/office/drawing/2014/main" id="{7D14F4BF-F695-4440-AEA0-EA16B5EE08AF}"/>
              </a:ext>
            </a:extLst>
          </p:cNvPr>
          <p:cNvSpPr/>
          <p:nvPr/>
        </p:nvSpPr>
        <p:spPr>
          <a:xfrm>
            <a:off x="403044" y="1319109"/>
            <a:ext cx="1796089" cy="751632"/>
          </a:xfrm>
          <a:prstGeom prst="wedgeRoundRectCallout">
            <a:avLst>
              <a:gd name="adj1" fmla="val 78338"/>
              <a:gd name="adj2" fmla="val 2561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id="{C9432A6E-75B8-4FF5-B66B-B03A8486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33D3-9F15-460B-8FFE-4E421AB6B50A}" type="slidenum">
              <a:rPr lang="en-US" smtClean="0"/>
              <a:t>4</a:t>
            </a:fld>
            <a:endParaRPr lang="en-US"/>
          </a:p>
        </p:txBody>
      </p:sp>
      <p:sp>
        <p:nvSpPr>
          <p:cNvPr id="62" name="กล่องข้อความ 61">
            <a:extLst>
              <a:ext uri="{FF2B5EF4-FFF2-40B4-BE49-F238E27FC236}">
                <a16:creationId xmlns:a16="http://schemas.microsoft.com/office/drawing/2014/main" id="{BC70BECE-00FA-4DD5-B6DB-9545B6A5892C}"/>
              </a:ext>
            </a:extLst>
          </p:cNvPr>
          <p:cNvSpPr txBox="1"/>
          <p:nvPr/>
        </p:nvSpPr>
        <p:spPr>
          <a:xfrm>
            <a:off x="3706052" y="4933778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Good Governance</a:t>
            </a:r>
          </a:p>
        </p:txBody>
      </p:sp>
    </p:spTree>
    <p:extLst>
      <p:ext uri="{BB962C8B-B14F-4D97-AF65-F5344CB8AC3E}">
        <p14:creationId xmlns:p14="http://schemas.microsoft.com/office/powerpoint/2010/main" val="136440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</TotalTime>
  <Words>924</Words>
  <Application>Microsoft Office PowerPoint</Application>
  <PresentationFormat>On-screen Show (4:3)</PresentationFormat>
  <Paragraphs>234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TH SarabunPSK</vt:lpstr>
      <vt:lpstr>Office Theme</vt:lpstr>
      <vt:lpstr>ธีมของ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ALRO</dc:creator>
  <cp:lastModifiedBy>ALRO</cp:lastModifiedBy>
  <cp:revision>62</cp:revision>
  <cp:lastPrinted>2018-11-29T07:40:36Z</cp:lastPrinted>
  <dcterms:created xsi:type="dcterms:W3CDTF">2018-11-28T09:17:37Z</dcterms:created>
  <dcterms:modified xsi:type="dcterms:W3CDTF">2018-12-06T01:31:22Z</dcterms:modified>
</cp:coreProperties>
</file>