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6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14DC3-B1D1-4E59-B0E0-1E56071EB5EA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89434C-6C4D-4975-BEB2-3ECCB88E0D9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96634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ตัวแทนรูปบนภาพนิ่ง 1">
            <a:extLst>
              <a:ext uri="{FF2B5EF4-FFF2-40B4-BE49-F238E27FC236}">
                <a16:creationId xmlns:a16="http://schemas.microsoft.com/office/drawing/2014/main" id="{81C12761-187F-488A-B6DE-2D3EE4DBD84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24579" name="ตัวแทนบันทึกย่อ 2">
            <a:extLst>
              <a:ext uri="{FF2B5EF4-FFF2-40B4-BE49-F238E27FC236}">
                <a16:creationId xmlns:a16="http://schemas.microsoft.com/office/drawing/2014/main" id="{7A1812A3-CAFB-40F1-9AC6-29FFE4A122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h-TH" altLang="th-TH"/>
          </a:p>
        </p:txBody>
      </p:sp>
      <p:sp>
        <p:nvSpPr>
          <p:cNvPr id="24580" name="ตัวแทนหมายเลขภาพนิ่ง 3">
            <a:extLst>
              <a:ext uri="{FF2B5EF4-FFF2-40B4-BE49-F238E27FC236}">
                <a16:creationId xmlns:a16="http://schemas.microsoft.com/office/drawing/2014/main" id="{A486EB1F-D6F3-4B82-89F8-07777585F9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eaLnBrk="1" hangingPunct="1"/>
            <a:fld id="{9D08EE4A-7964-4095-A8EE-D4469C18B522}" type="slidenum">
              <a:rPr lang="en-US" altLang="th-TH" sz="1200">
                <a:cs typeface="Angsana New" panose="02020603050405020304" pitchFamily="18" charset="-34"/>
              </a:rPr>
              <a:pPr eaLnBrk="1" hangingPunct="1"/>
              <a:t>1</a:t>
            </a:fld>
            <a:endParaRPr lang="th-TH" altLang="th-TH" sz="1200">
              <a:cs typeface="Angsana New" panose="02020603050405020304" pitchFamily="18" charset="-3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0891D-2378-4E14-9515-1628EBEF2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B2EDA4-597D-42CE-8EA8-FBD689418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B2A2D-77E9-4760-B022-C0ED67EF7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4180E-C3BE-45CD-903E-BD86E6E8A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D6F83-D2E5-459E-AD4A-A3872CC9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48769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36952-C7A4-4D42-BDD7-B0EA2AB0D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5CF999-EC86-4D54-AEB6-A4D08DB642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4E89D-8C5A-444E-A314-2625C4263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26AA2-646F-4D3E-AD3C-AF1596516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7A39C-4A2D-4341-B84C-621DB22F2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55674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9AF15C-4E7A-4948-BC69-9F1955CD1E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A9871-52E3-41DA-B0BB-3FA0C7EB6F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B4258-94E0-4609-AFE0-9E6F8EC91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71E71-3E80-4829-84C8-87CAC435A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527BE-9513-419B-9F45-C3821CBF6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6139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8FD8C-8DF9-409B-BF90-06ABEC6E7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BE41D-3159-4BDE-A578-363E14FC8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94924-BFD6-4C81-91C2-27A6759EF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5A3C1-EBF7-4EDC-B931-D1378652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23AFA-4F00-4543-8A33-C06AC18D5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889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67FA4-AFFA-494D-A069-AE3AC9D90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5827D-75F7-4D94-BF90-3296FAC04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167EB-4236-4C9C-B200-0ED6FE8C1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D04A4-A6C3-4712-B14F-93FCADF02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C9944-DD2E-4C32-8149-367EECBE9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81276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A8070-3481-41E6-976B-2CB8FC833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310C5-1E94-4808-A34F-F2E2E14DBE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5DD246-B185-4846-97B0-401DE01C30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3DE36-C1D3-4FAF-8991-F53C84A7E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EC6EE-A5F2-4920-A693-DDE38C53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4F1A2-E1AF-4757-B31E-86977876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0038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2A3E8-030C-4E64-8F63-98259C0AE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8F198-3AF6-4F35-9A39-803D206A3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BA69C2-36B1-4568-8168-A3D778477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62D05D-C681-4FAC-AA2A-78F0B6B8C1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0C4B93-5116-4E84-81D1-F2446FAB74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68FE3B-2CF2-4094-9474-0FBF7E3F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F99A89-C2B7-4A1C-8239-202EAE4ED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108F17-2CC0-43F9-B7FC-2A32A5549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9186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DE68C-5130-4D90-8CE4-92B66EA8F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5B375C-CCE5-4F88-B381-BE49C13C5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3C2FAA-5811-4BEF-8E45-DA3B8E553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3740B9-169C-49BE-8907-FBD88DFD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02487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A50888-043F-4E02-BDA6-7A4364174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11EEF9-B3A8-4A98-9C15-CADE5265D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173CA8-B629-4B57-A45A-F94191DA9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09891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956D3-A007-4654-AA94-472DB0902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439D4-AABC-408D-A5D8-95CBA4C1B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82418-A1B7-4E13-B618-D9DD2D831B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120F98-BBBA-456E-B71F-8B111CE6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96FE4-E703-4CC7-B4CE-CDF97ADD6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F92A7-A74A-4505-9964-9558CE932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6194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2ADC6-EBC2-4677-A58C-7853CCA37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611FFE-3EFC-4360-A9A4-AE210983DD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BAE38-5DB6-422D-92AD-C2F4D979C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6D5A54-BCF5-4334-B776-125CB0EF8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F0B4BB-4272-41C2-ADEE-85F69F0CA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ECCE6-FA9E-4FA4-B48F-A21BAFCEA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8964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9D4F32-1712-4714-8875-9687A9CD0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D0280-561E-46A8-BE86-7636058259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9EFB1-E7EC-4A6A-8E8F-7594E228B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D6862-5755-4E18-AFCD-CC9CD1D5EA2E}" type="datetimeFigureOut">
              <a:rPr lang="th-TH" smtClean="0"/>
              <a:t>16/08/61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D2BF7-3D49-4445-9D2F-BA5CF83512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4A4FD-3F43-4D23-B99F-4B328F397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F1F17-DE8C-4A00-886E-7E3569C24C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3991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B841BD5-4168-4291-9D15-490C78BF4730}"/>
              </a:ext>
            </a:extLst>
          </p:cNvPr>
          <p:cNvSpPr/>
          <p:nvPr/>
        </p:nvSpPr>
        <p:spPr>
          <a:xfrm>
            <a:off x="0" y="5553600"/>
            <a:ext cx="12192000" cy="1304400"/>
          </a:xfrm>
          <a:prstGeom prst="rect">
            <a:avLst/>
          </a:prstGeom>
          <a:solidFill>
            <a:srgbClr val="99CC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th-TH" dirty="0"/>
          </a:p>
        </p:txBody>
      </p:sp>
      <p:sp>
        <p:nvSpPr>
          <p:cNvPr id="17413" name="TextBox 12">
            <a:extLst>
              <a:ext uri="{FF2B5EF4-FFF2-40B4-BE49-F238E27FC236}">
                <a16:creationId xmlns:a16="http://schemas.microsoft.com/office/drawing/2014/main" id="{A5FBE34E-6D7C-4A4B-9401-3907C6F3A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0701" y="2588904"/>
            <a:ext cx="1371612" cy="830997"/>
          </a:xfrm>
          <a:prstGeom prst="rect">
            <a:avLst/>
          </a:prstGeom>
          <a:solidFill>
            <a:schemeClr val="bg1"/>
          </a:solidFill>
          <a:ln w="12700">
            <a:solidFill>
              <a:srgbClr val="CC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รายงานผลการดำเนินงานผ่าน ระบบ </a:t>
            </a:r>
            <a:r>
              <a:rPr lang="en-US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PARA</a:t>
            </a:r>
            <a:endParaRPr lang="th-TH" altLang="th-TH" sz="1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7414" name="TextBox 13">
            <a:extLst>
              <a:ext uri="{FF2B5EF4-FFF2-40B4-BE49-F238E27FC236}">
                <a16:creationId xmlns:a16="http://schemas.microsoft.com/office/drawing/2014/main" id="{3D3107B5-026D-4B04-BB12-646B9E462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3553" y="1620838"/>
            <a:ext cx="3656013" cy="584200"/>
          </a:xfrm>
          <a:prstGeom prst="rect">
            <a:avLst/>
          </a:prstGeom>
          <a:solidFill>
            <a:schemeClr val="bg1"/>
          </a:solidFill>
          <a:ln w="12700">
            <a:solidFill>
              <a:srgbClr val="CC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รายงานผลการดำเนินงาน</a:t>
            </a:r>
          </a:p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ตัวชี้วัดตามคำรับรองของปฏิรูปที่ดินจังหวัด</a:t>
            </a:r>
          </a:p>
        </p:txBody>
      </p:sp>
      <p:sp>
        <p:nvSpPr>
          <p:cNvPr id="17415" name="TextBox 14">
            <a:extLst>
              <a:ext uri="{FF2B5EF4-FFF2-40B4-BE49-F238E27FC236}">
                <a16:creationId xmlns:a16="http://schemas.microsoft.com/office/drawing/2014/main" id="{390BB14C-3150-4E5B-B6DD-BB3F855A9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3669" y="926758"/>
            <a:ext cx="1827212" cy="338137"/>
          </a:xfrm>
          <a:prstGeom prst="rect">
            <a:avLst/>
          </a:prstGeom>
          <a:solidFill>
            <a:schemeClr val="bg1"/>
          </a:solidFill>
          <a:ln w="28575">
            <a:solidFill>
              <a:srgbClr val="CC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>
                <a:latin typeface="TH SarabunPSK" panose="020B0500040200020003" pitchFamily="34" charset="-34"/>
                <a:cs typeface="TH SarabunPSK" panose="020B0500040200020003" pitchFamily="34" charset="-34"/>
              </a:rPr>
              <a:t>ส.ป.ก.จังหวัด</a:t>
            </a:r>
          </a:p>
        </p:txBody>
      </p:sp>
      <p:sp>
        <p:nvSpPr>
          <p:cNvPr id="17416" name="TextBox 60">
            <a:extLst>
              <a:ext uri="{FF2B5EF4-FFF2-40B4-BE49-F238E27FC236}">
                <a16:creationId xmlns:a16="http://schemas.microsoft.com/office/drawing/2014/main" id="{E20CEAB3-6A49-44E5-A0A8-5388FC9EF2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1709" y="3342875"/>
            <a:ext cx="26225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FF0000"/>
                </a:solidFill>
                <a:latin typeface="TH SarabunPSK" panose="020B0500040200020003" pitchFamily="34" charset="-34"/>
                <a:ea typeface="Tahoma" panose="020B0604030504040204" pitchFamily="34" charset="0"/>
                <a:cs typeface="TH SarabunPSK" panose="020B0500040200020003" pitchFamily="34" charset="-34"/>
              </a:rPr>
              <a:t>ภายในวันที่ 1 ตุลาคม 2561 เวลา 9.00 น.</a:t>
            </a:r>
          </a:p>
        </p:txBody>
      </p:sp>
      <p:sp>
        <p:nvSpPr>
          <p:cNvPr id="17417" name="TextBox 60">
            <a:extLst>
              <a:ext uri="{FF2B5EF4-FFF2-40B4-BE49-F238E27FC236}">
                <a16:creationId xmlns:a16="http://schemas.microsoft.com/office/drawing/2014/main" id="{F6344F25-F6A9-4433-8519-5ACDD5AA7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6352" y="1257705"/>
            <a:ext cx="18311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FF0000"/>
                </a:solidFill>
                <a:latin typeface="TH SarabunPSK" panose="020B0500040200020003" pitchFamily="34" charset="-34"/>
                <a:ea typeface="Tahoma" panose="020B0604030504040204" pitchFamily="34" charset="0"/>
                <a:cs typeface="TH SarabunPSK" panose="020B0500040200020003" pitchFamily="34" charset="-34"/>
              </a:rPr>
              <a:t>จำนวน 14 ตัวชี้วัด</a:t>
            </a:r>
          </a:p>
        </p:txBody>
      </p:sp>
      <p:sp>
        <p:nvSpPr>
          <p:cNvPr id="17418" name="TextBox 18">
            <a:extLst>
              <a:ext uri="{FF2B5EF4-FFF2-40B4-BE49-F238E27FC236}">
                <a16:creationId xmlns:a16="http://schemas.microsoft.com/office/drawing/2014/main" id="{1330B2AD-E856-4958-9802-D53282B2D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5129" y="2588906"/>
            <a:ext cx="2367783" cy="830997"/>
          </a:xfrm>
          <a:prstGeom prst="rect">
            <a:avLst/>
          </a:prstGeom>
          <a:solidFill>
            <a:schemeClr val="bg1"/>
          </a:solidFill>
          <a:ln w="12700">
            <a:solidFill>
              <a:srgbClr val="CC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จัดส่งรายละเอียดเอกสารหลักฐานประกอบตัวชี้วัดให้ สำนัก/กอง/ที่เทียบเท่า (ผู้รับผิดชอบตัวชี้วัด)</a:t>
            </a:r>
          </a:p>
        </p:txBody>
      </p:sp>
      <p:cxnSp>
        <p:nvCxnSpPr>
          <p:cNvPr id="5" name="ลูกศรเชื่อมต่อแบบตรง 4">
            <a:extLst>
              <a:ext uri="{FF2B5EF4-FFF2-40B4-BE49-F238E27FC236}">
                <a16:creationId xmlns:a16="http://schemas.microsoft.com/office/drawing/2014/main" id="{9A1BC03F-E982-4D28-A531-221F72368497}"/>
              </a:ext>
            </a:extLst>
          </p:cNvPr>
          <p:cNvCxnSpPr>
            <a:stCxn id="17415" idx="2"/>
          </p:cNvCxnSpPr>
          <p:nvPr/>
        </p:nvCxnSpPr>
        <p:spPr>
          <a:xfrm>
            <a:off x="6138069" y="1264895"/>
            <a:ext cx="0" cy="365125"/>
          </a:xfrm>
          <a:prstGeom prst="straightConnector1">
            <a:avLst/>
          </a:prstGeom>
          <a:ln w="12700">
            <a:solidFill>
              <a:srgbClr val="CC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ลูกศรเชื่อมต่อแบบตรง 22">
            <a:extLst>
              <a:ext uri="{FF2B5EF4-FFF2-40B4-BE49-F238E27FC236}">
                <a16:creationId xmlns:a16="http://schemas.microsoft.com/office/drawing/2014/main" id="{3282C7D4-4409-4880-A59C-31E74CC72110}"/>
              </a:ext>
            </a:extLst>
          </p:cNvPr>
          <p:cNvCxnSpPr/>
          <p:nvPr/>
        </p:nvCxnSpPr>
        <p:spPr>
          <a:xfrm>
            <a:off x="6137275" y="2212978"/>
            <a:ext cx="0" cy="365125"/>
          </a:xfrm>
          <a:prstGeom prst="straightConnector1">
            <a:avLst/>
          </a:prstGeom>
          <a:ln w="12700">
            <a:solidFill>
              <a:srgbClr val="CC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ลูกศรเชื่อมต่อแบบตรง 24">
            <a:extLst>
              <a:ext uri="{FF2B5EF4-FFF2-40B4-BE49-F238E27FC236}">
                <a16:creationId xmlns:a16="http://schemas.microsoft.com/office/drawing/2014/main" id="{81AA626A-A13D-4521-9EA8-5D4E010A9909}"/>
              </a:ext>
            </a:extLst>
          </p:cNvPr>
          <p:cNvCxnSpPr>
            <a:cxnSpLocks/>
          </p:cNvCxnSpPr>
          <p:nvPr/>
        </p:nvCxnSpPr>
        <p:spPr>
          <a:xfrm>
            <a:off x="9856770" y="3004400"/>
            <a:ext cx="0" cy="2802428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ลูกศรเชื่อมต่อแบบตรง 29">
            <a:extLst>
              <a:ext uri="{FF2B5EF4-FFF2-40B4-BE49-F238E27FC236}">
                <a16:creationId xmlns:a16="http://schemas.microsoft.com/office/drawing/2014/main" id="{CA2D0A12-8A45-498E-B818-EDF1EEB75DB4}"/>
              </a:ext>
            </a:extLst>
          </p:cNvPr>
          <p:cNvCxnSpPr>
            <a:cxnSpLocks/>
          </p:cNvCxnSpPr>
          <p:nvPr/>
        </p:nvCxnSpPr>
        <p:spPr>
          <a:xfrm>
            <a:off x="3779045" y="2395540"/>
            <a:ext cx="0" cy="225425"/>
          </a:xfrm>
          <a:prstGeom prst="straightConnector1">
            <a:avLst/>
          </a:prstGeom>
          <a:ln w="12700">
            <a:solidFill>
              <a:srgbClr val="CC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6" name="TextBox 60">
            <a:extLst>
              <a:ext uri="{FF2B5EF4-FFF2-40B4-BE49-F238E27FC236}">
                <a16:creationId xmlns:a16="http://schemas.microsoft.com/office/drawing/2014/main" id="{95B677B8-9BC7-4221-8E0F-08A898C09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883" y="3334243"/>
            <a:ext cx="2924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FF0000"/>
                </a:solidFill>
                <a:latin typeface="TH SarabunPSK" panose="020B0500040200020003" pitchFamily="34" charset="-34"/>
                <a:ea typeface="Tahoma" panose="020B0604030504040204" pitchFamily="34" charset="0"/>
                <a:cs typeface="TH SarabunPSK" panose="020B0500040200020003" pitchFamily="34" charset="-34"/>
              </a:rPr>
              <a:t>ภายในวันที่ 5 ตุลาคม 2561 (ยกเว้น 4 ตัวชี้วัด)</a:t>
            </a:r>
          </a:p>
        </p:txBody>
      </p:sp>
      <p:sp>
        <p:nvSpPr>
          <p:cNvPr id="17428" name="TextBox 36">
            <a:extLst>
              <a:ext uri="{FF2B5EF4-FFF2-40B4-BE49-F238E27FC236}">
                <a16:creationId xmlns:a16="http://schemas.microsoft.com/office/drawing/2014/main" id="{76EDBDB9-D79E-466C-BA80-913519D92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2657319"/>
            <a:ext cx="1825625" cy="830262"/>
          </a:xfrm>
          <a:prstGeom prst="rect">
            <a:avLst/>
          </a:prstGeom>
          <a:solidFill>
            <a:schemeClr val="bg1"/>
          </a:solidFill>
          <a:ln w="12700">
            <a:solidFill>
              <a:srgbClr val="CC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3333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กพร. ส.ป.ก.</a:t>
            </a:r>
          </a:p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รายงานผล 33 ตัวชี้วัด</a:t>
            </a:r>
          </a:p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ของ ส.ป.ก.</a:t>
            </a:r>
          </a:p>
        </p:txBody>
      </p:sp>
      <p:sp>
        <p:nvSpPr>
          <p:cNvPr id="17430" name="TextBox 39">
            <a:extLst>
              <a:ext uri="{FF2B5EF4-FFF2-40B4-BE49-F238E27FC236}">
                <a16:creationId xmlns:a16="http://schemas.microsoft.com/office/drawing/2014/main" id="{5F999756-C64E-4B59-9646-4C73FCA5E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5541" y="4747491"/>
            <a:ext cx="2463799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CC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เสนอ </a:t>
            </a:r>
            <a:r>
              <a:rPr lang="th-TH" altLang="th-TH" sz="1600" b="1" dirty="0">
                <a:solidFill>
                  <a:srgbClr val="3333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เลขาธิการ ส.ป.ก. </a:t>
            </a:r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พิจารณา </a:t>
            </a:r>
          </a:p>
        </p:txBody>
      </p:sp>
      <p:sp>
        <p:nvSpPr>
          <p:cNvPr id="7168" name="แผนผังลําดับงาน: การตัดสินใจ 7167">
            <a:extLst>
              <a:ext uri="{FF2B5EF4-FFF2-40B4-BE49-F238E27FC236}">
                <a16:creationId xmlns:a16="http://schemas.microsoft.com/office/drawing/2014/main" id="{E49112D8-D2AE-4446-982B-0482D7340C28}"/>
              </a:ext>
            </a:extLst>
          </p:cNvPr>
          <p:cNvSpPr/>
          <p:nvPr/>
        </p:nvSpPr>
        <p:spPr>
          <a:xfrm>
            <a:off x="1111647" y="2327676"/>
            <a:ext cx="215900" cy="307975"/>
          </a:xfrm>
          <a:prstGeom prst="flowChartDecision">
            <a:avLst/>
          </a:prstGeom>
          <a:solidFill>
            <a:srgbClr val="FFFF00"/>
          </a:solidFill>
          <a:ln w="1270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sz="160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17432" name="กลุ่ม 7168">
            <a:extLst>
              <a:ext uri="{FF2B5EF4-FFF2-40B4-BE49-F238E27FC236}">
                <a16:creationId xmlns:a16="http://schemas.microsoft.com/office/drawing/2014/main" id="{BFDD0619-F972-4873-AD6F-9D2179A32217}"/>
              </a:ext>
            </a:extLst>
          </p:cNvPr>
          <p:cNvGrpSpPr>
            <a:grpSpLocks/>
          </p:cNvGrpSpPr>
          <p:nvPr/>
        </p:nvGrpSpPr>
        <p:grpSpPr bwMode="auto">
          <a:xfrm>
            <a:off x="298451" y="1600201"/>
            <a:ext cx="1860550" cy="709612"/>
            <a:chOff x="-25396" y="1664475"/>
            <a:chExt cx="1861092" cy="708788"/>
          </a:xfrm>
        </p:grpSpPr>
        <p:pic>
          <p:nvPicPr>
            <p:cNvPr id="43" name="Picture 3">
              <a:extLst>
                <a:ext uri="{FF2B5EF4-FFF2-40B4-BE49-F238E27FC236}">
                  <a16:creationId xmlns:a16="http://schemas.microsoft.com/office/drawing/2014/main" id="{59B96F74-F512-45E9-85DF-EE78D3C241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/>
            </a:blip>
            <a:srcRect r="4198" b="63168"/>
            <a:stretch>
              <a:fillRect/>
            </a:stretch>
          </p:blipFill>
          <p:spPr bwMode="auto">
            <a:xfrm>
              <a:off x="-25395" y="1682701"/>
              <a:ext cx="1861091" cy="690562"/>
            </a:xfrm>
            <a:prstGeom prst="rect">
              <a:avLst/>
            </a:prstGeom>
            <a:noFill/>
            <a:ln w="12700">
              <a:solidFill>
                <a:srgbClr val="CC00FF"/>
              </a:solidFill>
              <a:miter lim="800000"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  <a:extLst/>
          </p:spPr>
        </p:pic>
        <p:sp>
          <p:nvSpPr>
            <p:cNvPr id="44" name="สี่เหลี่ยมผืนผ้า 43">
              <a:extLst>
                <a:ext uri="{FF2B5EF4-FFF2-40B4-BE49-F238E27FC236}">
                  <a16:creationId xmlns:a16="http://schemas.microsoft.com/office/drawing/2014/main" id="{1760A286-8017-464B-BA7A-728E12B033C5}"/>
                </a:ext>
              </a:extLst>
            </p:cNvPr>
            <p:cNvSpPr/>
            <p:nvPr/>
          </p:nvSpPr>
          <p:spPr>
            <a:xfrm>
              <a:off x="-25396" y="1664475"/>
              <a:ext cx="1861092" cy="708788"/>
            </a:xfrm>
            <a:prstGeom prst="rect">
              <a:avLst/>
            </a:prstGeom>
            <a:noFill/>
            <a:ln w="12700">
              <a:solidFill>
                <a:srgbClr val="CC00FF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7435" name="TextBox 47">
            <a:extLst>
              <a:ext uri="{FF2B5EF4-FFF2-40B4-BE49-F238E27FC236}">
                <a16:creationId xmlns:a16="http://schemas.microsoft.com/office/drawing/2014/main" id="{BECC2AC5-2EA8-453C-9E3E-D0D96117B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0796" y="5678535"/>
            <a:ext cx="1159559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กองการเจ้าหน้าที่</a:t>
            </a:r>
          </a:p>
        </p:txBody>
      </p:sp>
      <p:cxnSp>
        <p:nvCxnSpPr>
          <p:cNvPr id="28" name="ลูกศรเชื่อมต่อแบบตรง 27">
            <a:extLst>
              <a:ext uri="{FF2B5EF4-FFF2-40B4-BE49-F238E27FC236}">
                <a16:creationId xmlns:a16="http://schemas.microsoft.com/office/drawing/2014/main" id="{C724EC55-AF27-4E63-AA1A-EEC1F5619D6D}"/>
              </a:ext>
            </a:extLst>
          </p:cNvPr>
          <p:cNvCxnSpPr>
            <a:cxnSpLocks/>
          </p:cNvCxnSpPr>
          <p:nvPr/>
        </p:nvCxnSpPr>
        <p:spPr>
          <a:xfrm flipH="1">
            <a:off x="3796507" y="2395538"/>
            <a:ext cx="4910932" cy="0"/>
          </a:xfrm>
          <a:prstGeom prst="straightConnector1">
            <a:avLst/>
          </a:prstGeom>
          <a:ln w="12700">
            <a:solidFill>
              <a:srgbClr val="CC00F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ลูกศรเชื่อมต่อแบบตรง 56">
            <a:extLst>
              <a:ext uri="{FF2B5EF4-FFF2-40B4-BE49-F238E27FC236}">
                <a16:creationId xmlns:a16="http://schemas.microsoft.com/office/drawing/2014/main" id="{69131A71-7300-4863-B5E0-ACAFD88A9869}"/>
              </a:ext>
            </a:extLst>
          </p:cNvPr>
          <p:cNvCxnSpPr>
            <a:cxnSpLocks/>
          </p:cNvCxnSpPr>
          <p:nvPr/>
        </p:nvCxnSpPr>
        <p:spPr>
          <a:xfrm flipH="1">
            <a:off x="7718365" y="5847812"/>
            <a:ext cx="2138407" cy="0"/>
          </a:xfrm>
          <a:prstGeom prst="straightConnector1">
            <a:avLst/>
          </a:prstGeom>
          <a:ln w="12700">
            <a:solidFill>
              <a:srgbClr val="00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41" name="TextBox 19">
            <a:extLst>
              <a:ext uri="{FF2B5EF4-FFF2-40B4-BE49-F238E27FC236}">
                <a16:creationId xmlns:a16="http://schemas.microsoft.com/office/drawing/2014/main" id="{E73FD2F0-E7BF-44DB-B969-405DD1E6F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0684" y="3872850"/>
            <a:ext cx="6692013" cy="584775"/>
          </a:xfrm>
          <a:prstGeom prst="rect">
            <a:avLst/>
          </a:prstGeom>
          <a:solidFill>
            <a:schemeClr val="bg1"/>
          </a:solidFill>
          <a:ln w="12700">
            <a:solidFill>
              <a:srgbClr val="CC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3333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สำนัก/กอง/ที่เทียบเท่า (ผู้รับผิดชอบตัวชี้วัด)</a:t>
            </a:r>
          </a:p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ตรวจสอบเอกสาร/หลักฐาน เพื่อยืนยันข้อมูลความถูกต้องของ ส.ป.ก.จังหวัด และจัดทำรายงานผลการปฏิบัติราชการ</a:t>
            </a:r>
          </a:p>
        </p:txBody>
      </p:sp>
      <p:sp>
        <p:nvSpPr>
          <p:cNvPr id="17442" name="TextBox 60">
            <a:extLst>
              <a:ext uri="{FF2B5EF4-FFF2-40B4-BE49-F238E27FC236}">
                <a16:creationId xmlns:a16="http://schemas.microsoft.com/office/drawing/2014/main" id="{A8533AFD-F23C-4954-B7D3-880E3FB5E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7924" y="5023889"/>
            <a:ext cx="47417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FF0000"/>
                </a:solidFill>
                <a:latin typeface="TH SarabunPSK" panose="020B0500040200020003" pitchFamily="34" charset="-34"/>
                <a:ea typeface="Tahoma" panose="020B0604030504040204" pitchFamily="34" charset="0"/>
                <a:cs typeface="TH SarabunPSK" panose="020B0500040200020003" pitchFamily="34" charset="-34"/>
              </a:rPr>
              <a:t>สำนัก/กอง/ที่เทียบเท่า จัดส่งรายงานที่ผ่านการเห็นชอบให้หน่วยงานที่เกี่ยวข้อง ภายใน 19 ตุลาคม 2561</a:t>
            </a:r>
          </a:p>
        </p:txBody>
      </p:sp>
      <p:sp>
        <p:nvSpPr>
          <p:cNvPr id="17443" name="TextBox 59">
            <a:extLst>
              <a:ext uri="{FF2B5EF4-FFF2-40B4-BE49-F238E27FC236}">
                <a16:creationId xmlns:a16="http://schemas.microsoft.com/office/drawing/2014/main" id="{E1BBB25B-D25D-48D1-B16D-90B45D2E2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4261" y="6295574"/>
            <a:ext cx="4152434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เสนอ เลขาธิการ ส.ป.ก. พิจารณาผลการปฏิบัติราชการและบริหารวงเงิน</a:t>
            </a:r>
          </a:p>
        </p:txBody>
      </p:sp>
      <p:sp>
        <p:nvSpPr>
          <p:cNvPr id="17446" name="TextBox 60">
            <a:extLst>
              <a:ext uri="{FF2B5EF4-FFF2-40B4-BE49-F238E27FC236}">
                <a16:creationId xmlns:a16="http://schemas.microsoft.com/office/drawing/2014/main" id="{C9E12717-61C8-4B1D-8A03-14ECB89B4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74859"/>
            <a:ext cx="2663826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FF0000"/>
                </a:solidFill>
                <a:latin typeface="TH SarabunPSK" panose="020B0500040200020003" pitchFamily="34" charset="-34"/>
                <a:ea typeface="Tahoma" panose="020B0604030504040204" pitchFamily="34" charset="0"/>
                <a:cs typeface="TH SarabunPSK" panose="020B0500040200020003" pitchFamily="34" charset="-34"/>
              </a:rPr>
              <a:t>ภายในวันที่ 1-12 ตุลาคม 2561</a:t>
            </a:r>
          </a:p>
        </p:txBody>
      </p:sp>
      <p:pic>
        <p:nvPicPr>
          <p:cNvPr id="17447" name="Picture 7" descr="Image result for โลโก้สำนักงาน ก.พ.ร.">
            <a:extLst>
              <a:ext uri="{FF2B5EF4-FFF2-40B4-BE49-F238E27FC236}">
                <a16:creationId xmlns:a16="http://schemas.microsoft.com/office/drawing/2014/main" id="{9238B270-AB5C-49B4-A5F3-6F5A6938E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28" y="1675311"/>
            <a:ext cx="5889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50" name="TextBox 67">
            <a:extLst>
              <a:ext uri="{FF2B5EF4-FFF2-40B4-BE49-F238E27FC236}">
                <a16:creationId xmlns:a16="http://schemas.microsoft.com/office/drawing/2014/main" id="{A6A06103-DC05-4042-8376-85E236A1D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023" y="5986254"/>
            <a:ext cx="2560097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3333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แบบสรุปการประเมินผลสัมฤทธิ์ ร้อยละ 70</a:t>
            </a:r>
          </a:p>
        </p:txBody>
      </p:sp>
      <p:sp>
        <p:nvSpPr>
          <p:cNvPr id="17451" name="TextBox 68">
            <a:extLst>
              <a:ext uri="{FF2B5EF4-FFF2-40B4-BE49-F238E27FC236}">
                <a16:creationId xmlns:a16="http://schemas.microsoft.com/office/drawing/2014/main" id="{4F65F83A-BF02-4190-B64B-0E3F444B9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3040" y="5995274"/>
            <a:ext cx="3050419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3333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แบบสรุปการประเมินสมรรถนะ ร้อยละ 30</a:t>
            </a:r>
          </a:p>
        </p:txBody>
      </p:sp>
      <p:pic>
        <p:nvPicPr>
          <p:cNvPr id="2060" name="Picture 12" descr="Image result for เงินเดือน">
            <a:extLst>
              <a:ext uri="{FF2B5EF4-FFF2-40B4-BE49-F238E27FC236}">
                <a16:creationId xmlns:a16="http://schemas.microsoft.com/office/drawing/2014/main" id="{5B372848-7CDF-4B55-92B1-E3AC67B99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307955" y="5990076"/>
            <a:ext cx="1057200" cy="687504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2B77ED-612D-4817-AFDF-274E88D2A6A5}"/>
              </a:ext>
            </a:extLst>
          </p:cNvPr>
          <p:cNvSpPr txBox="1"/>
          <p:nvPr/>
        </p:nvSpPr>
        <p:spPr>
          <a:xfrm>
            <a:off x="176185" y="148142"/>
            <a:ext cx="11843355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การประเมินผลการปฏิบัติราชการของปฏิรูปที่ดินจังหวัด (1 เมษายน – 30 กันยายน 2561 )</a:t>
            </a:r>
          </a:p>
        </p:txBody>
      </p:sp>
      <p:sp>
        <p:nvSpPr>
          <p:cNvPr id="48" name="TextBox 18">
            <a:extLst>
              <a:ext uri="{FF2B5EF4-FFF2-40B4-BE49-F238E27FC236}">
                <a16:creationId xmlns:a16="http://schemas.microsoft.com/office/drawing/2014/main" id="{D204F853-CCC0-4402-9BD4-C123B9856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7851" y="2588905"/>
            <a:ext cx="1726777" cy="830997"/>
          </a:xfrm>
          <a:prstGeom prst="rect">
            <a:avLst/>
          </a:prstGeom>
          <a:solidFill>
            <a:schemeClr val="bg1"/>
          </a:solidFill>
          <a:ln w="12700">
            <a:solidFill>
              <a:srgbClr val="CC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รายงานผลการปฏิบัติราชการผ่านระบบ </a:t>
            </a:r>
            <a:r>
              <a:rPr lang="en-US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DPIS (</a:t>
            </a:r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ประเมินตนเองเบื้องต้น</a:t>
            </a:r>
            <a:r>
              <a:rPr lang="en-US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altLang="th-TH" sz="1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cxnSp>
        <p:nvCxnSpPr>
          <p:cNvPr id="50" name="ลูกศรเชื่อมต่อแบบตรง 29">
            <a:extLst>
              <a:ext uri="{FF2B5EF4-FFF2-40B4-BE49-F238E27FC236}">
                <a16:creationId xmlns:a16="http://schemas.microsoft.com/office/drawing/2014/main" id="{BAE68F41-AB9C-43C4-9320-E7F1F7D41078}"/>
              </a:ext>
            </a:extLst>
          </p:cNvPr>
          <p:cNvCxnSpPr>
            <a:cxnSpLocks/>
          </p:cNvCxnSpPr>
          <p:nvPr/>
        </p:nvCxnSpPr>
        <p:spPr>
          <a:xfrm>
            <a:off x="8714584" y="2395540"/>
            <a:ext cx="0" cy="225425"/>
          </a:xfrm>
          <a:prstGeom prst="straightConnector1">
            <a:avLst/>
          </a:prstGeom>
          <a:ln w="12700">
            <a:solidFill>
              <a:srgbClr val="CC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60">
            <a:extLst>
              <a:ext uri="{FF2B5EF4-FFF2-40B4-BE49-F238E27FC236}">
                <a16:creationId xmlns:a16="http://schemas.microsoft.com/office/drawing/2014/main" id="{6C980301-9DFD-4F4E-823E-D01D0AAF8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5539" y="3387045"/>
            <a:ext cx="2463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FF0000"/>
                </a:solidFill>
                <a:latin typeface="TH SarabunPSK" panose="020B0500040200020003" pitchFamily="34" charset="-34"/>
                <a:ea typeface="Tahoma" panose="020B0604030504040204" pitchFamily="34" charset="0"/>
                <a:cs typeface="TH SarabunPSK" panose="020B0500040200020003" pitchFamily="34" charset="-34"/>
              </a:rPr>
              <a:t>ภายในวันที่ 5 ตุลาคม 2561</a:t>
            </a:r>
          </a:p>
        </p:txBody>
      </p:sp>
      <p:cxnSp>
        <p:nvCxnSpPr>
          <p:cNvPr id="59" name="ลูกศรเชื่อมต่อแบบตรง 29">
            <a:extLst>
              <a:ext uri="{FF2B5EF4-FFF2-40B4-BE49-F238E27FC236}">
                <a16:creationId xmlns:a16="http://schemas.microsoft.com/office/drawing/2014/main" id="{B4A7A48B-F61D-478D-B8E1-3E6877585E7B}"/>
              </a:ext>
            </a:extLst>
          </p:cNvPr>
          <p:cNvCxnSpPr>
            <a:cxnSpLocks/>
          </p:cNvCxnSpPr>
          <p:nvPr/>
        </p:nvCxnSpPr>
        <p:spPr>
          <a:xfrm>
            <a:off x="6192541" y="5097806"/>
            <a:ext cx="1884" cy="330860"/>
          </a:xfrm>
          <a:prstGeom prst="straightConnector1">
            <a:avLst/>
          </a:prstGeom>
          <a:ln w="12700">
            <a:solidFill>
              <a:srgbClr val="CC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ลูกศรเชื่อมต่อแบบตรง 29">
            <a:extLst>
              <a:ext uri="{FF2B5EF4-FFF2-40B4-BE49-F238E27FC236}">
                <a16:creationId xmlns:a16="http://schemas.microsoft.com/office/drawing/2014/main" id="{4FB2F58F-C886-4F4D-B52B-337395F0E8C4}"/>
              </a:ext>
            </a:extLst>
          </p:cNvPr>
          <p:cNvCxnSpPr>
            <a:cxnSpLocks/>
          </p:cNvCxnSpPr>
          <p:nvPr/>
        </p:nvCxnSpPr>
        <p:spPr>
          <a:xfrm>
            <a:off x="6194425" y="3657601"/>
            <a:ext cx="0" cy="225425"/>
          </a:xfrm>
          <a:prstGeom prst="straightConnector1">
            <a:avLst/>
          </a:prstGeom>
          <a:ln w="12700">
            <a:solidFill>
              <a:srgbClr val="CC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ลูกศรเชื่อมต่อแบบตรง 29">
            <a:extLst>
              <a:ext uri="{FF2B5EF4-FFF2-40B4-BE49-F238E27FC236}">
                <a16:creationId xmlns:a16="http://schemas.microsoft.com/office/drawing/2014/main" id="{F556FC3E-B4B8-4F05-B78D-CD9D40F34F43}"/>
              </a:ext>
            </a:extLst>
          </p:cNvPr>
          <p:cNvCxnSpPr>
            <a:cxnSpLocks/>
          </p:cNvCxnSpPr>
          <p:nvPr/>
        </p:nvCxnSpPr>
        <p:spPr>
          <a:xfrm>
            <a:off x="6194425" y="4522068"/>
            <a:ext cx="0" cy="225425"/>
          </a:xfrm>
          <a:prstGeom prst="straightConnector1">
            <a:avLst/>
          </a:prstGeom>
          <a:ln w="12700">
            <a:solidFill>
              <a:srgbClr val="CC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0">
            <a:extLst>
              <a:ext uri="{FF2B5EF4-FFF2-40B4-BE49-F238E27FC236}">
                <a16:creationId xmlns:a16="http://schemas.microsoft.com/office/drawing/2014/main" id="{73CF4EA1-4C7D-4E0E-9863-B262C8B44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7387" y="4436137"/>
            <a:ext cx="2463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solidFill>
                  <a:srgbClr val="FF0000"/>
                </a:solidFill>
                <a:latin typeface="TH SarabunPSK" panose="020B0500040200020003" pitchFamily="34" charset="-34"/>
                <a:ea typeface="Tahoma" panose="020B0604030504040204" pitchFamily="34" charset="0"/>
                <a:cs typeface="TH SarabunPSK" panose="020B0500040200020003" pitchFamily="34" charset="-34"/>
              </a:rPr>
              <a:t>เสนอรายงานผลการปฏิบัติราชการภายในวันที่ 15 ตุลาคม 2561</a:t>
            </a:r>
          </a:p>
        </p:txBody>
      </p:sp>
      <p:sp>
        <p:nvSpPr>
          <p:cNvPr id="66" name="TextBox 47">
            <a:extLst>
              <a:ext uri="{FF2B5EF4-FFF2-40B4-BE49-F238E27FC236}">
                <a16:creationId xmlns:a16="http://schemas.microsoft.com/office/drawing/2014/main" id="{9D5E5635-F4BD-4E2C-9DDB-2869D2C47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5769" y="5678535"/>
            <a:ext cx="1721921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th-TH" alt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สำนักวิชาการและแผนงาน</a:t>
            </a:r>
          </a:p>
        </p:txBody>
      </p:sp>
      <p:cxnSp>
        <p:nvCxnSpPr>
          <p:cNvPr id="67" name="ลูกศรเชื่อมต่อแบบตรง 27">
            <a:extLst>
              <a:ext uri="{FF2B5EF4-FFF2-40B4-BE49-F238E27FC236}">
                <a16:creationId xmlns:a16="http://schemas.microsoft.com/office/drawing/2014/main" id="{DCC40B26-00D0-4457-8887-3ED6C5104590}"/>
              </a:ext>
            </a:extLst>
          </p:cNvPr>
          <p:cNvCxnSpPr>
            <a:cxnSpLocks/>
          </p:cNvCxnSpPr>
          <p:nvPr/>
        </p:nvCxnSpPr>
        <p:spPr>
          <a:xfrm flipH="1">
            <a:off x="5006727" y="5428666"/>
            <a:ext cx="2124630" cy="0"/>
          </a:xfrm>
          <a:prstGeom prst="straightConnector1">
            <a:avLst/>
          </a:prstGeom>
          <a:ln w="12700">
            <a:solidFill>
              <a:srgbClr val="CC00F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ลูกศรเชื่อมต่อแบบตรง 46">
            <a:extLst>
              <a:ext uri="{FF2B5EF4-FFF2-40B4-BE49-F238E27FC236}">
                <a16:creationId xmlns:a16="http://schemas.microsoft.com/office/drawing/2014/main" id="{D8722F57-082A-4232-AD38-FADD65163492}"/>
              </a:ext>
            </a:extLst>
          </p:cNvPr>
          <p:cNvCxnSpPr>
            <a:cxnSpLocks/>
          </p:cNvCxnSpPr>
          <p:nvPr/>
        </p:nvCxnSpPr>
        <p:spPr>
          <a:xfrm>
            <a:off x="5006727" y="5428668"/>
            <a:ext cx="0" cy="249869"/>
          </a:xfrm>
          <a:prstGeom prst="straightConnector1">
            <a:avLst/>
          </a:prstGeom>
          <a:ln w="12700">
            <a:solidFill>
              <a:srgbClr val="00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ลูกศรเชื่อมต่อแบบตรง 46">
            <a:extLst>
              <a:ext uri="{FF2B5EF4-FFF2-40B4-BE49-F238E27FC236}">
                <a16:creationId xmlns:a16="http://schemas.microsoft.com/office/drawing/2014/main" id="{512EAA72-BFB6-4A41-82DA-C8BE76013FEB}"/>
              </a:ext>
            </a:extLst>
          </p:cNvPr>
          <p:cNvCxnSpPr>
            <a:cxnSpLocks/>
          </p:cNvCxnSpPr>
          <p:nvPr/>
        </p:nvCxnSpPr>
        <p:spPr>
          <a:xfrm>
            <a:off x="7154073" y="5428668"/>
            <a:ext cx="0" cy="249869"/>
          </a:xfrm>
          <a:prstGeom prst="straightConnector1">
            <a:avLst/>
          </a:prstGeom>
          <a:ln w="12700">
            <a:solidFill>
              <a:srgbClr val="00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ลูกศรเชื่อมต่อแบบตรง 46">
            <a:extLst>
              <a:ext uri="{FF2B5EF4-FFF2-40B4-BE49-F238E27FC236}">
                <a16:creationId xmlns:a16="http://schemas.microsoft.com/office/drawing/2014/main" id="{B18AACCF-3020-4EAB-9842-00870C536099}"/>
              </a:ext>
            </a:extLst>
          </p:cNvPr>
          <p:cNvCxnSpPr>
            <a:cxnSpLocks/>
          </p:cNvCxnSpPr>
          <p:nvPr/>
        </p:nvCxnSpPr>
        <p:spPr>
          <a:xfrm>
            <a:off x="7161118" y="6041469"/>
            <a:ext cx="0" cy="249869"/>
          </a:xfrm>
          <a:prstGeom prst="straightConnector1">
            <a:avLst/>
          </a:prstGeom>
          <a:ln w="12700">
            <a:solidFill>
              <a:srgbClr val="00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ลูกศรเชื่อมต่อแบบตรง 27">
            <a:extLst>
              <a:ext uri="{FF2B5EF4-FFF2-40B4-BE49-F238E27FC236}">
                <a16:creationId xmlns:a16="http://schemas.microsoft.com/office/drawing/2014/main" id="{BF06C383-0435-4E2E-9451-FDF2705660C0}"/>
              </a:ext>
            </a:extLst>
          </p:cNvPr>
          <p:cNvCxnSpPr>
            <a:cxnSpLocks/>
          </p:cNvCxnSpPr>
          <p:nvPr/>
        </p:nvCxnSpPr>
        <p:spPr>
          <a:xfrm flipH="1">
            <a:off x="1227221" y="4190249"/>
            <a:ext cx="1841704" cy="4408"/>
          </a:xfrm>
          <a:prstGeom prst="straightConnector1">
            <a:avLst/>
          </a:prstGeom>
          <a:ln w="12700">
            <a:solidFill>
              <a:srgbClr val="CC00F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ลูกศรเชื่อมต่อแบบตรง 29">
            <a:extLst>
              <a:ext uri="{FF2B5EF4-FFF2-40B4-BE49-F238E27FC236}">
                <a16:creationId xmlns:a16="http://schemas.microsoft.com/office/drawing/2014/main" id="{F24F5658-D0F9-4CC3-9AF2-BBD67732828A}"/>
              </a:ext>
            </a:extLst>
          </p:cNvPr>
          <p:cNvCxnSpPr>
            <a:cxnSpLocks/>
            <a:endCxn id="17428" idx="2"/>
          </p:cNvCxnSpPr>
          <p:nvPr/>
        </p:nvCxnSpPr>
        <p:spPr>
          <a:xfrm flipV="1">
            <a:off x="1227221" y="3487581"/>
            <a:ext cx="1505" cy="702668"/>
          </a:xfrm>
          <a:prstGeom prst="straightConnector1">
            <a:avLst/>
          </a:prstGeom>
          <a:ln w="12700">
            <a:solidFill>
              <a:srgbClr val="CC00FF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ลูกศรเชื่อมต่อแบบตรง 24">
            <a:extLst>
              <a:ext uri="{FF2B5EF4-FFF2-40B4-BE49-F238E27FC236}">
                <a16:creationId xmlns:a16="http://schemas.microsoft.com/office/drawing/2014/main" id="{5F4338DB-01B3-4E3B-AE83-0B13E95D60A0}"/>
              </a:ext>
            </a:extLst>
          </p:cNvPr>
          <p:cNvCxnSpPr>
            <a:cxnSpLocks/>
          </p:cNvCxnSpPr>
          <p:nvPr/>
        </p:nvCxnSpPr>
        <p:spPr>
          <a:xfrm>
            <a:off x="9499984" y="3004400"/>
            <a:ext cx="356786" cy="0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rrow: Pentagon 39">
            <a:extLst>
              <a:ext uri="{FF2B5EF4-FFF2-40B4-BE49-F238E27FC236}">
                <a16:creationId xmlns:a16="http://schemas.microsoft.com/office/drawing/2014/main" id="{8C9E4D76-8BE6-4E0B-AACE-89C72993ADE5}"/>
              </a:ext>
            </a:extLst>
          </p:cNvPr>
          <p:cNvSpPr/>
          <p:nvPr/>
        </p:nvSpPr>
        <p:spPr>
          <a:xfrm>
            <a:off x="342595" y="813831"/>
            <a:ext cx="1690248" cy="469549"/>
          </a:xfrm>
          <a:prstGeom prst="homePlat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>
                <a:solidFill>
                  <a:schemeClr val="tx1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การรายงานผล</a:t>
            </a:r>
          </a:p>
        </p:txBody>
      </p:sp>
      <p:sp>
        <p:nvSpPr>
          <p:cNvPr id="97" name="Arrow: Pentagon 96">
            <a:extLst>
              <a:ext uri="{FF2B5EF4-FFF2-40B4-BE49-F238E27FC236}">
                <a16:creationId xmlns:a16="http://schemas.microsoft.com/office/drawing/2014/main" id="{EE2EDEE7-3C50-42AC-8831-9D0D6BA3D7E9}"/>
              </a:ext>
            </a:extLst>
          </p:cNvPr>
          <p:cNvSpPr/>
          <p:nvPr/>
        </p:nvSpPr>
        <p:spPr>
          <a:xfrm>
            <a:off x="308854" y="6056563"/>
            <a:ext cx="1690248" cy="469549"/>
          </a:xfrm>
          <a:prstGeom prst="homePlat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>
                <a:solidFill>
                  <a:schemeClr val="tx1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การประเมินผล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B7FBD65-46BC-47FC-86C1-307B310563BE}"/>
              </a:ext>
            </a:extLst>
          </p:cNvPr>
          <p:cNvCxnSpPr>
            <a:stCxn id="17413" idx="3"/>
            <a:endCxn id="17418" idx="1"/>
          </p:cNvCxnSpPr>
          <p:nvPr/>
        </p:nvCxnSpPr>
        <p:spPr>
          <a:xfrm>
            <a:off x="4482313" y="3004403"/>
            <a:ext cx="452816" cy="2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572</TotalTime>
  <Words>223</Words>
  <Application>Microsoft Office PowerPoint</Application>
  <PresentationFormat>Widescreen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Angsana New</vt:lpstr>
      <vt:lpstr>Arial</vt:lpstr>
      <vt:lpstr>Calibri</vt:lpstr>
      <vt:lpstr>Calibri Light</vt:lpstr>
      <vt:lpstr>Cordia New</vt:lpstr>
      <vt:lpstr>Tahoma</vt:lpstr>
      <vt:lpstr>TH SarabunIT๙</vt:lpstr>
      <vt:lpstr>TH SarabunPSK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</dc:creator>
  <cp:lastModifiedBy>TAR</cp:lastModifiedBy>
  <cp:revision>16</cp:revision>
  <cp:lastPrinted>2018-08-16T02:43:18Z</cp:lastPrinted>
  <dcterms:created xsi:type="dcterms:W3CDTF">2018-08-14T06:50:01Z</dcterms:created>
  <dcterms:modified xsi:type="dcterms:W3CDTF">2018-08-16T03:13:45Z</dcterms:modified>
</cp:coreProperties>
</file>