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1" r:id="rId2"/>
    <p:sldMasterId id="2147483653" r:id="rId3"/>
  </p:sldMasterIdLst>
  <p:notesMasterIdLst>
    <p:notesMasterId r:id="rId43"/>
  </p:notesMasterIdLst>
  <p:handoutMasterIdLst>
    <p:handoutMasterId r:id="rId44"/>
  </p:handoutMasterIdLst>
  <p:sldIdLst>
    <p:sldId id="256" r:id="rId4"/>
    <p:sldId id="309" r:id="rId5"/>
    <p:sldId id="310" r:id="rId6"/>
    <p:sldId id="316" r:id="rId7"/>
    <p:sldId id="311" r:id="rId8"/>
    <p:sldId id="321" r:id="rId9"/>
    <p:sldId id="323" r:id="rId10"/>
    <p:sldId id="350" r:id="rId11"/>
    <p:sldId id="324" r:id="rId12"/>
    <p:sldId id="349" r:id="rId13"/>
    <p:sldId id="325" r:id="rId14"/>
    <p:sldId id="329" r:id="rId15"/>
    <p:sldId id="315" r:id="rId16"/>
    <p:sldId id="331" r:id="rId17"/>
    <p:sldId id="330" r:id="rId18"/>
    <p:sldId id="312" r:id="rId19"/>
    <p:sldId id="305" r:id="rId20"/>
    <p:sldId id="313" r:id="rId21"/>
    <p:sldId id="332" r:id="rId22"/>
    <p:sldId id="333" r:id="rId23"/>
    <p:sldId id="334" r:id="rId24"/>
    <p:sldId id="308" r:id="rId25"/>
    <p:sldId id="348" r:id="rId26"/>
    <p:sldId id="261" r:id="rId27"/>
    <p:sldId id="335" r:id="rId28"/>
    <p:sldId id="336" r:id="rId29"/>
    <p:sldId id="337" r:id="rId30"/>
    <p:sldId id="338" r:id="rId31"/>
    <p:sldId id="339" r:id="rId32"/>
    <p:sldId id="340" r:id="rId33"/>
    <p:sldId id="341" r:id="rId34"/>
    <p:sldId id="342" r:id="rId35"/>
    <p:sldId id="343" r:id="rId36"/>
    <p:sldId id="344" r:id="rId37"/>
    <p:sldId id="345" r:id="rId38"/>
    <p:sldId id="346" r:id="rId39"/>
    <p:sldId id="347" r:id="rId40"/>
    <p:sldId id="314" r:id="rId41"/>
    <p:sldId id="272" r:id="rId42"/>
  </p:sldIdLst>
  <p:sldSz cx="9144000" cy="5143500" type="screen16x9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1801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DD2D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202B0CA-FC54-4496-8BCA-5EF66A818D29}" styleName="Dark Styl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46F890A9-2807-4EBB-B81D-B2AA78EC7F39}" styleName="Dark Style 2 - Accent 5/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80" d="100"/>
          <a:sy n="80" d="100"/>
        </p:scale>
        <p:origin x="-1590" y="-588"/>
      </p:cViewPr>
      <p:guideLst>
        <p:guide orient="horz" pos="1801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83" d="100"/>
          <a:sy n="83" d="100"/>
        </p:scale>
        <p:origin x="4740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slide" Target="slides/slide36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42" Type="http://schemas.openxmlformats.org/officeDocument/2006/relationships/slide" Target="slides/slide39.xml"/><Relationship Id="rId47" Type="http://schemas.openxmlformats.org/officeDocument/2006/relationships/theme" Target="theme/theme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slide" Target="slides/slide35.xml"/><Relationship Id="rId46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41" Type="http://schemas.openxmlformats.org/officeDocument/2006/relationships/slide" Target="slides/slide3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slide" Target="slides/slide34.xml"/><Relationship Id="rId40" Type="http://schemas.openxmlformats.org/officeDocument/2006/relationships/slide" Target="slides/slide37.xml"/><Relationship Id="rId45" Type="http://schemas.openxmlformats.org/officeDocument/2006/relationships/presProps" Target="pres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slide" Target="slides/slide33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4" Type="http://schemas.openxmlformats.org/officeDocument/2006/relationships/handoutMaster" Target="handoutMasters/handout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slide" Target="slides/slide32.xml"/><Relationship Id="rId43" Type="http://schemas.openxmlformats.org/officeDocument/2006/relationships/notesMaster" Target="notesMasters/notesMaster1.xml"/><Relationship Id="rId48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>
            <a:extLst>
              <a:ext uri="{FF2B5EF4-FFF2-40B4-BE49-F238E27FC236}">
                <a16:creationId xmlns="" xmlns:a16="http://schemas.microsoft.com/office/drawing/2014/main" id="{8FEF09C3-5432-4DA0-9890-3050357C5EB0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>
            <a:extLst>
              <a:ext uri="{FF2B5EF4-FFF2-40B4-BE49-F238E27FC236}">
                <a16:creationId xmlns="" xmlns:a16="http://schemas.microsoft.com/office/drawing/2014/main" id="{9227E202-B8C5-4411-9AB9-001230F3662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CC0FA2-A713-4856-8F75-7FAFAF357361}" type="datetimeFigureOut">
              <a:rPr lang="ko-KR" altLang="en-US" smtClean="0"/>
              <a:t>2018-03-27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="" xmlns:a16="http://schemas.microsoft.com/office/drawing/2014/main" id="{A05FDCCD-9920-4087-A8EF-840D6BF9675D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="" xmlns:a16="http://schemas.microsoft.com/office/drawing/2014/main" id="{1B30773E-42C5-4B13-84D2-DE05FB0C34D7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4A52E6A-8C14-4F5B-B0CB-3A4FCBC8D1E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1779576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8866FF-EA9A-44BA-8DB2-FB8E70490571}" type="datetimeFigureOut">
              <a:rPr lang="ko-KR" altLang="en-US" smtClean="0"/>
              <a:t>2018-03-27</a:t>
            </a:fld>
            <a:endParaRPr lang="ko-KR" alt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altLang="ko-KR"/>
              <a:t>Click to edit Master text styles</a:t>
            </a:r>
          </a:p>
          <a:p>
            <a:pPr lvl="1"/>
            <a:r>
              <a:rPr lang="en-US" altLang="ko-KR"/>
              <a:t>Second level</a:t>
            </a:r>
          </a:p>
          <a:p>
            <a:pPr lvl="2"/>
            <a:r>
              <a:rPr lang="en-US" altLang="ko-KR"/>
              <a:t>Third level</a:t>
            </a:r>
          </a:p>
          <a:p>
            <a:pPr lvl="3"/>
            <a:r>
              <a:rPr lang="en-US" altLang="ko-KR"/>
              <a:t>Fourth level</a:t>
            </a:r>
          </a:p>
          <a:p>
            <a:pPr lvl="4"/>
            <a:r>
              <a:rPr lang="en-US" altLang="ko-KR"/>
              <a:t>Fifth level</a:t>
            </a:r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789A33-A361-4541-B6A7-456994CC0C0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245644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h-T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789A33-A361-4541-B6A7-456994CC0C02}" type="slidenum">
              <a:rPr lang="ko-KR" altLang="en-US" smtClean="0"/>
              <a:t>13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2677729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789A33-A361-4541-B6A7-456994CC0C02}" type="slidenum">
              <a:rPr lang="ko-KR" altLang="en-US" smtClean="0"/>
              <a:t>19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568721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2649293" y="1563638"/>
            <a:ext cx="3845416" cy="1080121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3600" b="1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>
                <a:ea typeface="맑은 고딕" pitchFamily="50" charset="-127"/>
              </a:rPr>
              <a:t>FREE PPT TEMPLATES</a:t>
            </a:r>
            <a:endParaRPr lang="en-US" altLang="ko-KR" dirty="0"/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2649145" y="2634232"/>
            <a:ext cx="3845416" cy="799934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1400" b="1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INSTERT THE TITLE</a:t>
            </a:r>
          </a:p>
          <a:p>
            <a:pPr lvl="0"/>
            <a:r>
              <a:rPr lang="en-US" altLang="ko-KR" dirty="0"/>
              <a:t>OF YOUR </a:t>
            </a:r>
          </a:p>
          <a:p>
            <a:pPr lvl="0"/>
            <a:r>
              <a:rPr lang="en-US" altLang="ko-KR" dirty="0"/>
              <a:t>PRESENTATION HERE</a:t>
            </a:r>
            <a:endParaRPr lang="ko-KR" altLang="en-US" dirty="0"/>
          </a:p>
        </p:txBody>
      </p:sp>
      <p:grpSp>
        <p:nvGrpSpPr>
          <p:cNvPr id="4" name="Group 3"/>
          <p:cNvGrpSpPr/>
          <p:nvPr userDrawn="1"/>
        </p:nvGrpSpPr>
        <p:grpSpPr>
          <a:xfrm>
            <a:off x="1944300" y="0"/>
            <a:ext cx="5255402" cy="5143500"/>
            <a:chOff x="1619672" y="548680"/>
            <a:chExt cx="5904656" cy="5778928"/>
          </a:xfrm>
        </p:grpSpPr>
        <p:sp>
          <p:nvSpPr>
            <p:cNvPr id="5" name="Oval 4"/>
            <p:cNvSpPr/>
            <p:nvPr userDrawn="1"/>
          </p:nvSpPr>
          <p:spPr>
            <a:xfrm>
              <a:off x="2411760" y="1268760"/>
              <a:ext cx="4320480" cy="4320480"/>
            </a:xfrm>
            <a:prstGeom prst="ellipse">
              <a:avLst/>
            </a:prstGeom>
            <a:noFill/>
            <a:ln w="19050">
              <a:solidFill>
                <a:schemeClr val="bg1">
                  <a:alpha val="7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/>
            </a:p>
          </p:txBody>
        </p:sp>
        <p:sp>
          <p:nvSpPr>
            <p:cNvPr id="6" name="Oval 5"/>
            <p:cNvSpPr/>
            <p:nvPr userDrawn="1"/>
          </p:nvSpPr>
          <p:spPr>
            <a:xfrm>
              <a:off x="2483768" y="1340768"/>
              <a:ext cx="4176464" cy="4176464"/>
            </a:xfrm>
            <a:prstGeom prst="ellipse">
              <a:avLst/>
            </a:prstGeom>
            <a:noFill/>
            <a:ln w="19050">
              <a:solidFill>
                <a:schemeClr val="bg1">
                  <a:alpha val="7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/>
            </a:p>
          </p:txBody>
        </p:sp>
        <p:cxnSp>
          <p:nvCxnSpPr>
            <p:cNvPr id="7" name="Straight Connector 6"/>
            <p:cNvCxnSpPr/>
            <p:nvPr userDrawn="1"/>
          </p:nvCxnSpPr>
          <p:spPr>
            <a:xfrm>
              <a:off x="4572000" y="548680"/>
              <a:ext cx="0" cy="720080"/>
            </a:xfrm>
            <a:prstGeom prst="line">
              <a:avLst/>
            </a:prstGeom>
            <a:ln w="19050">
              <a:solidFill>
                <a:schemeClr val="bg1">
                  <a:alpha val="7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/>
            <p:cNvCxnSpPr/>
            <p:nvPr userDrawn="1"/>
          </p:nvCxnSpPr>
          <p:spPr>
            <a:xfrm>
              <a:off x="4572000" y="5607528"/>
              <a:ext cx="0" cy="720080"/>
            </a:xfrm>
            <a:prstGeom prst="line">
              <a:avLst/>
            </a:prstGeom>
            <a:ln w="19050">
              <a:solidFill>
                <a:schemeClr val="bg1">
                  <a:alpha val="7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 userDrawn="1"/>
          </p:nvCxnSpPr>
          <p:spPr>
            <a:xfrm>
              <a:off x="6732240" y="3429000"/>
              <a:ext cx="792088" cy="0"/>
            </a:xfrm>
            <a:prstGeom prst="line">
              <a:avLst/>
            </a:prstGeom>
            <a:ln w="19050">
              <a:solidFill>
                <a:schemeClr val="bg1">
                  <a:alpha val="7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 userDrawn="1"/>
          </p:nvCxnSpPr>
          <p:spPr>
            <a:xfrm>
              <a:off x="1619672" y="3429000"/>
              <a:ext cx="792088" cy="0"/>
            </a:xfrm>
            <a:prstGeom prst="line">
              <a:avLst/>
            </a:prstGeom>
            <a:ln w="19050">
              <a:solidFill>
                <a:schemeClr val="bg1">
                  <a:alpha val="7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 userDrawn="1"/>
          </p:nvCxnSpPr>
          <p:spPr>
            <a:xfrm flipV="1">
              <a:off x="6156176" y="2378312"/>
              <a:ext cx="792088" cy="330608"/>
            </a:xfrm>
            <a:prstGeom prst="line">
              <a:avLst/>
            </a:prstGeom>
            <a:ln w="19050">
              <a:solidFill>
                <a:schemeClr val="bg1">
                  <a:alpha val="7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 userDrawn="1"/>
          </p:nvCxnSpPr>
          <p:spPr>
            <a:xfrm flipV="1">
              <a:off x="5431496" y="1124744"/>
              <a:ext cx="432048" cy="792088"/>
            </a:xfrm>
            <a:prstGeom prst="line">
              <a:avLst/>
            </a:prstGeom>
            <a:ln w="19050">
              <a:solidFill>
                <a:schemeClr val="bg1">
                  <a:alpha val="7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 userDrawn="1"/>
          </p:nvCxnSpPr>
          <p:spPr>
            <a:xfrm>
              <a:off x="3094136" y="1131624"/>
              <a:ext cx="613768" cy="785208"/>
            </a:xfrm>
            <a:prstGeom prst="line">
              <a:avLst/>
            </a:prstGeom>
            <a:ln w="19050">
              <a:solidFill>
                <a:schemeClr val="bg1">
                  <a:alpha val="7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 userDrawn="1"/>
          </p:nvCxnSpPr>
          <p:spPr>
            <a:xfrm>
              <a:off x="2195736" y="2090992"/>
              <a:ext cx="898400" cy="492240"/>
            </a:xfrm>
            <a:prstGeom prst="line">
              <a:avLst/>
            </a:prstGeom>
            <a:ln w="19050">
              <a:solidFill>
                <a:schemeClr val="bg1">
                  <a:alpha val="7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 userDrawn="1"/>
          </p:nvCxnSpPr>
          <p:spPr>
            <a:xfrm flipV="1">
              <a:off x="3180984" y="4941168"/>
              <a:ext cx="526920" cy="576064"/>
            </a:xfrm>
            <a:prstGeom prst="line">
              <a:avLst/>
            </a:prstGeom>
            <a:ln w="19050">
              <a:solidFill>
                <a:schemeClr val="bg1">
                  <a:alpha val="7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 userDrawn="1"/>
          </p:nvCxnSpPr>
          <p:spPr>
            <a:xfrm flipV="1">
              <a:off x="2456304" y="4329100"/>
              <a:ext cx="637832" cy="396044"/>
            </a:xfrm>
            <a:prstGeom prst="line">
              <a:avLst/>
            </a:prstGeom>
            <a:ln w="19050">
              <a:solidFill>
                <a:schemeClr val="bg1">
                  <a:alpha val="7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 userDrawn="1"/>
          </p:nvCxnSpPr>
          <p:spPr>
            <a:xfrm>
              <a:off x="5979584" y="4142812"/>
              <a:ext cx="968680" cy="510324"/>
            </a:xfrm>
            <a:prstGeom prst="line">
              <a:avLst/>
            </a:prstGeom>
            <a:ln w="19050">
              <a:solidFill>
                <a:schemeClr val="bg1">
                  <a:alpha val="7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 userDrawn="1"/>
          </p:nvCxnSpPr>
          <p:spPr>
            <a:xfrm>
              <a:off x="5431496" y="4875464"/>
              <a:ext cx="490068" cy="732064"/>
            </a:xfrm>
            <a:prstGeom prst="line">
              <a:avLst/>
            </a:prstGeom>
            <a:ln w="19050">
              <a:solidFill>
                <a:schemeClr val="bg1">
                  <a:alpha val="7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1627365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Basic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1691680" y="123478"/>
            <a:ext cx="7452320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1691680" y="699542"/>
            <a:ext cx="7452320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32981411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Basic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2700934" y="322499"/>
            <a:ext cx="1583034" cy="1385155"/>
          </a:xfrm>
          <a:prstGeom prst="rect">
            <a:avLst/>
          </a:prstGeom>
          <a:solidFill>
            <a:schemeClr val="bg1">
              <a:lumMod val="95000"/>
            </a:schemeClr>
          </a:solidFill>
          <a:ln w="19050">
            <a:solidFill>
              <a:schemeClr val="accent2"/>
            </a:solidFill>
          </a:ln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5" name="Picture Placeholder 2"/>
          <p:cNvSpPr>
            <a:spLocks noGrp="1"/>
          </p:cNvSpPr>
          <p:nvPr>
            <p:ph type="pic" idx="11" hasCustomPrompt="1"/>
          </p:nvPr>
        </p:nvSpPr>
        <p:spPr>
          <a:xfrm>
            <a:off x="2700934" y="1898609"/>
            <a:ext cx="1583034" cy="1385155"/>
          </a:xfrm>
          <a:prstGeom prst="rect">
            <a:avLst/>
          </a:prstGeom>
          <a:solidFill>
            <a:schemeClr val="bg1">
              <a:lumMod val="95000"/>
            </a:schemeClr>
          </a:solidFill>
          <a:ln w="19050">
            <a:solidFill>
              <a:schemeClr val="accent3"/>
            </a:solidFill>
          </a:ln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6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2700934" y="3474719"/>
            <a:ext cx="1583034" cy="1385155"/>
          </a:xfrm>
          <a:prstGeom prst="rect">
            <a:avLst/>
          </a:prstGeom>
          <a:solidFill>
            <a:schemeClr val="bg1">
              <a:lumMod val="95000"/>
            </a:schemeClr>
          </a:solidFill>
          <a:ln w="19050">
            <a:solidFill>
              <a:schemeClr val="accent4"/>
            </a:solidFill>
          </a:ln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09658463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533116" y="843558"/>
            <a:ext cx="8077768" cy="2160240"/>
          </a:xfrm>
          <a:prstGeom prst="rect">
            <a:avLst/>
          </a:prstGeom>
          <a:solidFill>
            <a:schemeClr val="bg1">
              <a:lumMod val="95000"/>
            </a:schemeClr>
          </a:solidFill>
          <a:ln w="38100">
            <a:noFill/>
          </a:ln>
        </p:spPr>
        <p:txBody>
          <a:bodyPr anchor="ctr"/>
          <a:lstStyle>
            <a:lvl1pPr marL="0" indent="0" algn="ctr">
              <a:buNone/>
              <a:defRPr sz="14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Insert Your Image</a:t>
            </a:r>
            <a:endParaRPr lang="ko-KR" altLang="en-US" dirty="0"/>
          </a:p>
        </p:txBody>
      </p:sp>
      <p:sp>
        <p:nvSpPr>
          <p:cNvPr id="5" name="Picture Placeholder 2"/>
          <p:cNvSpPr>
            <a:spLocks noGrp="1"/>
          </p:cNvSpPr>
          <p:nvPr>
            <p:ph type="pic" idx="13" hasCustomPrompt="1"/>
          </p:nvPr>
        </p:nvSpPr>
        <p:spPr>
          <a:xfrm>
            <a:off x="4031416" y="2475359"/>
            <a:ext cx="1062118" cy="1062118"/>
          </a:xfrm>
          <a:prstGeom prst="ellipse">
            <a:avLst/>
          </a:prstGeom>
          <a:solidFill>
            <a:schemeClr val="bg1">
              <a:lumMod val="95000"/>
            </a:schemeClr>
          </a:solidFill>
          <a:ln w="38100">
            <a:solidFill>
              <a:schemeClr val="accent1"/>
            </a:solidFill>
          </a:ln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6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062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</p:spTree>
    <p:extLst>
      <p:ext uri="{BB962C8B-B14F-4D97-AF65-F5344CB8AC3E}">
        <p14:creationId xmlns:p14="http://schemas.microsoft.com/office/powerpoint/2010/main" val="161596703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6012160" y="0"/>
            <a:ext cx="3131840" cy="51435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131840" y="0"/>
            <a:ext cx="2880320" cy="51435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23322145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8244000" y="0"/>
            <a:ext cx="900000" cy="51435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5811908" y="0"/>
            <a:ext cx="2448000" cy="51435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Insert Your Image</a:t>
            </a:r>
            <a:endParaRPr lang="ko-KR" altLang="en-US" dirty="0"/>
          </a:p>
        </p:txBody>
      </p:sp>
      <p:sp>
        <p:nvSpPr>
          <p:cNvPr id="4" name="Picture Placeholder 2"/>
          <p:cNvSpPr>
            <a:spLocks noGrp="1"/>
          </p:cNvSpPr>
          <p:nvPr>
            <p:ph type="pic" idx="13" hasCustomPrompt="1"/>
          </p:nvPr>
        </p:nvSpPr>
        <p:spPr>
          <a:xfrm>
            <a:off x="2477595" y="0"/>
            <a:ext cx="2448000" cy="51435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Insert Your Image</a:t>
            </a:r>
            <a:endParaRPr lang="ko-KR" altLang="en-US" dirty="0"/>
          </a:p>
        </p:txBody>
      </p:sp>
      <p:sp>
        <p:nvSpPr>
          <p:cNvPr id="5" name="Rectangle 4"/>
          <p:cNvSpPr/>
          <p:nvPr userDrawn="1"/>
        </p:nvSpPr>
        <p:spPr>
          <a:xfrm>
            <a:off x="4916268" y="0"/>
            <a:ext cx="900000" cy="51435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3173012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2"/>
          <p:cNvSpPr>
            <a:spLocks noGrp="1"/>
          </p:cNvSpPr>
          <p:nvPr>
            <p:ph type="pic" idx="13" hasCustomPrompt="1"/>
          </p:nvPr>
        </p:nvSpPr>
        <p:spPr>
          <a:xfrm>
            <a:off x="429444" y="915566"/>
            <a:ext cx="4104456" cy="187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5" hasCustomPrompt="1"/>
          </p:nvPr>
        </p:nvSpPr>
        <p:spPr>
          <a:xfrm>
            <a:off x="4644008" y="915566"/>
            <a:ext cx="4104456" cy="187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4" name="Picture Placeholder 2"/>
          <p:cNvSpPr>
            <a:spLocks noGrp="1"/>
          </p:cNvSpPr>
          <p:nvPr>
            <p:ph type="pic" idx="16" hasCustomPrompt="1"/>
          </p:nvPr>
        </p:nvSpPr>
        <p:spPr>
          <a:xfrm>
            <a:off x="429444" y="2912740"/>
            <a:ext cx="4104456" cy="187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8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062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9" name="Rectangle 8"/>
          <p:cNvSpPr/>
          <p:nvPr userDrawn="1"/>
        </p:nvSpPr>
        <p:spPr>
          <a:xfrm>
            <a:off x="4644464" y="2912740"/>
            <a:ext cx="4104000" cy="1872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576594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4583048" y="0"/>
            <a:ext cx="2286000" cy="51435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0" hasCustomPrompt="1"/>
          </p:nvPr>
        </p:nvSpPr>
        <p:spPr>
          <a:xfrm>
            <a:off x="6858000" y="698778"/>
            <a:ext cx="2286000" cy="187220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4" name="Picture Placeholder 2"/>
          <p:cNvSpPr>
            <a:spLocks noGrp="1"/>
          </p:cNvSpPr>
          <p:nvPr>
            <p:ph type="pic" idx="11" hasCustomPrompt="1"/>
          </p:nvPr>
        </p:nvSpPr>
        <p:spPr>
          <a:xfrm>
            <a:off x="4583048" y="2578606"/>
            <a:ext cx="2286000" cy="187220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5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2298953" y="699542"/>
            <a:ext cx="2286000" cy="187220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6" name="Picture Placeholder 2"/>
          <p:cNvSpPr>
            <a:spLocks noGrp="1"/>
          </p:cNvSpPr>
          <p:nvPr>
            <p:ph type="pic" idx="13" hasCustomPrompt="1"/>
          </p:nvPr>
        </p:nvSpPr>
        <p:spPr>
          <a:xfrm>
            <a:off x="0" y="2579370"/>
            <a:ext cx="2286000" cy="187220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98115959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2"/>
          <p:cNvSpPr>
            <a:spLocks noGrp="1"/>
          </p:cNvSpPr>
          <p:nvPr>
            <p:ph type="pic" idx="13" hasCustomPrompt="1"/>
          </p:nvPr>
        </p:nvSpPr>
        <p:spPr>
          <a:xfrm>
            <a:off x="323528" y="248444"/>
            <a:ext cx="3294112" cy="151216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4" hasCustomPrompt="1"/>
          </p:nvPr>
        </p:nvSpPr>
        <p:spPr>
          <a:xfrm>
            <a:off x="3671560" y="1832620"/>
            <a:ext cx="1512000" cy="151216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4" name="Picture Placeholder 2"/>
          <p:cNvSpPr>
            <a:spLocks noGrp="1"/>
          </p:cNvSpPr>
          <p:nvPr>
            <p:ph type="pic" idx="15" hasCustomPrompt="1"/>
          </p:nvPr>
        </p:nvSpPr>
        <p:spPr>
          <a:xfrm>
            <a:off x="2105640" y="3416796"/>
            <a:ext cx="3077920" cy="151216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5" name="Picture Placeholder 2"/>
          <p:cNvSpPr>
            <a:spLocks noGrp="1"/>
          </p:cNvSpPr>
          <p:nvPr>
            <p:ph type="pic" idx="16" hasCustomPrompt="1"/>
          </p:nvPr>
        </p:nvSpPr>
        <p:spPr>
          <a:xfrm>
            <a:off x="323528" y="1832620"/>
            <a:ext cx="1728192" cy="3096344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6" name="Picture Placeholder 2"/>
          <p:cNvSpPr>
            <a:spLocks noGrp="1"/>
          </p:cNvSpPr>
          <p:nvPr>
            <p:ph type="pic" idx="17" hasCustomPrompt="1"/>
          </p:nvPr>
        </p:nvSpPr>
        <p:spPr>
          <a:xfrm>
            <a:off x="2105640" y="1832049"/>
            <a:ext cx="1512000" cy="151216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7" name="Picture Placeholder 2"/>
          <p:cNvSpPr>
            <a:spLocks noGrp="1"/>
          </p:cNvSpPr>
          <p:nvPr>
            <p:ph type="pic" idx="18" hasCustomPrompt="1"/>
          </p:nvPr>
        </p:nvSpPr>
        <p:spPr>
          <a:xfrm>
            <a:off x="3671560" y="248444"/>
            <a:ext cx="1512000" cy="151216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48314789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Basic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467544" y="195486"/>
            <a:ext cx="8424936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467544" y="771550"/>
            <a:ext cx="8424936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4" name="Picture 2" descr="D:\Fullppt\005-PNG이미지\노트북.png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6" y="1019175"/>
            <a:ext cx="6011911" cy="30577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5283453" y="1415430"/>
            <a:ext cx="2834003" cy="211421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49796641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Images and Contents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D:\Fullppt\005-PNG이미지\모니터.png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8247" y="1275606"/>
            <a:ext cx="2526010" cy="25186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3" descr="D:\Fullppt\005-PNG이미지\모니터.png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88607" y="1275606"/>
            <a:ext cx="2526010" cy="25186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1748616" y="1374406"/>
            <a:ext cx="2319328" cy="1584833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5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4986924" y="1374406"/>
            <a:ext cx="2319328" cy="1584833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6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467544" y="195486"/>
            <a:ext cx="8424936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7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467544" y="771550"/>
            <a:ext cx="8424936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11163576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 Layout"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tx1">
              <a:alpha val="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" name="Group 3"/>
          <p:cNvGrpSpPr/>
          <p:nvPr userDrawn="1"/>
        </p:nvGrpSpPr>
        <p:grpSpPr>
          <a:xfrm>
            <a:off x="1944300" y="0"/>
            <a:ext cx="5255402" cy="5143500"/>
            <a:chOff x="1619672" y="548680"/>
            <a:chExt cx="5904656" cy="5778928"/>
          </a:xfrm>
        </p:grpSpPr>
        <p:sp>
          <p:nvSpPr>
            <p:cNvPr id="5" name="Oval 4"/>
            <p:cNvSpPr/>
            <p:nvPr userDrawn="1"/>
          </p:nvSpPr>
          <p:spPr>
            <a:xfrm>
              <a:off x="2411760" y="1268760"/>
              <a:ext cx="4320480" cy="4320480"/>
            </a:xfrm>
            <a:prstGeom prst="ellipse">
              <a:avLst/>
            </a:prstGeom>
            <a:noFill/>
            <a:ln w="19050">
              <a:solidFill>
                <a:schemeClr val="bg1">
                  <a:alpha val="7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/>
            </a:p>
          </p:txBody>
        </p:sp>
        <p:sp>
          <p:nvSpPr>
            <p:cNvPr id="6" name="Oval 5"/>
            <p:cNvSpPr/>
            <p:nvPr userDrawn="1"/>
          </p:nvSpPr>
          <p:spPr>
            <a:xfrm>
              <a:off x="2483768" y="1340768"/>
              <a:ext cx="4176464" cy="4176464"/>
            </a:xfrm>
            <a:prstGeom prst="ellipse">
              <a:avLst/>
            </a:prstGeom>
            <a:blipFill>
              <a:blip r:embed="rId2"/>
              <a:stretch>
                <a:fillRect/>
              </a:stretch>
            </a:blipFill>
            <a:ln w="19050">
              <a:solidFill>
                <a:schemeClr val="bg1">
                  <a:alpha val="7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/>
            </a:p>
          </p:txBody>
        </p:sp>
        <p:cxnSp>
          <p:nvCxnSpPr>
            <p:cNvPr id="7" name="Straight Connector 6"/>
            <p:cNvCxnSpPr/>
            <p:nvPr userDrawn="1"/>
          </p:nvCxnSpPr>
          <p:spPr>
            <a:xfrm>
              <a:off x="4572000" y="548680"/>
              <a:ext cx="0" cy="720080"/>
            </a:xfrm>
            <a:prstGeom prst="line">
              <a:avLst/>
            </a:prstGeom>
            <a:ln w="19050">
              <a:solidFill>
                <a:schemeClr val="bg1">
                  <a:alpha val="7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/>
            <p:cNvCxnSpPr/>
            <p:nvPr userDrawn="1"/>
          </p:nvCxnSpPr>
          <p:spPr>
            <a:xfrm>
              <a:off x="4572000" y="5607528"/>
              <a:ext cx="0" cy="720080"/>
            </a:xfrm>
            <a:prstGeom prst="line">
              <a:avLst/>
            </a:prstGeom>
            <a:ln w="19050">
              <a:solidFill>
                <a:schemeClr val="bg1">
                  <a:alpha val="7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 userDrawn="1"/>
          </p:nvCxnSpPr>
          <p:spPr>
            <a:xfrm>
              <a:off x="6732240" y="3429000"/>
              <a:ext cx="792088" cy="0"/>
            </a:xfrm>
            <a:prstGeom prst="line">
              <a:avLst/>
            </a:prstGeom>
            <a:ln w="19050">
              <a:solidFill>
                <a:schemeClr val="bg1">
                  <a:alpha val="7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 userDrawn="1"/>
          </p:nvCxnSpPr>
          <p:spPr>
            <a:xfrm>
              <a:off x="1619672" y="3429000"/>
              <a:ext cx="792088" cy="0"/>
            </a:xfrm>
            <a:prstGeom prst="line">
              <a:avLst/>
            </a:prstGeom>
            <a:ln w="19050">
              <a:solidFill>
                <a:schemeClr val="bg1">
                  <a:alpha val="7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 userDrawn="1"/>
          </p:nvCxnSpPr>
          <p:spPr>
            <a:xfrm flipV="1">
              <a:off x="6156176" y="2378312"/>
              <a:ext cx="792088" cy="330608"/>
            </a:xfrm>
            <a:prstGeom prst="line">
              <a:avLst/>
            </a:prstGeom>
            <a:ln w="19050">
              <a:solidFill>
                <a:schemeClr val="bg1">
                  <a:alpha val="7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 userDrawn="1"/>
          </p:nvCxnSpPr>
          <p:spPr>
            <a:xfrm flipV="1">
              <a:off x="5431496" y="1124744"/>
              <a:ext cx="432048" cy="792088"/>
            </a:xfrm>
            <a:prstGeom prst="line">
              <a:avLst/>
            </a:prstGeom>
            <a:ln w="19050">
              <a:solidFill>
                <a:schemeClr val="bg1">
                  <a:alpha val="7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 userDrawn="1"/>
          </p:nvCxnSpPr>
          <p:spPr>
            <a:xfrm>
              <a:off x="3094136" y="1131624"/>
              <a:ext cx="613768" cy="785208"/>
            </a:xfrm>
            <a:prstGeom prst="line">
              <a:avLst/>
            </a:prstGeom>
            <a:ln w="19050">
              <a:solidFill>
                <a:schemeClr val="bg1">
                  <a:alpha val="7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 userDrawn="1"/>
          </p:nvCxnSpPr>
          <p:spPr>
            <a:xfrm>
              <a:off x="2195736" y="2090992"/>
              <a:ext cx="898400" cy="492240"/>
            </a:xfrm>
            <a:prstGeom prst="line">
              <a:avLst/>
            </a:prstGeom>
            <a:ln w="19050">
              <a:solidFill>
                <a:schemeClr val="bg1">
                  <a:alpha val="7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 userDrawn="1"/>
          </p:nvCxnSpPr>
          <p:spPr>
            <a:xfrm flipV="1">
              <a:off x="3180984" y="4941168"/>
              <a:ext cx="526920" cy="576064"/>
            </a:xfrm>
            <a:prstGeom prst="line">
              <a:avLst/>
            </a:prstGeom>
            <a:ln w="19050">
              <a:solidFill>
                <a:schemeClr val="bg1">
                  <a:alpha val="7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 userDrawn="1"/>
          </p:nvCxnSpPr>
          <p:spPr>
            <a:xfrm flipV="1">
              <a:off x="2456304" y="4329100"/>
              <a:ext cx="637832" cy="396044"/>
            </a:xfrm>
            <a:prstGeom prst="line">
              <a:avLst/>
            </a:prstGeom>
            <a:ln w="19050">
              <a:solidFill>
                <a:schemeClr val="bg1">
                  <a:alpha val="7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 userDrawn="1"/>
          </p:nvCxnSpPr>
          <p:spPr>
            <a:xfrm>
              <a:off x="5979584" y="4142812"/>
              <a:ext cx="968680" cy="510324"/>
            </a:xfrm>
            <a:prstGeom prst="line">
              <a:avLst/>
            </a:prstGeom>
            <a:ln w="19050">
              <a:solidFill>
                <a:schemeClr val="bg1">
                  <a:alpha val="7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 userDrawn="1"/>
          </p:nvCxnSpPr>
          <p:spPr>
            <a:xfrm>
              <a:off x="5431496" y="4875464"/>
              <a:ext cx="490068" cy="732064"/>
            </a:xfrm>
            <a:prstGeom prst="line">
              <a:avLst/>
            </a:prstGeom>
            <a:ln w="19050">
              <a:solidFill>
                <a:schemeClr val="bg1">
                  <a:alpha val="7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2105794"/>
            <a:ext cx="9144000" cy="57606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Thank you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-148" y="2681858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92247715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Images and Contents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D:\Fullppt\PNG이미지\핸드폰2.png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1023301"/>
            <a:ext cx="3024336" cy="36624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6687664" y="1164297"/>
            <a:ext cx="1744194" cy="2694244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4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5196830" y="1426241"/>
            <a:ext cx="1744194" cy="2694244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5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467544" y="195486"/>
            <a:ext cx="8424936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6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467544" y="771550"/>
            <a:ext cx="8424936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89223502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con se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ICON SETS LAYOUT</a:t>
            </a:r>
          </a:p>
        </p:txBody>
      </p:sp>
      <p:grpSp>
        <p:nvGrpSpPr>
          <p:cNvPr id="5" name="Group 4"/>
          <p:cNvGrpSpPr/>
          <p:nvPr userDrawn="1"/>
        </p:nvGrpSpPr>
        <p:grpSpPr>
          <a:xfrm>
            <a:off x="354008" y="1131589"/>
            <a:ext cx="2849840" cy="3649171"/>
            <a:chOff x="354008" y="1131589"/>
            <a:chExt cx="2849840" cy="3649171"/>
          </a:xfrm>
        </p:grpSpPr>
        <p:sp>
          <p:nvSpPr>
            <p:cNvPr id="6" name="Rounded Rectangle 5"/>
            <p:cNvSpPr/>
            <p:nvPr/>
          </p:nvSpPr>
          <p:spPr>
            <a:xfrm>
              <a:off x="354008" y="1131589"/>
              <a:ext cx="2849840" cy="3649171"/>
            </a:xfrm>
            <a:prstGeom prst="roundRect">
              <a:avLst>
                <a:gd name="adj" fmla="val 3968"/>
              </a:avLst>
            </a:prstGeom>
            <a:blipFill>
              <a:blip r:embed="rId2"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" name="Rounded Rectangle 8"/>
            <p:cNvSpPr/>
            <p:nvPr/>
          </p:nvSpPr>
          <p:spPr>
            <a:xfrm>
              <a:off x="531932" y="1347500"/>
              <a:ext cx="108520" cy="3240473"/>
            </a:xfrm>
            <a:prstGeom prst="roundRect">
              <a:avLst>
                <a:gd name="adj" fmla="val 50000"/>
              </a:avLst>
            </a:prstGeom>
            <a:solidFill>
              <a:schemeClr val="bg1">
                <a:alpha val="4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bg1"/>
                </a:solidFill>
              </a:endParaRPr>
            </a:p>
          </p:txBody>
        </p:sp>
        <p:sp>
          <p:nvSpPr>
            <p:cNvPr id="12" name="Half Frame 11"/>
            <p:cNvSpPr/>
            <p:nvPr/>
          </p:nvSpPr>
          <p:spPr>
            <a:xfrm rot="5400000">
              <a:off x="2592642" y="1238201"/>
              <a:ext cx="502331" cy="502331"/>
            </a:xfrm>
            <a:prstGeom prst="halfFrame">
              <a:avLst>
                <a:gd name="adj1" fmla="val 23728"/>
                <a:gd name="adj2" fmla="val 24642"/>
              </a:avLst>
            </a:prstGeom>
            <a:solidFill>
              <a:schemeClr val="bg1">
                <a:alpha val="23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3818220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ection Break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3995936" y="2253238"/>
            <a:ext cx="5148064" cy="473576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SECTION BREAK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3995936" y="2726814"/>
            <a:ext cx="5148064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grpSp>
        <p:nvGrpSpPr>
          <p:cNvPr id="8" name="Group 7"/>
          <p:cNvGrpSpPr/>
          <p:nvPr userDrawn="1"/>
        </p:nvGrpSpPr>
        <p:grpSpPr>
          <a:xfrm>
            <a:off x="941932" y="1244876"/>
            <a:ext cx="2693964" cy="2636602"/>
            <a:chOff x="1619672" y="548680"/>
            <a:chExt cx="5904656" cy="5778928"/>
          </a:xfrm>
        </p:grpSpPr>
        <p:sp>
          <p:nvSpPr>
            <p:cNvPr id="9" name="Oval 8"/>
            <p:cNvSpPr/>
            <p:nvPr userDrawn="1"/>
          </p:nvSpPr>
          <p:spPr>
            <a:xfrm>
              <a:off x="2411760" y="1268760"/>
              <a:ext cx="4320480" cy="4320480"/>
            </a:xfrm>
            <a:prstGeom prst="ellipse">
              <a:avLst/>
            </a:prstGeom>
            <a:noFill/>
            <a:ln w="19050">
              <a:solidFill>
                <a:schemeClr val="accent1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/>
            </a:p>
          </p:txBody>
        </p:sp>
        <p:sp>
          <p:nvSpPr>
            <p:cNvPr id="12" name="Oval 11"/>
            <p:cNvSpPr/>
            <p:nvPr userDrawn="1"/>
          </p:nvSpPr>
          <p:spPr>
            <a:xfrm>
              <a:off x="2483768" y="1340768"/>
              <a:ext cx="4176464" cy="4176464"/>
            </a:xfrm>
            <a:prstGeom prst="ellipse">
              <a:avLst/>
            </a:prstGeom>
            <a:blipFill>
              <a:blip r:embed="rId3"/>
              <a:stretch>
                <a:fillRect/>
              </a:stretch>
            </a:blipFill>
            <a:ln w="19050">
              <a:solidFill>
                <a:schemeClr val="accent1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/>
            </a:p>
          </p:txBody>
        </p:sp>
        <p:cxnSp>
          <p:nvCxnSpPr>
            <p:cNvPr id="13" name="Straight Connector 12"/>
            <p:cNvCxnSpPr/>
            <p:nvPr userDrawn="1"/>
          </p:nvCxnSpPr>
          <p:spPr>
            <a:xfrm>
              <a:off x="4572000" y="548680"/>
              <a:ext cx="0" cy="720080"/>
            </a:xfrm>
            <a:prstGeom prst="line">
              <a:avLst/>
            </a:prstGeom>
            <a:ln w="19050">
              <a:solidFill>
                <a:schemeClr val="accent1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 userDrawn="1"/>
          </p:nvCxnSpPr>
          <p:spPr>
            <a:xfrm>
              <a:off x="4572000" y="5607528"/>
              <a:ext cx="0" cy="720080"/>
            </a:xfrm>
            <a:prstGeom prst="line">
              <a:avLst/>
            </a:prstGeom>
            <a:ln w="19050">
              <a:solidFill>
                <a:schemeClr val="accent1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 userDrawn="1"/>
          </p:nvCxnSpPr>
          <p:spPr>
            <a:xfrm>
              <a:off x="6732240" y="3429000"/>
              <a:ext cx="792088" cy="0"/>
            </a:xfrm>
            <a:prstGeom prst="line">
              <a:avLst/>
            </a:prstGeom>
            <a:ln w="19050">
              <a:solidFill>
                <a:schemeClr val="accent1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 userDrawn="1"/>
          </p:nvCxnSpPr>
          <p:spPr>
            <a:xfrm>
              <a:off x="1619672" y="3429000"/>
              <a:ext cx="792088" cy="0"/>
            </a:xfrm>
            <a:prstGeom prst="line">
              <a:avLst/>
            </a:prstGeom>
            <a:ln w="19050">
              <a:solidFill>
                <a:schemeClr val="accent1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 userDrawn="1"/>
          </p:nvCxnSpPr>
          <p:spPr>
            <a:xfrm flipV="1">
              <a:off x="6156176" y="2378312"/>
              <a:ext cx="792088" cy="330608"/>
            </a:xfrm>
            <a:prstGeom prst="line">
              <a:avLst/>
            </a:prstGeom>
            <a:ln w="19050">
              <a:solidFill>
                <a:schemeClr val="accent1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 userDrawn="1"/>
          </p:nvCxnSpPr>
          <p:spPr>
            <a:xfrm flipV="1">
              <a:off x="5431496" y="1124744"/>
              <a:ext cx="432048" cy="792088"/>
            </a:xfrm>
            <a:prstGeom prst="line">
              <a:avLst/>
            </a:prstGeom>
            <a:ln w="19050">
              <a:solidFill>
                <a:schemeClr val="accent1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 userDrawn="1"/>
          </p:nvCxnSpPr>
          <p:spPr>
            <a:xfrm>
              <a:off x="3094136" y="1131624"/>
              <a:ext cx="613768" cy="785208"/>
            </a:xfrm>
            <a:prstGeom prst="line">
              <a:avLst/>
            </a:prstGeom>
            <a:ln w="19050">
              <a:solidFill>
                <a:schemeClr val="accent1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 userDrawn="1"/>
          </p:nvCxnSpPr>
          <p:spPr>
            <a:xfrm>
              <a:off x="2195736" y="2090992"/>
              <a:ext cx="898400" cy="492240"/>
            </a:xfrm>
            <a:prstGeom prst="line">
              <a:avLst/>
            </a:prstGeom>
            <a:ln w="19050">
              <a:solidFill>
                <a:schemeClr val="accent1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 userDrawn="1"/>
          </p:nvCxnSpPr>
          <p:spPr>
            <a:xfrm flipV="1">
              <a:off x="3180984" y="4941168"/>
              <a:ext cx="526920" cy="576064"/>
            </a:xfrm>
            <a:prstGeom prst="line">
              <a:avLst/>
            </a:prstGeom>
            <a:ln w="19050">
              <a:solidFill>
                <a:schemeClr val="accent1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 userDrawn="1"/>
          </p:nvCxnSpPr>
          <p:spPr>
            <a:xfrm flipV="1">
              <a:off x="2456304" y="4329100"/>
              <a:ext cx="637832" cy="396044"/>
            </a:xfrm>
            <a:prstGeom prst="line">
              <a:avLst/>
            </a:prstGeom>
            <a:ln w="19050">
              <a:solidFill>
                <a:schemeClr val="accent1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 userDrawn="1"/>
          </p:nvCxnSpPr>
          <p:spPr>
            <a:xfrm>
              <a:off x="5979584" y="4142812"/>
              <a:ext cx="968680" cy="510324"/>
            </a:xfrm>
            <a:prstGeom prst="line">
              <a:avLst/>
            </a:prstGeom>
            <a:ln w="19050">
              <a:solidFill>
                <a:schemeClr val="accent1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 userDrawn="1"/>
          </p:nvCxnSpPr>
          <p:spPr>
            <a:xfrm>
              <a:off x="5431496" y="4875464"/>
              <a:ext cx="490068" cy="732064"/>
            </a:xfrm>
            <a:prstGeom prst="line">
              <a:avLst/>
            </a:prstGeom>
            <a:ln w="19050">
              <a:solidFill>
                <a:schemeClr val="accent1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35805408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Break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3995936" y="2253238"/>
            <a:ext cx="5148064" cy="473576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SECTION BREAK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3995936" y="2726814"/>
            <a:ext cx="5148064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grpSp>
        <p:nvGrpSpPr>
          <p:cNvPr id="8" name="Group 7"/>
          <p:cNvGrpSpPr/>
          <p:nvPr userDrawn="1"/>
        </p:nvGrpSpPr>
        <p:grpSpPr>
          <a:xfrm>
            <a:off x="941932" y="1244876"/>
            <a:ext cx="2693964" cy="2636602"/>
            <a:chOff x="1619672" y="548680"/>
            <a:chExt cx="5904656" cy="5778928"/>
          </a:xfrm>
        </p:grpSpPr>
        <p:sp>
          <p:nvSpPr>
            <p:cNvPr id="9" name="Oval 8"/>
            <p:cNvSpPr/>
            <p:nvPr userDrawn="1"/>
          </p:nvSpPr>
          <p:spPr>
            <a:xfrm>
              <a:off x="2411760" y="1268760"/>
              <a:ext cx="4320480" cy="4320480"/>
            </a:xfrm>
            <a:prstGeom prst="ellipse">
              <a:avLst/>
            </a:prstGeom>
            <a:noFill/>
            <a:ln w="19050">
              <a:solidFill>
                <a:schemeClr val="accent1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/>
            </a:p>
          </p:txBody>
        </p:sp>
        <p:sp>
          <p:nvSpPr>
            <p:cNvPr id="12" name="Oval 11"/>
            <p:cNvSpPr/>
            <p:nvPr userDrawn="1"/>
          </p:nvSpPr>
          <p:spPr>
            <a:xfrm>
              <a:off x="2483768" y="1340768"/>
              <a:ext cx="4176464" cy="4176464"/>
            </a:xfrm>
            <a:prstGeom prst="ellipse">
              <a:avLst/>
            </a:prstGeom>
            <a:blipFill>
              <a:blip r:embed="rId3"/>
              <a:stretch>
                <a:fillRect/>
              </a:stretch>
            </a:blipFill>
            <a:ln w="19050">
              <a:solidFill>
                <a:schemeClr val="accent1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/>
            </a:p>
          </p:txBody>
        </p:sp>
        <p:cxnSp>
          <p:nvCxnSpPr>
            <p:cNvPr id="13" name="Straight Connector 12"/>
            <p:cNvCxnSpPr/>
            <p:nvPr userDrawn="1"/>
          </p:nvCxnSpPr>
          <p:spPr>
            <a:xfrm>
              <a:off x="4572000" y="548680"/>
              <a:ext cx="0" cy="720080"/>
            </a:xfrm>
            <a:prstGeom prst="line">
              <a:avLst/>
            </a:prstGeom>
            <a:ln w="19050">
              <a:solidFill>
                <a:schemeClr val="accent1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 userDrawn="1"/>
          </p:nvCxnSpPr>
          <p:spPr>
            <a:xfrm>
              <a:off x="4572000" y="5607528"/>
              <a:ext cx="0" cy="720080"/>
            </a:xfrm>
            <a:prstGeom prst="line">
              <a:avLst/>
            </a:prstGeom>
            <a:ln w="19050">
              <a:solidFill>
                <a:schemeClr val="accent1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 userDrawn="1"/>
          </p:nvCxnSpPr>
          <p:spPr>
            <a:xfrm>
              <a:off x="6732240" y="3429000"/>
              <a:ext cx="792088" cy="0"/>
            </a:xfrm>
            <a:prstGeom prst="line">
              <a:avLst/>
            </a:prstGeom>
            <a:ln w="19050">
              <a:solidFill>
                <a:schemeClr val="accent1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 userDrawn="1"/>
          </p:nvCxnSpPr>
          <p:spPr>
            <a:xfrm>
              <a:off x="1619672" y="3429000"/>
              <a:ext cx="792088" cy="0"/>
            </a:xfrm>
            <a:prstGeom prst="line">
              <a:avLst/>
            </a:prstGeom>
            <a:ln w="19050">
              <a:solidFill>
                <a:schemeClr val="accent1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 userDrawn="1"/>
          </p:nvCxnSpPr>
          <p:spPr>
            <a:xfrm flipV="1">
              <a:off x="6156176" y="2378312"/>
              <a:ext cx="792088" cy="330608"/>
            </a:xfrm>
            <a:prstGeom prst="line">
              <a:avLst/>
            </a:prstGeom>
            <a:ln w="19050">
              <a:solidFill>
                <a:schemeClr val="accent1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 userDrawn="1"/>
          </p:nvCxnSpPr>
          <p:spPr>
            <a:xfrm flipV="1">
              <a:off x="5431496" y="1124744"/>
              <a:ext cx="432048" cy="792088"/>
            </a:xfrm>
            <a:prstGeom prst="line">
              <a:avLst/>
            </a:prstGeom>
            <a:ln w="19050">
              <a:solidFill>
                <a:schemeClr val="accent1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 userDrawn="1"/>
          </p:nvCxnSpPr>
          <p:spPr>
            <a:xfrm>
              <a:off x="3094136" y="1131624"/>
              <a:ext cx="613768" cy="785208"/>
            </a:xfrm>
            <a:prstGeom prst="line">
              <a:avLst/>
            </a:prstGeom>
            <a:ln w="19050">
              <a:solidFill>
                <a:schemeClr val="accent1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 userDrawn="1"/>
          </p:nvCxnSpPr>
          <p:spPr>
            <a:xfrm>
              <a:off x="2195736" y="2090992"/>
              <a:ext cx="898400" cy="492240"/>
            </a:xfrm>
            <a:prstGeom prst="line">
              <a:avLst/>
            </a:prstGeom>
            <a:ln w="19050">
              <a:solidFill>
                <a:schemeClr val="accent1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 userDrawn="1"/>
          </p:nvCxnSpPr>
          <p:spPr>
            <a:xfrm flipV="1">
              <a:off x="3180984" y="4941168"/>
              <a:ext cx="526920" cy="576064"/>
            </a:xfrm>
            <a:prstGeom prst="line">
              <a:avLst/>
            </a:prstGeom>
            <a:ln w="19050">
              <a:solidFill>
                <a:schemeClr val="accent1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 userDrawn="1"/>
          </p:nvCxnSpPr>
          <p:spPr>
            <a:xfrm flipV="1">
              <a:off x="2456304" y="4329100"/>
              <a:ext cx="637832" cy="396044"/>
            </a:xfrm>
            <a:prstGeom prst="line">
              <a:avLst/>
            </a:prstGeom>
            <a:ln w="19050">
              <a:solidFill>
                <a:schemeClr val="accent1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 userDrawn="1"/>
          </p:nvCxnSpPr>
          <p:spPr>
            <a:xfrm>
              <a:off x="5979584" y="4142812"/>
              <a:ext cx="968680" cy="510324"/>
            </a:xfrm>
            <a:prstGeom prst="line">
              <a:avLst/>
            </a:prstGeom>
            <a:ln w="19050">
              <a:solidFill>
                <a:schemeClr val="accent1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 userDrawn="1"/>
          </p:nvCxnSpPr>
          <p:spPr>
            <a:xfrm>
              <a:off x="5431496" y="4875464"/>
              <a:ext cx="490068" cy="732064"/>
            </a:xfrm>
            <a:prstGeom prst="line">
              <a:avLst/>
            </a:prstGeom>
            <a:ln w="19050">
              <a:solidFill>
                <a:schemeClr val="accent1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7382354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asic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2064939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ection Break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3995936" y="2253238"/>
            <a:ext cx="5148064" cy="473576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SECTION BREAK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3995936" y="2726814"/>
            <a:ext cx="5148064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grpSp>
        <p:nvGrpSpPr>
          <p:cNvPr id="8" name="Group 7"/>
          <p:cNvGrpSpPr/>
          <p:nvPr userDrawn="1"/>
        </p:nvGrpSpPr>
        <p:grpSpPr>
          <a:xfrm>
            <a:off x="941932" y="1244876"/>
            <a:ext cx="2693964" cy="2636602"/>
            <a:chOff x="1619672" y="548680"/>
            <a:chExt cx="5904656" cy="5778928"/>
          </a:xfrm>
        </p:grpSpPr>
        <p:sp>
          <p:nvSpPr>
            <p:cNvPr id="9" name="Oval 8"/>
            <p:cNvSpPr/>
            <p:nvPr userDrawn="1"/>
          </p:nvSpPr>
          <p:spPr>
            <a:xfrm>
              <a:off x="2411760" y="1268760"/>
              <a:ext cx="4320480" cy="4320480"/>
            </a:xfrm>
            <a:prstGeom prst="ellipse">
              <a:avLst/>
            </a:prstGeom>
            <a:noFill/>
            <a:ln w="19050">
              <a:solidFill>
                <a:schemeClr val="accent1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/>
            </a:p>
          </p:txBody>
        </p:sp>
        <p:sp>
          <p:nvSpPr>
            <p:cNvPr id="12" name="Oval 11"/>
            <p:cNvSpPr/>
            <p:nvPr userDrawn="1"/>
          </p:nvSpPr>
          <p:spPr>
            <a:xfrm>
              <a:off x="2483768" y="1340768"/>
              <a:ext cx="4176464" cy="4176464"/>
            </a:xfrm>
            <a:prstGeom prst="ellipse">
              <a:avLst/>
            </a:prstGeom>
            <a:blipFill>
              <a:blip r:embed="rId3"/>
              <a:stretch>
                <a:fillRect/>
              </a:stretch>
            </a:blipFill>
            <a:ln w="19050">
              <a:solidFill>
                <a:schemeClr val="accent1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/>
            </a:p>
          </p:txBody>
        </p:sp>
        <p:cxnSp>
          <p:nvCxnSpPr>
            <p:cNvPr id="13" name="Straight Connector 12"/>
            <p:cNvCxnSpPr/>
            <p:nvPr userDrawn="1"/>
          </p:nvCxnSpPr>
          <p:spPr>
            <a:xfrm>
              <a:off x="4572000" y="548680"/>
              <a:ext cx="0" cy="720080"/>
            </a:xfrm>
            <a:prstGeom prst="line">
              <a:avLst/>
            </a:prstGeom>
            <a:ln w="19050">
              <a:solidFill>
                <a:schemeClr val="accent1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 userDrawn="1"/>
          </p:nvCxnSpPr>
          <p:spPr>
            <a:xfrm>
              <a:off x="4572000" y="5607528"/>
              <a:ext cx="0" cy="720080"/>
            </a:xfrm>
            <a:prstGeom prst="line">
              <a:avLst/>
            </a:prstGeom>
            <a:ln w="19050">
              <a:solidFill>
                <a:schemeClr val="accent1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 userDrawn="1"/>
          </p:nvCxnSpPr>
          <p:spPr>
            <a:xfrm>
              <a:off x="6732240" y="3429000"/>
              <a:ext cx="792088" cy="0"/>
            </a:xfrm>
            <a:prstGeom prst="line">
              <a:avLst/>
            </a:prstGeom>
            <a:ln w="19050">
              <a:solidFill>
                <a:schemeClr val="accent1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 userDrawn="1"/>
          </p:nvCxnSpPr>
          <p:spPr>
            <a:xfrm>
              <a:off x="1619672" y="3429000"/>
              <a:ext cx="792088" cy="0"/>
            </a:xfrm>
            <a:prstGeom prst="line">
              <a:avLst/>
            </a:prstGeom>
            <a:ln w="19050">
              <a:solidFill>
                <a:schemeClr val="accent1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 userDrawn="1"/>
          </p:nvCxnSpPr>
          <p:spPr>
            <a:xfrm flipV="1">
              <a:off x="6156176" y="2378312"/>
              <a:ext cx="792088" cy="330608"/>
            </a:xfrm>
            <a:prstGeom prst="line">
              <a:avLst/>
            </a:prstGeom>
            <a:ln w="19050">
              <a:solidFill>
                <a:schemeClr val="accent1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 userDrawn="1"/>
          </p:nvCxnSpPr>
          <p:spPr>
            <a:xfrm flipV="1">
              <a:off x="5431496" y="1124744"/>
              <a:ext cx="432048" cy="792088"/>
            </a:xfrm>
            <a:prstGeom prst="line">
              <a:avLst/>
            </a:prstGeom>
            <a:ln w="19050">
              <a:solidFill>
                <a:schemeClr val="accent1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 userDrawn="1"/>
          </p:nvCxnSpPr>
          <p:spPr>
            <a:xfrm>
              <a:off x="3094136" y="1131624"/>
              <a:ext cx="613768" cy="785208"/>
            </a:xfrm>
            <a:prstGeom prst="line">
              <a:avLst/>
            </a:prstGeom>
            <a:ln w="19050">
              <a:solidFill>
                <a:schemeClr val="accent1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 userDrawn="1"/>
          </p:nvCxnSpPr>
          <p:spPr>
            <a:xfrm>
              <a:off x="2195736" y="2090992"/>
              <a:ext cx="898400" cy="492240"/>
            </a:xfrm>
            <a:prstGeom prst="line">
              <a:avLst/>
            </a:prstGeom>
            <a:ln w="19050">
              <a:solidFill>
                <a:schemeClr val="accent1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 userDrawn="1"/>
          </p:nvCxnSpPr>
          <p:spPr>
            <a:xfrm flipV="1">
              <a:off x="3180984" y="4941168"/>
              <a:ext cx="526920" cy="576064"/>
            </a:xfrm>
            <a:prstGeom prst="line">
              <a:avLst/>
            </a:prstGeom>
            <a:ln w="19050">
              <a:solidFill>
                <a:schemeClr val="accent1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 userDrawn="1"/>
          </p:nvCxnSpPr>
          <p:spPr>
            <a:xfrm flipV="1">
              <a:off x="2456304" y="4329100"/>
              <a:ext cx="637832" cy="396044"/>
            </a:xfrm>
            <a:prstGeom prst="line">
              <a:avLst/>
            </a:prstGeom>
            <a:ln w="19050">
              <a:solidFill>
                <a:schemeClr val="accent1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 userDrawn="1"/>
          </p:nvCxnSpPr>
          <p:spPr>
            <a:xfrm>
              <a:off x="5979584" y="4142812"/>
              <a:ext cx="968680" cy="510324"/>
            </a:xfrm>
            <a:prstGeom prst="line">
              <a:avLst/>
            </a:prstGeom>
            <a:ln w="19050">
              <a:solidFill>
                <a:schemeClr val="accent1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 userDrawn="1"/>
          </p:nvCxnSpPr>
          <p:spPr>
            <a:xfrm>
              <a:off x="5431496" y="4875464"/>
              <a:ext cx="490068" cy="732064"/>
            </a:xfrm>
            <a:prstGeom prst="line">
              <a:avLst/>
            </a:prstGeom>
            <a:ln w="19050">
              <a:solidFill>
                <a:schemeClr val="accent1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0530322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757120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sic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3129044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Basic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28275442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asic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467544" y="195486"/>
            <a:ext cx="8424936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467544" y="771550"/>
            <a:ext cx="8424936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33106520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asic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062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</p:spTree>
    <p:extLst>
      <p:ext uri="{BB962C8B-B14F-4D97-AF65-F5344CB8AC3E}">
        <p14:creationId xmlns:p14="http://schemas.microsoft.com/office/powerpoint/2010/main" val="7038179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7.xml"/><Relationship Id="rId18" Type="http://schemas.openxmlformats.org/officeDocument/2006/relationships/slideLayout" Target="../slideLayouts/slideLayout2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21.xml"/><Relationship Id="rId2" Type="http://schemas.openxmlformats.org/officeDocument/2006/relationships/slideLayout" Target="../slideLayouts/slideLayout6.xml"/><Relationship Id="rId16" Type="http://schemas.openxmlformats.org/officeDocument/2006/relationships/slideLayout" Target="../slideLayouts/slideLayout20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5.xml"/><Relationship Id="rId5" Type="http://schemas.openxmlformats.org/officeDocument/2006/relationships/slideLayout" Target="../slideLayouts/slideLayout9.xml"/><Relationship Id="rId15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14.xml"/><Relationship Id="rId19" Type="http://schemas.openxmlformats.org/officeDocument/2006/relationships/theme" Target="../theme/theme2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8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2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66830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74" r:id="rId3"/>
    <p:sldLayoutId id="2147483675" r:id="rId4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75555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2" r:id="rId2"/>
    <p:sldLayoutId id="2147483663" r:id="rId3"/>
    <p:sldLayoutId id="2147483660" r:id="rId4"/>
    <p:sldLayoutId id="2147483661" r:id="rId5"/>
    <p:sldLayoutId id="2147483662" r:id="rId6"/>
    <p:sldLayoutId id="2147483664" r:id="rId7"/>
    <p:sldLayoutId id="2147483655" r:id="rId8"/>
    <p:sldLayoutId id="2147483665" r:id="rId9"/>
    <p:sldLayoutId id="2147483666" r:id="rId10"/>
    <p:sldLayoutId id="2147483667" r:id="rId11"/>
    <p:sldLayoutId id="2147483668" r:id="rId12"/>
    <p:sldLayoutId id="2147483669" r:id="rId13"/>
    <p:sldLayoutId id="2147483673" r:id="rId14"/>
    <p:sldLayoutId id="2147483672" r:id="rId15"/>
    <p:sldLayoutId id="2147483671" r:id="rId16"/>
    <p:sldLayoutId id="2147483656" r:id="rId17"/>
    <p:sldLayoutId id="2147483676" r:id="rId18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54710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9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8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8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8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8.jpe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8.jpe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8.jpe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8.jpe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8.jpe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8.jpe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8.jpeg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467544" y="699542"/>
            <a:ext cx="8136904" cy="29854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h-TH" sz="4400" b="1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lyUPC" pitchFamily="34" charset="-34"/>
                <a:cs typeface="LilyUPC" pitchFamily="34" charset="-34"/>
              </a:rPr>
              <a:t>การประชุม</a:t>
            </a:r>
          </a:p>
          <a:p>
            <a:pPr algn="ctr"/>
            <a:r>
              <a:rPr lang="th-TH" sz="4400" b="1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lyUPC" pitchFamily="34" charset="-34"/>
                <a:cs typeface="LilyUPC" pitchFamily="34" charset="-34"/>
              </a:rPr>
              <a:t>คณะทำงานจัดวางระบบการควบคุมภายใน ส.ป.ก. </a:t>
            </a:r>
            <a:endParaRPr lang="th-TH" sz="4400" b="1" dirty="0">
              <a:solidFill>
                <a:schemeClr val="bg2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LilyUPC" pitchFamily="34" charset="-34"/>
              <a:cs typeface="LilyUPC" pitchFamily="34" charset="-34"/>
            </a:endParaRPr>
          </a:p>
          <a:p>
            <a:pPr algn="ctr"/>
            <a:r>
              <a:rPr lang="th-TH" sz="4400" b="1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lyUPC" pitchFamily="34" charset="-34"/>
                <a:cs typeface="LilyUPC" pitchFamily="34" charset="-34"/>
              </a:rPr>
              <a:t>ครั้งที่ 1/2561</a:t>
            </a:r>
          </a:p>
          <a:p>
            <a:pPr algn="ctr"/>
            <a:r>
              <a:rPr lang="th-TH" sz="2800" dirty="0" smtClean="0">
                <a:solidFill>
                  <a:schemeClr val="bg2">
                    <a:lumMod val="25000"/>
                  </a:schemeClr>
                </a:solidFill>
                <a:latin typeface="LilyUPC" pitchFamily="34" charset="-34"/>
                <a:cs typeface="LilyUPC" pitchFamily="34" charset="-34"/>
              </a:rPr>
              <a:t>28 มีนาคม 2561 เวลา 9.00 – 12.00 น.</a:t>
            </a:r>
          </a:p>
          <a:p>
            <a:pPr algn="ctr"/>
            <a:r>
              <a:rPr lang="th-TH" sz="2800" dirty="0" smtClean="0">
                <a:solidFill>
                  <a:schemeClr val="bg2">
                    <a:lumMod val="25000"/>
                  </a:schemeClr>
                </a:solidFill>
                <a:latin typeface="LilyUPC" pitchFamily="34" charset="-34"/>
                <a:cs typeface="LilyUPC" pitchFamily="34" charset="-34"/>
              </a:rPr>
              <a:t>ณ ห้องประชุมสุทธิพร จีระพันธุ ส.ป.ก. 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6588224" y="4515966"/>
            <a:ext cx="2448272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th-TH" altLang="ko-KR" sz="2400" b="1" dirty="0" smtClean="0">
                <a:solidFill>
                  <a:schemeClr val="bg1">
                    <a:lumMod val="50000"/>
                  </a:schemeClr>
                </a:solidFill>
                <a:latin typeface="LilyUPC" pitchFamily="34" charset="-34"/>
                <a:cs typeface="LilyUPC" pitchFamily="34" charset="-34"/>
              </a:rPr>
              <a:t>กลุ่มพัฒนาระบบบริหาร</a:t>
            </a:r>
            <a:endParaRPr lang="en-US" altLang="ko-KR" sz="2400" b="1" dirty="0">
              <a:solidFill>
                <a:schemeClr val="bg1">
                  <a:lumMod val="50000"/>
                </a:schemeClr>
              </a:solidFill>
              <a:latin typeface="LilyUPC" pitchFamily="34" charset="-34"/>
              <a:cs typeface="LilyUPC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2971841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339502"/>
            <a:ext cx="8888492" cy="44832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23011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unded Rectangle 8"/>
          <p:cNvSpPr/>
          <p:nvPr/>
        </p:nvSpPr>
        <p:spPr>
          <a:xfrm>
            <a:off x="107504" y="118177"/>
            <a:ext cx="8928992" cy="4973853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000">
              <a:latin typeface="LilyUPC" pitchFamily="34" charset="-34"/>
              <a:cs typeface="LilyUPC" pitchFamily="34" charset="-34"/>
            </a:endParaRPr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3063822" y="349510"/>
            <a:ext cx="3016356" cy="480131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indent="92075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92075" algn="l"/>
                <a:tab pos="2636838" algn="ctr"/>
                <a:tab pos="5273675" algn="r"/>
              </a:tabLst>
            </a:pPr>
            <a:r>
              <a:rPr lang="th-TH" sz="1800" b="1" dirty="0" smtClean="0">
                <a:solidFill>
                  <a:sysClr val="windowText" lastClr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  <a:sym typeface="Wingdings" pitchFamily="2" charset="2"/>
              </a:rPr>
              <a:t>แบบ </a:t>
            </a:r>
            <a:r>
              <a:rPr lang="en-US" sz="1800" b="1" dirty="0" smtClean="0">
                <a:solidFill>
                  <a:sysClr val="windowText" lastClr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  <a:sym typeface="Wingdings" pitchFamily="2" charset="2"/>
              </a:rPr>
              <a:t>IC-</a:t>
            </a:r>
            <a:r>
              <a:rPr lang="th-TH" sz="1800" b="1" dirty="0" smtClean="0">
                <a:solidFill>
                  <a:sysClr val="windowText" lastClr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  <a:sym typeface="Wingdings" pitchFamily="2" charset="2"/>
              </a:rPr>
              <a:t>5 แผนภูมิความเสี่ยง</a:t>
            </a:r>
            <a:endParaRPr lang="th-TH" sz="1050" b="1" dirty="0">
              <a:solidFill>
                <a:sysClr val="windowText" lastClr="000000"/>
              </a:solidFill>
              <a:latin typeface="Times New Roman" panose="02020603050405020304" pitchFamily="18" charset="0"/>
              <a:ea typeface="Times New Roman" pitchFamily="18" charset="0"/>
              <a:cs typeface="TH SarabunPSK" pitchFamily="34" charset="-34"/>
              <a:sym typeface="Wingdings"/>
            </a:endParaRPr>
          </a:p>
        </p:txBody>
      </p:sp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8175" y="1069892"/>
            <a:ext cx="7867650" cy="3400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7" name="ลูกศรโค้งลง 11"/>
          <p:cNvSpPr/>
          <p:nvPr/>
        </p:nvSpPr>
        <p:spPr>
          <a:xfrm rot="20524608">
            <a:off x="6522320" y="1220567"/>
            <a:ext cx="645988" cy="241553"/>
          </a:xfrm>
          <a:prstGeom prst="curvedDownArrow">
            <a:avLst>
              <a:gd name="adj1" fmla="val 0"/>
              <a:gd name="adj2" fmla="val 71608"/>
              <a:gd name="adj3" fmla="val 49935"/>
            </a:avLst>
          </a:prstGeom>
          <a:solidFill>
            <a:srgbClr val="000099"/>
          </a:solidFill>
          <a:ln>
            <a:solidFill>
              <a:srgbClr val="0000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>
              <a:solidFill>
                <a:schemeClr val="tx1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643702" y="2484352"/>
            <a:ext cx="1643074" cy="1200329"/>
          </a:xfrm>
          <a:prstGeom prst="rect">
            <a:avLst/>
          </a:prstGeom>
          <a:ln>
            <a:solidFill>
              <a:srgbClr val="000099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th-TH" sz="1800" b="1" dirty="0" smtClean="0">
                <a:solidFill>
                  <a:srgbClr val="C00000"/>
                </a:solidFill>
                <a:latin typeface="TH Fah kwang" pitchFamily="2" charset="-34"/>
                <a:cs typeface="TH Fah kwang" pitchFamily="2" charset="-34"/>
              </a:rPr>
              <a:t>ถ้า</a:t>
            </a:r>
            <a:r>
              <a:rPr lang="th-TH" sz="1800" b="1" dirty="0" smtClean="0">
                <a:solidFill>
                  <a:srgbClr val="C00000"/>
                </a:solidFill>
                <a:latin typeface="TH Fah kwang" pitchFamily="2" charset="-34"/>
                <a:cs typeface="TH Fah kwang" pitchFamily="2" charset="-34"/>
              </a:rPr>
              <a:t>ผลคะแนน</a:t>
            </a:r>
            <a:r>
              <a:rPr lang="th-TH" sz="1800" b="1" dirty="0" smtClean="0">
                <a:solidFill>
                  <a:srgbClr val="C00000"/>
                </a:solidFill>
                <a:latin typeface="TH Fah kwang" pitchFamily="2" charset="-34"/>
                <a:cs typeface="TH Fah kwang" pitchFamily="2" charset="-34"/>
              </a:rPr>
              <a:t>เท่ากับ</a:t>
            </a:r>
            <a:r>
              <a:rPr lang="en-US" sz="1800" b="1" dirty="0" smtClean="0">
                <a:solidFill>
                  <a:srgbClr val="C00000"/>
                </a:solidFill>
                <a:latin typeface="TH Fah kwang" pitchFamily="2" charset="-34"/>
                <a:cs typeface="TH Fah kwang" pitchFamily="2" charset="-34"/>
              </a:rPr>
              <a:t> 16 – 25 </a:t>
            </a:r>
            <a:r>
              <a:rPr lang="th-TH" sz="1800" b="1" u="sng" dirty="0" smtClean="0">
                <a:solidFill>
                  <a:srgbClr val="C00000"/>
                </a:solidFill>
                <a:latin typeface="TH Fah kwang" pitchFamily="2" charset="-34"/>
                <a:cs typeface="TH Fah kwang" pitchFamily="2" charset="-34"/>
              </a:rPr>
              <a:t>ให้นำมา</a:t>
            </a:r>
            <a:r>
              <a:rPr lang="th-TH" sz="1800" b="1" u="sng" dirty="0" smtClean="0">
                <a:solidFill>
                  <a:srgbClr val="C00000"/>
                </a:solidFill>
                <a:latin typeface="TH Fah kwang" pitchFamily="2" charset="-34"/>
                <a:cs typeface="TH Fah kwang" pitchFamily="2" charset="-34"/>
              </a:rPr>
              <a:t>จัดทำแผน</a:t>
            </a:r>
            <a:r>
              <a:rPr lang="th-TH" sz="1800" b="1" u="sng" dirty="0" smtClean="0">
                <a:solidFill>
                  <a:srgbClr val="C00000"/>
                </a:solidFill>
                <a:latin typeface="TH Fah kwang" pitchFamily="2" charset="-34"/>
                <a:cs typeface="TH Fah kwang" pitchFamily="2" charset="-34"/>
              </a:rPr>
              <a:t>ควบคุมภายใน</a:t>
            </a:r>
            <a:endParaRPr lang="th-TH" sz="1800" b="1" u="sng" dirty="0">
              <a:solidFill>
                <a:srgbClr val="C00000"/>
              </a:solidFill>
              <a:latin typeface="TH Fah kwang" pitchFamily="2" charset="-34"/>
              <a:cs typeface="TH Fah kwang" pitchFamily="2" charset="-34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857488" y="3984550"/>
            <a:ext cx="2714644" cy="437043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th-TH" sz="1600" b="1" dirty="0" smtClean="0">
                <a:latin typeface="Times New Roman" pitchFamily="18" charset="0"/>
                <a:cs typeface="Times New Roman" pitchFamily="18" charset="0"/>
              </a:rPr>
              <a:t>โอกาสที่จะเกิดความเสียหาย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 (L)</a:t>
            </a:r>
            <a:endParaRPr lang="th-TH" sz="1600" b="1" dirty="0">
              <a:latin typeface="Times New Roman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 rot="16200000">
            <a:off x="-289992" y="2408707"/>
            <a:ext cx="2714644" cy="437043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th-TH" sz="1600" b="1" dirty="0" smtClean="0">
                <a:latin typeface="Times New Roman" pitchFamily="18" charset="0"/>
                <a:cs typeface="Times New Roman" pitchFamily="18" charset="0"/>
              </a:rPr>
              <a:t>ความรุนแรงของผลกระทบ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 (I)</a:t>
            </a:r>
            <a:endParaRPr lang="th-TH" sz="1600" b="1" dirty="0">
              <a:latin typeface="Times New Roman" pitchFamily="18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143504" y="1984286"/>
            <a:ext cx="428628" cy="33855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16</a:t>
            </a:r>
            <a:endParaRPr lang="th-TH" sz="1600" b="1" dirty="0">
              <a:latin typeface="Times New Roman" pitchFamily="18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143504" y="1555658"/>
            <a:ext cx="428628" cy="33855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20</a:t>
            </a:r>
            <a:endParaRPr lang="th-TH" sz="1600" b="1" dirty="0">
              <a:latin typeface="Times New Roman" pitchFamily="18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6143636" y="2002922"/>
            <a:ext cx="428628" cy="33855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20</a:t>
            </a:r>
            <a:endParaRPr lang="th-TH" sz="1600" b="1" dirty="0">
              <a:latin typeface="Times New Roman" pitchFamily="18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6143636" y="1555658"/>
            <a:ext cx="428628" cy="33855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25</a:t>
            </a:r>
            <a:endParaRPr lang="th-TH" sz="1600" b="1" dirty="0">
              <a:latin typeface="Times New Roman" pitchFamily="18" charset="0"/>
            </a:endParaRPr>
          </a:p>
        </p:txBody>
      </p:sp>
      <p:sp>
        <p:nvSpPr>
          <p:cNvPr id="25" name="วงรี 19"/>
          <p:cNvSpPr/>
          <p:nvPr/>
        </p:nvSpPr>
        <p:spPr>
          <a:xfrm>
            <a:off x="5000628" y="1269906"/>
            <a:ext cx="1714512" cy="1214446"/>
          </a:xfrm>
          <a:prstGeom prst="ellipse">
            <a:avLst/>
          </a:prstGeom>
          <a:noFill/>
          <a:ln>
            <a:solidFill>
              <a:srgbClr val="000099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26" name="ลูกศรโค้งลง 20"/>
          <p:cNvSpPr/>
          <p:nvPr/>
        </p:nvSpPr>
        <p:spPr>
          <a:xfrm rot="14907697" flipH="1">
            <a:off x="5632545" y="2747902"/>
            <a:ext cx="1166335" cy="613502"/>
          </a:xfrm>
          <a:prstGeom prst="curvedDownArrow">
            <a:avLst>
              <a:gd name="adj1" fmla="val 0"/>
              <a:gd name="adj2" fmla="val 37736"/>
              <a:gd name="adj3" fmla="val 49935"/>
            </a:avLst>
          </a:prstGeom>
          <a:solidFill>
            <a:srgbClr val="000099"/>
          </a:solidFill>
          <a:ln>
            <a:solidFill>
              <a:srgbClr val="0000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1943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1403648" y="1359121"/>
            <a:ext cx="7378615" cy="1074366"/>
            <a:chOff x="699901" y="1635614"/>
            <a:chExt cx="8372190" cy="1687090"/>
          </a:xfrm>
        </p:grpSpPr>
        <p:sp>
          <p:nvSpPr>
            <p:cNvPr id="5" name="Right Arrow Callout 4"/>
            <p:cNvSpPr/>
            <p:nvPr/>
          </p:nvSpPr>
          <p:spPr>
            <a:xfrm>
              <a:off x="6685195" y="1635614"/>
              <a:ext cx="2386896" cy="1687090"/>
            </a:xfrm>
            <a:prstGeom prst="rightArrowCallout">
              <a:avLst>
                <a:gd name="adj1" fmla="val 30293"/>
                <a:gd name="adj2" fmla="val 25630"/>
                <a:gd name="adj3" fmla="val 24276"/>
                <a:gd name="adj4" fmla="val 73909"/>
              </a:avLst>
            </a:prstGeom>
            <a:gradFill flip="none" rotWithShape="1">
              <a:gsLst>
                <a:gs pos="0">
                  <a:schemeClr val="bg1">
                    <a:lumMod val="97000"/>
                  </a:schemeClr>
                </a:gs>
                <a:gs pos="100000">
                  <a:schemeClr val="bg1"/>
                </a:gs>
              </a:gsLst>
              <a:lin ang="10800000" scaled="0"/>
              <a:tileRect/>
            </a:gradFill>
            <a:ln w="50800">
              <a:solidFill>
                <a:schemeClr val="accent4"/>
              </a:solidFill>
            </a:ln>
            <a:effectLst>
              <a:outerShdw blurRad="25400" dist="25400" algn="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" name="Right Arrow Callout 5"/>
            <p:cNvSpPr/>
            <p:nvPr/>
          </p:nvSpPr>
          <p:spPr>
            <a:xfrm>
              <a:off x="4690097" y="1635615"/>
              <a:ext cx="2386897" cy="1687089"/>
            </a:xfrm>
            <a:prstGeom prst="rightArrowCallout">
              <a:avLst>
                <a:gd name="adj1" fmla="val 30293"/>
                <a:gd name="adj2" fmla="val 25630"/>
                <a:gd name="adj3" fmla="val 24276"/>
                <a:gd name="adj4" fmla="val 73909"/>
              </a:avLst>
            </a:prstGeom>
            <a:gradFill flip="none" rotWithShape="1">
              <a:gsLst>
                <a:gs pos="0">
                  <a:schemeClr val="bg1">
                    <a:lumMod val="97000"/>
                  </a:schemeClr>
                </a:gs>
                <a:gs pos="100000">
                  <a:schemeClr val="bg1"/>
                </a:gs>
              </a:gsLst>
              <a:lin ang="10800000" scaled="0"/>
              <a:tileRect/>
            </a:gradFill>
            <a:ln w="50800">
              <a:solidFill>
                <a:schemeClr val="accent3"/>
              </a:solidFill>
            </a:ln>
            <a:effectLst>
              <a:outerShdw blurRad="25400" dist="25400" algn="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" name="Right Arrow Callout 6"/>
            <p:cNvSpPr/>
            <p:nvPr/>
          </p:nvSpPr>
          <p:spPr>
            <a:xfrm>
              <a:off x="2694999" y="1635614"/>
              <a:ext cx="2386897" cy="1687090"/>
            </a:xfrm>
            <a:prstGeom prst="rightArrowCallout">
              <a:avLst>
                <a:gd name="adj1" fmla="val 30293"/>
                <a:gd name="adj2" fmla="val 25630"/>
                <a:gd name="adj3" fmla="val 24276"/>
                <a:gd name="adj4" fmla="val 73909"/>
              </a:avLst>
            </a:prstGeom>
            <a:gradFill flip="none" rotWithShape="1">
              <a:gsLst>
                <a:gs pos="0">
                  <a:schemeClr val="bg1">
                    <a:lumMod val="97000"/>
                  </a:schemeClr>
                </a:gs>
                <a:gs pos="100000">
                  <a:schemeClr val="bg1"/>
                </a:gs>
              </a:gsLst>
              <a:lin ang="10800000" scaled="0"/>
              <a:tileRect/>
            </a:gradFill>
            <a:ln w="50800">
              <a:solidFill>
                <a:schemeClr val="accent2"/>
              </a:solidFill>
            </a:ln>
            <a:effectLst>
              <a:outerShdw blurRad="25400" dist="25400" algn="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" name="Right Arrow Callout 7"/>
            <p:cNvSpPr/>
            <p:nvPr/>
          </p:nvSpPr>
          <p:spPr>
            <a:xfrm>
              <a:off x="699901" y="1635614"/>
              <a:ext cx="2386897" cy="1687090"/>
            </a:xfrm>
            <a:prstGeom prst="rightArrowCallout">
              <a:avLst>
                <a:gd name="adj1" fmla="val 30293"/>
                <a:gd name="adj2" fmla="val 25630"/>
                <a:gd name="adj3" fmla="val 24276"/>
                <a:gd name="adj4" fmla="val 73909"/>
              </a:avLst>
            </a:prstGeom>
            <a:gradFill flip="none" rotWithShape="1">
              <a:gsLst>
                <a:gs pos="0">
                  <a:schemeClr val="bg1">
                    <a:lumMod val="97000"/>
                  </a:schemeClr>
                </a:gs>
                <a:gs pos="100000">
                  <a:schemeClr val="bg1"/>
                </a:gs>
              </a:gsLst>
              <a:lin ang="10800000" scaled="0"/>
              <a:tileRect/>
            </a:gradFill>
            <a:ln w="50800">
              <a:solidFill>
                <a:schemeClr val="accent1"/>
              </a:solidFill>
            </a:ln>
            <a:effectLst>
              <a:outerShdw blurRad="25400" dist="25400" algn="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29" name="Rectangle 28"/>
          <p:cNvSpPr/>
          <p:nvPr/>
        </p:nvSpPr>
        <p:spPr>
          <a:xfrm>
            <a:off x="1511961" y="1570759"/>
            <a:ext cx="133184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th-TH" dirty="0">
                <a:latin typeface="LilyUPC" pitchFamily="34" charset="-34"/>
                <a:cs typeface="LilyUPC" pitchFamily="34" charset="-34"/>
              </a:rPr>
              <a:t>ความเสี่ยงที่เกิดขึ้นจากภารกิจหลัก/รอง</a:t>
            </a:r>
            <a:endParaRPr lang="th-TH" dirty="0">
              <a:latin typeface="LilyUPC" pitchFamily="34" charset="-34"/>
              <a:cs typeface="LilyUPC" pitchFamily="34" charset="-34"/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3347864" y="1569391"/>
            <a:ext cx="140877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th-TH" dirty="0">
                <a:latin typeface="LilyUPC" pitchFamily="34" charset="-34"/>
                <a:cs typeface="LilyUPC" pitchFamily="34" charset="-34"/>
              </a:rPr>
              <a:t>ประเมินความเสี่ยง </a:t>
            </a:r>
          </a:p>
          <a:p>
            <a:pPr algn="ctr"/>
            <a:r>
              <a:rPr lang="th-TH" dirty="0" smtClean="0">
                <a:latin typeface="LilyUPC" pitchFamily="34" charset="-34"/>
                <a:cs typeface="LilyUPC" pitchFamily="34" charset="-34"/>
              </a:rPr>
              <a:t>(</a:t>
            </a:r>
            <a:r>
              <a:rPr lang="en-US" dirty="0" smtClean="0">
                <a:latin typeface="LilyUPC" pitchFamily="34" charset="-34"/>
                <a:cs typeface="LilyUPC" pitchFamily="34" charset="-34"/>
              </a:rPr>
              <a:t>Risk </a:t>
            </a:r>
          </a:p>
          <a:p>
            <a:pPr algn="ctr"/>
            <a:r>
              <a:rPr lang="en-US" dirty="0" smtClean="0">
                <a:latin typeface="LilyUPC" pitchFamily="34" charset="-34"/>
                <a:cs typeface="LilyUPC" pitchFamily="34" charset="-34"/>
              </a:rPr>
              <a:t>Assessment</a:t>
            </a:r>
            <a:r>
              <a:rPr lang="th-TH" dirty="0">
                <a:latin typeface="LilyUPC" pitchFamily="34" charset="-34"/>
                <a:cs typeface="LilyUPC" pitchFamily="34" charset="-34"/>
              </a:rPr>
              <a:t>)</a:t>
            </a:r>
            <a:endParaRPr lang="th-TH" dirty="0">
              <a:latin typeface="LilyUPC" pitchFamily="34" charset="-34"/>
              <a:cs typeface="LilyUPC" pitchFamily="34" charset="-34"/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5194970" y="1425375"/>
            <a:ext cx="117723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th-TH" dirty="0">
                <a:latin typeface="LilyUPC" pitchFamily="34" charset="-34"/>
                <a:cs typeface="LilyUPC" pitchFamily="34" charset="-34"/>
              </a:rPr>
              <a:t>วิเคราะห์ความเสี่ยง</a:t>
            </a:r>
          </a:p>
          <a:p>
            <a:pPr algn="ctr"/>
            <a:r>
              <a:rPr lang="th-TH" dirty="0">
                <a:latin typeface="LilyUPC" pitchFamily="34" charset="-34"/>
                <a:cs typeface="LilyUPC" pitchFamily="34" charset="-34"/>
              </a:rPr>
              <a:t>(โอกาส/ผลกระทบ)</a:t>
            </a:r>
            <a:endParaRPr lang="th-TH" dirty="0">
              <a:latin typeface="LilyUPC" pitchFamily="34" charset="-34"/>
              <a:cs typeface="LilyUPC" pitchFamily="34" charset="-34"/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6876256" y="1281359"/>
            <a:ext cx="144016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th-TH" dirty="0">
                <a:latin typeface="LilyUPC" pitchFamily="34" charset="-34"/>
                <a:cs typeface="LilyUPC" pitchFamily="34" charset="-34"/>
              </a:rPr>
              <a:t>กิจกรรม</a:t>
            </a:r>
            <a:r>
              <a:rPr lang="th-TH" dirty="0" smtClean="0">
                <a:latin typeface="LilyUPC" pitchFamily="34" charset="-34"/>
                <a:cs typeface="LilyUPC" pitchFamily="34" charset="-34"/>
              </a:rPr>
              <a:t>ควบคุม</a:t>
            </a:r>
            <a:endParaRPr lang="en-US" dirty="0" smtClean="0">
              <a:latin typeface="LilyUPC" pitchFamily="34" charset="-34"/>
              <a:cs typeface="LilyUPC" pitchFamily="34" charset="-34"/>
            </a:endParaRPr>
          </a:p>
          <a:p>
            <a:pPr algn="ctr"/>
            <a:r>
              <a:rPr lang="th-TH" dirty="0" smtClean="0">
                <a:latin typeface="LilyUPC" pitchFamily="34" charset="-34"/>
                <a:cs typeface="LilyUPC" pitchFamily="34" charset="-34"/>
              </a:rPr>
              <a:t>ความ</a:t>
            </a:r>
            <a:r>
              <a:rPr lang="th-TH" dirty="0">
                <a:latin typeface="LilyUPC" pitchFamily="34" charset="-34"/>
                <a:cs typeface="LilyUPC" pitchFamily="34" charset="-34"/>
              </a:rPr>
              <a:t>เสี่ยง</a:t>
            </a:r>
          </a:p>
          <a:p>
            <a:pPr algn="ctr"/>
            <a:r>
              <a:rPr lang="th-TH" dirty="0">
                <a:latin typeface="LilyUPC" pitchFamily="34" charset="-34"/>
                <a:cs typeface="LilyUPC" pitchFamily="34" charset="-34"/>
              </a:rPr>
              <a:t>(ยอมรับ</a:t>
            </a:r>
            <a:r>
              <a:rPr lang="th-TH" dirty="0" smtClean="0">
                <a:latin typeface="LilyUPC" pitchFamily="34" charset="-34"/>
                <a:cs typeface="LilyUPC" pitchFamily="34" charset="-34"/>
              </a:rPr>
              <a:t>/ควบคุม/</a:t>
            </a:r>
            <a:r>
              <a:rPr lang="en-US" dirty="0" smtClean="0">
                <a:latin typeface="LilyUPC" pitchFamily="34" charset="-34"/>
                <a:cs typeface="LilyUPC" pitchFamily="34" charset="-34"/>
              </a:rPr>
              <a:t> </a:t>
            </a:r>
            <a:r>
              <a:rPr lang="th-TH" dirty="0" smtClean="0">
                <a:latin typeface="LilyUPC" pitchFamily="34" charset="-34"/>
                <a:cs typeface="LilyUPC" pitchFamily="34" charset="-34"/>
              </a:rPr>
              <a:t>ถ่าย</a:t>
            </a:r>
            <a:r>
              <a:rPr lang="th-TH" dirty="0">
                <a:latin typeface="LilyUPC" pitchFamily="34" charset="-34"/>
                <a:cs typeface="LilyUPC" pitchFamily="34" charset="-34"/>
              </a:rPr>
              <a:t>โอน/หลีกเลี่ยง)</a:t>
            </a:r>
            <a:endParaRPr lang="th-TH" dirty="0">
              <a:latin typeface="LilyUPC" pitchFamily="34" charset="-34"/>
              <a:cs typeface="LilyUPC" pitchFamily="34" charset="-34"/>
            </a:endParaRPr>
          </a:p>
        </p:txBody>
      </p:sp>
      <p:grpSp>
        <p:nvGrpSpPr>
          <p:cNvPr id="33" name="Group 32"/>
          <p:cNvGrpSpPr/>
          <p:nvPr/>
        </p:nvGrpSpPr>
        <p:grpSpPr>
          <a:xfrm rot="10800000">
            <a:off x="1576298" y="3081559"/>
            <a:ext cx="7378615" cy="1074366"/>
            <a:chOff x="699901" y="1635614"/>
            <a:chExt cx="8372190" cy="1687090"/>
          </a:xfrm>
        </p:grpSpPr>
        <p:sp>
          <p:nvSpPr>
            <p:cNvPr id="34" name="Right Arrow Callout 33"/>
            <p:cNvSpPr/>
            <p:nvPr/>
          </p:nvSpPr>
          <p:spPr>
            <a:xfrm>
              <a:off x="6685195" y="1635614"/>
              <a:ext cx="2386896" cy="1687090"/>
            </a:xfrm>
            <a:prstGeom prst="rightArrowCallout">
              <a:avLst>
                <a:gd name="adj1" fmla="val 30293"/>
                <a:gd name="adj2" fmla="val 25630"/>
                <a:gd name="adj3" fmla="val 24276"/>
                <a:gd name="adj4" fmla="val 73909"/>
              </a:avLst>
            </a:prstGeom>
            <a:gradFill flip="none" rotWithShape="1">
              <a:gsLst>
                <a:gs pos="0">
                  <a:schemeClr val="bg1">
                    <a:lumMod val="97000"/>
                  </a:schemeClr>
                </a:gs>
                <a:gs pos="100000">
                  <a:schemeClr val="bg1"/>
                </a:gs>
              </a:gsLst>
              <a:lin ang="10800000" scaled="0"/>
              <a:tileRect/>
            </a:gradFill>
            <a:ln w="50800">
              <a:solidFill>
                <a:schemeClr val="accent4"/>
              </a:solidFill>
            </a:ln>
            <a:effectLst>
              <a:outerShdw blurRad="25400" dist="25400" algn="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5" name="Right Arrow Callout 34"/>
            <p:cNvSpPr/>
            <p:nvPr/>
          </p:nvSpPr>
          <p:spPr>
            <a:xfrm>
              <a:off x="4690097" y="1635615"/>
              <a:ext cx="2386897" cy="1687089"/>
            </a:xfrm>
            <a:prstGeom prst="rightArrowCallout">
              <a:avLst>
                <a:gd name="adj1" fmla="val 30293"/>
                <a:gd name="adj2" fmla="val 25630"/>
                <a:gd name="adj3" fmla="val 24276"/>
                <a:gd name="adj4" fmla="val 73909"/>
              </a:avLst>
            </a:prstGeom>
            <a:gradFill flip="none" rotWithShape="1">
              <a:gsLst>
                <a:gs pos="0">
                  <a:schemeClr val="bg1">
                    <a:lumMod val="97000"/>
                  </a:schemeClr>
                </a:gs>
                <a:gs pos="100000">
                  <a:schemeClr val="bg1"/>
                </a:gs>
              </a:gsLst>
              <a:lin ang="10800000" scaled="0"/>
              <a:tileRect/>
            </a:gradFill>
            <a:ln w="50800">
              <a:solidFill>
                <a:schemeClr val="accent3"/>
              </a:solidFill>
            </a:ln>
            <a:effectLst>
              <a:outerShdw blurRad="25400" dist="25400" algn="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6" name="Right Arrow Callout 35"/>
            <p:cNvSpPr/>
            <p:nvPr/>
          </p:nvSpPr>
          <p:spPr>
            <a:xfrm>
              <a:off x="2694999" y="1635614"/>
              <a:ext cx="2386897" cy="1687090"/>
            </a:xfrm>
            <a:prstGeom prst="rightArrowCallout">
              <a:avLst>
                <a:gd name="adj1" fmla="val 30293"/>
                <a:gd name="adj2" fmla="val 25630"/>
                <a:gd name="adj3" fmla="val 24276"/>
                <a:gd name="adj4" fmla="val 73909"/>
              </a:avLst>
            </a:prstGeom>
            <a:gradFill flip="none" rotWithShape="1">
              <a:gsLst>
                <a:gs pos="0">
                  <a:schemeClr val="bg1">
                    <a:lumMod val="97000"/>
                  </a:schemeClr>
                </a:gs>
                <a:gs pos="100000">
                  <a:schemeClr val="bg1"/>
                </a:gs>
              </a:gsLst>
              <a:lin ang="10800000" scaled="0"/>
              <a:tileRect/>
            </a:gradFill>
            <a:ln w="50800">
              <a:solidFill>
                <a:schemeClr val="accent2"/>
              </a:solidFill>
            </a:ln>
            <a:effectLst>
              <a:outerShdw blurRad="25400" dist="25400" algn="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7" name="Right Arrow Callout 36"/>
            <p:cNvSpPr/>
            <p:nvPr/>
          </p:nvSpPr>
          <p:spPr>
            <a:xfrm>
              <a:off x="699901" y="1635614"/>
              <a:ext cx="2386897" cy="1687090"/>
            </a:xfrm>
            <a:prstGeom prst="rightArrowCallout">
              <a:avLst>
                <a:gd name="adj1" fmla="val 30293"/>
                <a:gd name="adj2" fmla="val 25630"/>
                <a:gd name="adj3" fmla="val 24276"/>
                <a:gd name="adj4" fmla="val 73909"/>
              </a:avLst>
            </a:prstGeom>
            <a:gradFill flip="none" rotWithShape="1">
              <a:gsLst>
                <a:gs pos="0">
                  <a:schemeClr val="bg1">
                    <a:lumMod val="97000"/>
                  </a:schemeClr>
                </a:gs>
                <a:gs pos="100000">
                  <a:schemeClr val="bg1"/>
                </a:gs>
              </a:gsLst>
              <a:lin ang="10800000" scaled="0"/>
              <a:tileRect/>
            </a:gradFill>
            <a:ln w="50800">
              <a:solidFill>
                <a:schemeClr val="accent1"/>
              </a:solidFill>
            </a:ln>
            <a:effectLst>
              <a:outerShdw blurRad="25400" dist="25400" algn="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38" name="Rectangle 37"/>
          <p:cNvSpPr/>
          <p:nvPr/>
        </p:nvSpPr>
        <p:spPr>
          <a:xfrm>
            <a:off x="7578080" y="3295576"/>
            <a:ext cx="116249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th-TH" dirty="0" smtClean="0">
                <a:latin typeface="LilyUPC" pitchFamily="34" charset="-34"/>
                <a:cs typeface="LilyUPC" pitchFamily="34" charset="-34"/>
              </a:rPr>
              <a:t>จัดทำแผน</a:t>
            </a:r>
          </a:p>
          <a:p>
            <a:pPr algn="ctr"/>
            <a:r>
              <a:rPr lang="th-TH" dirty="0" smtClean="0">
                <a:latin typeface="LilyUPC" pitchFamily="34" charset="-34"/>
                <a:cs typeface="LilyUPC" pitchFamily="34" charset="-34"/>
              </a:rPr>
              <a:t>ควบคุม</a:t>
            </a:r>
            <a:r>
              <a:rPr lang="th-TH" dirty="0">
                <a:latin typeface="LilyUPC" pitchFamily="34" charset="-34"/>
                <a:cs typeface="LilyUPC" pitchFamily="34" charset="-34"/>
              </a:rPr>
              <a:t>ความเสี่ยง</a:t>
            </a:r>
            <a:endParaRPr lang="th-TH" dirty="0">
              <a:latin typeface="LilyUPC" pitchFamily="34" charset="-34"/>
              <a:cs typeface="LilyUPC" pitchFamily="34" charset="-34"/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5784099" y="3434075"/>
            <a:ext cx="100219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th-TH" dirty="0">
                <a:latin typeface="LilyUPC" pitchFamily="34" charset="-34"/>
                <a:cs typeface="LilyUPC" pitchFamily="34" charset="-34"/>
              </a:rPr>
              <a:t>ปฏิบัติตามแผน</a:t>
            </a:r>
            <a:endParaRPr lang="th-TH" dirty="0">
              <a:latin typeface="LilyUPC" pitchFamily="34" charset="-34"/>
              <a:cs typeface="LilyUPC" pitchFamily="34" charset="-34"/>
            </a:endParaRPr>
          </a:p>
        </p:txBody>
      </p:sp>
      <p:sp>
        <p:nvSpPr>
          <p:cNvPr id="40" name="Rectangle 39"/>
          <p:cNvSpPr/>
          <p:nvPr/>
        </p:nvSpPr>
        <p:spPr>
          <a:xfrm>
            <a:off x="3923928" y="3153567"/>
            <a:ext cx="116166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th-TH" dirty="0" smtClean="0">
                <a:latin typeface="LilyUPC" pitchFamily="34" charset="-34"/>
                <a:cs typeface="LilyUPC" pitchFamily="34" charset="-34"/>
              </a:rPr>
              <a:t>จัดทำรายงาน การประเมินผล การควบคุม</a:t>
            </a:r>
            <a:r>
              <a:rPr lang="th-TH" dirty="0">
                <a:latin typeface="LilyUPC" pitchFamily="34" charset="-34"/>
                <a:cs typeface="LilyUPC" pitchFamily="34" charset="-34"/>
              </a:rPr>
              <a:t>ภายใน</a:t>
            </a:r>
            <a:endParaRPr lang="th-TH" dirty="0">
              <a:latin typeface="LilyUPC" pitchFamily="34" charset="-34"/>
              <a:cs typeface="LilyUPC" pitchFamily="34" charset="-34"/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2195736" y="3153567"/>
            <a:ext cx="116166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th-TH" dirty="0" smtClean="0">
                <a:latin typeface="LilyUPC" pitchFamily="34" charset="-34"/>
                <a:cs typeface="LilyUPC" pitchFamily="34" charset="-34"/>
              </a:rPr>
              <a:t>ส่งรายงานฯ ให้</a:t>
            </a:r>
          </a:p>
          <a:p>
            <a:pPr algn="ctr"/>
            <a:r>
              <a:rPr lang="th-TH" dirty="0" smtClean="0">
                <a:latin typeface="LilyUPC" pitchFamily="34" charset="-34"/>
                <a:cs typeface="LilyUPC" pitchFamily="34" charset="-34"/>
              </a:rPr>
              <a:t>กพร. เพื่อจัดทำรายงาน ระดับกรม</a:t>
            </a:r>
            <a:endParaRPr lang="th-TH" dirty="0">
              <a:latin typeface="LilyUPC" pitchFamily="34" charset="-34"/>
              <a:cs typeface="LilyUPC" pitchFamily="34" charset="-34"/>
            </a:endParaRPr>
          </a:p>
        </p:txBody>
      </p:sp>
      <p:sp>
        <p:nvSpPr>
          <p:cNvPr id="43" name="Rectangle 42"/>
          <p:cNvSpPr/>
          <p:nvPr/>
        </p:nvSpPr>
        <p:spPr>
          <a:xfrm>
            <a:off x="8316416" y="1359121"/>
            <a:ext cx="720080" cy="112256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45" name="Straight Connector 44"/>
          <p:cNvCxnSpPr/>
          <p:nvPr/>
        </p:nvCxnSpPr>
        <p:spPr>
          <a:xfrm>
            <a:off x="8244408" y="1713407"/>
            <a:ext cx="0" cy="432048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Down Arrow 45"/>
          <p:cNvSpPr/>
          <p:nvPr/>
        </p:nvSpPr>
        <p:spPr>
          <a:xfrm>
            <a:off x="7586432" y="2493631"/>
            <a:ext cx="729984" cy="504056"/>
          </a:xfrm>
          <a:prstGeom prst="downArrow">
            <a:avLst/>
          </a:prstGeom>
          <a:solidFill>
            <a:schemeClr val="bg1"/>
          </a:solidFill>
          <a:ln w="2857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0" name="Rounded Rectangle 49"/>
          <p:cNvSpPr/>
          <p:nvPr/>
        </p:nvSpPr>
        <p:spPr>
          <a:xfrm>
            <a:off x="91101" y="2923674"/>
            <a:ext cx="1420860" cy="1448276"/>
          </a:xfrm>
          <a:prstGeom prst="roundRect">
            <a:avLst/>
          </a:prstGeom>
          <a:ln w="28575">
            <a:solidFill>
              <a:srgbClr val="C00000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h-TH" dirty="0" smtClean="0">
                <a:solidFill>
                  <a:schemeClr val="tx1"/>
                </a:solidFill>
                <a:latin typeface="LilyUPC" pitchFamily="34" charset="-34"/>
                <a:cs typeface="LilyUPC" pitchFamily="34" charset="-34"/>
              </a:rPr>
              <a:t>จัดส่ง </a:t>
            </a:r>
          </a:p>
          <a:p>
            <a:pPr algn="ctr"/>
            <a:r>
              <a:rPr lang="th-TH" dirty="0" smtClean="0">
                <a:solidFill>
                  <a:schemeClr val="tx1"/>
                </a:solidFill>
                <a:latin typeface="LilyUPC" pitchFamily="34" charset="-34"/>
                <a:cs typeface="LilyUPC" pitchFamily="34" charset="-34"/>
              </a:rPr>
              <a:t>1.คณะกรรมการตรวจเงินแผ่นดิน</a:t>
            </a:r>
          </a:p>
          <a:p>
            <a:pPr algn="ctr"/>
            <a:r>
              <a:rPr lang="th-TH" dirty="0" smtClean="0">
                <a:solidFill>
                  <a:schemeClr val="tx1"/>
                </a:solidFill>
                <a:latin typeface="LilyUPC" pitchFamily="34" charset="-34"/>
                <a:cs typeface="LilyUPC" pitchFamily="34" charset="-34"/>
              </a:rPr>
              <a:t>2. สป.กษ.</a:t>
            </a:r>
            <a:endParaRPr lang="en-GB" dirty="0">
              <a:solidFill>
                <a:schemeClr val="tx1"/>
              </a:solidFill>
              <a:latin typeface="LilyUPC" pitchFamily="34" charset="-34"/>
              <a:cs typeface="LilyUPC" pitchFamily="34" charset="-34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223168" y="205939"/>
            <a:ext cx="4464590" cy="707886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th-TH" altLang="ko-KR" sz="4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ilyUPC" pitchFamily="34" charset="-34"/>
                <a:cs typeface="LilyUPC" pitchFamily="34" charset="-34"/>
              </a:rPr>
              <a:t>กระบวนงานการควบคุมภายใน</a:t>
            </a:r>
            <a:endParaRPr lang="th-TH" altLang="ko-KR" sz="4000" b="1" dirty="0" smtClean="0">
              <a:solidFill>
                <a:schemeClr val="tx1">
                  <a:lumMod val="75000"/>
                  <a:lumOff val="25000"/>
                </a:schemeClr>
              </a:solidFill>
              <a:latin typeface="LilyUPC" pitchFamily="34" charset="-34"/>
              <a:cs typeface="LilyUPC" pitchFamily="34" charset="-34"/>
            </a:endParaRPr>
          </a:p>
        </p:txBody>
      </p:sp>
      <p:sp>
        <p:nvSpPr>
          <p:cNvPr id="52" name="Donut 8">
            <a:extLst>
              <a:ext uri="{FF2B5EF4-FFF2-40B4-BE49-F238E27FC236}">
                <a16:creationId xmlns="" xmlns:a16="http://schemas.microsoft.com/office/drawing/2014/main" id="{F6ECA37A-71E9-4F6A-803C-C1462EE69504}"/>
              </a:ext>
            </a:extLst>
          </p:cNvPr>
          <p:cNvSpPr/>
          <p:nvPr/>
        </p:nvSpPr>
        <p:spPr>
          <a:xfrm>
            <a:off x="4687758" y="355833"/>
            <a:ext cx="341413" cy="408098"/>
          </a:xfrm>
          <a:custGeom>
            <a:avLst/>
            <a:gdLst/>
            <a:ahLst/>
            <a:cxnLst/>
            <a:rect l="l" t="t" r="r" b="b"/>
            <a:pathLst>
              <a:path w="2688046" h="3213079">
                <a:moveTo>
                  <a:pt x="1056023" y="556744"/>
                </a:moveTo>
                <a:lnTo>
                  <a:pt x="1056023" y="906412"/>
                </a:lnTo>
                <a:cubicBezTo>
                  <a:pt x="641240" y="1029807"/>
                  <a:pt x="338989" y="1414134"/>
                  <a:pt x="338989" y="1869056"/>
                </a:cubicBezTo>
                <a:cubicBezTo>
                  <a:pt x="338989" y="2424121"/>
                  <a:pt x="788958" y="2874090"/>
                  <a:pt x="1344023" y="2874090"/>
                </a:cubicBezTo>
                <a:cubicBezTo>
                  <a:pt x="1899088" y="2874090"/>
                  <a:pt x="2349057" y="2424121"/>
                  <a:pt x="2349057" y="1869056"/>
                </a:cubicBezTo>
                <a:cubicBezTo>
                  <a:pt x="2349057" y="1414134"/>
                  <a:pt x="2046806" y="1029807"/>
                  <a:pt x="1632023" y="906412"/>
                </a:cubicBezTo>
                <a:lnTo>
                  <a:pt x="1632023" y="556744"/>
                </a:lnTo>
                <a:cubicBezTo>
                  <a:pt x="2235992" y="687900"/>
                  <a:pt x="2688046" y="1225687"/>
                  <a:pt x="2688046" y="1869056"/>
                </a:cubicBezTo>
                <a:cubicBezTo>
                  <a:pt x="2688046" y="2611339"/>
                  <a:pt x="2086306" y="3213079"/>
                  <a:pt x="1344023" y="3213079"/>
                </a:cubicBezTo>
                <a:cubicBezTo>
                  <a:pt x="601740" y="3213079"/>
                  <a:pt x="0" y="2611339"/>
                  <a:pt x="0" y="1869056"/>
                </a:cubicBezTo>
                <a:cubicBezTo>
                  <a:pt x="0" y="1225687"/>
                  <a:pt x="452054" y="687900"/>
                  <a:pt x="1056023" y="556744"/>
                </a:cubicBezTo>
                <a:close/>
                <a:moveTo>
                  <a:pt x="1344023" y="0"/>
                </a:moveTo>
                <a:cubicBezTo>
                  <a:pt x="1443445" y="0"/>
                  <a:pt x="1524043" y="80598"/>
                  <a:pt x="1524043" y="180020"/>
                </a:cubicBezTo>
                <a:lnTo>
                  <a:pt x="1524043" y="1413058"/>
                </a:lnTo>
                <a:cubicBezTo>
                  <a:pt x="1524043" y="1512480"/>
                  <a:pt x="1443445" y="1593078"/>
                  <a:pt x="1344023" y="1593078"/>
                </a:cubicBezTo>
                <a:cubicBezTo>
                  <a:pt x="1244601" y="1593078"/>
                  <a:pt x="1164003" y="1512480"/>
                  <a:pt x="1164003" y="1413058"/>
                </a:cubicBezTo>
                <a:lnTo>
                  <a:pt x="1164003" y="180020"/>
                </a:lnTo>
                <a:cubicBezTo>
                  <a:pt x="1164003" y="80598"/>
                  <a:pt x="1244601" y="0"/>
                  <a:pt x="1344023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53" name="Rounded Rectangle 52"/>
          <p:cNvSpPr/>
          <p:nvPr/>
        </p:nvSpPr>
        <p:spPr>
          <a:xfrm>
            <a:off x="4178839" y="4076897"/>
            <a:ext cx="1016131" cy="571738"/>
          </a:xfrm>
          <a:prstGeom prst="roundRect">
            <a:avLst/>
          </a:prstGeom>
          <a:ln w="12700">
            <a:solidFill>
              <a:srgbClr val="C00000"/>
            </a:solidFill>
            <a:prstDash val="dash"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h-TH" sz="1600" dirty="0" smtClean="0">
                <a:solidFill>
                  <a:schemeClr val="tx1"/>
                </a:solidFill>
                <a:latin typeface="LilyUPC" pitchFamily="34" charset="-34"/>
                <a:cs typeface="LilyUPC" pitchFamily="34" charset="-34"/>
              </a:rPr>
              <a:t>30 กันยายน ของทุกปี</a:t>
            </a:r>
            <a:endParaRPr lang="en-GB" sz="1600" dirty="0">
              <a:solidFill>
                <a:schemeClr val="tx1"/>
              </a:solidFill>
              <a:latin typeface="LilyUPC" pitchFamily="34" charset="-34"/>
              <a:cs typeface="LilyUPC" pitchFamily="34" charset="-34"/>
            </a:endParaRPr>
          </a:p>
        </p:txBody>
      </p:sp>
      <p:sp>
        <p:nvSpPr>
          <p:cNvPr id="54" name="Rounded Rectangle 53"/>
          <p:cNvSpPr/>
          <p:nvPr/>
        </p:nvSpPr>
        <p:spPr>
          <a:xfrm>
            <a:off x="35496" y="4299942"/>
            <a:ext cx="1542231" cy="571738"/>
          </a:xfrm>
          <a:prstGeom prst="roundRect">
            <a:avLst/>
          </a:prstGeom>
          <a:ln w="12700">
            <a:solidFill>
              <a:srgbClr val="C00000"/>
            </a:solidFill>
            <a:prstDash val="dash"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h-TH" sz="1600" dirty="0" smtClean="0">
                <a:solidFill>
                  <a:schemeClr val="tx1"/>
                </a:solidFill>
                <a:latin typeface="LilyUPC" pitchFamily="34" charset="-34"/>
                <a:cs typeface="LilyUPC" pitchFamily="34" charset="-34"/>
              </a:rPr>
              <a:t>ภายใน 90 วัน</a:t>
            </a:r>
          </a:p>
          <a:p>
            <a:pPr algn="ctr"/>
            <a:r>
              <a:rPr lang="th-TH" sz="1600" dirty="0" smtClean="0">
                <a:solidFill>
                  <a:schemeClr val="tx1"/>
                </a:solidFill>
                <a:latin typeface="LilyUPC" pitchFamily="34" charset="-34"/>
                <a:cs typeface="LilyUPC" pitchFamily="34" charset="-34"/>
              </a:rPr>
              <a:t>นับจากวันสิ้นปีงบประมาณ</a:t>
            </a:r>
            <a:endParaRPr lang="en-GB" sz="1600" dirty="0">
              <a:solidFill>
                <a:schemeClr val="tx1"/>
              </a:solidFill>
              <a:latin typeface="LilyUPC" pitchFamily="34" charset="-34"/>
              <a:cs typeface="LilyUPC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2667323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92439997"/>
              </p:ext>
            </p:extLst>
          </p:nvPr>
        </p:nvGraphicFramePr>
        <p:xfrm>
          <a:off x="2411760" y="843558"/>
          <a:ext cx="2160239" cy="427121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32304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23777"/>
                <a:gridCol w="1460140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23777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220241"/>
              </a:tblGrid>
              <a:tr h="273853">
                <a:tc gridSpan="2"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89703" marR="89703" marT="44851" marB="44851">
                    <a:lnL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4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89703" marR="89703" marT="44851" marB="44851" anchor="ctr"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89703" marR="89703" marT="44851" marB="44851" anchor="ctr">
                    <a:lnL w="12700" cmpd="sng">
                      <a:noFill/>
                    </a:lnL>
                    <a:lnR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439421">
                <a:tc gridSpan="5">
                  <a:txBody>
                    <a:bodyPr/>
                    <a:lstStyle/>
                    <a:p>
                      <a:pPr algn="ctr" latinLnBrk="1"/>
                      <a:r>
                        <a:rPr lang="en-US" altLang="ko-KR" sz="1800" b="1" dirty="0" smtClean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Finance</a:t>
                      </a:r>
                      <a:endParaRPr lang="ko-KR" altLang="en-US" sz="18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89703" marR="89703" marT="44851" marB="44851" anchor="ctr">
                    <a:lnL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3600" b="1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703" marR="89703" marT="44851" marB="44851" anchor="ctr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1200" b="1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703" marR="89703" marT="44851" marB="44851" anchor="ctr">
                    <a:lnL w="12700" cmpd="sng">
                      <a:noFill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517439">
                <a:tc rowSpan="4"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89703" marR="89703" marT="44851" marB="44851">
                    <a:lnL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lang="th-TH" sz="1600" kern="1200" dirty="0" smtClean="0">
                          <a:solidFill>
                            <a:schemeClr val="tx1"/>
                          </a:solidFill>
                          <a:effectLst/>
                          <a:latin typeface="LilyUPC" pitchFamily="34" charset="-34"/>
                          <a:ea typeface="+mn-ea"/>
                          <a:cs typeface="LilyUPC" pitchFamily="34" charset="-34"/>
                        </a:rPr>
                        <a:t>6. </a:t>
                      </a:r>
                      <a:r>
                        <a:rPr lang="th-TH" sz="1600" kern="1200" dirty="0" smtClean="0">
                          <a:solidFill>
                            <a:schemeClr val="tx1"/>
                          </a:solidFill>
                          <a:effectLst/>
                          <a:latin typeface="LilyUPC" pitchFamily="34" charset="-34"/>
                          <a:ea typeface="+mn-ea"/>
                          <a:cs typeface="LilyUPC" pitchFamily="34" charset="-34"/>
                        </a:rPr>
                        <a:t>การควบคุมการใช้จ่ายงบประมาณของหน่วยงาน</a:t>
                      </a:r>
                      <a:endParaRPr lang="ko-KR" altLang="en-US" sz="11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LilyUPC" pitchFamily="34" charset="-34"/>
                        <a:cs typeface="LilyUPC" pitchFamily="34" charset="-34"/>
                      </a:endParaRPr>
                    </a:p>
                  </a:txBody>
                  <a:tcPr marL="89703" marR="89703" marT="44851" marB="44851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endParaRPr lang="ko-KR" altLang="en-US" sz="11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LilyUPC" pitchFamily="34" charset="-34"/>
                        <a:cs typeface="LilyUPC" pitchFamily="34" charset="-34"/>
                      </a:endParaRPr>
                    </a:p>
                  </a:txBody>
                  <a:tcPr marL="89703" marR="89703" marT="44851" marB="44851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89703" marR="89703" marT="44851" marB="44851" anchor="ctr">
                    <a:lnL w="12700" cmpd="sng">
                      <a:noFill/>
                    </a:lnL>
                    <a:lnR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rowSpan="4">
                  <a:txBody>
                    <a:bodyPr/>
                    <a:lstStyle/>
                    <a:p>
                      <a:endParaRPr lang="th-TH" dirty="0"/>
                    </a:p>
                  </a:txBody>
                  <a:tcPr marL="89703" marR="89703" marT="44851" marB="44851" anchor="ctr">
                    <a:lnL w="12700" cmpd="sng">
                      <a:noFill/>
                    </a:lnL>
                    <a:lnR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517439"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703" marR="89703" marT="44851" marB="44851">
                    <a:lnL w="28575" cap="flat" cmpd="sng" algn="ctr">
                      <a:solidFill>
                        <a:srgbClr val="2FC5F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3">
                  <a:txBody>
                    <a:bodyPr/>
                    <a:lstStyle/>
                    <a:p>
                      <a:pPr marL="0" indent="0" algn="l">
                        <a:buFont typeface="Wingdings" pitchFamily="2" charset="2"/>
                        <a:buNone/>
                      </a:pPr>
                      <a:r>
                        <a:rPr lang="th-TH" altLang="ko-KR" sz="1600" b="0" dirty="0" smtClean="0">
                          <a:solidFill>
                            <a:srgbClr val="C00000"/>
                          </a:solidFill>
                          <a:latin typeface="LilyUPC" pitchFamily="34" charset="-34"/>
                          <a:cs typeface="LilyUPC" pitchFamily="34" charset="-34"/>
                        </a:rPr>
                        <a:t>7. </a:t>
                      </a:r>
                      <a:r>
                        <a:rPr lang="th-TH" altLang="ko-KR" sz="1600" b="0" dirty="0" smtClean="0">
                          <a:solidFill>
                            <a:srgbClr val="C00000"/>
                          </a:solidFill>
                          <a:latin typeface="LilyUPC" pitchFamily="34" charset="-34"/>
                          <a:cs typeface="LilyUPC" pitchFamily="34" charset="-34"/>
                        </a:rPr>
                        <a:t>ยืนยันยอดหนี้ สิ้นปี งบประมาณ พ.ศ. 2559* </a:t>
                      </a:r>
                      <a:endParaRPr lang="en-US" altLang="ko-KR" sz="1600" b="0" dirty="0">
                        <a:solidFill>
                          <a:srgbClr val="C00000"/>
                        </a:solidFill>
                        <a:latin typeface="LilyUPC" pitchFamily="34" charset="-34"/>
                        <a:cs typeface="LilyUPC" pitchFamily="34" charset="-34"/>
                      </a:endParaRPr>
                    </a:p>
                  </a:txBody>
                  <a:tcPr marL="89703" marR="89703" marT="44851" marB="44851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171450" indent="-171450" algn="l">
                        <a:buFont typeface="Wingdings" pitchFamily="2" charset="2"/>
                        <a:buChar char="l"/>
                      </a:pPr>
                      <a:endParaRPr lang="en-US" altLang="ko-KR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89703" marR="89703" marT="44851" marB="44851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703" marR="89703" marT="44851" marB="44851" anchor="ctr">
                    <a:lnL w="12700" cmpd="sng">
                      <a:noFill/>
                    </a:lnL>
                    <a:lnR w="28575" cap="flat" cmpd="sng" algn="ctr">
                      <a:solidFill>
                        <a:srgbClr val="2FC5F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v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298914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indent="0" algn="l">
                        <a:buFont typeface="Wingdings" pitchFamily="2" charset="2"/>
                        <a:buNone/>
                      </a:pPr>
                      <a:r>
                        <a:rPr lang="th-TH" altLang="ko-KR" sz="1600" b="0" dirty="0" smtClean="0">
                          <a:solidFill>
                            <a:schemeClr val="tx1"/>
                          </a:solidFill>
                          <a:latin typeface="LilyUPC" pitchFamily="34" charset="-34"/>
                          <a:cs typeface="LilyUPC" pitchFamily="34" charset="-34"/>
                        </a:rPr>
                        <a:t>8. </a:t>
                      </a:r>
                      <a:r>
                        <a:rPr lang="th-TH" altLang="ko-KR" sz="1600" b="0" dirty="0" smtClean="0">
                          <a:solidFill>
                            <a:schemeClr val="tx1"/>
                          </a:solidFill>
                          <a:latin typeface="LilyUPC" pitchFamily="34" charset="-34"/>
                          <a:cs typeface="LilyUPC" pitchFamily="34" charset="-34"/>
                        </a:rPr>
                        <a:t>การจัดทำแผนงานงบลงทุน </a:t>
                      </a:r>
                      <a:endParaRPr lang="en-US" altLang="ko-KR" sz="1600" b="0" dirty="0">
                        <a:solidFill>
                          <a:schemeClr val="tx1"/>
                        </a:solidFill>
                        <a:latin typeface="LilyUPC" pitchFamily="34" charset="-34"/>
                        <a:cs typeface="LilyUPC" pitchFamily="34" charset="-34"/>
                      </a:endParaRPr>
                    </a:p>
                  </a:txBody>
                  <a:tcPr marL="89703" marR="89703" marT="44851" marB="44851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171450" indent="-171450" algn="l">
                        <a:buFont typeface="Wingdings" pitchFamily="2" charset="2"/>
                        <a:buChar char="l"/>
                      </a:pPr>
                      <a:endParaRPr lang="en-US" altLang="ko-KR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89703" marR="89703" marT="44851" marB="44851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1610063"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703" marR="89703" marT="44851" marB="44851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15A12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lang="th-TH" altLang="ko-KR" sz="1600" b="0" dirty="0" smtClean="0">
                          <a:solidFill>
                            <a:schemeClr val="tx1"/>
                          </a:solidFill>
                          <a:latin typeface="LilyUPC" pitchFamily="34" charset="-34"/>
                          <a:cs typeface="LilyUPC" pitchFamily="34" charset="-34"/>
                        </a:rPr>
                        <a:t>9</a:t>
                      </a:r>
                      <a:r>
                        <a:rPr lang="en-US" altLang="ko-KR" sz="1600" b="0" dirty="0" smtClean="0">
                          <a:solidFill>
                            <a:schemeClr val="tx1"/>
                          </a:solidFill>
                          <a:latin typeface="LilyUPC" pitchFamily="34" charset="-34"/>
                          <a:cs typeface="LilyUPC" pitchFamily="34" charset="-34"/>
                        </a:rPr>
                        <a:t>. </a:t>
                      </a:r>
                      <a:r>
                        <a:rPr lang="th-TH" altLang="ko-KR" sz="1600" b="0" dirty="0" smtClean="0">
                          <a:solidFill>
                            <a:schemeClr val="tx1"/>
                          </a:solidFill>
                          <a:latin typeface="LilyUPC" pitchFamily="34" charset="-34"/>
                          <a:cs typeface="LilyUPC" pitchFamily="34" charset="-34"/>
                        </a:rPr>
                        <a:t>การจัดทำแผนงาน-งบฯโครงการพระราชดำริ ปี 2561</a:t>
                      </a:r>
                    </a:p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lang="th-TH" altLang="ko-KR" sz="1600" b="0" dirty="0" smtClean="0">
                          <a:solidFill>
                            <a:schemeClr val="tx1"/>
                          </a:solidFill>
                          <a:latin typeface="LilyUPC" pitchFamily="34" charset="-34"/>
                          <a:cs typeface="LilyUPC" pitchFamily="34" charset="-34"/>
                        </a:rPr>
                        <a:t>10. </a:t>
                      </a:r>
                      <a:r>
                        <a:rPr lang="th-TH" altLang="ko-KR" sz="1600" b="0" dirty="0" smtClean="0">
                          <a:solidFill>
                            <a:schemeClr val="tx1"/>
                          </a:solidFill>
                          <a:latin typeface="LilyUPC" pitchFamily="34" charset="-34"/>
                          <a:cs typeface="LilyUPC" pitchFamily="34" charset="-34"/>
                        </a:rPr>
                        <a:t>การตรวจสอบด้านงานคลัง –บริหารพัสดุ-บริหาร</a:t>
                      </a:r>
                      <a:r>
                        <a:rPr lang="th-TH" altLang="ko-KR" sz="1600" b="0" dirty="0" smtClean="0">
                          <a:solidFill>
                            <a:schemeClr val="tx1"/>
                          </a:solidFill>
                          <a:latin typeface="LilyUPC" pitchFamily="34" charset="-34"/>
                          <a:cs typeface="LilyUPC" pitchFamily="34" charset="-34"/>
                        </a:rPr>
                        <a:t>ทั่วไป</a:t>
                      </a:r>
                    </a:p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lang="th-TH" altLang="ko-KR" sz="1600" b="0" dirty="0" smtClean="0">
                          <a:solidFill>
                            <a:srgbClr val="0070C0"/>
                          </a:solidFill>
                          <a:latin typeface="LilyUPC" pitchFamily="34" charset="-34"/>
                          <a:cs typeface="LilyUPC" pitchFamily="34" charset="-34"/>
                        </a:rPr>
                        <a:t>1. การปฏิบัติตามข้อกำหนดและหลักเกณฑ์เกี่ยวกับการยืมเงินราชการและเงินทดรองราชการ</a:t>
                      </a:r>
                      <a:endParaRPr lang="ko-KR" altLang="en-US" sz="1600" b="0" dirty="0">
                        <a:solidFill>
                          <a:srgbClr val="0070C0"/>
                        </a:solidFill>
                        <a:latin typeface="LilyUPC" pitchFamily="34" charset="-34"/>
                        <a:cs typeface="LilyUPC" pitchFamily="34" charset="-34"/>
                      </a:endParaRPr>
                    </a:p>
                  </a:txBody>
                  <a:tcPr marL="89703" marR="89703" marT="44851" marB="44851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171450" marR="0" indent="-17145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l"/>
                        <a:tabLst/>
                        <a:defRPr/>
                      </a:pPr>
                      <a:endParaRPr lang="ko-KR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89703" marR="89703" marT="44851" marB="44851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703" marR="89703" marT="44851" marB="44851" anchor="ctr">
                    <a:lnL w="12700" cmpd="sng">
                      <a:noFill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15A12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52378784"/>
              </p:ext>
            </p:extLst>
          </p:nvPr>
        </p:nvGraphicFramePr>
        <p:xfrm>
          <a:off x="179512" y="627534"/>
          <a:ext cx="2122228" cy="388355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29576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27488"/>
                <a:gridCol w="1408100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27488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229576"/>
              </a:tblGrid>
              <a:tr h="314178">
                <a:tc gridSpan="2">
                  <a:txBody>
                    <a:bodyPr/>
                    <a:lstStyle/>
                    <a:p>
                      <a:pPr algn="ctr" latinLnBrk="1"/>
                      <a:endParaRPr lang="ko-KR" altLang="en-US" sz="14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102088" marR="102088" marT="51044" marB="51044">
                    <a:lnL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6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102088" marR="102088" marT="51044" marB="51044" anchor="ctr"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latinLnBrk="1"/>
                      <a:endParaRPr lang="ko-KR" altLang="en-US" sz="14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102088" marR="102088" marT="51044" marB="51044" anchor="ctr">
                    <a:lnL w="12700" cmpd="sng">
                      <a:noFill/>
                    </a:lnL>
                    <a:lnR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504126">
                <a:tc gridSpan="5">
                  <a:txBody>
                    <a:bodyPr/>
                    <a:lstStyle/>
                    <a:p>
                      <a:pPr algn="ctr" latinLnBrk="1"/>
                      <a:r>
                        <a:rPr lang="en-US" altLang="ko-KR" sz="2000" b="1" dirty="0" smtClean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Human</a:t>
                      </a:r>
                      <a:endParaRPr lang="ko-KR" altLang="en-US" sz="20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102088" marR="102088" marT="51044" marB="51044" anchor="ctr">
                    <a:lnL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3600" b="1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703" marR="89703" marT="44851" marB="44851" anchor="ctr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1200" b="1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703" marR="89703" marT="44851" marB="44851" anchor="ctr">
                    <a:lnL w="12700" cmpd="sng">
                      <a:noFill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753095">
                <a:tc rowSpan="5">
                  <a:txBody>
                    <a:bodyPr/>
                    <a:lstStyle/>
                    <a:p>
                      <a:pPr algn="ctr" latinLnBrk="1"/>
                      <a:endParaRPr lang="ko-KR" altLang="en-US" sz="14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102088" marR="102088" marT="51044" marB="51044">
                    <a:lnL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lang="th-TH" sz="1600" dirty="0" smtClean="0">
                          <a:effectLst/>
                          <a:latin typeface="LilyUPC" pitchFamily="34" charset="-34"/>
                          <a:ea typeface="Times New Roman"/>
                          <a:cs typeface="LilyUPC" pitchFamily="34" charset="-34"/>
                        </a:rPr>
                        <a:t>1. จัดทำฐานข้อมูลนิติกรเพื่อรับพิจารณาคัดเลือกฝึกอบรมหลักสูตรพัฒนานักกฎหมาย</a:t>
                      </a:r>
                      <a:endParaRPr lang="ko-KR" altLang="en-US" sz="16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LilyUPC" pitchFamily="34" charset="-34"/>
                        <a:cs typeface="LilyUPC" pitchFamily="34" charset="-34"/>
                      </a:endParaRPr>
                    </a:p>
                  </a:txBody>
                  <a:tcPr marL="102088" marR="102088" marT="51044" marB="51044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endParaRPr lang="ko-KR" altLang="en-US" sz="16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LilyUPC" pitchFamily="34" charset="-34"/>
                        <a:cs typeface="LilyUPC" pitchFamily="34" charset="-34"/>
                      </a:endParaRPr>
                    </a:p>
                  </a:txBody>
                  <a:tcPr marL="102088" marR="102088" marT="51044" marB="51044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14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102088" marR="102088" marT="51044" marB="51044" anchor="ctr">
                    <a:lnL w="12700" cmpd="sng">
                      <a:noFill/>
                    </a:lnL>
                    <a:lnR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rowSpan="5">
                  <a:txBody>
                    <a:bodyPr/>
                    <a:lstStyle/>
                    <a:p>
                      <a:endParaRPr lang="th-TH" dirty="0"/>
                    </a:p>
                  </a:txBody>
                  <a:tcPr marL="102088" marR="102088" marT="51044" marB="51044" anchor="ctr">
                    <a:lnL w="12700" cmpd="sng">
                      <a:noFill/>
                    </a:lnL>
                    <a:lnR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532806"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703" marR="89703" marT="44851" marB="44851">
                    <a:lnL w="28575" cap="flat" cmpd="sng" algn="ctr">
                      <a:solidFill>
                        <a:srgbClr val="2FC5F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3">
                  <a:txBody>
                    <a:bodyPr/>
                    <a:lstStyle/>
                    <a:p>
                      <a:r>
                        <a:rPr lang="th-TH" sz="1600" dirty="0" smtClean="0">
                          <a:latin typeface="LilyUPC" pitchFamily="34" charset="-34"/>
                          <a:cs typeface="LilyUPC" pitchFamily="34" charset="-34"/>
                        </a:rPr>
                        <a:t>2. เพิ่มประสิทธิภาพการตอบข้อหารือของบุคลากรใน สกม.</a:t>
                      </a:r>
                      <a:endParaRPr lang="th-TH" sz="1600" dirty="0">
                        <a:latin typeface="LilyUPC" pitchFamily="34" charset="-34"/>
                        <a:cs typeface="LilyUPC" pitchFamily="34" charset="-34"/>
                      </a:endParaRPr>
                    </a:p>
                  </a:txBody>
                  <a:tcPr marL="102088" marR="102088" marT="51044" marB="51044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indent="0" algn="l">
                        <a:buFont typeface="Wingdings" pitchFamily="2" charset="2"/>
                        <a:buNone/>
                      </a:pPr>
                      <a:endParaRPr lang="en-US" altLang="ko-KR" sz="14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102088" marR="102088" marT="51044" marB="51044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703" marR="89703" marT="44851" marB="44851" anchor="ctr">
                    <a:lnL w="12700" cmpd="sng">
                      <a:noFill/>
                    </a:lnL>
                    <a:lnR w="28575" cap="flat" cmpd="sng" algn="ctr">
                      <a:solidFill>
                        <a:srgbClr val="2FC5F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v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174842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indent="0" algn="l">
                        <a:buFont typeface="Wingdings" pitchFamily="2" charset="2"/>
                        <a:buNone/>
                      </a:pPr>
                      <a:r>
                        <a:rPr lang="th-TH" altLang="ko-KR" sz="1600" b="0" dirty="0" smtClean="0">
                          <a:solidFill>
                            <a:schemeClr val="tx1"/>
                          </a:solidFill>
                          <a:latin typeface="LilyUPC" pitchFamily="34" charset="-34"/>
                          <a:cs typeface="LilyUPC" pitchFamily="34" charset="-34"/>
                        </a:rPr>
                        <a:t>3. พัฒนา</a:t>
                      </a:r>
                      <a:r>
                        <a:rPr lang="en-US" altLang="ko-KR" sz="1600" b="0" dirty="0" smtClean="0">
                          <a:solidFill>
                            <a:schemeClr val="tx1"/>
                          </a:solidFill>
                          <a:latin typeface="LilyUPC" pitchFamily="34" charset="-34"/>
                          <a:cs typeface="LilyUPC" pitchFamily="34" charset="-34"/>
                        </a:rPr>
                        <a:t>Smart Farmer</a:t>
                      </a:r>
                      <a:endParaRPr lang="en-US" altLang="ko-KR" sz="1600" b="0" dirty="0">
                        <a:solidFill>
                          <a:schemeClr val="tx1"/>
                        </a:solidFill>
                        <a:latin typeface="LilyUPC" pitchFamily="34" charset="-34"/>
                        <a:cs typeface="LilyUPC" pitchFamily="34" charset="-34"/>
                      </a:endParaRPr>
                    </a:p>
                  </a:txBody>
                  <a:tcPr marL="102088" marR="102088" marT="51044" marB="51044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171450" indent="-171450" algn="l">
                        <a:buFont typeface="Wingdings" pitchFamily="2" charset="2"/>
                        <a:buChar char="l"/>
                      </a:pPr>
                      <a:endParaRPr lang="en-US" altLang="ko-KR" sz="14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102088" marR="102088" marT="51044" marB="51044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532806"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703" marR="89703" marT="44851" marB="44851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15A12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lang="th-TH" altLang="ko-KR" sz="1600" b="0" dirty="0" smtClean="0">
                          <a:solidFill>
                            <a:schemeClr val="tx1"/>
                          </a:solidFill>
                          <a:latin typeface="LilyUPC" pitchFamily="34" charset="-34"/>
                          <a:cs typeface="LilyUPC" pitchFamily="34" charset="-34"/>
                        </a:rPr>
                        <a:t>4. จัดวางระบบการควบคุมภายในของ ส.ป.ก.</a:t>
                      </a:r>
                      <a:endParaRPr lang="en-US" altLang="ko-KR" sz="1600" b="0" dirty="0" smtClean="0">
                        <a:solidFill>
                          <a:schemeClr val="tx1"/>
                        </a:solidFill>
                        <a:latin typeface="LilyUPC" pitchFamily="34" charset="-34"/>
                        <a:cs typeface="LilyUPC" pitchFamily="34" charset="-34"/>
                      </a:endParaRPr>
                    </a:p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lang="en-US" altLang="ko-KR" sz="1600" b="0" dirty="0" smtClean="0">
                          <a:solidFill>
                            <a:srgbClr val="C00000"/>
                          </a:solidFill>
                          <a:latin typeface="LilyUPC" pitchFamily="34" charset="-34"/>
                          <a:cs typeface="LilyUPC" pitchFamily="34" charset="-34"/>
                        </a:rPr>
                        <a:t>5. </a:t>
                      </a:r>
                      <a:r>
                        <a:rPr lang="th-TH" altLang="ko-KR" sz="1600" b="0" dirty="0" smtClean="0">
                          <a:solidFill>
                            <a:srgbClr val="C00000"/>
                          </a:solidFill>
                          <a:latin typeface="LilyUPC" pitchFamily="34" charset="-34"/>
                          <a:cs typeface="LilyUPC" pitchFamily="34" charset="-34"/>
                        </a:rPr>
                        <a:t>การพัฒนางาน</a:t>
                      </a:r>
                      <a:r>
                        <a:rPr lang="th-TH" altLang="ko-KR" sz="1600" b="0" baseline="0" dirty="0" smtClean="0">
                          <a:solidFill>
                            <a:srgbClr val="C00000"/>
                          </a:solidFill>
                          <a:latin typeface="LilyUPC" pitchFamily="34" charset="-34"/>
                          <a:cs typeface="LilyUPC" pitchFamily="34" charset="-34"/>
                        </a:rPr>
                        <a:t> </a:t>
                      </a:r>
                      <a:r>
                        <a:rPr lang="en-US" altLang="ko-KR" sz="1600" b="0" baseline="0" dirty="0" smtClean="0">
                          <a:solidFill>
                            <a:srgbClr val="C00000"/>
                          </a:solidFill>
                          <a:latin typeface="LilyUPC" pitchFamily="34" charset="-34"/>
                          <a:cs typeface="LilyUPC" pitchFamily="34" charset="-34"/>
                        </a:rPr>
                        <a:t>PMQA</a:t>
                      </a:r>
                      <a:r>
                        <a:rPr lang="th-TH" altLang="ko-KR" sz="1600" b="0" baseline="0" dirty="0" smtClean="0">
                          <a:solidFill>
                            <a:srgbClr val="C00000"/>
                          </a:solidFill>
                          <a:latin typeface="LilyUPC" pitchFamily="34" charset="-34"/>
                          <a:cs typeface="LilyUPC" pitchFamily="34" charset="-34"/>
                        </a:rPr>
                        <a:t>*</a:t>
                      </a:r>
                      <a:endParaRPr lang="ko-KR" altLang="en-US" sz="1600" b="0" dirty="0">
                        <a:solidFill>
                          <a:srgbClr val="C00000"/>
                        </a:solidFill>
                        <a:latin typeface="LilyUPC" pitchFamily="34" charset="-34"/>
                        <a:cs typeface="LilyUPC" pitchFamily="34" charset="-34"/>
                      </a:endParaRPr>
                    </a:p>
                  </a:txBody>
                  <a:tcPr marL="102088" marR="102088" marT="51044" marB="51044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171450" marR="0" indent="-17145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l"/>
                        <a:tabLst/>
                        <a:defRPr/>
                      </a:pPr>
                      <a:endParaRPr lang="ko-KR" altLang="en-US" sz="14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102088" marR="102088" marT="51044" marB="51044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703" marR="89703" marT="44851" marB="44851" anchor="ctr">
                    <a:lnL w="12700" cmpd="sng">
                      <a:noFill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15A12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430584"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703" marR="89703" marT="44851" marB="44851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15A12"/>
                    </a:solidFill>
                  </a:tcPr>
                </a:tc>
                <a:tc gridSpan="3">
                  <a:txBody>
                    <a:bodyPr/>
                    <a:lstStyle/>
                    <a:p>
                      <a:endParaRPr lang="th-TH" dirty="0"/>
                    </a:p>
                  </a:txBody>
                  <a:tcPr marL="102088" marR="102088" marT="51044" marB="51044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indent="0" algn="l">
                        <a:buFont typeface="Wingdings" pitchFamily="2" charset="2"/>
                        <a:buNone/>
                      </a:pPr>
                      <a:endParaRPr lang="en-US" altLang="ko-KR" sz="14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102088" marR="102088" marT="51044" marB="51044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703" marR="89703" marT="44851" marB="44851" anchor="ctr">
                    <a:lnL w="12700" cmpd="sng">
                      <a:noFill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15A12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</a:tbl>
          </a:graphicData>
        </a:graphic>
      </p:graphicFrame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36755384"/>
              </p:ext>
            </p:extLst>
          </p:nvPr>
        </p:nvGraphicFramePr>
        <p:xfrm>
          <a:off x="7092280" y="1203598"/>
          <a:ext cx="1912696" cy="179208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40407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15103"/>
                <a:gridCol w="1237277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15103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204806"/>
              </a:tblGrid>
              <a:tr h="305578">
                <a:tc gridSpan="2"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89703" marR="89703" marT="44851" marB="44851">
                    <a:lnL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4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89703" marR="89703" marT="44851" marB="44851" anchor="ctr"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89703" marR="89703" marT="44851" marB="44851" anchor="ctr">
                    <a:lnL w="12700" cmpd="sng">
                      <a:noFill/>
                    </a:lnL>
                    <a:lnR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th-TH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490326">
                <a:tc gridSpan="5">
                  <a:txBody>
                    <a:bodyPr/>
                    <a:lstStyle/>
                    <a:p>
                      <a:pPr algn="ctr" latinLnBrk="1"/>
                      <a:r>
                        <a:rPr lang="en-US" altLang="ko-KR" sz="1800" b="1" dirty="0" smtClean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Technology</a:t>
                      </a:r>
                      <a:endParaRPr lang="ko-KR" altLang="en-US" sz="18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89703" marR="89703" marT="44851" marB="44851" anchor="ctr">
                    <a:lnL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3600" b="1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703" marR="89703" marT="44851" marB="44851" anchor="ctr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1200" b="1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703" marR="89703" marT="44851" marB="44851" anchor="ctr">
                    <a:lnL w="12700" cmpd="sng">
                      <a:noFill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372048">
                <a:tc rowSpan="2"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89703" marR="89703" marT="44851" marB="44851">
                    <a:lnL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lang="th-TH" altLang="ko-KR" sz="1600" b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LilyUPC" pitchFamily="34" charset="-34"/>
                          <a:cs typeface="LilyUPC" pitchFamily="34" charset="-34"/>
                        </a:rPr>
                        <a:t>14. </a:t>
                      </a:r>
                      <a:r>
                        <a:rPr lang="th-TH" altLang="ko-KR" sz="1600" b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LilyUPC" pitchFamily="34" charset="-34"/>
                          <a:cs typeface="LilyUPC" pitchFamily="34" charset="-34"/>
                        </a:rPr>
                        <a:t>การถ่ายโอนข้อมูลสู่ระบบจัดที่ดินออนไลน์</a:t>
                      </a:r>
                      <a:endParaRPr lang="ko-KR" altLang="en-US" sz="16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LilyUPC" pitchFamily="34" charset="-34"/>
                        <a:cs typeface="LilyUPC" pitchFamily="34" charset="-34"/>
                      </a:endParaRPr>
                    </a:p>
                  </a:txBody>
                  <a:tcPr marL="89703" marR="89703" marT="44851" marB="44851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endParaRPr lang="ko-KR" altLang="en-US" sz="16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LilyUPC" pitchFamily="34" charset="-34"/>
                        <a:cs typeface="LilyUPC" pitchFamily="34" charset="-34"/>
                      </a:endParaRPr>
                    </a:p>
                  </a:txBody>
                  <a:tcPr marL="89703" marR="89703" marT="44851" marB="44851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89703" marR="89703" marT="44851" marB="44851" anchor="ctr">
                    <a:lnL w="12700" cmpd="sng">
                      <a:noFill/>
                    </a:lnL>
                    <a:lnR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endParaRPr lang="th-TH" dirty="0"/>
                    </a:p>
                  </a:txBody>
                  <a:tcPr marL="89703" marR="89703" marT="44851" marB="44851" anchor="ctr">
                    <a:lnL w="12700" cmpd="sng">
                      <a:noFill/>
                    </a:lnL>
                    <a:lnR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418797"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703" marR="89703" marT="44851" marB="44851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15A12"/>
                    </a:solidFill>
                  </a:tcPr>
                </a:tc>
                <a:tc gridSpan="3">
                  <a:txBody>
                    <a:bodyPr/>
                    <a:lstStyle/>
                    <a:p>
                      <a:endParaRPr lang="th-TH" dirty="0"/>
                    </a:p>
                  </a:txBody>
                  <a:tcPr marL="89703" marR="89703" marT="44851" marB="44851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indent="0" algn="l">
                        <a:buFont typeface="Wingdings" pitchFamily="2" charset="2"/>
                        <a:buNone/>
                      </a:pPr>
                      <a:endParaRPr lang="en-US" altLang="ko-KR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89703" marR="89703" marT="44851" marB="44851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703" marR="89703" marT="44851" marB="44851" anchor="ctr">
                    <a:lnL w="12700" cmpd="sng">
                      <a:noFill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15A12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</a:tbl>
          </a:graphicData>
        </a:graphic>
      </p:graphicFrame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83566009"/>
              </p:ext>
            </p:extLst>
          </p:nvPr>
        </p:nvGraphicFramePr>
        <p:xfrm>
          <a:off x="4716016" y="1272772"/>
          <a:ext cx="2232248" cy="374725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16024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89786"/>
                <a:gridCol w="1451214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59200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216024"/>
              </a:tblGrid>
              <a:tr h="305578">
                <a:tc gridSpan="2"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89703" marR="89703" marT="44851" marB="44851">
                    <a:lnL w="190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4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89703" marR="89703" marT="44851" marB="44851" anchor="ctr"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89703" marR="89703" marT="44851" marB="44851" anchor="ctr">
                    <a:lnL w="12700" cmpd="sng">
                      <a:noFill/>
                    </a:lnL>
                    <a:lnR w="190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490326">
                <a:tc gridSpan="5">
                  <a:txBody>
                    <a:bodyPr/>
                    <a:lstStyle/>
                    <a:p>
                      <a:pPr algn="ctr" latinLnBrk="1"/>
                      <a:r>
                        <a:rPr lang="en-US" altLang="ko-KR" sz="1800" b="1" dirty="0" smtClean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LAND</a:t>
                      </a:r>
                      <a:endParaRPr lang="ko-KR" altLang="en-US" sz="18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89703" marR="89703" marT="44851" marB="44851" anchor="ctr">
                    <a:lnL w="190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3600" b="1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703" marR="89703" marT="44851" marB="44851" anchor="ctr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1200" b="1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703" marR="89703" marT="44851" marB="44851" anchor="ctr">
                    <a:lnL w="12700" cmpd="sng">
                      <a:noFill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372048">
                <a:tc rowSpan="3"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89703" marR="89703" marT="44851" marB="44851">
                    <a:lnL w="190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lang="th-TH" altLang="ko-KR" sz="1600" b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LilyUPC" pitchFamily="34" charset="-34"/>
                          <a:cs typeface="LilyUPC" pitchFamily="34" charset="-34"/>
                        </a:rPr>
                        <a:t>11</a:t>
                      </a:r>
                      <a:r>
                        <a:rPr lang="th-TH" altLang="ko-KR" sz="1600" b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LilyUPC" pitchFamily="34" charset="-34"/>
                          <a:cs typeface="LilyUPC" pitchFamily="34" charset="-34"/>
                        </a:rPr>
                        <a:t>. จัดที่ดินทำกินให้ชุมชนตามนโยบายรัฐบาล</a:t>
                      </a:r>
                      <a:endParaRPr lang="ko-KR" altLang="en-US" sz="16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LilyUPC" pitchFamily="34" charset="-34"/>
                        <a:cs typeface="LilyUPC" pitchFamily="34" charset="-34"/>
                      </a:endParaRPr>
                    </a:p>
                  </a:txBody>
                  <a:tcPr marL="89703" marR="89703" marT="44851" marB="44851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endParaRPr lang="ko-KR" altLang="en-US" sz="16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LilyUPC" pitchFamily="34" charset="-34"/>
                        <a:cs typeface="LilyUPC" pitchFamily="34" charset="-34"/>
                      </a:endParaRPr>
                    </a:p>
                  </a:txBody>
                  <a:tcPr marL="89703" marR="89703" marT="44851" marB="44851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89703" marR="89703" marT="44851" marB="44851" anchor="ctr">
                    <a:lnL w="12700" cmpd="sng">
                      <a:noFill/>
                    </a:lnL>
                    <a:lnR w="190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rowSpan="3">
                  <a:txBody>
                    <a:bodyPr/>
                    <a:lstStyle/>
                    <a:p>
                      <a:endParaRPr lang="th-TH" dirty="0"/>
                    </a:p>
                  </a:txBody>
                  <a:tcPr marL="89703" marR="89703" marT="44851" marB="44851" anchor="ctr">
                    <a:lnL w="12700" cmpd="sng">
                      <a:noFill/>
                    </a:lnL>
                    <a:lnR w="190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418797"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703" marR="89703" marT="44851" marB="44851">
                    <a:lnL w="28575" cap="flat" cmpd="sng" algn="ctr">
                      <a:solidFill>
                        <a:srgbClr val="2FC5F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3">
                  <a:txBody>
                    <a:bodyPr/>
                    <a:lstStyle/>
                    <a:p>
                      <a:pPr marL="0" indent="0" algn="l">
                        <a:buFont typeface="Wingdings" pitchFamily="2" charset="2"/>
                        <a:buNone/>
                      </a:pPr>
                      <a:r>
                        <a:rPr lang="th-TH" altLang="ko-KR" sz="1600" b="0" dirty="0" smtClean="0">
                          <a:solidFill>
                            <a:srgbClr val="C00000"/>
                          </a:solidFill>
                          <a:latin typeface="LilyUPC" pitchFamily="34" charset="-34"/>
                          <a:cs typeface="LilyUPC" pitchFamily="34" charset="-34"/>
                        </a:rPr>
                        <a:t>12</a:t>
                      </a:r>
                      <a:r>
                        <a:rPr lang="th-TH" altLang="ko-KR" sz="1600" b="0" dirty="0" smtClean="0">
                          <a:solidFill>
                            <a:srgbClr val="C00000"/>
                          </a:solidFill>
                          <a:latin typeface="LilyUPC" pitchFamily="34" charset="-34"/>
                          <a:cs typeface="LilyUPC" pitchFamily="34" charset="-34"/>
                        </a:rPr>
                        <a:t>. ตรวจสอบตำแหน่งที่ดิน/การรังวัดและแผนที่ (ใช้เพื่อกิจการสาธารณูปโภคและกิจการอื่นๆ*</a:t>
                      </a:r>
                      <a:endParaRPr lang="en-US" altLang="ko-KR" sz="1600" b="0" dirty="0">
                        <a:solidFill>
                          <a:srgbClr val="C00000"/>
                        </a:solidFill>
                        <a:latin typeface="LilyUPC" pitchFamily="34" charset="-34"/>
                        <a:cs typeface="LilyUPC" pitchFamily="34" charset="-34"/>
                      </a:endParaRPr>
                    </a:p>
                  </a:txBody>
                  <a:tcPr marL="89703" marR="89703" marT="44851" marB="44851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171450" indent="-171450" algn="l">
                        <a:buFont typeface="Wingdings" pitchFamily="2" charset="2"/>
                        <a:buChar char="l"/>
                      </a:pPr>
                      <a:endParaRPr lang="en-US" altLang="ko-KR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89703" marR="89703" marT="44851" marB="44851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703" marR="89703" marT="44851" marB="44851" anchor="ctr">
                    <a:lnL w="12700" cmpd="sng">
                      <a:noFill/>
                    </a:lnL>
                    <a:lnR w="28575" cap="flat" cmpd="sng" algn="ctr">
                      <a:solidFill>
                        <a:srgbClr val="2FC5F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v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418797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indent="0" algn="l">
                        <a:buFont typeface="Wingdings" pitchFamily="2" charset="2"/>
                        <a:buNone/>
                      </a:pPr>
                      <a:r>
                        <a:rPr lang="th-TH" altLang="ko-KR" sz="1600" b="0" dirty="0" smtClean="0">
                          <a:solidFill>
                            <a:schemeClr val="tx1"/>
                          </a:solidFill>
                          <a:latin typeface="LilyUPC" pitchFamily="34" charset="-34"/>
                          <a:cs typeface="LilyUPC" pitchFamily="34" charset="-34"/>
                        </a:rPr>
                        <a:t>13</a:t>
                      </a:r>
                      <a:r>
                        <a:rPr lang="th-TH" altLang="ko-KR" sz="1600" b="0" dirty="0" smtClean="0">
                          <a:solidFill>
                            <a:schemeClr val="tx1"/>
                          </a:solidFill>
                          <a:latin typeface="LilyUPC" pitchFamily="34" charset="-34"/>
                          <a:cs typeface="LilyUPC" pitchFamily="34" charset="-34"/>
                        </a:rPr>
                        <a:t>. การจัดทำรายงานการติดตามและ</a:t>
                      </a:r>
                      <a:r>
                        <a:rPr lang="th-TH" altLang="ko-KR" sz="1600" b="0" dirty="0" smtClean="0">
                          <a:solidFill>
                            <a:schemeClr val="tx1"/>
                          </a:solidFill>
                          <a:latin typeface="LilyUPC" pitchFamily="34" charset="-34"/>
                          <a:cs typeface="LilyUPC" pitchFamily="34" charset="-34"/>
                        </a:rPr>
                        <a:t>ประเมินผล</a:t>
                      </a:r>
                    </a:p>
                    <a:p>
                      <a:pPr marL="0" indent="0" algn="l">
                        <a:buFont typeface="Wingdings" pitchFamily="2" charset="2"/>
                        <a:buNone/>
                      </a:pPr>
                      <a:r>
                        <a:rPr lang="th-TH" altLang="ko-KR" sz="1600" b="0" dirty="0" smtClean="0">
                          <a:solidFill>
                            <a:srgbClr val="0070C0"/>
                          </a:solidFill>
                          <a:latin typeface="LilyUPC" pitchFamily="34" charset="-34"/>
                          <a:cs typeface="LilyUPC" pitchFamily="34" charset="-34"/>
                        </a:rPr>
                        <a:t>2. การปรับปรุงเพิ่มประสิทธิภาพในการเตรียมเอกสารหลักฐานเพื่อพิจารณาให้ใช้ที่ดินเพื่อกิจการสาธารณูปโภคและกิจการอื่นๆ</a:t>
                      </a:r>
                      <a:endParaRPr lang="en-US" altLang="ko-KR" sz="1600" b="0" dirty="0">
                        <a:solidFill>
                          <a:srgbClr val="0070C0"/>
                        </a:solidFill>
                        <a:latin typeface="LilyUPC" pitchFamily="34" charset="-34"/>
                        <a:cs typeface="LilyUPC" pitchFamily="34" charset="-34"/>
                      </a:endParaRPr>
                    </a:p>
                  </a:txBody>
                  <a:tcPr marL="89703" marR="89703" marT="44851" marB="44851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171450" indent="-171450" algn="l">
                        <a:buFont typeface="Wingdings" pitchFamily="2" charset="2"/>
                        <a:buChar char="l"/>
                      </a:pPr>
                      <a:endParaRPr lang="en-US" altLang="ko-KR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89703" marR="89703" marT="44851" marB="44851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11" name="Round Same Side Corner Rectangle 8">
            <a:extLst>
              <a:ext uri="{FF2B5EF4-FFF2-40B4-BE49-F238E27FC236}">
                <a16:creationId xmlns="" xmlns:a16="http://schemas.microsoft.com/office/drawing/2014/main" id="{4E4C0439-937D-443D-87E2-79CCC36B9DC0}"/>
              </a:ext>
            </a:extLst>
          </p:cNvPr>
          <p:cNvSpPr/>
          <p:nvPr/>
        </p:nvSpPr>
        <p:spPr>
          <a:xfrm>
            <a:off x="827584" y="195486"/>
            <a:ext cx="823995" cy="724317"/>
          </a:xfrm>
          <a:custGeom>
            <a:avLst/>
            <a:gdLst/>
            <a:ahLst/>
            <a:cxnLst/>
            <a:rect l="l" t="t" r="r" b="b"/>
            <a:pathLst>
              <a:path w="3197597" h="3202496">
                <a:moveTo>
                  <a:pt x="601421" y="1611393"/>
                </a:moveTo>
                <a:lnTo>
                  <a:pt x="2596176" y="1611393"/>
                </a:lnTo>
                <a:cubicBezTo>
                  <a:pt x="2928331" y="1611393"/>
                  <a:pt x="3197594" y="1880656"/>
                  <a:pt x="3197594" y="2212811"/>
                </a:cubicBezTo>
                <a:lnTo>
                  <a:pt x="3197594" y="2776360"/>
                </a:lnTo>
                <a:lnTo>
                  <a:pt x="3197597" y="2776360"/>
                </a:lnTo>
                <a:lnTo>
                  <a:pt x="3197597" y="2914824"/>
                </a:lnTo>
                <a:lnTo>
                  <a:pt x="3197198" y="2914824"/>
                </a:lnTo>
                <a:lnTo>
                  <a:pt x="3197198" y="3202496"/>
                </a:lnTo>
                <a:lnTo>
                  <a:pt x="398" y="3202496"/>
                </a:lnTo>
                <a:lnTo>
                  <a:pt x="398" y="2914824"/>
                </a:lnTo>
                <a:lnTo>
                  <a:pt x="0" y="2914824"/>
                </a:lnTo>
                <a:lnTo>
                  <a:pt x="0" y="2212811"/>
                </a:lnTo>
                <a:cubicBezTo>
                  <a:pt x="0" y="1880656"/>
                  <a:pt x="269266" y="1611393"/>
                  <a:pt x="601421" y="1611393"/>
                </a:cubicBezTo>
                <a:close/>
                <a:moveTo>
                  <a:pt x="1598801" y="0"/>
                </a:moveTo>
                <a:cubicBezTo>
                  <a:pt x="1998649" y="0"/>
                  <a:pt x="2322791" y="324142"/>
                  <a:pt x="2322791" y="723993"/>
                </a:cubicBezTo>
                <a:cubicBezTo>
                  <a:pt x="2322791" y="1123843"/>
                  <a:pt x="1998649" y="1447985"/>
                  <a:pt x="1598801" y="1447985"/>
                </a:cubicBezTo>
                <a:cubicBezTo>
                  <a:pt x="1198951" y="1447985"/>
                  <a:pt x="874809" y="1123843"/>
                  <a:pt x="874809" y="723993"/>
                </a:cubicBezTo>
                <a:cubicBezTo>
                  <a:pt x="874809" y="324142"/>
                  <a:pt x="1198951" y="0"/>
                  <a:pt x="1598801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2" name="Block Arc 11">
            <a:extLst>
              <a:ext uri="{FF2B5EF4-FFF2-40B4-BE49-F238E27FC236}">
                <a16:creationId xmlns="" xmlns:a16="http://schemas.microsoft.com/office/drawing/2014/main" id="{05E77CDE-4D86-42D9-A516-63FBB9FAF6C8}"/>
              </a:ext>
            </a:extLst>
          </p:cNvPr>
          <p:cNvSpPr/>
          <p:nvPr/>
        </p:nvSpPr>
        <p:spPr>
          <a:xfrm rot="10800000">
            <a:off x="3275855" y="627533"/>
            <a:ext cx="477491" cy="478962"/>
          </a:xfrm>
          <a:custGeom>
            <a:avLst/>
            <a:gdLst/>
            <a:ahLst/>
            <a:cxnLst/>
            <a:rect l="l" t="t" r="r" b="b"/>
            <a:pathLst>
              <a:path w="3636337" h="7138182">
                <a:moveTo>
                  <a:pt x="1563551" y="3029061"/>
                </a:moveTo>
                <a:lnTo>
                  <a:pt x="1563551" y="1171769"/>
                </a:lnTo>
                <a:cubicBezTo>
                  <a:pt x="1444523" y="1201084"/>
                  <a:pt x="1330799" y="1254073"/>
                  <a:pt x="1228219" y="1328453"/>
                </a:cubicBezTo>
                <a:cubicBezTo>
                  <a:pt x="927220" y="1546705"/>
                  <a:pt x="771440" y="1913395"/>
                  <a:pt x="823311" y="2281559"/>
                </a:cubicBezTo>
                <a:cubicBezTo>
                  <a:pt x="886035" y="2761950"/>
                  <a:pt x="1181988" y="2923981"/>
                  <a:pt x="1563551" y="3029061"/>
                </a:cubicBezTo>
                <a:close/>
                <a:moveTo>
                  <a:pt x="2056123" y="5971053"/>
                </a:moveTo>
                <a:cubicBezTo>
                  <a:pt x="2180706" y="5941789"/>
                  <a:pt x="2300029" y="5887431"/>
                  <a:pt x="2407191" y="5809729"/>
                </a:cubicBezTo>
                <a:cubicBezTo>
                  <a:pt x="2708190" y="5591477"/>
                  <a:pt x="2863970" y="5224787"/>
                  <a:pt x="2812099" y="4856623"/>
                </a:cubicBezTo>
                <a:cubicBezTo>
                  <a:pt x="2712300" y="4365494"/>
                  <a:pt x="2419393" y="4148018"/>
                  <a:pt x="2056123" y="4007016"/>
                </a:cubicBezTo>
                <a:close/>
                <a:moveTo>
                  <a:pt x="2056123" y="7138182"/>
                </a:moveTo>
                <a:lnTo>
                  <a:pt x="1563551" y="7138182"/>
                </a:lnTo>
                <a:lnTo>
                  <a:pt x="1563551" y="6796553"/>
                </a:lnTo>
                <a:cubicBezTo>
                  <a:pt x="1376287" y="6771102"/>
                  <a:pt x="1191751" y="6715291"/>
                  <a:pt x="1016794" y="6629471"/>
                </a:cubicBezTo>
                <a:cubicBezTo>
                  <a:pt x="412303" y="6332946"/>
                  <a:pt x="21102" y="5726704"/>
                  <a:pt x="0" y="5053734"/>
                </a:cubicBezTo>
                <a:lnTo>
                  <a:pt x="813973" y="5028205"/>
                </a:lnTo>
                <a:cubicBezTo>
                  <a:pt x="825624" y="5399818"/>
                  <a:pt x="1041643" y="5734588"/>
                  <a:pt x="1375441" y="5898325"/>
                </a:cubicBezTo>
                <a:cubicBezTo>
                  <a:pt x="1436179" y="5928119"/>
                  <a:pt x="1499008" y="5951362"/>
                  <a:pt x="1563551" y="5965918"/>
                </a:cubicBezTo>
                <a:lnTo>
                  <a:pt x="1563551" y="3847635"/>
                </a:lnTo>
                <a:cubicBezTo>
                  <a:pt x="920238" y="3662345"/>
                  <a:pt x="233045" y="3450393"/>
                  <a:pt x="16852" y="2382091"/>
                </a:cubicBezTo>
                <a:cubicBezTo>
                  <a:pt x="-73403" y="1719933"/>
                  <a:pt x="208577" y="1061859"/>
                  <a:pt x="750173" y="669157"/>
                </a:cubicBezTo>
                <a:cubicBezTo>
                  <a:pt x="994931" y="491686"/>
                  <a:pt x="1274723" y="381458"/>
                  <a:pt x="1563551" y="341319"/>
                </a:cubicBezTo>
                <a:lnTo>
                  <a:pt x="1563551" y="0"/>
                </a:lnTo>
                <a:lnTo>
                  <a:pt x="2056123" y="0"/>
                </a:lnTo>
                <a:lnTo>
                  <a:pt x="2056123" y="339268"/>
                </a:lnTo>
                <a:cubicBezTo>
                  <a:pt x="2248752" y="363969"/>
                  <a:pt x="2438747" y="420481"/>
                  <a:pt x="2618616" y="508711"/>
                </a:cubicBezTo>
                <a:cubicBezTo>
                  <a:pt x="3223107" y="805237"/>
                  <a:pt x="3614308" y="1411478"/>
                  <a:pt x="3635410" y="2084448"/>
                </a:cubicBezTo>
                <a:lnTo>
                  <a:pt x="2821437" y="2109978"/>
                </a:lnTo>
                <a:cubicBezTo>
                  <a:pt x="2809786" y="1738364"/>
                  <a:pt x="2593767" y="1403594"/>
                  <a:pt x="2259969" y="1239857"/>
                </a:cubicBezTo>
                <a:cubicBezTo>
                  <a:pt x="2194243" y="1207617"/>
                  <a:pt x="2126069" y="1183046"/>
                  <a:pt x="2056123" y="1168235"/>
                </a:cubicBezTo>
                <a:lnTo>
                  <a:pt x="2056123" y="3150890"/>
                </a:lnTo>
                <a:cubicBezTo>
                  <a:pt x="2675271" y="3303511"/>
                  <a:pt x="3347939" y="3564428"/>
                  <a:pt x="3618512" y="4743007"/>
                </a:cubicBezTo>
                <a:cubicBezTo>
                  <a:pt x="3712448" y="5409725"/>
                  <a:pt x="3430336" y="6073786"/>
                  <a:pt x="2885237" y="6469025"/>
                </a:cubicBezTo>
                <a:cubicBezTo>
                  <a:pt x="2636047" y="6649712"/>
                  <a:pt x="2350538" y="6760700"/>
                  <a:pt x="2056123" y="6798748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13" name="Rectangle 16">
            <a:extLst>
              <a:ext uri="{FF2B5EF4-FFF2-40B4-BE49-F238E27FC236}">
                <a16:creationId xmlns="" xmlns:a16="http://schemas.microsoft.com/office/drawing/2014/main" id="{3E6B3888-414F-4E46-B784-F1592EF277D0}"/>
              </a:ext>
            </a:extLst>
          </p:cNvPr>
          <p:cNvSpPr/>
          <p:nvPr/>
        </p:nvSpPr>
        <p:spPr>
          <a:xfrm>
            <a:off x="5436096" y="915566"/>
            <a:ext cx="824107" cy="521603"/>
          </a:xfrm>
          <a:custGeom>
            <a:avLst/>
            <a:gdLst/>
            <a:ahLst/>
            <a:cxnLst/>
            <a:rect l="l" t="t" r="r" b="b"/>
            <a:pathLst>
              <a:path w="3240006" h="2129375">
                <a:moveTo>
                  <a:pt x="1916836" y="454558"/>
                </a:moveTo>
                <a:cubicBezTo>
                  <a:pt x="2018418" y="454558"/>
                  <a:pt x="2100766" y="536906"/>
                  <a:pt x="2100766" y="638488"/>
                </a:cubicBezTo>
                <a:cubicBezTo>
                  <a:pt x="2100766" y="740070"/>
                  <a:pt x="2018418" y="822418"/>
                  <a:pt x="1916836" y="822418"/>
                </a:cubicBezTo>
                <a:cubicBezTo>
                  <a:pt x="1815254" y="822418"/>
                  <a:pt x="1732906" y="740070"/>
                  <a:pt x="1732906" y="638488"/>
                </a:cubicBezTo>
                <a:cubicBezTo>
                  <a:pt x="1732906" y="536906"/>
                  <a:pt x="1815254" y="454558"/>
                  <a:pt x="1916836" y="454558"/>
                </a:cubicBezTo>
                <a:close/>
                <a:moveTo>
                  <a:pt x="1197545" y="272737"/>
                </a:moveTo>
                <a:lnTo>
                  <a:pt x="1861974" y="1458536"/>
                </a:lnTo>
                <a:lnTo>
                  <a:pt x="2263096" y="848801"/>
                </a:lnTo>
                <a:lnTo>
                  <a:pt x="2919562" y="1846679"/>
                </a:lnTo>
                <a:lnTo>
                  <a:pt x="2079459" y="1846679"/>
                </a:lnTo>
                <a:lnTo>
                  <a:pt x="1606629" y="1846679"/>
                </a:lnTo>
                <a:lnTo>
                  <a:pt x="315630" y="1846679"/>
                </a:lnTo>
                <a:close/>
                <a:moveTo>
                  <a:pt x="180003" y="164687"/>
                </a:moveTo>
                <a:lnTo>
                  <a:pt x="180003" y="1964687"/>
                </a:lnTo>
                <a:lnTo>
                  <a:pt x="3060003" y="1964687"/>
                </a:lnTo>
                <a:lnTo>
                  <a:pt x="3060003" y="164687"/>
                </a:lnTo>
                <a:close/>
                <a:moveTo>
                  <a:pt x="0" y="0"/>
                </a:moveTo>
                <a:lnTo>
                  <a:pt x="3240006" y="0"/>
                </a:lnTo>
                <a:lnTo>
                  <a:pt x="3240006" y="2129375"/>
                </a:lnTo>
                <a:lnTo>
                  <a:pt x="0" y="2129375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14" name="Oval 50">
            <a:extLst>
              <a:ext uri="{FF2B5EF4-FFF2-40B4-BE49-F238E27FC236}">
                <a16:creationId xmlns="" xmlns:a16="http://schemas.microsoft.com/office/drawing/2014/main" id="{B95FF5B9-4A56-4799-82D2-C84B3C42FB9F}"/>
              </a:ext>
            </a:extLst>
          </p:cNvPr>
          <p:cNvSpPr>
            <a:spLocks noChangeAspect="1"/>
          </p:cNvSpPr>
          <p:nvPr/>
        </p:nvSpPr>
        <p:spPr>
          <a:xfrm>
            <a:off x="7812360" y="817143"/>
            <a:ext cx="556821" cy="628894"/>
          </a:xfrm>
          <a:custGeom>
            <a:avLst/>
            <a:gdLst/>
            <a:ahLst/>
            <a:cxnLst/>
            <a:rect l="l" t="t" r="r" b="b"/>
            <a:pathLst>
              <a:path w="2868687" h="3240000">
                <a:moveTo>
                  <a:pt x="1433799" y="2290728"/>
                </a:moveTo>
                <a:cubicBezTo>
                  <a:pt x="1317650" y="2346839"/>
                  <a:pt x="1203301" y="2394700"/>
                  <a:pt x="1093028" y="2434329"/>
                </a:cubicBezTo>
                <a:cubicBezTo>
                  <a:pt x="1167481" y="2812207"/>
                  <a:pt x="1292592" y="3060000"/>
                  <a:pt x="1434343" y="3060000"/>
                </a:cubicBezTo>
                <a:cubicBezTo>
                  <a:pt x="1576138" y="3060000"/>
                  <a:pt x="1701284" y="2812053"/>
                  <a:pt x="1774025" y="2433735"/>
                </a:cubicBezTo>
                <a:cubicBezTo>
                  <a:pt x="1663854" y="2394452"/>
                  <a:pt x="1549823" y="2346469"/>
                  <a:pt x="1433799" y="2290728"/>
                </a:cubicBezTo>
                <a:close/>
                <a:moveTo>
                  <a:pt x="1824954" y="2078037"/>
                </a:moveTo>
                <a:cubicBezTo>
                  <a:pt x="1794480" y="2097450"/>
                  <a:pt x="1763147" y="2116057"/>
                  <a:pt x="1731343" y="2134419"/>
                </a:cubicBezTo>
                <a:lnTo>
                  <a:pt x="1635415" y="2187161"/>
                </a:lnTo>
                <a:cubicBezTo>
                  <a:pt x="1691788" y="2215044"/>
                  <a:pt x="1747931" y="2239109"/>
                  <a:pt x="1803378" y="2259350"/>
                </a:cubicBezTo>
                <a:cubicBezTo>
                  <a:pt x="1812120" y="2201101"/>
                  <a:pt x="1819148" y="2140526"/>
                  <a:pt x="1824954" y="2078037"/>
                </a:cubicBezTo>
                <a:close/>
                <a:moveTo>
                  <a:pt x="1042306" y="2077178"/>
                </a:moveTo>
                <a:cubicBezTo>
                  <a:pt x="1047949" y="2140175"/>
                  <a:pt x="1055328" y="2201182"/>
                  <a:pt x="1063873" y="2259905"/>
                </a:cubicBezTo>
                <a:cubicBezTo>
                  <a:pt x="1119365" y="2238275"/>
                  <a:pt x="1176217" y="2214355"/>
                  <a:pt x="1233887" y="2187801"/>
                </a:cubicBezTo>
                <a:cubicBezTo>
                  <a:pt x="1201538" y="2170955"/>
                  <a:pt x="1169452" y="2152957"/>
                  <a:pt x="1137343" y="2134419"/>
                </a:cubicBezTo>
                <a:close/>
                <a:moveTo>
                  <a:pt x="559768" y="1732679"/>
                </a:moveTo>
                <a:cubicBezTo>
                  <a:pt x="268524" y="1984850"/>
                  <a:pt x="116369" y="2217202"/>
                  <a:pt x="187266" y="2340000"/>
                </a:cubicBezTo>
                <a:cubicBezTo>
                  <a:pt x="258144" y="2462764"/>
                  <a:pt x="535307" y="2447213"/>
                  <a:pt x="899736" y="2322555"/>
                </a:cubicBezTo>
                <a:cubicBezTo>
                  <a:pt x="878937" y="2207297"/>
                  <a:pt x="863223" y="2084405"/>
                  <a:pt x="853746" y="1955834"/>
                </a:cubicBezTo>
                <a:cubicBezTo>
                  <a:pt x="747454" y="1883220"/>
                  <a:pt x="648878" y="1808453"/>
                  <a:pt x="559768" y="1732679"/>
                </a:cubicBezTo>
                <a:close/>
                <a:moveTo>
                  <a:pt x="2309048" y="1730507"/>
                </a:moveTo>
                <a:cubicBezTo>
                  <a:pt x="2220666" y="1807660"/>
                  <a:pt x="2121792" y="1882664"/>
                  <a:pt x="2015235" y="1955625"/>
                </a:cubicBezTo>
                <a:cubicBezTo>
                  <a:pt x="2005364" y="2084180"/>
                  <a:pt x="1989894" y="2207119"/>
                  <a:pt x="1967330" y="2322070"/>
                </a:cubicBezTo>
                <a:lnTo>
                  <a:pt x="2081685" y="2358048"/>
                </a:lnTo>
                <a:cubicBezTo>
                  <a:pt x="2116015" y="2320492"/>
                  <a:pt x="2165526" y="2297468"/>
                  <a:pt x="2220415" y="2297468"/>
                </a:cubicBezTo>
                <a:cubicBezTo>
                  <a:pt x="2302230" y="2297468"/>
                  <a:pt x="2372097" y="2348622"/>
                  <a:pt x="2399287" y="2420880"/>
                </a:cubicBezTo>
                <a:cubicBezTo>
                  <a:pt x="2542053" y="2432945"/>
                  <a:pt x="2642630" y="2407186"/>
                  <a:pt x="2681420" y="2340000"/>
                </a:cubicBezTo>
                <a:cubicBezTo>
                  <a:pt x="2752393" y="2217071"/>
                  <a:pt x="2599836" y="1984353"/>
                  <a:pt x="2309048" y="1730507"/>
                </a:cubicBezTo>
                <a:close/>
                <a:moveTo>
                  <a:pt x="2026056" y="1510554"/>
                </a:moveTo>
                <a:cubicBezTo>
                  <a:pt x="2027893" y="1546708"/>
                  <a:pt x="2028343" y="1583211"/>
                  <a:pt x="2028343" y="1620000"/>
                </a:cubicBezTo>
                <a:lnTo>
                  <a:pt x="2024251" y="1730716"/>
                </a:lnTo>
                <a:lnTo>
                  <a:pt x="2173722" y="1619092"/>
                </a:lnTo>
                <a:cubicBezTo>
                  <a:pt x="2127526" y="1582190"/>
                  <a:pt x="2078507" y="1545517"/>
                  <a:pt x="2026056" y="1510554"/>
                </a:cubicBezTo>
                <a:close/>
                <a:moveTo>
                  <a:pt x="844436" y="1509285"/>
                </a:moveTo>
                <a:lnTo>
                  <a:pt x="694964" y="1620908"/>
                </a:lnTo>
                <a:cubicBezTo>
                  <a:pt x="741160" y="1657811"/>
                  <a:pt x="790179" y="1694484"/>
                  <a:pt x="842630" y="1729447"/>
                </a:cubicBezTo>
                <a:cubicBezTo>
                  <a:pt x="840793" y="1693293"/>
                  <a:pt x="840343" y="1656790"/>
                  <a:pt x="840343" y="1620000"/>
                </a:cubicBezTo>
                <a:close/>
                <a:moveTo>
                  <a:pt x="1434343" y="1361184"/>
                </a:moveTo>
                <a:cubicBezTo>
                  <a:pt x="1573534" y="1361184"/>
                  <a:pt x="1686371" y="1474021"/>
                  <a:pt x="1686371" y="1613212"/>
                </a:cubicBezTo>
                <a:cubicBezTo>
                  <a:pt x="1686371" y="1752403"/>
                  <a:pt x="1573534" y="1865240"/>
                  <a:pt x="1434343" y="1865240"/>
                </a:cubicBezTo>
                <a:cubicBezTo>
                  <a:pt x="1295152" y="1865240"/>
                  <a:pt x="1182315" y="1752403"/>
                  <a:pt x="1182315" y="1613212"/>
                </a:cubicBezTo>
                <a:cubicBezTo>
                  <a:pt x="1182315" y="1474021"/>
                  <a:pt x="1295152" y="1361184"/>
                  <a:pt x="1434343" y="1361184"/>
                </a:cubicBezTo>
                <a:close/>
                <a:moveTo>
                  <a:pt x="1433770" y="1149513"/>
                </a:moveTo>
                <a:cubicBezTo>
                  <a:pt x="1365445" y="1183896"/>
                  <a:pt x="1296585" y="1221489"/>
                  <a:pt x="1227343" y="1261466"/>
                </a:cubicBezTo>
                <a:lnTo>
                  <a:pt x="1027157" y="1384911"/>
                </a:lnTo>
                <a:cubicBezTo>
                  <a:pt x="1022222" y="1461370"/>
                  <a:pt x="1020343" y="1539922"/>
                  <a:pt x="1020343" y="1620000"/>
                </a:cubicBezTo>
                <a:lnTo>
                  <a:pt x="1028287" y="1855786"/>
                </a:lnTo>
                <a:cubicBezTo>
                  <a:pt x="1091680" y="1898065"/>
                  <a:pt x="1158394" y="1938727"/>
                  <a:pt x="1227343" y="1978535"/>
                </a:cubicBezTo>
                <a:lnTo>
                  <a:pt x="1434916" y="2090488"/>
                </a:lnTo>
                <a:cubicBezTo>
                  <a:pt x="1503241" y="2056105"/>
                  <a:pt x="1572101" y="2018511"/>
                  <a:pt x="1641343" y="1978535"/>
                </a:cubicBezTo>
                <a:lnTo>
                  <a:pt x="1841530" y="1855090"/>
                </a:lnTo>
                <a:cubicBezTo>
                  <a:pt x="1846464" y="1778631"/>
                  <a:pt x="1848343" y="1700079"/>
                  <a:pt x="1848343" y="1620000"/>
                </a:cubicBezTo>
                <a:lnTo>
                  <a:pt x="1840399" y="1384214"/>
                </a:lnTo>
                <a:cubicBezTo>
                  <a:pt x="1777006" y="1341936"/>
                  <a:pt x="1710293" y="1301274"/>
                  <a:pt x="1641343" y="1261466"/>
                </a:cubicBezTo>
                <a:close/>
                <a:moveTo>
                  <a:pt x="1065308" y="980650"/>
                </a:moveTo>
                <a:cubicBezTo>
                  <a:pt x="1056566" y="1038899"/>
                  <a:pt x="1049538" y="1099475"/>
                  <a:pt x="1043732" y="1161964"/>
                </a:cubicBezTo>
                <a:cubicBezTo>
                  <a:pt x="1074206" y="1142551"/>
                  <a:pt x="1105539" y="1123943"/>
                  <a:pt x="1137343" y="1105581"/>
                </a:cubicBezTo>
                <a:lnTo>
                  <a:pt x="1233271" y="1052839"/>
                </a:lnTo>
                <a:cubicBezTo>
                  <a:pt x="1176898" y="1024957"/>
                  <a:pt x="1120756" y="1000892"/>
                  <a:pt x="1065308" y="980650"/>
                </a:cubicBezTo>
                <a:close/>
                <a:moveTo>
                  <a:pt x="1804814" y="980095"/>
                </a:moveTo>
                <a:cubicBezTo>
                  <a:pt x="1749321" y="1001726"/>
                  <a:pt x="1692469" y="1025646"/>
                  <a:pt x="1634800" y="1052200"/>
                </a:cubicBezTo>
                <a:cubicBezTo>
                  <a:pt x="1667149" y="1069046"/>
                  <a:pt x="1699234" y="1087043"/>
                  <a:pt x="1731343" y="1105581"/>
                </a:cubicBezTo>
                <a:lnTo>
                  <a:pt x="1826380" y="1162822"/>
                </a:lnTo>
                <a:cubicBezTo>
                  <a:pt x="1820738" y="1099825"/>
                  <a:pt x="1813359" y="1038819"/>
                  <a:pt x="1804814" y="980095"/>
                </a:cubicBezTo>
                <a:close/>
                <a:moveTo>
                  <a:pt x="2432236" y="816002"/>
                </a:moveTo>
                <a:cubicBezTo>
                  <a:pt x="2308930" y="820546"/>
                  <a:pt x="2149627" y="855445"/>
                  <a:pt x="1968950" y="917446"/>
                </a:cubicBezTo>
                <a:cubicBezTo>
                  <a:pt x="1989749" y="1032703"/>
                  <a:pt x="2005463" y="1155596"/>
                  <a:pt x="2014941" y="1284167"/>
                </a:cubicBezTo>
                <a:cubicBezTo>
                  <a:pt x="2121232" y="1356780"/>
                  <a:pt x="2219808" y="1431548"/>
                  <a:pt x="2308918" y="1507322"/>
                </a:cubicBezTo>
                <a:cubicBezTo>
                  <a:pt x="2600162" y="1255150"/>
                  <a:pt x="2752317" y="1022798"/>
                  <a:pt x="2681420" y="900000"/>
                </a:cubicBezTo>
                <a:cubicBezTo>
                  <a:pt x="2645694" y="838121"/>
                  <a:pt x="2557557" y="811383"/>
                  <a:pt x="2432236" y="816002"/>
                </a:cubicBezTo>
                <a:close/>
                <a:moveTo>
                  <a:pt x="436450" y="816001"/>
                </a:moveTo>
                <a:cubicBezTo>
                  <a:pt x="311129" y="811383"/>
                  <a:pt x="222992" y="838121"/>
                  <a:pt x="187266" y="900000"/>
                </a:cubicBezTo>
                <a:cubicBezTo>
                  <a:pt x="158404" y="949991"/>
                  <a:pt x="166508" y="1018139"/>
                  <a:pt x="206887" y="1097970"/>
                </a:cubicBezTo>
                <a:cubicBezTo>
                  <a:pt x="213842" y="1096217"/>
                  <a:pt x="221021" y="1095812"/>
                  <a:pt x="228294" y="1095812"/>
                </a:cubicBezTo>
                <a:cubicBezTo>
                  <a:pt x="334372" y="1095812"/>
                  <a:pt x="420366" y="1181806"/>
                  <a:pt x="420366" y="1287884"/>
                </a:cubicBezTo>
                <a:cubicBezTo>
                  <a:pt x="420366" y="1314219"/>
                  <a:pt x="415066" y="1339317"/>
                  <a:pt x="405427" y="1362148"/>
                </a:cubicBezTo>
                <a:cubicBezTo>
                  <a:pt x="450585" y="1410442"/>
                  <a:pt x="502437" y="1459559"/>
                  <a:pt x="559639" y="1509493"/>
                </a:cubicBezTo>
                <a:cubicBezTo>
                  <a:pt x="648020" y="1432341"/>
                  <a:pt x="746894" y="1357336"/>
                  <a:pt x="853451" y="1284376"/>
                </a:cubicBezTo>
                <a:cubicBezTo>
                  <a:pt x="863322" y="1155820"/>
                  <a:pt x="878792" y="1032881"/>
                  <a:pt x="901357" y="917930"/>
                </a:cubicBezTo>
                <a:cubicBezTo>
                  <a:pt x="719999" y="855651"/>
                  <a:pt x="560119" y="820559"/>
                  <a:pt x="436450" y="816001"/>
                </a:cubicBezTo>
                <a:close/>
                <a:moveTo>
                  <a:pt x="1434343" y="180000"/>
                </a:moveTo>
                <a:cubicBezTo>
                  <a:pt x="1292548" y="180000"/>
                  <a:pt x="1167402" y="427948"/>
                  <a:pt x="1094661" y="806265"/>
                </a:cubicBezTo>
                <a:cubicBezTo>
                  <a:pt x="1204832" y="845548"/>
                  <a:pt x="1318864" y="893532"/>
                  <a:pt x="1434887" y="949272"/>
                </a:cubicBezTo>
                <a:cubicBezTo>
                  <a:pt x="1551037" y="893162"/>
                  <a:pt x="1665385" y="845301"/>
                  <a:pt x="1775658" y="805671"/>
                </a:cubicBezTo>
                <a:cubicBezTo>
                  <a:pt x="1751860" y="684885"/>
                  <a:pt x="1722886" y="577390"/>
                  <a:pt x="1688823" y="487405"/>
                </a:cubicBezTo>
                <a:cubicBezTo>
                  <a:pt x="1688009" y="487647"/>
                  <a:pt x="1687191" y="487652"/>
                  <a:pt x="1686371" y="487652"/>
                </a:cubicBezTo>
                <a:cubicBezTo>
                  <a:pt x="1580293" y="487652"/>
                  <a:pt x="1494299" y="401658"/>
                  <a:pt x="1494299" y="295580"/>
                </a:cubicBezTo>
                <a:cubicBezTo>
                  <a:pt x="1494299" y="264819"/>
                  <a:pt x="1501530" y="235747"/>
                  <a:pt x="1516122" y="210837"/>
                </a:cubicBezTo>
                <a:cubicBezTo>
                  <a:pt x="1490583" y="189985"/>
                  <a:pt x="1462798" y="180000"/>
                  <a:pt x="1434343" y="180000"/>
                </a:cubicBezTo>
                <a:close/>
                <a:moveTo>
                  <a:pt x="1434343" y="0"/>
                </a:moveTo>
                <a:cubicBezTo>
                  <a:pt x="1509303" y="0"/>
                  <a:pt x="1581019" y="37868"/>
                  <a:pt x="1646062" y="107907"/>
                </a:cubicBezTo>
                <a:cubicBezTo>
                  <a:pt x="1659037" y="104972"/>
                  <a:pt x="1672533" y="103508"/>
                  <a:pt x="1686371" y="103508"/>
                </a:cubicBezTo>
                <a:cubicBezTo>
                  <a:pt x="1792449" y="103508"/>
                  <a:pt x="1878443" y="189502"/>
                  <a:pt x="1878443" y="295580"/>
                </a:cubicBezTo>
                <a:cubicBezTo>
                  <a:pt x="1878443" y="342831"/>
                  <a:pt x="1861381" y="386097"/>
                  <a:pt x="1831228" y="417985"/>
                </a:cubicBezTo>
                <a:cubicBezTo>
                  <a:pt x="1871860" y="515668"/>
                  <a:pt x="1906636" y="628220"/>
                  <a:pt x="1935357" y="752219"/>
                </a:cubicBezTo>
                <a:cubicBezTo>
                  <a:pt x="2379384" y="616814"/>
                  <a:pt x="2731816" y="627289"/>
                  <a:pt x="2837304" y="810000"/>
                </a:cubicBezTo>
                <a:cubicBezTo>
                  <a:pt x="2942793" y="992711"/>
                  <a:pt x="2775650" y="1303161"/>
                  <a:pt x="2436521" y="1620139"/>
                </a:cubicBezTo>
                <a:cubicBezTo>
                  <a:pt x="2775698" y="1936928"/>
                  <a:pt x="2942777" y="2247316"/>
                  <a:pt x="2837304" y="2430000"/>
                </a:cubicBezTo>
                <a:cubicBezTo>
                  <a:pt x="2771439" y="2544083"/>
                  <a:pt x="2609300" y="2591017"/>
                  <a:pt x="2388706" y="2577188"/>
                </a:cubicBezTo>
                <a:cubicBezTo>
                  <a:pt x="2358753" y="2639691"/>
                  <a:pt x="2294480" y="2681612"/>
                  <a:pt x="2220415" y="2681612"/>
                </a:cubicBezTo>
                <a:cubicBezTo>
                  <a:pt x="2122541" y="2681612"/>
                  <a:pt x="2041764" y="2608405"/>
                  <a:pt x="2030773" y="2513644"/>
                </a:cubicBezTo>
                <a:cubicBezTo>
                  <a:pt x="1999304" y="2506661"/>
                  <a:pt x="1967635" y="2497623"/>
                  <a:pt x="1935485" y="2487821"/>
                </a:cubicBezTo>
                <a:cubicBezTo>
                  <a:pt x="1830610" y="2940018"/>
                  <a:pt x="1645322" y="3240000"/>
                  <a:pt x="1434343" y="3240000"/>
                </a:cubicBezTo>
                <a:cubicBezTo>
                  <a:pt x="1223366" y="3240000"/>
                  <a:pt x="1038079" y="2940023"/>
                  <a:pt x="933330" y="2487781"/>
                </a:cubicBezTo>
                <a:cubicBezTo>
                  <a:pt x="489302" y="2623186"/>
                  <a:pt x="136870" y="2612712"/>
                  <a:pt x="31382" y="2430000"/>
                </a:cubicBezTo>
                <a:cubicBezTo>
                  <a:pt x="-74106" y="2247290"/>
                  <a:pt x="93037" y="1936840"/>
                  <a:pt x="432165" y="1619862"/>
                </a:cubicBezTo>
                <a:cubicBezTo>
                  <a:pt x="378689" y="1569916"/>
                  <a:pt x="329491" y="1520128"/>
                  <a:pt x="285801" y="1470219"/>
                </a:cubicBezTo>
                <a:cubicBezTo>
                  <a:pt x="267844" y="1476857"/>
                  <a:pt x="248431" y="1479956"/>
                  <a:pt x="228294" y="1479956"/>
                </a:cubicBezTo>
                <a:cubicBezTo>
                  <a:pt x="122216" y="1479956"/>
                  <a:pt x="36222" y="1393962"/>
                  <a:pt x="36222" y="1287884"/>
                </a:cubicBezTo>
                <a:cubicBezTo>
                  <a:pt x="36222" y="1246866"/>
                  <a:pt x="49080" y="1208850"/>
                  <a:pt x="73868" y="1179672"/>
                </a:cubicBezTo>
                <a:cubicBezTo>
                  <a:pt x="-4733" y="1033688"/>
                  <a:pt x="-23287" y="904690"/>
                  <a:pt x="31382" y="810000"/>
                </a:cubicBezTo>
                <a:cubicBezTo>
                  <a:pt x="136860" y="627306"/>
                  <a:pt x="489234" y="616816"/>
                  <a:pt x="933201" y="752179"/>
                </a:cubicBezTo>
                <a:cubicBezTo>
                  <a:pt x="1038076" y="299982"/>
                  <a:pt x="1223365" y="0"/>
                  <a:pt x="1434343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1547664" y="-20538"/>
            <a:ext cx="770485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4000" b="1" dirty="0" smtClean="0">
                <a:latin typeface="LilyUPC" pitchFamily="34" charset="-34"/>
                <a:cs typeface="LilyUPC" pitchFamily="34" charset="-34"/>
              </a:rPr>
              <a:t>สรุปผลการดำเนินงานควบคุมภายใน ปี พ.ศ. 2560</a:t>
            </a:r>
            <a:endParaRPr lang="en-GB" sz="4000" b="1" dirty="0">
              <a:latin typeface="LilyUPC" pitchFamily="34" charset="-34"/>
              <a:cs typeface="LilyUPC" pitchFamily="34" charset="-34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411760" y="4299942"/>
            <a:ext cx="2160240" cy="792088"/>
          </a:xfrm>
          <a:prstGeom prst="rect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Rectangle 18"/>
          <p:cNvSpPr/>
          <p:nvPr/>
        </p:nvSpPr>
        <p:spPr>
          <a:xfrm>
            <a:off x="4716016" y="4011910"/>
            <a:ext cx="2232248" cy="1008112"/>
          </a:xfrm>
          <a:prstGeom prst="rect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ight Arrow 19"/>
          <p:cNvSpPr/>
          <p:nvPr/>
        </p:nvSpPr>
        <p:spPr>
          <a:xfrm>
            <a:off x="6804248" y="4371950"/>
            <a:ext cx="360040" cy="504056"/>
          </a:xfrm>
          <a:prstGeom prst="right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TextBox 20"/>
          <p:cNvSpPr txBox="1"/>
          <p:nvPr/>
        </p:nvSpPr>
        <p:spPr>
          <a:xfrm>
            <a:off x="7092280" y="4403888"/>
            <a:ext cx="18722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h-TH" sz="2000" b="1" dirty="0" smtClean="0">
                <a:solidFill>
                  <a:srgbClr val="0070C0"/>
                </a:solidFill>
                <a:latin typeface="LilyUPC" pitchFamily="34" charset="-34"/>
                <a:cs typeface="LilyUPC" pitchFamily="34" charset="-34"/>
              </a:rPr>
              <a:t>กิจกรรมจากปี 2559</a:t>
            </a:r>
            <a:endParaRPr lang="en-GB" sz="2000" b="1" dirty="0">
              <a:solidFill>
                <a:srgbClr val="0070C0"/>
              </a:solidFill>
              <a:latin typeface="LilyUPC" pitchFamily="34" charset="-34"/>
              <a:cs typeface="LilyUPC" pitchFamily="34" charset="-34"/>
            </a:endParaRPr>
          </a:p>
        </p:txBody>
      </p:sp>
      <p:sp>
        <p:nvSpPr>
          <p:cNvPr id="22" name="Right Arrow 21"/>
          <p:cNvSpPr/>
          <p:nvPr/>
        </p:nvSpPr>
        <p:spPr>
          <a:xfrm>
            <a:off x="4427984" y="4431849"/>
            <a:ext cx="360040" cy="504056"/>
          </a:xfrm>
          <a:prstGeom prst="right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0948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467544" y="987574"/>
            <a:ext cx="828092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h-TH" sz="4000" dirty="0" smtClean="0">
                <a:solidFill>
                  <a:schemeClr val="bg2">
                    <a:lumMod val="10000"/>
                  </a:schemeClr>
                </a:solidFill>
                <a:latin typeface="LilyUPC" pitchFamily="34" charset="-34"/>
                <a:cs typeface="LilyUPC" pitchFamily="34" charset="-34"/>
              </a:rPr>
              <a:t>กพร. นำข้อมูลของ สำนัก/กอง/ที่เทียบเท่า </a:t>
            </a:r>
          </a:p>
          <a:p>
            <a:pPr algn="ctr"/>
            <a:r>
              <a:rPr lang="th-TH" sz="4000" dirty="0" smtClean="0">
                <a:solidFill>
                  <a:schemeClr val="bg2">
                    <a:lumMod val="10000"/>
                  </a:schemeClr>
                </a:solidFill>
                <a:latin typeface="LilyUPC" pitchFamily="34" charset="-34"/>
                <a:cs typeface="LilyUPC" pitchFamily="34" charset="-34"/>
              </a:rPr>
              <a:t>จัดทำ</a:t>
            </a:r>
            <a:r>
              <a:rPr lang="th-TH" sz="4000" dirty="0">
                <a:solidFill>
                  <a:schemeClr val="bg2">
                    <a:lumMod val="10000"/>
                  </a:schemeClr>
                </a:solidFill>
                <a:latin typeface="LilyUPC" pitchFamily="34" charset="-34"/>
                <a:cs typeface="LilyUPC" pitchFamily="34" charset="-34"/>
              </a:rPr>
              <a:t>รายงานการประเมินผลการควบคุม</a:t>
            </a:r>
            <a:r>
              <a:rPr lang="th-TH" sz="4000" dirty="0" smtClean="0">
                <a:solidFill>
                  <a:schemeClr val="bg2">
                    <a:lumMod val="10000"/>
                  </a:schemeClr>
                </a:solidFill>
                <a:latin typeface="LilyUPC" pitchFamily="34" charset="-34"/>
                <a:cs typeface="LilyUPC" pitchFamily="34" charset="-34"/>
              </a:rPr>
              <a:t>ภายใน ของส.ป.ก</a:t>
            </a:r>
            <a:endParaRPr lang="th-TH" sz="4000" dirty="0">
              <a:solidFill>
                <a:schemeClr val="bg2">
                  <a:lumMod val="10000"/>
                </a:schemeClr>
              </a:solidFill>
              <a:latin typeface="LilyUPC" pitchFamily="34" charset="-34"/>
              <a:cs typeface="LilyUPC" pitchFamily="34" charset="-34"/>
            </a:endParaRPr>
          </a:p>
          <a:p>
            <a:pPr algn="ctr"/>
            <a:r>
              <a:rPr lang="th-TH" sz="4000" dirty="0">
                <a:solidFill>
                  <a:schemeClr val="bg2">
                    <a:lumMod val="10000"/>
                  </a:schemeClr>
                </a:solidFill>
                <a:latin typeface="LilyUPC" pitchFamily="34" charset="-34"/>
                <a:cs typeface="LilyUPC" pitchFamily="34" charset="-34"/>
              </a:rPr>
              <a:t>ประจำปีงบประมาณ พ.ศ. 2560 </a:t>
            </a:r>
            <a:endParaRPr lang="th-TH" sz="4000" dirty="0" smtClean="0">
              <a:solidFill>
                <a:schemeClr val="bg2">
                  <a:lumMod val="10000"/>
                </a:schemeClr>
              </a:solidFill>
              <a:latin typeface="LilyUPC" pitchFamily="34" charset="-34"/>
              <a:cs typeface="LilyUPC" pitchFamily="34" charset="-34"/>
            </a:endParaRPr>
          </a:p>
          <a:p>
            <a:pPr algn="ctr"/>
            <a:endParaRPr lang="th-TH" sz="4000" dirty="0" smtClean="0">
              <a:solidFill>
                <a:schemeClr val="bg2">
                  <a:lumMod val="10000"/>
                </a:schemeClr>
              </a:solidFill>
              <a:latin typeface="LilyUPC" pitchFamily="34" charset="-34"/>
              <a:cs typeface="LilyUPC" pitchFamily="34" charset="-34"/>
            </a:endParaRPr>
          </a:p>
          <a:p>
            <a:pPr algn="ctr"/>
            <a:r>
              <a:rPr lang="th-TH" sz="4000" b="1" dirty="0" smtClean="0">
                <a:solidFill>
                  <a:schemeClr val="bg2">
                    <a:lumMod val="10000"/>
                  </a:schemeClr>
                </a:solidFill>
                <a:latin typeface="LilyUPC" pitchFamily="34" charset="-34"/>
                <a:cs typeface="LilyUPC" pitchFamily="34" charset="-34"/>
              </a:rPr>
              <a:t>ได้แก่ ปอ. 1 / ปอ.2 / ปอ.3 และแบบติดตาม ปอ.3</a:t>
            </a:r>
            <a:endParaRPr lang="th-TH" sz="4000" b="1" dirty="0">
              <a:solidFill>
                <a:schemeClr val="bg2">
                  <a:lumMod val="10000"/>
                </a:schemeClr>
              </a:solidFill>
              <a:latin typeface="LilyUPC" pitchFamily="34" charset="-34"/>
              <a:cs typeface="LilyUPC" pitchFamily="34" charset="-34"/>
            </a:endParaRPr>
          </a:p>
          <a:p>
            <a:pPr algn="ctr"/>
            <a:endParaRPr lang="en-GB" sz="4000" dirty="0">
              <a:solidFill>
                <a:schemeClr val="bg2">
                  <a:lumMod val="10000"/>
                </a:schemeClr>
              </a:solidFill>
              <a:latin typeface="LilyUPC" pitchFamily="34" charset="-34"/>
              <a:cs typeface="LilyUPC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3968567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54759"/>
            <a:ext cx="4371975" cy="49911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775692"/>
            <a:ext cx="4381500" cy="352425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Rounded Rectangle 5"/>
          <p:cNvSpPr/>
          <p:nvPr/>
        </p:nvSpPr>
        <p:spPr>
          <a:xfrm>
            <a:off x="179512" y="4617706"/>
            <a:ext cx="720080" cy="288032"/>
          </a:xfrm>
          <a:prstGeom prst="roundRect">
            <a:avLst/>
          </a:prstGeom>
          <a:ln w="9525">
            <a:solidFill>
              <a:srgbClr val="C00000"/>
            </a:solidFill>
            <a:prstDash val="sysDash"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h-TH" dirty="0" smtClean="0">
                <a:solidFill>
                  <a:schemeClr val="tx1"/>
                </a:solidFill>
                <a:latin typeface="LilyUPC" pitchFamily="34" charset="-34"/>
                <a:cs typeface="LilyUPC" pitchFamily="34" charset="-34"/>
              </a:rPr>
              <a:t>ส่ง ปอ.1</a:t>
            </a:r>
            <a:endParaRPr lang="en-GB" dirty="0">
              <a:solidFill>
                <a:schemeClr val="tx1"/>
              </a:solidFill>
              <a:latin typeface="LilyUPC" pitchFamily="34" charset="-34"/>
              <a:cs typeface="LilyUPC" pitchFamily="34" charset="-34"/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5436096" y="483518"/>
            <a:ext cx="2865696" cy="360040"/>
          </a:xfrm>
          <a:prstGeom prst="roundRect">
            <a:avLst/>
          </a:prstGeom>
          <a:ln w="12700">
            <a:solidFill>
              <a:srgbClr val="C00000"/>
            </a:solidFill>
            <a:prstDash val="sysDash"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h-TH" dirty="0" smtClean="0">
                <a:solidFill>
                  <a:schemeClr val="tx1"/>
                </a:solidFill>
                <a:latin typeface="LilyUPC" pitchFamily="34" charset="-34"/>
                <a:cs typeface="LilyUPC" pitchFamily="34" charset="-34"/>
              </a:rPr>
              <a:t>ส่ง ปอ.1/ปอ.2/ปอ.3 /แบบติดตาม ปอ.3</a:t>
            </a:r>
            <a:endParaRPr lang="en-GB" dirty="0">
              <a:solidFill>
                <a:schemeClr val="tx1"/>
              </a:solidFill>
              <a:latin typeface="LilyUPC" pitchFamily="34" charset="-34"/>
              <a:cs typeface="LilyUPC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1005777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2574485" y="1291360"/>
            <a:ext cx="6206604" cy="10475"/>
          </a:xfrm>
          <a:prstGeom prst="line">
            <a:avLst/>
          </a:prstGeom>
          <a:ln w="25400">
            <a:solidFill>
              <a:schemeClr val="tx1">
                <a:lumMod val="75000"/>
                <a:lumOff val="25000"/>
              </a:schemeClr>
            </a:solidFill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Group 4"/>
          <p:cNvGrpSpPr/>
          <p:nvPr/>
        </p:nvGrpSpPr>
        <p:grpSpPr>
          <a:xfrm>
            <a:off x="7596334" y="661334"/>
            <a:ext cx="1224138" cy="1226823"/>
            <a:chOff x="7092280" y="2517710"/>
            <a:chExt cx="971680" cy="971680"/>
          </a:xfrm>
        </p:grpSpPr>
        <p:sp>
          <p:nvSpPr>
            <p:cNvPr id="6" name="Oval 5"/>
            <p:cNvSpPr/>
            <p:nvPr/>
          </p:nvSpPr>
          <p:spPr>
            <a:xfrm>
              <a:off x="7092280" y="2517710"/>
              <a:ext cx="971680" cy="97168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40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7" name="Oval 6"/>
            <p:cNvSpPr/>
            <p:nvPr/>
          </p:nvSpPr>
          <p:spPr>
            <a:xfrm>
              <a:off x="7201684" y="2627114"/>
              <a:ext cx="752872" cy="752872"/>
            </a:xfrm>
            <a:prstGeom prst="ellipse">
              <a:avLst/>
            </a:prstGeom>
            <a:solidFill>
              <a:schemeClr val="accent1">
                <a:alpha val="50000"/>
              </a:schemeClr>
            </a:solidFill>
            <a:ln w="190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2483768" y="1093382"/>
            <a:ext cx="362867" cy="363663"/>
            <a:chOff x="611560" y="2851238"/>
            <a:chExt cx="288032" cy="288032"/>
          </a:xfrm>
        </p:grpSpPr>
        <p:sp>
          <p:nvSpPr>
            <p:cNvPr id="12" name="Oval 11"/>
            <p:cNvSpPr/>
            <p:nvPr/>
          </p:nvSpPr>
          <p:spPr>
            <a:xfrm>
              <a:off x="611560" y="2851238"/>
              <a:ext cx="288032" cy="288032"/>
            </a:xfrm>
            <a:prstGeom prst="ellipse">
              <a:avLst/>
            </a:prstGeom>
            <a:solidFill>
              <a:schemeClr val="accent4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3" name="Oval 12"/>
            <p:cNvSpPr/>
            <p:nvPr/>
          </p:nvSpPr>
          <p:spPr>
            <a:xfrm>
              <a:off x="683568" y="2923246"/>
              <a:ext cx="144016" cy="144016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4553090" y="1120002"/>
            <a:ext cx="362867" cy="363663"/>
            <a:chOff x="611560" y="2851238"/>
            <a:chExt cx="288032" cy="288032"/>
          </a:xfrm>
        </p:grpSpPr>
        <p:sp>
          <p:nvSpPr>
            <p:cNvPr id="15" name="Oval 14"/>
            <p:cNvSpPr/>
            <p:nvPr/>
          </p:nvSpPr>
          <p:spPr>
            <a:xfrm>
              <a:off x="611560" y="2851238"/>
              <a:ext cx="288032" cy="288032"/>
            </a:xfrm>
            <a:prstGeom prst="ellipse">
              <a:avLst/>
            </a:prstGeom>
            <a:solidFill>
              <a:schemeClr val="accent3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6" name="Oval 15"/>
            <p:cNvSpPr/>
            <p:nvPr/>
          </p:nvSpPr>
          <p:spPr>
            <a:xfrm>
              <a:off x="683568" y="2923246"/>
              <a:ext cx="144016" cy="144016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6429801" y="1120003"/>
            <a:ext cx="362867" cy="363663"/>
            <a:chOff x="611560" y="2851238"/>
            <a:chExt cx="288032" cy="288032"/>
          </a:xfrm>
        </p:grpSpPr>
        <p:sp>
          <p:nvSpPr>
            <p:cNvPr id="18" name="Oval 17"/>
            <p:cNvSpPr/>
            <p:nvPr/>
          </p:nvSpPr>
          <p:spPr>
            <a:xfrm>
              <a:off x="611560" y="2851238"/>
              <a:ext cx="288032" cy="288032"/>
            </a:xfrm>
            <a:prstGeom prst="ellipse">
              <a:avLst/>
            </a:prstGeom>
            <a:solidFill>
              <a:schemeClr val="accent2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9" name="Oval 18"/>
            <p:cNvSpPr/>
            <p:nvPr/>
          </p:nvSpPr>
          <p:spPr>
            <a:xfrm>
              <a:off x="683568" y="2923246"/>
              <a:ext cx="144016" cy="144016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sp>
        <p:nvSpPr>
          <p:cNvPr id="20" name="Block Arc 14"/>
          <p:cNvSpPr/>
          <p:nvPr/>
        </p:nvSpPr>
        <p:spPr>
          <a:xfrm rot="16200000">
            <a:off x="7937845" y="1021217"/>
            <a:ext cx="541115" cy="540286"/>
          </a:xfrm>
          <a:custGeom>
            <a:avLst/>
            <a:gdLst/>
            <a:ahLst/>
            <a:cxnLst/>
            <a:rect l="l" t="t" r="r" b="b"/>
            <a:pathLst>
              <a:path w="3185463" h="3187558">
                <a:moveTo>
                  <a:pt x="764000" y="2343999"/>
                </a:moveTo>
                <a:cubicBezTo>
                  <a:pt x="566798" y="2256389"/>
                  <a:pt x="385374" y="2134753"/>
                  <a:pt x="230072" y="1981662"/>
                </a:cubicBezTo>
                <a:cubicBezTo>
                  <a:pt x="297001" y="2223876"/>
                  <a:pt x="428049" y="2439341"/>
                  <a:pt x="603989" y="2608945"/>
                </a:cubicBezTo>
                <a:cubicBezTo>
                  <a:pt x="667739" y="2525681"/>
                  <a:pt x="720588" y="2436567"/>
                  <a:pt x="764000" y="2343999"/>
                </a:cubicBezTo>
                <a:close/>
                <a:moveTo>
                  <a:pt x="783530" y="862903"/>
                </a:moveTo>
                <a:cubicBezTo>
                  <a:pt x="737619" y="760936"/>
                  <a:pt x="681240" y="662513"/>
                  <a:pt x="611676" y="571152"/>
                </a:cubicBezTo>
                <a:cubicBezTo>
                  <a:pt x="419218" y="754019"/>
                  <a:pt x="279227" y="991173"/>
                  <a:pt x="215545" y="1258034"/>
                </a:cubicBezTo>
                <a:cubicBezTo>
                  <a:pt x="378729" y="1090139"/>
                  <a:pt x="571934" y="956907"/>
                  <a:pt x="783530" y="862903"/>
                </a:cubicBezTo>
                <a:close/>
                <a:moveTo>
                  <a:pt x="935657" y="1673146"/>
                </a:moveTo>
                <a:lnTo>
                  <a:pt x="227023" y="1673146"/>
                </a:lnTo>
                <a:cubicBezTo>
                  <a:pt x="393068" y="1882941"/>
                  <a:pt x="605618" y="2045968"/>
                  <a:pt x="844267" y="2153109"/>
                </a:cubicBezTo>
                <a:cubicBezTo>
                  <a:pt x="897907" y="1997390"/>
                  <a:pt x="928862" y="1835739"/>
                  <a:pt x="935657" y="1673146"/>
                </a:cubicBezTo>
                <a:close/>
                <a:moveTo>
                  <a:pt x="935928" y="1493146"/>
                </a:moveTo>
                <a:cubicBezTo>
                  <a:pt x="928922" y="1345638"/>
                  <a:pt x="902278" y="1198995"/>
                  <a:pt x="856775" y="1056956"/>
                </a:cubicBezTo>
                <a:cubicBezTo>
                  <a:pt x="636768" y="1156959"/>
                  <a:pt x="439487" y="1304654"/>
                  <a:pt x="281464" y="1493146"/>
                </a:cubicBezTo>
                <a:close/>
                <a:moveTo>
                  <a:pt x="1469785" y="2515107"/>
                </a:moveTo>
                <a:cubicBezTo>
                  <a:pt x="1283000" y="2508124"/>
                  <a:pt x="1100523" y="2472287"/>
                  <a:pt x="927628" y="2411229"/>
                </a:cubicBezTo>
                <a:cubicBezTo>
                  <a:pt x="876831" y="2520843"/>
                  <a:pt x="814172" y="2626182"/>
                  <a:pt x="738220" y="2724387"/>
                </a:cubicBezTo>
                <a:cubicBezTo>
                  <a:pt x="944637" y="2881665"/>
                  <a:pt x="1196120" y="2982471"/>
                  <a:pt x="1469785" y="3005418"/>
                </a:cubicBezTo>
                <a:close/>
                <a:moveTo>
                  <a:pt x="1469785" y="1673146"/>
                </a:moveTo>
                <a:lnTo>
                  <a:pt x="1112275" y="1673146"/>
                </a:lnTo>
                <a:cubicBezTo>
                  <a:pt x="1105327" y="1858153"/>
                  <a:pt x="1070032" y="2042144"/>
                  <a:pt x="1008001" y="2219039"/>
                </a:cubicBezTo>
                <a:cubicBezTo>
                  <a:pt x="1155519" y="2270408"/>
                  <a:pt x="1310845" y="2300826"/>
                  <a:pt x="1469785" y="2307834"/>
                </a:cubicBezTo>
                <a:close/>
                <a:moveTo>
                  <a:pt x="1469785" y="898989"/>
                </a:moveTo>
                <a:cubicBezTo>
                  <a:pt x="1315103" y="907762"/>
                  <a:pt x="1164166" y="938783"/>
                  <a:pt x="1020939" y="990066"/>
                </a:cubicBezTo>
                <a:cubicBezTo>
                  <a:pt x="1074574" y="1153655"/>
                  <a:pt x="1105461" y="1322925"/>
                  <a:pt x="1112368" y="1493146"/>
                </a:cubicBezTo>
                <a:lnTo>
                  <a:pt x="1469785" y="1493146"/>
                </a:lnTo>
                <a:close/>
                <a:moveTo>
                  <a:pt x="1469785" y="182141"/>
                </a:moveTo>
                <a:cubicBezTo>
                  <a:pt x="1199839" y="204777"/>
                  <a:pt x="951477" y="303168"/>
                  <a:pt x="746615" y="456764"/>
                </a:cubicBezTo>
                <a:cubicBezTo>
                  <a:pt x="828296" y="562801"/>
                  <a:pt x="894225" y="677310"/>
                  <a:pt x="947434" y="796072"/>
                </a:cubicBezTo>
                <a:cubicBezTo>
                  <a:pt x="1113886" y="736067"/>
                  <a:pt x="1289644" y="700323"/>
                  <a:pt x="1469785" y="691530"/>
                </a:cubicBezTo>
                <a:close/>
                <a:moveTo>
                  <a:pt x="2150063" y="992171"/>
                </a:moveTo>
                <a:cubicBezTo>
                  <a:pt x="1990712" y="935501"/>
                  <a:pt x="1822242" y="902595"/>
                  <a:pt x="1649785" y="897224"/>
                </a:cubicBezTo>
                <a:lnTo>
                  <a:pt x="1649785" y="1493146"/>
                </a:lnTo>
                <a:lnTo>
                  <a:pt x="2063712" y="1493146"/>
                </a:lnTo>
                <a:cubicBezTo>
                  <a:pt x="2069089" y="1323887"/>
                  <a:pt x="2098366" y="1155330"/>
                  <a:pt x="2150063" y="992171"/>
                </a:cubicBezTo>
                <a:close/>
                <a:moveTo>
                  <a:pt x="2168848" y="2199110"/>
                </a:moveTo>
                <a:cubicBezTo>
                  <a:pt x="2108555" y="2028681"/>
                  <a:pt x="2073581" y="1851532"/>
                  <a:pt x="2065295" y="1673146"/>
                </a:cubicBezTo>
                <a:lnTo>
                  <a:pt x="1649785" y="1673146"/>
                </a:lnTo>
                <a:lnTo>
                  <a:pt x="1649785" y="2307299"/>
                </a:lnTo>
                <a:cubicBezTo>
                  <a:pt x="1829404" y="2299517"/>
                  <a:pt x="2004315" y="2261965"/>
                  <a:pt x="2168848" y="2199110"/>
                </a:cubicBezTo>
                <a:close/>
                <a:moveTo>
                  <a:pt x="2422394" y="446879"/>
                </a:moveTo>
                <a:cubicBezTo>
                  <a:pt x="2204309" y="287209"/>
                  <a:pt x="1938140" y="189883"/>
                  <a:pt x="1649785" y="178919"/>
                </a:cubicBezTo>
                <a:lnTo>
                  <a:pt x="1649785" y="689876"/>
                </a:lnTo>
                <a:cubicBezTo>
                  <a:pt x="1846998" y="695154"/>
                  <a:pt x="2039668" y="732502"/>
                  <a:pt x="2221721" y="797410"/>
                </a:cubicBezTo>
                <a:cubicBezTo>
                  <a:pt x="2275056" y="675360"/>
                  <a:pt x="2341760" y="557662"/>
                  <a:pt x="2422394" y="446879"/>
                </a:cubicBezTo>
                <a:close/>
                <a:moveTo>
                  <a:pt x="2447278" y="2722123"/>
                </a:moveTo>
                <a:cubicBezTo>
                  <a:pt x="2366121" y="2618714"/>
                  <a:pt x="2299534" y="2507403"/>
                  <a:pt x="2246145" y="2391362"/>
                </a:cubicBezTo>
                <a:cubicBezTo>
                  <a:pt x="2057375" y="2464119"/>
                  <a:pt x="1856285" y="2506958"/>
                  <a:pt x="1649785" y="2514779"/>
                </a:cubicBezTo>
                <a:lnTo>
                  <a:pt x="1649785" y="3008639"/>
                </a:lnTo>
                <a:cubicBezTo>
                  <a:pt x="1949198" y="2997255"/>
                  <a:pt x="2224691" y="2892757"/>
                  <a:pt x="2447278" y="2722123"/>
                </a:cubicBezTo>
                <a:close/>
                <a:moveTo>
                  <a:pt x="2878934" y="1493146"/>
                </a:moveTo>
                <a:cubicBezTo>
                  <a:pt x="2723190" y="1307255"/>
                  <a:pt x="2529440" y="1161128"/>
                  <a:pt x="2313862" y="1060620"/>
                </a:cubicBezTo>
                <a:cubicBezTo>
                  <a:pt x="2270535" y="1201714"/>
                  <a:pt x="2245604" y="1347104"/>
                  <a:pt x="2240109" y="1493146"/>
                </a:cubicBezTo>
                <a:close/>
                <a:moveTo>
                  <a:pt x="2890636" y="1673146"/>
                </a:moveTo>
                <a:lnTo>
                  <a:pt x="2241814" y="1673146"/>
                </a:lnTo>
                <a:cubicBezTo>
                  <a:pt x="2249736" y="1827102"/>
                  <a:pt x="2279520" y="1979973"/>
                  <a:pt x="2329964" y="2127513"/>
                </a:cubicBezTo>
                <a:cubicBezTo>
                  <a:pt x="2545677" y="2019923"/>
                  <a:pt x="2738160" y="1866413"/>
                  <a:pt x="2890636" y="1673146"/>
                </a:cubicBezTo>
                <a:close/>
                <a:moveTo>
                  <a:pt x="2973035" y="1284386"/>
                </a:moveTo>
                <a:cubicBezTo>
                  <a:pt x="2912066" y="1001840"/>
                  <a:pt x="2765308" y="751379"/>
                  <a:pt x="2561381" y="561108"/>
                </a:cubicBezTo>
                <a:cubicBezTo>
                  <a:pt x="2489321" y="656437"/>
                  <a:pt x="2431363" y="759225"/>
                  <a:pt x="2384553" y="865647"/>
                </a:cubicBezTo>
                <a:cubicBezTo>
                  <a:pt x="2604520" y="964977"/>
                  <a:pt x="2804622" y="1106677"/>
                  <a:pt x="2973035" y="1284386"/>
                </a:cubicBezTo>
                <a:close/>
                <a:moveTo>
                  <a:pt x="2974277" y="1897328"/>
                </a:moveTo>
                <a:cubicBezTo>
                  <a:pt x="2812488" y="2073933"/>
                  <a:pt x="2619878" y="2216690"/>
                  <a:pt x="2407486" y="2319665"/>
                </a:cubicBezTo>
                <a:cubicBezTo>
                  <a:pt x="2454169" y="2420503"/>
                  <a:pt x="2511856" y="2517376"/>
                  <a:pt x="2582047" y="2607468"/>
                </a:cubicBezTo>
                <a:cubicBezTo>
                  <a:pt x="2776399" y="2417974"/>
                  <a:pt x="2916061" y="2172750"/>
                  <a:pt x="2974277" y="1897328"/>
                </a:cubicBezTo>
                <a:close/>
                <a:moveTo>
                  <a:pt x="3185463" y="1593779"/>
                </a:moveTo>
                <a:cubicBezTo>
                  <a:pt x="3185463" y="2473999"/>
                  <a:pt x="2471904" y="3187558"/>
                  <a:pt x="1591684" y="3187558"/>
                </a:cubicBezTo>
                <a:cubicBezTo>
                  <a:pt x="738111" y="3187558"/>
                  <a:pt x="41261" y="2516549"/>
                  <a:pt x="1913" y="1673146"/>
                </a:cubicBezTo>
                <a:lnTo>
                  <a:pt x="0" y="1673146"/>
                </a:lnTo>
                <a:lnTo>
                  <a:pt x="0" y="1493146"/>
                </a:lnTo>
                <a:lnTo>
                  <a:pt x="2750" y="1493146"/>
                </a:lnTo>
                <a:cubicBezTo>
                  <a:pt x="50490" y="700174"/>
                  <a:pt x="679654" y="64473"/>
                  <a:pt x="1469785" y="6156"/>
                </a:cubicBezTo>
                <a:lnTo>
                  <a:pt x="1469785" y="0"/>
                </a:lnTo>
                <a:lnTo>
                  <a:pt x="1591684" y="0"/>
                </a:lnTo>
                <a:lnTo>
                  <a:pt x="1649785" y="0"/>
                </a:lnTo>
                <a:lnTo>
                  <a:pt x="1649785" y="2934"/>
                </a:lnTo>
                <a:cubicBezTo>
                  <a:pt x="2503127" y="31654"/>
                  <a:pt x="3185463" y="733032"/>
                  <a:pt x="3185463" y="1593779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863387" y="301293"/>
            <a:ext cx="3708613" cy="206210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th-TH" altLang="ko-KR" sz="4800" b="1" dirty="0" smtClean="0">
                <a:solidFill>
                  <a:schemeClr val="bg2">
                    <a:lumMod val="25000"/>
                  </a:schemeClr>
                </a:solidFill>
                <a:latin typeface="LilyUPC" pitchFamily="34" charset="-34"/>
                <a:cs typeface="LilyUPC" pitchFamily="34" charset="-34"/>
              </a:rPr>
              <a:t>วาระที่ 2 </a:t>
            </a:r>
          </a:p>
          <a:p>
            <a:pPr algn="ctr"/>
            <a:endParaRPr lang="th-TH" altLang="ko-KR" sz="4000" b="1" dirty="0">
              <a:solidFill>
                <a:schemeClr val="bg2">
                  <a:lumMod val="25000"/>
                </a:schemeClr>
              </a:solidFill>
              <a:latin typeface="LilyUPC" pitchFamily="34" charset="-34"/>
              <a:cs typeface="LilyUPC" pitchFamily="34" charset="-34"/>
            </a:endParaRPr>
          </a:p>
          <a:p>
            <a:pPr algn="ctr"/>
            <a:r>
              <a:rPr lang="th-TH" altLang="ko-KR" sz="4000" b="1" dirty="0" smtClean="0">
                <a:solidFill>
                  <a:schemeClr val="bg2">
                    <a:lumMod val="25000"/>
                  </a:schemeClr>
                </a:solidFill>
                <a:latin typeface="LilyUPC" pitchFamily="34" charset="-34"/>
                <a:cs typeface="LilyUPC" pitchFamily="34" charset="-34"/>
              </a:rPr>
              <a:t>เรื่องเพื่อทราบ</a:t>
            </a:r>
            <a:endParaRPr lang="ko-KR" altLang="en-US" sz="4000" b="1" dirty="0">
              <a:solidFill>
                <a:schemeClr val="bg2">
                  <a:lumMod val="25000"/>
                </a:schemeClr>
              </a:solidFill>
              <a:latin typeface="LilyUPC" pitchFamily="34" charset="-34"/>
              <a:cs typeface="LilyUPC" pitchFamily="34" charset="-34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403648" y="2283718"/>
            <a:ext cx="4416121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2800" dirty="0" smtClean="0">
                <a:solidFill>
                  <a:schemeClr val="bg2">
                    <a:lumMod val="25000"/>
                  </a:schemeClr>
                </a:solidFill>
                <a:latin typeface="LilyUPC" pitchFamily="34" charset="-34"/>
                <a:cs typeface="LilyUPC" pitchFamily="34" charset="-34"/>
              </a:rPr>
              <a:t>2.3 </a:t>
            </a:r>
            <a:r>
              <a:rPr lang="th-TH" altLang="ko-KR" sz="2800" dirty="0" smtClean="0">
                <a:solidFill>
                  <a:schemeClr val="bg2">
                    <a:lumMod val="25000"/>
                  </a:schemeClr>
                </a:solidFill>
                <a:latin typeface="LilyUPC" pitchFamily="34" charset="-34"/>
                <a:cs typeface="LilyUPC" pitchFamily="34" charset="-34"/>
              </a:rPr>
              <a:t>รายงานความก้าวหน้าแบบ</a:t>
            </a:r>
            <a:r>
              <a:rPr lang="th-TH" altLang="ko-KR" sz="2800" dirty="0" smtClean="0">
                <a:solidFill>
                  <a:schemeClr val="bg2">
                    <a:lumMod val="25000"/>
                  </a:schemeClr>
                </a:solidFill>
                <a:latin typeface="LilyUPC" pitchFamily="34" charset="-34"/>
                <a:cs typeface="LilyUPC" pitchFamily="34" charset="-34"/>
              </a:rPr>
              <a:t>ติดตาม ปย. 2</a:t>
            </a:r>
            <a:endParaRPr lang="ko-KR" altLang="en-US" sz="2800" dirty="0">
              <a:solidFill>
                <a:schemeClr val="bg2">
                  <a:lumMod val="25000"/>
                </a:schemeClr>
              </a:solidFill>
              <a:latin typeface="LilyUPC" pitchFamily="34" charset="-34"/>
              <a:cs typeface="LilyUPC" pitchFamily="34" charset="-34"/>
            </a:endParaRPr>
          </a:p>
        </p:txBody>
      </p:sp>
      <p:sp>
        <p:nvSpPr>
          <p:cNvPr id="23" name="Isosceles Triangle 8">
            <a:extLst>
              <a:ext uri="{FF2B5EF4-FFF2-40B4-BE49-F238E27FC236}">
                <a16:creationId xmlns="" xmlns:a16="http://schemas.microsoft.com/office/drawing/2014/main" id="{9B0634A2-6C15-4293-B83B-950F79E757F3}"/>
              </a:ext>
            </a:extLst>
          </p:cNvPr>
          <p:cNvSpPr/>
          <p:nvPr/>
        </p:nvSpPr>
        <p:spPr>
          <a:xfrm rot="16200000">
            <a:off x="3900269" y="1791525"/>
            <a:ext cx="323553" cy="443844"/>
          </a:xfrm>
          <a:custGeom>
            <a:avLst/>
            <a:gdLst/>
            <a:ahLst/>
            <a:cxnLst/>
            <a:rect l="l" t="t" r="r" b="b"/>
            <a:pathLst>
              <a:path w="2708011" h="3228660">
                <a:moveTo>
                  <a:pt x="1895121" y="2005092"/>
                </a:moveTo>
                <a:cubicBezTo>
                  <a:pt x="1769067" y="2196199"/>
                  <a:pt x="1559641" y="2315968"/>
                  <a:pt x="1331007" y="2327705"/>
                </a:cubicBezTo>
                <a:cubicBezTo>
                  <a:pt x="1102373" y="2339443"/>
                  <a:pt x="881783" y="2241749"/>
                  <a:pt x="736821" y="2064556"/>
                </a:cubicBezTo>
                <a:lnTo>
                  <a:pt x="885891" y="1942602"/>
                </a:lnTo>
                <a:cubicBezTo>
                  <a:pt x="992076" y="2072396"/>
                  <a:pt x="1153658" y="2143956"/>
                  <a:pt x="1321132" y="2135359"/>
                </a:cubicBezTo>
                <a:cubicBezTo>
                  <a:pt x="1488607" y="2126761"/>
                  <a:pt x="1642011" y="2039030"/>
                  <a:pt x="1734346" y="1899045"/>
                </a:cubicBezTo>
                <a:close/>
                <a:moveTo>
                  <a:pt x="2315256" y="2179725"/>
                </a:moveTo>
                <a:cubicBezTo>
                  <a:pt x="2124977" y="2519973"/>
                  <a:pt x="1777729" y="2743099"/>
                  <a:pt x="1389179" y="2774782"/>
                </a:cubicBezTo>
                <a:cubicBezTo>
                  <a:pt x="1000629" y="2806465"/>
                  <a:pt x="621821" y="2642541"/>
                  <a:pt x="378934" y="2337614"/>
                </a:cubicBezTo>
                <a:lnTo>
                  <a:pt x="519502" y="2225645"/>
                </a:lnTo>
                <a:cubicBezTo>
                  <a:pt x="725082" y="2483736"/>
                  <a:pt x="1045705" y="2622480"/>
                  <a:pt x="1374574" y="2595664"/>
                </a:cubicBezTo>
                <a:cubicBezTo>
                  <a:pt x="1703443" y="2568848"/>
                  <a:pt x="1997353" y="2379994"/>
                  <a:pt x="2158406" y="2092008"/>
                </a:cubicBezTo>
                <a:close/>
                <a:moveTo>
                  <a:pt x="2315941" y="1615003"/>
                </a:moveTo>
                <a:lnTo>
                  <a:pt x="272242" y="1615003"/>
                </a:lnTo>
                <a:lnTo>
                  <a:pt x="872561" y="666216"/>
                </a:lnTo>
                <a:lnTo>
                  <a:pt x="872561" y="219906"/>
                </a:lnTo>
                <a:cubicBezTo>
                  <a:pt x="872561" y="98674"/>
                  <a:pt x="970839" y="396"/>
                  <a:pt x="1092071" y="396"/>
                </a:cubicBezTo>
                <a:lnTo>
                  <a:pt x="1293841" y="396"/>
                </a:lnTo>
                <a:lnTo>
                  <a:pt x="1294092" y="0"/>
                </a:lnTo>
                <a:lnTo>
                  <a:pt x="1294343" y="396"/>
                </a:lnTo>
                <a:lnTo>
                  <a:pt x="1470231" y="396"/>
                </a:lnTo>
                <a:cubicBezTo>
                  <a:pt x="1591463" y="396"/>
                  <a:pt x="1689741" y="98674"/>
                  <a:pt x="1689741" y="219906"/>
                </a:cubicBezTo>
                <a:lnTo>
                  <a:pt x="1689741" y="625313"/>
                </a:lnTo>
                <a:close/>
                <a:moveTo>
                  <a:pt x="2708011" y="2399368"/>
                </a:moveTo>
                <a:cubicBezTo>
                  <a:pt x="2440740" y="2877288"/>
                  <a:pt x="1950128" y="3187847"/>
                  <a:pt x="1403807" y="3224932"/>
                </a:cubicBezTo>
                <a:cubicBezTo>
                  <a:pt x="857486" y="3262017"/>
                  <a:pt x="329406" y="3020609"/>
                  <a:pt x="0" y="2583191"/>
                </a:cubicBezTo>
                <a:lnTo>
                  <a:pt x="143153" y="2475389"/>
                </a:lnTo>
                <a:cubicBezTo>
                  <a:pt x="436120" y="2864419"/>
                  <a:pt x="905784" y="3079123"/>
                  <a:pt x="1391671" y="3046140"/>
                </a:cubicBezTo>
                <a:cubicBezTo>
                  <a:pt x="1877558" y="3013157"/>
                  <a:pt x="2313899" y="2736952"/>
                  <a:pt x="2551604" y="2311899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277789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179324" y="123478"/>
            <a:ext cx="8857172" cy="576064"/>
          </a:xfrm>
        </p:spPr>
        <p:txBody>
          <a:bodyPr/>
          <a:lstStyle/>
          <a:p>
            <a:r>
              <a:rPr lang="th-TH" altLang="ko-KR" sz="4000" dirty="0" smtClean="0">
                <a:solidFill>
                  <a:schemeClr val="bg2">
                    <a:lumMod val="25000"/>
                  </a:schemeClr>
                </a:solidFill>
                <a:latin typeface="LilyUPC" pitchFamily="34" charset="-34"/>
                <a:cs typeface="LilyUPC" pitchFamily="34" charset="-34"/>
              </a:rPr>
              <a:t>รายงานความก้าวหน้ารอบ 6 เดือน</a:t>
            </a:r>
            <a:r>
              <a:rPr lang="th-TH" altLang="ko-KR" sz="4000" dirty="0">
                <a:solidFill>
                  <a:schemeClr val="bg2">
                    <a:lumMod val="25000"/>
                  </a:schemeClr>
                </a:solidFill>
                <a:latin typeface="LilyUPC" pitchFamily="34" charset="-34"/>
                <a:cs typeface="LilyUPC" pitchFamily="34" charset="-34"/>
              </a:rPr>
              <a:t> </a:t>
            </a:r>
            <a:r>
              <a:rPr lang="th-TH" altLang="ko-KR" sz="4000" dirty="0" smtClean="0">
                <a:solidFill>
                  <a:schemeClr val="bg2">
                    <a:lumMod val="25000"/>
                  </a:schemeClr>
                </a:solidFill>
                <a:latin typeface="LilyUPC" pitchFamily="34" charset="-34"/>
                <a:cs typeface="LilyUPC" pitchFamily="34" charset="-34"/>
              </a:rPr>
              <a:t>ของกิจกรมที่ควบคุมไม่แล้วเสร็จ</a:t>
            </a:r>
            <a:endParaRPr lang="th-TH" altLang="ko-KR" sz="4000" dirty="0" smtClean="0">
              <a:solidFill>
                <a:schemeClr val="bg2">
                  <a:lumMod val="25000"/>
                </a:schemeClr>
              </a:solidFill>
              <a:latin typeface="LilyUPC" pitchFamily="34" charset="-34"/>
              <a:cs typeface="LilyUPC" pitchFamily="34" charset="-34"/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179324" y="987574"/>
            <a:ext cx="1440160" cy="1629458"/>
            <a:chOff x="1472558" y="869433"/>
            <a:chExt cx="2765965" cy="972555"/>
          </a:xfrm>
        </p:grpSpPr>
        <p:sp>
          <p:nvSpPr>
            <p:cNvPr id="11" name="TextBox 10"/>
            <p:cNvSpPr txBox="1"/>
            <p:nvPr/>
          </p:nvSpPr>
          <p:spPr>
            <a:xfrm>
              <a:off x="1472558" y="1199042"/>
              <a:ext cx="2765965" cy="642946"/>
            </a:xfrm>
            <a:prstGeom prst="rect">
              <a:avLst/>
            </a:prstGeom>
            <a:noFill/>
            <a:ln>
              <a:solidFill>
                <a:srgbClr val="FFC000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 latinLnBrk="0">
                <a:defRPr/>
              </a:pPr>
              <a:r>
                <a:rPr lang="th-TH" altLang="ko-KR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LilyUPC" pitchFamily="34" charset="-34"/>
                  <a:cs typeface="LilyUPC" pitchFamily="34" charset="-34"/>
                </a:rPr>
                <a:t>การปฏิบัติตามข้อกำหนดและหลักเกณฑ์เกี่ยวกับการยืมเงินราชการและเงินทดรองราชการ</a:t>
              </a: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1472558" y="869433"/>
              <a:ext cx="2765965" cy="275548"/>
            </a:xfrm>
            <a:prstGeom prst="rect">
              <a:avLst/>
            </a:prstGeom>
            <a:noFill/>
            <a:ln>
              <a:solidFill>
                <a:srgbClr val="FFC000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th-TH" altLang="ko-KR" sz="24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LilyUPC" pitchFamily="34" charset="-34"/>
                  <a:cs typeface="LilyUPC" pitchFamily="34" charset="-34"/>
                </a:rPr>
                <a:t>1. สบก.</a:t>
              </a:r>
              <a:endParaRPr lang="ko-KR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LilyUPC" pitchFamily="34" charset="-34"/>
                <a:cs typeface="LilyUPC" pitchFamily="34" charset="-34"/>
              </a:endParaRPr>
            </a:p>
          </p:txBody>
        </p:sp>
      </p:grpSp>
      <p:sp>
        <p:nvSpPr>
          <p:cNvPr id="16" name="Trapezoid 13"/>
          <p:cNvSpPr/>
          <p:nvPr/>
        </p:nvSpPr>
        <p:spPr>
          <a:xfrm>
            <a:off x="636595" y="2763623"/>
            <a:ext cx="525618" cy="444441"/>
          </a:xfrm>
          <a:custGeom>
            <a:avLst/>
            <a:gdLst/>
            <a:ahLst/>
            <a:cxnLst/>
            <a:rect l="l" t="t" r="r" b="b"/>
            <a:pathLst>
              <a:path w="2736304" h="2313707">
                <a:moveTo>
                  <a:pt x="1046195" y="1945901"/>
                </a:moveTo>
                <a:lnTo>
                  <a:pt x="998316" y="2093032"/>
                </a:lnTo>
                <a:lnTo>
                  <a:pt x="1737988" y="2093032"/>
                </a:lnTo>
                <a:lnTo>
                  <a:pt x="1690109" y="1945901"/>
                </a:lnTo>
                <a:close/>
                <a:moveTo>
                  <a:pt x="396044" y="89541"/>
                </a:moveTo>
                <a:lnTo>
                  <a:pt x="396044" y="1241668"/>
                </a:lnTo>
                <a:lnTo>
                  <a:pt x="2340260" y="1241668"/>
                </a:lnTo>
                <a:lnTo>
                  <a:pt x="2340260" y="89541"/>
                </a:lnTo>
                <a:close/>
                <a:moveTo>
                  <a:pt x="252028" y="0"/>
                </a:moveTo>
                <a:lnTo>
                  <a:pt x="2484276" y="0"/>
                </a:lnTo>
                <a:lnTo>
                  <a:pt x="2484276" y="1331208"/>
                </a:lnTo>
                <a:lnTo>
                  <a:pt x="2484679" y="1331208"/>
                </a:lnTo>
                <a:lnTo>
                  <a:pt x="2736304" y="2195304"/>
                </a:lnTo>
                <a:lnTo>
                  <a:pt x="2736304" y="2313707"/>
                </a:lnTo>
                <a:lnTo>
                  <a:pt x="0" y="2313707"/>
                </a:lnTo>
                <a:lnTo>
                  <a:pt x="0" y="2195304"/>
                </a:lnTo>
                <a:lnTo>
                  <a:pt x="251625" y="1331208"/>
                </a:lnTo>
                <a:lnTo>
                  <a:pt x="252028" y="1331208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pic>
        <p:nvPicPr>
          <p:cNvPr id="26" name="Picture Placeholder 25"/>
          <p:cNvPicPr>
            <a:picLocks noGrp="1" noChangeAspect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460" b="4460"/>
          <a:stretch>
            <a:fillRect/>
          </a:stretch>
        </p:blipFill>
        <p:spPr>
          <a:xfrm>
            <a:off x="4988966" y="1347788"/>
            <a:ext cx="2319338" cy="1584325"/>
          </a:xfrm>
        </p:spPr>
      </p:pic>
      <p:pic>
        <p:nvPicPr>
          <p:cNvPr id="29" name="Picture Placeholder 28"/>
          <p:cNvPicPr>
            <a:picLocks noGrp="1" noChangeAspect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460" b="4460"/>
          <a:stretch>
            <a:fillRect/>
          </a:stretch>
        </p:blipFill>
        <p:spPr>
          <a:xfrm>
            <a:off x="1747838" y="1347788"/>
            <a:ext cx="2319337" cy="1584325"/>
          </a:xfrm>
        </p:spPr>
      </p:pic>
      <p:sp>
        <p:nvSpPr>
          <p:cNvPr id="30" name="TextBox 29"/>
          <p:cNvSpPr txBox="1"/>
          <p:nvPr/>
        </p:nvSpPr>
        <p:spPr>
          <a:xfrm>
            <a:off x="2123689" y="1710556"/>
            <a:ext cx="1656223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th-TH" sz="3200" b="1" dirty="0" smtClean="0">
                <a:solidFill>
                  <a:schemeClr val="bg2">
                    <a:lumMod val="25000"/>
                  </a:schemeClr>
                </a:solidFill>
                <a:latin typeface="LilyUPC" pitchFamily="34" charset="-34"/>
                <a:cs typeface="LilyUPC" pitchFamily="34" charset="-34"/>
              </a:rPr>
              <a:t>พ.ศ. 2559</a:t>
            </a:r>
          </a:p>
          <a:p>
            <a:pPr algn="ctr"/>
            <a:r>
              <a:rPr lang="th-TH" sz="3200" b="1" dirty="0" smtClean="0">
                <a:solidFill>
                  <a:schemeClr val="bg2">
                    <a:lumMod val="25000"/>
                  </a:schemeClr>
                </a:solidFill>
                <a:latin typeface="LilyUPC" pitchFamily="34" charset="-34"/>
                <a:cs typeface="LilyUPC" pitchFamily="34" charset="-34"/>
              </a:rPr>
              <a:t>2 กิจกรรม</a:t>
            </a:r>
            <a:endParaRPr lang="th-TH" sz="3200" b="1" dirty="0">
              <a:solidFill>
                <a:schemeClr val="bg2">
                  <a:lumMod val="25000"/>
                </a:schemeClr>
              </a:solidFill>
              <a:latin typeface="LilyUPC" pitchFamily="34" charset="-34"/>
              <a:cs typeface="LilyUPC" pitchFamily="34" charset="-34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5364088" y="1710556"/>
            <a:ext cx="1656223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3200" b="1" dirty="0" smtClean="0">
                <a:solidFill>
                  <a:schemeClr val="bg2">
                    <a:lumMod val="25000"/>
                  </a:schemeClr>
                </a:solidFill>
                <a:latin typeface="LilyUPC" pitchFamily="34" charset="-34"/>
                <a:cs typeface="LilyUPC" pitchFamily="34" charset="-34"/>
              </a:rPr>
              <a:t>พ.ศ. 2560</a:t>
            </a:r>
          </a:p>
          <a:p>
            <a:pPr algn="ctr"/>
            <a:r>
              <a:rPr lang="th-TH" sz="3200" b="1" dirty="0" smtClean="0">
                <a:solidFill>
                  <a:schemeClr val="bg2">
                    <a:lumMod val="25000"/>
                  </a:schemeClr>
                </a:solidFill>
                <a:latin typeface="LilyUPC" pitchFamily="34" charset="-34"/>
                <a:cs typeface="LilyUPC" pitchFamily="34" charset="-34"/>
              </a:rPr>
              <a:t>3 กิจกรรม</a:t>
            </a:r>
            <a:endParaRPr lang="th-TH" sz="3200" b="1" dirty="0">
              <a:solidFill>
                <a:schemeClr val="bg2">
                  <a:lumMod val="25000"/>
                </a:schemeClr>
              </a:solidFill>
              <a:latin typeface="LilyUPC" pitchFamily="34" charset="-34"/>
              <a:cs typeface="LilyUPC" pitchFamily="34" charset="-34"/>
            </a:endParaRPr>
          </a:p>
        </p:txBody>
      </p:sp>
      <p:grpSp>
        <p:nvGrpSpPr>
          <p:cNvPr id="35" name="Group 34"/>
          <p:cNvGrpSpPr/>
          <p:nvPr/>
        </p:nvGrpSpPr>
        <p:grpSpPr>
          <a:xfrm>
            <a:off x="179324" y="3291830"/>
            <a:ext cx="2016412" cy="1533563"/>
            <a:chOff x="1472558" y="764955"/>
            <a:chExt cx="2765965" cy="1114205"/>
          </a:xfrm>
        </p:grpSpPr>
        <p:sp>
          <p:nvSpPr>
            <p:cNvPr id="36" name="TextBox 35"/>
            <p:cNvSpPr txBox="1"/>
            <p:nvPr/>
          </p:nvSpPr>
          <p:spPr>
            <a:xfrm>
              <a:off x="1472558" y="1096511"/>
              <a:ext cx="2765965" cy="782649"/>
            </a:xfrm>
            <a:prstGeom prst="rect">
              <a:avLst/>
            </a:prstGeom>
            <a:noFill/>
            <a:ln>
              <a:solidFill>
                <a:srgbClr val="00B050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 latinLnBrk="0">
                <a:defRPr/>
              </a:pPr>
              <a:r>
                <a:rPr lang="th-TH" altLang="ko-KR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LilyUPC" pitchFamily="34" charset="-34"/>
                  <a:cs typeface="LilyUPC" pitchFamily="34" charset="-34"/>
                </a:rPr>
                <a:t>การปรับปรุงเพิ่ม</a:t>
              </a:r>
              <a:r>
                <a:rPr lang="th-TH" altLang="ko-KR" sz="16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LilyUPC" pitchFamily="34" charset="-34"/>
                  <a:cs typeface="LilyUPC" pitchFamily="34" charset="-34"/>
                </a:rPr>
                <a:t>ประสิทธิภาพ        ใน</a:t>
              </a:r>
              <a:r>
                <a:rPr lang="th-TH" altLang="ko-KR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LilyUPC" pitchFamily="34" charset="-34"/>
                  <a:cs typeface="LilyUPC" pitchFamily="34" charset="-34"/>
                </a:rPr>
                <a:t>การเตรียมเอกสาร</a:t>
              </a:r>
              <a:r>
                <a:rPr lang="th-TH" altLang="ko-KR" sz="16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LilyUPC" pitchFamily="34" charset="-34"/>
                  <a:cs typeface="LilyUPC" pitchFamily="34" charset="-34"/>
                </a:rPr>
                <a:t>หลักฐาน       เพื่อ</a:t>
              </a:r>
              <a:r>
                <a:rPr lang="th-TH" altLang="ko-KR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LilyUPC" pitchFamily="34" charset="-34"/>
                  <a:cs typeface="LilyUPC" pitchFamily="34" charset="-34"/>
                </a:rPr>
                <a:t>พิจารณาให้ใช้ที่ดินเพื่อกิจการสาธารณูปโภคและกิจการอื่นๆ</a:t>
              </a: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1472558" y="764955"/>
              <a:ext cx="2765965" cy="275548"/>
            </a:xfrm>
            <a:prstGeom prst="rect">
              <a:avLst/>
            </a:prstGeom>
            <a:noFill/>
            <a:ln>
              <a:solidFill>
                <a:srgbClr val="00B050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th-TH" altLang="ko-KR" sz="24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LilyUPC" pitchFamily="34" charset="-34"/>
                  <a:cs typeface="LilyUPC" pitchFamily="34" charset="-34"/>
                </a:rPr>
                <a:t>2. สกม.</a:t>
              </a:r>
              <a:endParaRPr lang="ko-KR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LilyUPC" pitchFamily="34" charset="-34"/>
                <a:cs typeface="LilyUPC" pitchFamily="34" charset="-34"/>
              </a:endParaRPr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7452132" y="1665959"/>
            <a:ext cx="1656372" cy="1841895"/>
            <a:chOff x="1472558" y="735018"/>
            <a:chExt cx="2765965" cy="1338222"/>
          </a:xfrm>
          <a:solidFill>
            <a:schemeClr val="bg1">
              <a:lumMod val="85000"/>
            </a:schemeClr>
          </a:solidFill>
        </p:grpSpPr>
        <p:sp>
          <p:nvSpPr>
            <p:cNvPr id="40" name="TextBox 39"/>
            <p:cNvSpPr txBox="1"/>
            <p:nvPr/>
          </p:nvSpPr>
          <p:spPr>
            <a:xfrm>
              <a:off x="1472558" y="1111700"/>
              <a:ext cx="2765965" cy="961540"/>
            </a:xfrm>
            <a:prstGeom prst="rect">
              <a:avLst/>
            </a:prstGeom>
            <a:grpFill/>
            <a:ln>
              <a:solidFill>
                <a:schemeClr val="bg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 latinLnBrk="0">
                <a:defRPr/>
              </a:pPr>
              <a:r>
                <a:rPr lang="th-TH" altLang="ko-KR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LilyUPC" pitchFamily="34" charset="-34"/>
                  <a:cs typeface="LilyUPC" pitchFamily="34" charset="-34"/>
                </a:rPr>
                <a:t>การตรวจสอบตำแหน่งที่ดิน มาตรฐานการรังวัดและแผนที่ กรณีอนุญาตใช้ที่ดินเพื่อกิจการสาธารณูปโภคและกิจการอื่นๆในเขตปฏิรูปที่ดิน</a:t>
              </a:r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1472558" y="735018"/>
              <a:ext cx="2765965" cy="335421"/>
            </a:xfrm>
            <a:prstGeom prst="rect">
              <a:avLst/>
            </a:prstGeom>
            <a:noFill/>
            <a:ln w="19050">
              <a:solidFill>
                <a:schemeClr val="bg1">
                  <a:lumMod val="50000"/>
                </a:schemeClr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th-TH" altLang="ko-KR" sz="24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LilyUPC" pitchFamily="34" charset="-34"/>
                  <a:cs typeface="LilyUPC" pitchFamily="34" charset="-34"/>
                </a:rPr>
                <a:t>1. สผส.</a:t>
              </a:r>
              <a:endParaRPr lang="ko-KR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LilyUPC" pitchFamily="34" charset="-34"/>
                <a:cs typeface="LilyUPC" pitchFamily="34" charset="-34"/>
              </a:endParaRPr>
            </a:p>
          </p:txBody>
        </p:sp>
      </p:grpSp>
      <p:grpSp>
        <p:nvGrpSpPr>
          <p:cNvPr id="43" name="Group 42"/>
          <p:cNvGrpSpPr/>
          <p:nvPr/>
        </p:nvGrpSpPr>
        <p:grpSpPr>
          <a:xfrm>
            <a:off x="7452132" y="3756977"/>
            <a:ext cx="1656372" cy="1335053"/>
            <a:chOff x="1472558" y="735018"/>
            <a:chExt cx="2765965" cy="969978"/>
          </a:xfrm>
          <a:solidFill>
            <a:schemeClr val="tx2">
              <a:lumMod val="40000"/>
              <a:lumOff val="60000"/>
            </a:schemeClr>
          </a:solidFill>
        </p:grpSpPr>
        <p:sp>
          <p:nvSpPr>
            <p:cNvPr id="44" name="TextBox 43"/>
            <p:cNvSpPr txBox="1"/>
            <p:nvPr/>
          </p:nvSpPr>
          <p:spPr>
            <a:xfrm>
              <a:off x="1472558" y="1101238"/>
              <a:ext cx="2765965" cy="603758"/>
            </a:xfrm>
            <a:prstGeom prst="rect">
              <a:avLst/>
            </a:prstGeom>
            <a:grpFill/>
            <a:ln>
              <a:solidFill>
                <a:schemeClr val="bg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 latinLnBrk="0">
                <a:defRPr/>
              </a:pPr>
              <a:r>
                <a:rPr lang="th-TH" altLang="ko-KR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LilyUPC" pitchFamily="34" charset="-34"/>
                  <a:cs typeface="LilyUPC" pitchFamily="34" charset="-34"/>
                </a:rPr>
                <a:t>การยืนยันยอดหนี้ </a:t>
              </a:r>
              <a:r>
                <a:rPr lang="th-TH" altLang="ko-KR" sz="16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LilyUPC" pitchFamily="34" charset="-34"/>
                  <a:cs typeface="LilyUPC" pitchFamily="34" charset="-34"/>
                </a:rPr>
                <a:t>          สิ้น</a:t>
              </a:r>
              <a:r>
                <a:rPr lang="th-TH" altLang="ko-KR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LilyUPC" pitchFamily="34" charset="-34"/>
                  <a:cs typeface="LilyUPC" pitchFamily="34" charset="-34"/>
                </a:rPr>
                <a:t>ปีงบประมาณ พ.ศ. 2559 ของเกษตรกร</a:t>
              </a:r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1472558" y="735018"/>
              <a:ext cx="2765965" cy="335421"/>
            </a:xfrm>
            <a:prstGeom prst="rect">
              <a:avLst/>
            </a:prstGeom>
            <a:noFill/>
            <a:ln w="19050">
              <a:solidFill>
                <a:srgbClr val="0070C0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th-TH" altLang="ko-KR" sz="24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LilyUPC" pitchFamily="34" charset="-34"/>
                  <a:cs typeface="LilyUPC" pitchFamily="34" charset="-34"/>
                </a:rPr>
                <a:t>2. สบท.</a:t>
              </a:r>
              <a:endParaRPr lang="ko-KR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LilyUPC" pitchFamily="34" charset="-34"/>
                <a:cs typeface="LilyUPC" pitchFamily="34" charset="-34"/>
              </a:endParaRPr>
            </a:p>
          </p:txBody>
        </p:sp>
      </p:grpSp>
      <p:grpSp>
        <p:nvGrpSpPr>
          <p:cNvPr id="46" name="Group 45"/>
          <p:cNvGrpSpPr/>
          <p:nvPr/>
        </p:nvGrpSpPr>
        <p:grpSpPr>
          <a:xfrm>
            <a:off x="5652120" y="3754174"/>
            <a:ext cx="1656372" cy="1335053"/>
            <a:chOff x="1472558" y="735018"/>
            <a:chExt cx="2765965" cy="969978"/>
          </a:xfrm>
          <a:solidFill>
            <a:srgbClr val="92D050"/>
          </a:solidFill>
        </p:grpSpPr>
        <p:sp>
          <p:nvSpPr>
            <p:cNvPr id="47" name="TextBox 46"/>
            <p:cNvSpPr txBox="1"/>
            <p:nvPr/>
          </p:nvSpPr>
          <p:spPr>
            <a:xfrm>
              <a:off x="1472558" y="1101238"/>
              <a:ext cx="2765965" cy="603758"/>
            </a:xfrm>
            <a:prstGeom prst="rect">
              <a:avLst/>
            </a:prstGeom>
            <a:grpFill/>
            <a:ln>
              <a:solidFill>
                <a:schemeClr val="bg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 latinLnBrk="0">
                <a:defRPr/>
              </a:pPr>
              <a:r>
                <a:rPr lang="th-TH" altLang="ko-KR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LilyUPC" pitchFamily="34" charset="-34"/>
                  <a:cs typeface="LilyUPC" pitchFamily="34" charset="-34"/>
                </a:rPr>
                <a:t>การดำเนินการตามแนวทางการพัฒนาคุณภาพการบริหารจัดการภาครัฐ </a:t>
              </a: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1472558" y="735018"/>
              <a:ext cx="2765965" cy="335421"/>
            </a:xfrm>
            <a:prstGeom prst="rect">
              <a:avLst/>
            </a:prstGeom>
            <a:noFill/>
            <a:ln w="19050">
              <a:solidFill>
                <a:srgbClr val="92D050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th-TH" altLang="ko-KR" sz="24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LilyUPC" pitchFamily="34" charset="-34"/>
                  <a:cs typeface="LilyUPC" pitchFamily="34" charset="-34"/>
                </a:rPr>
                <a:t>3. กพร.</a:t>
              </a:r>
              <a:endParaRPr lang="ko-KR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LilyUPC" pitchFamily="34" charset="-34"/>
                <a:cs typeface="LilyUPC" pitchFamily="34" charset="-34"/>
              </a:endParaRPr>
            </a:p>
          </p:txBody>
        </p:sp>
      </p:grpSp>
      <p:sp>
        <p:nvSpPr>
          <p:cNvPr id="62" name="Isosceles Triangle 8">
            <a:extLst>
              <a:ext uri="{FF2B5EF4-FFF2-40B4-BE49-F238E27FC236}">
                <a16:creationId xmlns="" xmlns:a16="http://schemas.microsoft.com/office/drawing/2014/main" id="{9B0634A2-6C15-4293-B83B-950F79E757F3}"/>
              </a:ext>
            </a:extLst>
          </p:cNvPr>
          <p:cNvSpPr/>
          <p:nvPr/>
        </p:nvSpPr>
        <p:spPr>
          <a:xfrm rot="16200000">
            <a:off x="7556588" y="973376"/>
            <a:ext cx="516968" cy="703854"/>
          </a:xfrm>
          <a:custGeom>
            <a:avLst/>
            <a:gdLst/>
            <a:ahLst/>
            <a:cxnLst/>
            <a:rect l="l" t="t" r="r" b="b"/>
            <a:pathLst>
              <a:path w="2708011" h="3228660">
                <a:moveTo>
                  <a:pt x="1895121" y="2005092"/>
                </a:moveTo>
                <a:cubicBezTo>
                  <a:pt x="1769067" y="2196199"/>
                  <a:pt x="1559641" y="2315968"/>
                  <a:pt x="1331007" y="2327705"/>
                </a:cubicBezTo>
                <a:cubicBezTo>
                  <a:pt x="1102373" y="2339443"/>
                  <a:pt x="881783" y="2241749"/>
                  <a:pt x="736821" y="2064556"/>
                </a:cubicBezTo>
                <a:lnTo>
                  <a:pt x="885891" y="1942602"/>
                </a:lnTo>
                <a:cubicBezTo>
                  <a:pt x="992076" y="2072396"/>
                  <a:pt x="1153658" y="2143956"/>
                  <a:pt x="1321132" y="2135359"/>
                </a:cubicBezTo>
                <a:cubicBezTo>
                  <a:pt x="1488607" y="2126761"/>
                  <a:pt x="1642011" y="2039030"/>
                  <a:pt x="1734346" y="1899045"/>
                </a:cubicBezTo>
                <a:close/>
                <a:moveTo>
                  <a:pt x="2315256" y="2179725"/>
                </a:moveTo>
                <a:cubicBezTo>
                  <a:pt x="2124977" y="2519973"/>
                  <a:pt x="1777729" y="2743099"/>
                  <a:pt x="1389179" y="2774782"/>
                </a:cubicBezTo>
                <a:cubicBezTo>
                  <a:pt x="1000629" y="2806465"/>
                  <a:pt x="621821" y="2642541"/>
                  <a:pt x="378934" y="2337614"/>
                </a:cubicBezTo>
                <a:lnTo>
                  <a:pt x="519502" y="2225645"/>
                </a:lnTo>
                <a:cubicBezTo>
                  <a:pt x="725082" y="2483736"/>
                  <a:pt x="1045705" y="2622480"/>
                  <a:pt x="1374574" y="2595664"/>
                </a:cubicBezTo>
                <a:cubicBezTo>
                  <a:pt x="1703443" y="2568848"/>
                  <a:pt x="1997353" y="2379994"/>
                  <a:pt x="2158406" y="2092008"/>
                </a:cubicBezTo>
                <a:close/>
                <a:moveTo>
                  <a:pt x="2315941" y="1615003"/>
                </a:moveTo>
                <a:lnTo>
                  <a:pt x="272242" y="1615003"/>
                </a:lnTo>
                <a:lnTo>
                  <a:pt x="872561" y="666216"/>
                </a:lnTo>
                <a:lnTo>
                  <a:pt x="872561" y="219906"/>
                </a:lnTo>
                <a:cubicBezTo>
                  <a:pt x="872561" y="98674"/>
                  <a:pt x="970839" y="396"/>
                  <a:pt x="1092071" y="396"/>
                </a:cubicBezTo>
                <a:lnTo>
                  <a:pt x="1293841" y="396"/>
                </a:lnTo>
                <a:lnTo>
                  <a:pt x="1294092" y="0"/>
                </a:lnTo>
                <a:lnTo>
                  <a:pt x="1294343" y="396"/>
                </a:lnTo>
                <a:lnTo>
                  <a:pt x="1470231" y="396"/>
                </a:lnTo>
                <a:cubicBezTo>
                  <a:pt x="1591463" y="396"/>
                  <a:pt x="1689741" y="98674"/>
                  <a:pt x="1689741" y="219906"/>
                </a:cubicBezTo>
                <a:lnTo>
                  <a:pt x="1689741" y="625313"/>
                </a:lnTo>
                <a:close/>
                <a:moveTo>
                  <a:pt x="2708011" y="2399368"/>
                </a:moveTo>
                <a:cubicBezTo>
                  <a:pt x="2440740" y="2877288"/>
                  <a:pt x="1950128" y="3187847"/>
                  <a:pt x="1403807" y="3224932"/>
                </a:cubicBezTo>
                <a:cubicBezTo>
                  <a:pt x="857486" y="3262017"/>
                  <a:pt x="329406" y="3020609"/>
                  <a:pt x="0" y="2583191"/>
                </a:cubicBezTo>
                <a:lnTo>
                  <a:pt x="143153" y="2475389"/>
                </a:lnTo>
                <a:cubicBezTo>
                  <a:pt x="436120" y="2864419"/>
                  <a:pt x="905784" y="3079123"/>
                  <a:pt x="1391671" y="3046140"/>
                </a:cubicBezTo>
                <a:cubicBezTo>
                  <a:pt x="1877558" y="3013157"/>
                  <a:pt x="2313899" y="2736952"/>
                  <a:pt x="2551604" y="2311899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20856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2574485" y="1291360"/>
            <a:ext cx="6206604" cy="10475"/>
          </a:xfrm>
          <a:prstGeom prst="line">
            <a:avLst/>
          </a:prstGeom>
          <a:ln w="25400">
            <a:solidFill>
              <a:schemeClr val="tx1">
                <a:lumMod val="75000"/>
                <a:lumOff val="25000"/>
              </a:schemeClr>
            </a:solidFill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Group 4"/>
          <p:cNvGrpSpPr/>
          <p:nvPr/>
        </p:nvGrpSpPr>
        <p:grpSpPr>
          <a:xfrm>
            <a:off x="7596334" y="661334"/>
            <a:ext cx="1224138" cy="1226823"/>
            <a:chOff x="7092280" y="2517710"/>
            <a:chExt cx="971680" cy="971680"/>
          </a:xfrm>
        </p:grpSpPr>
        <p:sp>
          <p:nvSpPr>
            <p:cNvPr id="6" name="Oval 5"/>
            <p:cNvSpPr/>
            <p:nvPr/>
          </p:nvSpPr>
          <p:spPr>
            <a:xfrm>
              <a:off x="7092280" y="2517710"/>
              <a:ext cx="971680" cy="97168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40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7" name="Oval 6"/>
            <p:cNvSpPr/>
            <p:nvPr/>
          </p:nvSpPr>
          <p:spPr>
            <a:xfrm>
              <a:off x="7201684" y="2627114"/>
              <a:ext cx="752872" cy="752872"/>
            </a:xfrm>
            <a:prstGeom prst="ellipse">
              <a:avLst/>
            </a:prstGeom>
            <a:solidFill>
              <a:schemeClr val="accent1">
                <a:alpha val="50000"/>
              </a:schemeClr>
            </a:solidFill>
            <a:ln w="190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2483768" y="1093382"/>
            <a:ext cx="362867" cy="363663"/>
            <a:chOff x="611560" y="2851238"/>
            <a:chExt cx="288032" cy="288032"/>
          </a:xfrm>
        </p:grpSpPr>
        <p:sp>
          <p:nvSpPr>
            <p:cNvPr id="12" name="Oval 11"/>
            <p:cNvSpPr/>
            <p:nvPr/>
          </p:nvSpPr>
          <p:spPr>
            <a:xfrm>
              <a:off x="611560" y="2851238"/>
              <a:ext cx="288032" cy="288032"/>
            </a:xfrm>
            <a:prstGeom prst="ellipse">
              <a:avLst/>
            </a:prstGeom>
            <a:solidFill>
              <a:schemeClr val="accent4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3" name="Oval 12"/>
            <p:cNvSpPr/>
            <p:nvPr/>
          </p:nvSpPr>
          <p:spPr>
            <a:xfrm>
              <a:off x="683568" y="2923246"/>
              <a:ext cx="144016" cy="144016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4553090" y="1120002"/>
            <a:ext cx="362867" cy="363663"/>
            <a:chOff x="611560" y="2851238"/>
            <a:chExt cx="288032" cy="288032"/>
          </a:xfrm>
        </p:grpSpPr>
        <p:sp>
          <p:nvSpPr>
            <p:cNvPr id="15" name="Oval 14"/>
            <p:cNvSpPr/>
            <p:nvPr/>
          </p:nvSpPr>
          <p:spPr>
            <a:xfrm>
              <a:off x="611560" y="2851238"/>
              <a:ext cx="288032" cy="288032"/>
            </a:xfrm>
            <a:prstGeom prst="ellipse">
              <a:avLst/>
            </a:prstGeom>
            <a:solidFill>
              <a:schemeClr val="accent3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6" name="Oval 15"/>
            <p:cNvSpPr/>
            <p:nvPr/>
          </p:nvSpPr>
          <p:spPr>
            <a:xfrm>
              <a:off x="683568" y="2923246"/>
              <a:ext cx="144016" cy="144016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6429801" y="1120003"/>
            <a:ext cx="362867" cy="363663"/>
            <a:chOff x="611560" y="2851238"/>
            <a:chExt cx="288032" cy="288032"/>
          </a:xfrm>
        </p:grpSpPr>
        <p:sp>
          <p:nvSpPr>
            <p:cNvPr id="18" name="Oval 17"/>
            <p:cNvSpPr/>
            <p:nvPr/>
          </p:nvSpPr>
          <p:spPr>
            <a:xfrm>
              <a:off x="611560" y="2851238"/>
              <a:ext cx="288032" cy="288032"/>
            </a:xfrm>
            <a:prstGeom prst="ellipse">
              <a:avLst/>
            </a:prstGeom>
            <a:solidFill>
              <a:schemeClr val="accent2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9" name="Oval 18"/>
            <p:cNvSpPr/>
            <p:nvPr/>
          </p:nvSpPr>
          <p:spPr>
            <a:xfrm>
              <a:off x="683568" y="2923246"/>
              <a:ext cx="144016" cy="144016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sp>
        <p:nvSpPr>
          <p:cNvPr id="20" name="Block Arc 14"/>
          <p:cNvSpPr/>
          <p:nvPr/>
        </p:nvSpPr>
        <p:spPr>
          <a:xfrm rot="16200000">
            <a:off x="7937845" y="1021217"/>
            <a:ext cx="541115" cy="540286"/>
          </a:xfrm>
          <a:custGeom>
            <a:avLst/>
            <a:gdLst/>
            <a:ahLst/>
            <a:cxnLst/>
            <a:rect l="l" t="t" r="r" b="b"/>
            <a:pathLst>
              <a:path w="3185463" h="3187558">
                <a:moveTo>
                  <a:pt x="764000" y="2343999"/>
                </a:moveTo>
                <a:cubicBezTo>
                  <a:pt x="566798" y="2256389"/>
                  <a:pt x="385374" y="2134753"/>
                  <a:pt x="230072" y="1981662"/>
                </a:cubicBezTo>
                <a:cubicBezTo>
                  <a:pt x="297001" y="2223876"/>
                  <a:pt x="428049" y="2439341"/>
                  <a:pt x="603989" y="2608945"/>
                </a:cubicBezTo>
                <a:cubicBezTo>
                  <a:pt x="667739" y="2525681"/>
                  <a:pt x="720588" y="2436567"/>
                  <a:pt x="764000" y="2343999"/>
                </a:cubicBezTo>
                <a:close/>
                <a:moveTo>
                  <a:pt x="783530" y="862903"/>
                </a:moveTo>
                <a:cubicBezTo>
                  <a:pt x="737619" y="760936"/>
                  <a:pt x="681240" y="662513"/>
                  <a:pt x="611676" y="571152"/>
                </a:cubicBezTo>
                <a:cubicBezTo>
                  <a:pt x="419218" y="754019"/>
                  <a:pt x="279227" y="991173"/>
                  <a:pt x="215545" y="1258034"/>
                </a:cubicBezTo>
                <a:cubicBezTo>
                  <a:pt x="378729" y="1090139"/>
                  <a:pt x="571934" y="956907"/>
                  <a:pt x="783530" y="862903"/>
                </a:cubicBezTo>
                <a:close/>
                <a:moveTo>
                  <a:pt x="935657" y="1673146"/>
                </a:moveTo>
                <a:lnTo>
                  <a:pt x="227023" y="1673146"/>
                </a:lnTo>
                <a:cubicBezTo>
                  <a:pt x="393068" y="1882941"/>
                  <a:pt x="605618" y="2045968"/>
                  <a:pt x="844267" y="2153109"/>
                </a:cubicBezTo>
                <a:cubicBezTo>
                  <a:pt x="897907" y="1997390"/>
                  <a:pt x="928862" y="1835739"/>
                  <a:pt x="935657" y="1673146"/>
                </a:cubicBezTo>
                <a:close/>
                <a:moveTo>
                  <a:pt x="935928" y="1493146"/>
                </a:moveTo>
                <a:cubicBezTo>
                  <a:pt x="928922" y="1345638"/>
                  <a:pt x="902278" y="1198995"/>
                  <a:pt x="856775" y="1056956"/>
                </a:cubicBezTo>
                <a:cubicBezTo>
                  <a:pt x="636768" y="1156959"/>
                  <a:pt x="439487" y="1304654"/>
                  <a:pt x="281464" y="1493146"/>
                </a:cubicBezTo>
                <a:close/>
                <a:moveTo>
                  <a:pt x="1469785" y="2515107"/>
                </a:moveTo>
                <a:cubicBezTo>
                  <a:pt x="1283000" y="2508124"/>
                  <a:pt x="1100523" y="2472287"/>
                  <a:pt x="927628" y="2411229"/>
                </a:cubicBezTo>
                <a:cubicBezTo>
                  <a:pt x="876831" y="2520843"/>
                  <a:pt x="814172" y="2626182"/>
                  <a:pt x="738220" y="2724387"/>
                </a:cubicBezTo>
                <a:cubicBezTo>
                  <a:pt x="944637" y="2881665"/>
                  <a:pt x="1196120" y="2982471"/>
                  <a:pt x="1469785" y="3005418"/>
                </a:cubicBezTo>
                <a:close/>
                <a:moveTo>
                  <a:pt x="1469785" y="1673146"/>
                </a:moveTo>
                <a:lnTo>
                  <a:pt x="1112275" y="1673146"/>
                </a:lnTo>
                <a:cubicBezTo>
                  <a:pt x="1105327" y="1858153"/>
                  <a:pt x="1070032" y="2042144"/>
                  <a:pt x="1008001" y="2219039"/>
                </a:cubicBezTo>
                <a:cubicBezTo>
                  <a:pt x="1155519" y="2270408"/>
                  <a:pt x="1310845" y="2300826"/>
                  <a:pt x="1469785" y="2307834"/>
                </a:cubicBezTo>
                <a:close/>
                <a:moveTo>
                  <a:pt x="1469785" y="898989"/>
                </a:moveTo>
                <a:cubicBezTo>
                  <a:pt x="1315103" y="907762"/>
                  <a:pt x="1164166" y="938783"/>
                  <a:pt x="1020939" y="990066"/>
                </a:cubicBezTo>
                <a:cubicBezTo>
                  <a:pt x="1074574" y="1153655"/>
                  <a:pt x="1105461" y="1322925"/>
                  <a:pt x="1112368" y="1493146"/>
                </a:cubicBezTo>
                <a:lnTo>
                  <a:pt x="1469785" y="1493146"/>
                </a:lnTo>
                <a:close/>
                <a:moveTo>
                  <a:pt x="1469785" y="182141"/>
                </a:moveTo>
                <a:cubicBezTo>
                  <a:pt x="1199839" y="204777"/>
                  <a:pt x="951477" y="303168"/>
                  <a:pt x="746615" y="456764"/>
                </a:cubicBezTo>
                <a:cubicBezTo>
                  <a:pt x="828296" y="562801"/>
                  <a:pt x="894225" y="677310"/>
                  <a:pt x="947434" y="796072"/>
                </a:cubicBezTo>
                <a:cubicBezTo>
                  <a:pt x="1113886" y="736067"/>
                  <a:pt x="1289644" y="700323"/>
                  <a:pt x="1469785" y="691530"/>
                </a:cubicBezTo>
                <a:close/>
                <a:moveTo>
                  <a:pt x="2150063" y="992171"/>
                </a:moveTo>
                <a:cubicBezTo>
                  <a:pt x="1990712" y="935501"/>
                  <a:pt x="1822242" y="902595"/>
                  <a:pt x="1649785" y="897224"/>
                </a:cubicBezTo>
                <a:lnTo>
                  <a:pt x="1649785" y="1493146"/>
                </a:lnTo>
                <a:lnTo>
                  <a:pt x="2063712" y="1493146"/>
                </a:lnTo>
                <a:cubicBezTo>
                  <a:pt x="2069089" y="1323887"/>
                  <a:pt x="2098366" y="1155330"/>
                  <a:pt x="2150063" y="992171"/>
                </a:cubicBezTo>
                <a:close/>
                <a:moveTo>
                  <a:pt x="2168848" y="2199110"/>
                </a:moveTo>
                <a:cubicBezTo>
                  <a:pt x="2108555" y="2028681"/>
                  <a:pt x="2073581" y="1851532"/>
                  <a:pt x="2065295" y="1673146"/>
                </a:cubicBezTo>
                <a:lnTo>
                  <a:pt x="1649785" y="1673146"/>
                </a:lnTo>
                <a:lnTo>
                  <a:pt x="1649785" y="2307299"/>
                </a:lnTo>
                <a:cubicBezTo>
                  <a:pt x="1829404" y="2299517"/>
                  <a:pt x="2004315" y="2261965"/>
                  <a:pt x="2168848" y="2199110"/>
                </a:cubicBezTo>
                <a:close/>
                <a:moveTo>
                  <a:pt x="2422394" y="446879"/>
                </a:moveTo>
                <a:cubicBezTo>
                  <a:pt x="2204309" y="287209"/>
                  <a:pt x="1938140" y="189883"/>
                  <a:pt x="1649785" y="178919"/>
                </a:cubicBezTo>
                <a:lnTo>
                  <a:pt x="1649785" y="689876"/>
                </a:lnTo>
                <a:cubicBezTo>
                  <a:pt x="1846998" y="695154"/>
                  <a:pt x="2039668" y="732502"/>
                  <a:pt x="2221721" y="797410"/>
                </a:cubicBezTo>
                <a:cubicBezTo>
                  <a:pt x="2275056" y="675360"/>
                  <a:pt x="2341760" y="557662"/>
                  <a:pt x="2422394" y="446879"/>
                </a:cubicBezTo>
                <a:close/>
                <a:moveTo>
                  <a:pt x="2447278" y="2722123"/>
                </a:moveTo>
                <a:cubicBezTo>
                  <a:pt x="2366121" y="2618714"/>
                  <a:pt x="2299534" y="2507403"/>
                  <a:pt x="2246145" y="2391362"/>
                </a:cubicBezTo>
                <a:cubicBezTo>
                  <a:pt x="2057375" y="2464119"/>
                  <a:pt x="1856285" y="2506958"/>
                  <a:pt x="1649785" y="2514779"/>
                </a:cubicBezTo>
                <a:lnTo>
                  <a:pt x="1649785" y="3008639"/>
                </a:lnTo>
                <a:cubicBezTo>
                  <a:pt x="1949198" y="2997255"/>
                  <a:pt x="2224691" y="2892757"/>
                  <a:pt x="2447278" y="2722123"/>
                </a:cubicBezTo>
                <a:close/>
                <a:moveTo>
                  <a:pt x="2878934" y="1493146"/>
                </a:moveTo>
                <a:cubicBezTo>
                  <a:pt x="2723190" y="1307255"/>
                  <a:pt x="2529440" y="1161128"/>
                  <a:pt x="2313862" y="1060620"/>
                </a:cubicBezTo>
                <a:cubicBezTo>
                  <a:pt x="2270535" y="1201714"/>
                  <a:pt x="2245604" y="1347104"/>
                  <a:pt x="2240109" y="1493146"/>
                </a:cubicBezTo>
                <a:close/>
                <a:moveTo>
                  <a:pt x="2890636" y="1673146"/>
                </a:moveTo>
                <a:lnTo>
                  <a:pt x="2241814" y="1673146"/>
                </a:lnTo>
                <a:cubicBezTo>
                  <a:pt x="2249736" y="1827102"/>
                  <a:pt x="2279520" y="1979973"/>
                  <a:pt x="2329964" y="2127513"/>
                </a:cubicBezTo>
                <a:cubicBezTo>
                  <a:pt x="2545677" y="2019923"/>
                  <a:pt x="2738160" y="1866413"/>
                  <a:pt x="2890636" y="1673146"/>
                </a:cubicBezTo>
                <a:close/>
                <a:moveTo>
                  <a:pt x="2973035" y="1284386"/>
                </a:moveTo>
                <a:cubicBezTo>
                  <a:pt x="2912066" y="1001840"/>
                  <a:pt x="2765308" y="751379"/>
                  <a:pt x="2561381" y="561108"/>
                </a:cubicBezTo>
                <a:cubicBezTo>
                  <a:pt x="2489321" y="656437"/>
                  <a:pt x="2431363" y="759225"/>
                  <a:pt x="2384553" y="865647"/>
                </a:cubicBezTo>
                <a:cubicBezTo>
                  <a:pt x="2604520" y="964977"/>
                  <a:pt x="2804622" y="1106677"/>
                  <a:pt x="2973035" y="1284386"/>
                </a:cubicBezTo>
                <a:close/>
                <a:moveTo>
                  <a:pt x="2974277" y="1897328"/>
                </a:moveTo>
                <a:cubicBezTo>
                  <a:pt x="2812488" y="2073933"/>
                  <a:pt x="2619878" y="2216690"/>
                  <a:pt x="2407486" y="2319665"/>
                </a:cubicBezTo>
                <a:cubicBezTo>
                  <a:pt x="2454169" y="2420503"/>
                  <a:pt x="2511856" y="2517376"/>
                  <a:pt x="2582047" y="2607468"/>
                </a:cubicBezTo>
                <a:cubicBezTo>
                  <a:pt x="2776399" y="2417974"/>
                  <a:pt x="2916061" y="2172750"/>
                  <a:pt x="2974277" y="1897328"/>
                </a:cubicBezTo>
                <a:close/>
                <a:moveTo>
                  <a:pt x="3185463" y="1593779"/>
                </a:moveTo>
                <a:cubicBezTo>
                  <a:pt x="3185463" y="2473999"/>
                  <a:pt x="2471904" y="3187558"/>
                  <a:pt x="1591684" y="3187558"/>
                </a:cubicBezTo>
                <a:cubicBezTo>
                  <a:pt x="738111" y="3187558"/>
                  <a:pt x="41261" y="2516549"/>
                  <a:pt x="1913" y="1673146"/>
                </a:cubicBezTo>
                <a:lnTo>
                  <a:pt x="0" y="1673146"/>
                </a:lnTo>
                <a:lnTo>
                  <a:pt x="0" y="1493146"/>
                </a:lnTo>
                <a:lnTo>
                  <a:pt x="2750" y="1493146"/>
                </a:lnTo>
                <a:cubicBezTo>
                  <a:pt x="50490" y="700174"/>
                  <a:pt x="679654" y="64473"/>
                  <a:pt x="1469785" y="6156"/>
                </a:cubicBezTo>
                <a:lnTo>
                  <a:pt x="1469785" y="0"/>
                </a:lnTo>
                <a:lnTo>
                  <a:pt x="1591684" y="0"/>
                </a:lnTo>
                <a:lnTo>
                  <a:pt x="1649785" y="0"/>
                </a:lnTo>
                <a:lnTo>
                  <a:pt x="1649785" y="2934"/>
                </a:lnTo>
                <a:cubicBezTo>
                  <a:pt x="2503127" y="31654"/>
                  <a:pt x="3185463" y="733032"/>
                  <a:pt x="3185463" y="1593779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863387" y="301293"/>
            <a:ext cx="3708613" cy="206210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th-TH" altLang="ko-KR" sz="4800" b="1" dirty="0" smtClean="0">
                <a:solidFill>
                  <a:schemeClr val="bg2">
                    <a:lumMod val="25000"/>
                  </a:schemeClr>
                </a:solidFill>
                <a:latin typeface="LilyUPC" pitchFamily="34" charset="-34"/>
                <a:cs typeface="LilyUPC" pitchFamily="34" charset="-34"/>
              </a:rPr>
              <a:t>วาระที่ 2 </a:t>
            </a:r>
          </a:p>
          <a:p>
            <a:pPr algn="ctr"/>
            <a:endParaRPr lang="th-TH" altLang="ko-KR" sz="4000" b="1" dirty="0">
              <a:solidFill>
                <a:schemeClr val="bg2">
                  <a:lumMod val="25000"/>
                </a:schemeClr>
              </a:solidFill>
              <a:latin typeface="LilyUPC" pitchFamily="34" charset="-34"/>
              <a:cs typeface="LilyUPC" pitchFamily="34" charset="-34"/>
            </a:endParaRPr>
          </a:p>
          <a:p>
            <a:pPr algn="ctr"/>
            <a:r>
              <a:rPr lang="th-TH" altLang="ko-KR" sz="4000" b="1" dirty="0" smtClean="0">
                <a:solidFill>
                  <a:schemeClr val="bg2">
                    <a:lumMod val="25000"/>
                  </a:schemeClr>
                </a:solidFill>
                <a:latin typeface="LilyUPC" pitchFamily="34" charset="-34"/>
                <a:cs typeface="LilyUPC" pitchFamily="34" charset="-34"/>
              </a:rPr>
              <a:t>เรื่องเพื่อทราบ</a:t>
            </a:r>
            <a:endParaRPr lang="ko-KR" altLang="en-US" sz="4000" b="1" dirty="0">
              <a:solidFill>
                <a:schemeClr val="bg2">
                  <a:lumMod val="25000"/>
                </a:schemeClr>
              </a:solidFill>
              <a:latin typeface="LilyUPC" pitchFamily="34" charset="-34"/>
              <a:cs typeface="LilyUPC" pitchFamily="34" charset="-34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403648" y="2499742"/>
            <a:ext cx="5451404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2800" dirty="0" smtClean="0">
                <a:solidFill>
                  <a:schemeClr val="bg2">
                    <a:lumMod val="25000"/>
                  </a:schemeClr>
                </a:solidFill>
                <a:latin typeface="LilyUPC" pitchFamily="34" charset="-34"/>
                <a:cs typeface="LilyUPC" pitchFamily="34" charset="-34"/>
              </a:rPr>
              <a:t>2.4 </a:t>
            </a:r>
            <a:r>
              <a:rPr lang="th-TH" altLang="ko-KR" sz="2800" dirty="0" smtClean="0">
                <a:solidFill>
                  <a:schemeClr val="bg2">
                    <a:lumMod val="25000"/>
                  </a:schemeClr>
                </a:solidFill>
                <a:latin typeface="LilyUPC" pitchFamily="34" charset="-34"/>
                <a:cs typeface="LilyUPC" pitchFamily="34" charset="-34"/>
              </a:rPr>
              <a:t>แผนการ</a:t>
            </a:r>
            <a:r>
              <a:rPr lang="th-TH" altLang="ko-KR" sz="2800" dirty="0" smtClean="0">
                <a:solidFill>
                  <a:schemeClr val="bg2">
                    <a:lumMod val="25000"/>
                  </a:schemeClr>
                </a:solidFill>
                <a:latin typeface="LilyUPC" pitchFamily="34" charset="-34"/>
                <a:cs typeface="LilyUPC" pitchFamily="34" charset="-34"/>
              </a:rPr>
              <a:t>ดำเนินงานการควบคุม</a:t>
            </a:r>
            <a:r>
              <a:rPr lang="th-TH" altLang="ko-KR" sz="2800" dirty="0" smtClean="0">
                <a:solidFill>
                  <a:schemeClr val="bg2">
                    <a:lumMod val="25000"/>
                  </a:schemeClr>
                </a:solidFill>
                <a:latin typeface="LilyUPC" pitchFamily="34" charset="-34"/>
                <a:cs typeface="LilyUPC" pitchFamily="34" charset="-34"/>
              </a:rPr>
              <a:t>ภายใน </a:t>
            </a:r>
            <a:r>
              <a:rPr lang="th-TH" altLang="ko-KR" sz="2800" dirty="0" smtClean="0">
                <a:solidFill>
                  <a:schemeClr val="bg2">
                    <a:lumMod val="25000"/>
                  </a:schemeClr>
                </a:solidFill>
                <a:latin typeface="LilyUPC" pitchFamily="34" charset="-34"/>
                <a:cs typeface="LilyUPC" pitchFamily="34" charset="-34"/>
              </a:rPr>
              <a:t>พ.ศ. 2561</a:t>
            </a:r>
            <a:endParaRPr lang="ko-KR" altLang="en-US" sz="2800" dirty="0">
              <a:solidFill>
                <a:schemeClr val="bg2">
                  <a:lumMod val="25000"/>
                </a:schemeClr>
              </a:solidFill>
              <a:latin typeface="LilyUPC" pitchFamily="34" charset="-34"/>
              <a:cs typeface="LilyUPC" pitchFamily="34" charset="-34"/>
            </a:endParaRPr>
          </a:p>
        </p:txBody>
      </p:sp>
      <p:sp>
        <p:nvSpPr>
          <p:cNvPr id="21" name="Isosceles Triangle 8">
            <a:extLst>
              <a:ext uri="{FF2B5EF4-FFF2-40B4-BE49-F238E27FC236}">
                <a16:creationId xmlns="" xmlns:a16="http://schemas.microsoft.com/office/drawing/2014/main" id="{9B0634A2-6C15-4293-B83B-950F79E757F3}"/>
              </a:ext>
            </a:extLst>
          </p:cNvPr>
          <p:cNvSpPr/>
          <p:nvPr/>
        </p:nvSpPr>
        <p:spPr>
          <a:xfrm rot="16200000">
            <a:off x="3900269" y="1791525"/>
            <a:ext cx="323553" cy="443844"/>
          </a:xfrm>
          <a:custGeom>
            <a:avLst/>
            <a:gdLst/>
            <a:ahLst/>
            <a:cxnLst/>
            <a:rect l="l" t="t" r="r" b="b"/>
            <a:pathLst>
              <a:path w="2708011" h="3228660">
                <a:moveTo>
                  <a:pt x="1895121" y="2005092"/>
                </a:moveTo>
                <a:cubicBezTo>
                  <a:pt x="1769067" y="2196199"/>
                  <a:pt x="1559641" y="2315968"/>
                  <a:pt x="1331007" y="2327705"/>
                </a:cubicBezTo>
                <a:cubicBezTo>
                  <a:pt x="1102373" y="2339443"/>
                  <a:pt x="881783" y="2241749"/>
                  <a:pt x="736821" y="2064556"/>
                </a:cubicBezTo>
                <a:lnTo>
                  <a:pt x="885891" y="1942602"/>
                </a:lnTo>
                <a:cubicBezTo>
                  <a:pt x="992076" y="2072396"/>
                  <a:pt x="1153658" y="2143956"/>
                  <a:pt x="1321132" y="2135359"/>
                </a:cubicBezTo>
                <a:cubicBezTo>
                  <a:pt x="1488607" y="2126761"/>
                  <a:pt x="1642011" y="2039030"/>
                  <a:pt x="1734346" y="1899045"/>
                </a:cubicBezTo>
                <a:close/>
                <a:moveTo>
                  <a:pt x="2315256" y="2179725"/>
                </a:moveTo>
                <a:cubicBezTo>
                  <a:pt x="2124977" y="2519973"/>
                  <a:pt x="1777729" y="2743099"/>
                  <a:pt x="1389179" y="2774782"/>
                </a:cubicBezTo>
                <a:cubicBezTo>
                  <a:pt x="1000629" y="2806465"/>
                  <a:pt x="621821" y="2642541"/>
                  <a:pt x="378934" y="2337614"/>
                </a:cubicBezTo>
                <a:lnTo>
                  <a:pt x="519502" y="2225645"/>
                </a:lnTo>
                <a:cubicBezTo>
                  <a:pt x="725082" y="2483736"/>
                  <a:pt x="1045705" y="2622480"/>
                  <a:pt x="1374574" y="2595664"/>
                </a:cubicBezTo>
                <a:cubicBezTo>
                  <a:pt x="1703443" y="2568848"/>
                  <a:pt x="1997353" y="2379994"/>
                  <a:pt x="2158406" y="2092008"/>
                </a:cubicBezTo>
                <a:close/>
                <a:moveTo>
                  <a:pt x="2315941" y="1615003"/>
                </a:moveTo>
                <a:lnTo>
                  <a:pt x="272242" y="1615003"/>
                </a:lnTo>
                <a:lnTo>
                  <a:pt x="872561" y="666216"/>
                </a:lnTo>
                <a:lnTo>
                  <a:pt x="872561" y="219906"/>
                </a:lnTo>
                <a:cubicBezTo>
                  <a:pt x="872561" y="98674"/>
                  <a:pt x="970839" y="396"/>
                  <a:pt x="1092071" y="396"/>
                </a:cubicBezTo>
                <a:lnTo>
                  <a:pt x="1293841" y="396"/>
                </a:lnTo>
                <a:lnTo>
                  <a:pt x="1294092" y="0"/>
                </a:lnTo>
                <a:lnTo>
                  <a:pt x="1294343" y="396"/>
                </a:lnTo>
                <a:lnTo>
                  <a:pt x="1470231" y="396"/>
                </a:lnTo>
                <a:cubicBezTo>
                  <a:pt x="1591463" y="396"/>
                  <a:pt x="1689741" y="98674"/>
                  <a:pt x="1689741" y="219906"/>
                </a:cubicBezTo>
                <a:lnTo>
                  <a:pt x="1689741" y="625313"/>
                </a:lnTo>
                <a:close/>
                <a:moveTo>
                  <a:pt x="2708011" y="2399368"/>
                </a:moveTo>
                <a:cubicBezTo>
                  <a:pt x="2440740" y="2877288"/>
                  <a:pt x="1950128" y="3187847"/>
                  <a:pt x="1403807" y="3224932"/>
                </a:cubicBezTo>
                <a:cubicBezTo>
                  <a:pt x="857486" y="3262017"/>
                  <a:pt x="329406" y="3020609"/>
                  <a:pt x="0" y="2583191"/>
                </a:cubicBezTo>
                <a:lnTo>
                  <a:pt x="143153" y="2475389"/>
                </a:lnTo>
                <a:cubicBezTo>
                  <a:pt x="436120" y="2864419"/>
                  <a:pt x="905784" y="3079123"/>
                  <a:pt x="1391671" y="3046140"/>
                </a:cubicBezTo>
                <a:cubicBezTo>
                  <a:pt x="1877558" y="3013157"/>
                  <a:pt x="2313899" y="2736952"/>
                  <a:pt x="2551604" y="2311899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764183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57504"/>
            <a:ext cx="9001000" cy="50345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Rectangle 1"/>
          <p:cNvSpPr/>
          <p:nvPr/>
        </p:nvSpPr>
        <p:spPr>
          <a:xfrm>
            <a:off x="107504" y="771550"/>
            <a:ext cx="3384376" cy="432048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TextBox 25"/>
          <p:cNvSpPr txBox="1"/>
          <p:nvPr/>
        </p:nvSpPr>
        <p:spPr>
          <a:xfrm>
            <a:off x="3203660" y="4515966"/>
            <a:ext cx="2016412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th-TH" altLang="ko-KR" sz="2400" b="1" dirty="0" smtClean="0">
                <a:solidFill>
                  <a:srgbClr val="C00000"/>
                </a:solidFill>
                <a:latin typeface="LilyUPC" pitchFamily="34" charset="-34"/>
                <a:cs typeface="LilyUPC" pitchFamily="34" charset="-34"/>
              </a:rPr>
              <a:t>ดำเนินการแล้ว</a:t>
            </a:r>
            <a:endParaRPr lang="ko-KR" altLang="en-US" sz="2400" b="1" dirty="0">
              <a:solidFill>
                <a:srgbClr val="C00000"/>
              </a:solidFill>
              <a:latin typeface="LilyUPC" pitchFamily="34" charset="-34"/>
              <a:cs typeface="LilyUPC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157577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827585" y="1283690"/>
            <a:ext cx="7953504" cy="10474"/>
          </a:xfrm>
          <a:prstGeom prst="line">
            <a:avLst/>
          </a:prstGeom>
          <a:ln w="25400">
            <a:solidFill>
              <a:schemeClr val="tx1">
                <a:lumMod val="75000"/>
                <a:lumOff val="25000"/>
              </a:schemeClr>
            </a:solidFill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Group 4"/>
          <p:cNvGrpSpPr/>
          <p:nvPr/>
        </p:nvGrpSpPr>
        <p:grpSpPr>
          <a:xfrm>
            <a:off x="7596334" y="653663"/>
            <a:ext cx="1224138" cy="1226823"/>
            <a:chOff x="7092280" y="2517710"/>
            <a:chExt cx="971680" cy="971680"/>
          </a:xfrm>
        </p:grpSpPr>
        <p:sp>
          <p:nvSpPr>
            <p:cNvPr id="6" name="Oval 5"/>
            <p:cNvSpPr/>
            <p:nvPr/>
          </p:nvSpPr>
          <p:spPr>
            <a:xfrm>
              <a:off x="7092280" y="2517710"/>
              <a:ext cx="971680" cy="97168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40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7" name="Oval 6"/>
            <p:cNvSpPr/>
            <p:nvPr/>
          </p:nvSpPr>
          <p:spPr>
            <a:xfrm>
              <a:off x="7201684" y="2627114"/>
              <a:ext cx="752872" cy="752872"/>
            </a:xfrm>
            <a:prstGeom prst="ellipse">
              <a:avLst/>
            </a:prstGeom>
            <a:solidFill>
              <a:schemeClr val="accent1">
                <a:alpha val="50000"/>
              </a:schemeClr>
            </a:solidFill>
            <a:ln w="190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683568" y="1085711"/>
            <a:ext cx="362867" cy="363663"/>
            <a:chOff x="611560" y="2851238"/>
            <a:chExt cx="288032" cy="288032"/>
          </a:xfrm>
        </p:grpSpPr>
        <p:sp>
          <p:nvSpPr>
            <p:cNvPr id="9" name="Oval 8"/>
            <p:cNvSpPr/>
            <p:nvPr/>
          </p:nvSpPr>
          <p:spPr>
            <a:xfrm>
              <a:off x="611560" y="2851238"/>
              <a:ext cx="288032" cy="288032"/>
            </a:xfrm>
            <a:prstGeom prst="ellipse">
              <a:avLst/>
            </a:prstGeom>
            <a:solidFill>
              <a:schemeClr val="accent5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0" name="Oval 9"/>
            <p:cNvSpPr/>
            <p:nvPr/>
          </p:nvSpPr>
          <p:spPr>
            <a:xfrm>
              <a:off x="683568" y="2923246"/>
              <a:ext cx="144016" cy="144016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2483768" y="1085711"/>
            <a:ext cx="362867" cy="363663"/>
            <a:chOff x="611560" y="2851238"/>
            <a:chExt cx="288032" cy="288032"/>
          </a:xfrm>
        </p:grpSpPr>
        <p:sp>
          <p:nvSpPr>
            <p:cNvPr id="12" name="Oval 11"/>
            <p:cNvSpPr/>
            <p:nvPr/>
          </p:nvSpPr>
          <p:spPr>
            <a:xfrm>
              <a:off x="611560" y="2851238"/>
              <a:ext cx="288032" cy="288032"/>
            </a:xfrm>
            <a:prstGeom prst="ellipse">
              <a:avLst/>
            </a:prstGeom>
            <a:solidFill>
              <a:schemeClr val="accent4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3" name="Oval 12"/>
            <p:cNvSpPr/>
            <p:nvPr/>
          </p:nvSpPr>
          <p:spPr>
            <a:xfrm>
              <a:off x="683568" y="2923246"/>
              <a:ext cx="144016" cy="144016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4553090" y="1112331"/>
            <a:ext cx="362867" cy="363663"/>
            <a:chOff x="611560" y="2851238"/>
            <a:chExt cx="288032" cy="288032"/>
          </a:xfrm>
        </p:grpSpPr>
        <p:sp>
          <p:nvSpPr>
            <p:cNvPr id="15" name="Oval 14"/>
            <p:cNvSpPr/>
            <p:nvPr/>
          </p:nvSpPr>
          <p:spPr>
            <a:xfrm>
              <a:off x="611560" y="2851238"/>
              <a:ext cx="288032" cy="288032"/>
            </a:xfrm>
            <a:prstGeom prst="ellipse">
              <a:avLst/>
            </a:prstGeom>
            <a:solidFill>
              <a:schemeClr val="accent3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6" name="Oval 15"/>
            <p:cNvSpPr/>
            <p:nvPr/>
          </p:nvSpPr>
          <p:spPr>
            <a:xfrm>
              <a:off x="683568" y="2923246"/>
              <a:ext cx="144016" cy="144016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6429801" y="1112332"/>
            <a:ext cx="362867" cy="363663"/>
            <a:chOff x="611560" y="2851238"/>
            <a:chExt cx="288032" cy="288032"/>
          </a:xfrm>
        </p:grpSpPr>
        <p:sp>
          <p:nvSpPr>
            <p:cNvPr id="18" name="Oval 17"/>
            <p:cNvSpPr/>
            <p:nvPr/>
          </p:nvSpPr>
          <p:spPr>
            <a:xfrm>
              <a:off x="611560" y="2851238"/>
              <a:ext cx="288032" cy="288032"/>
            </a:xfrm>
            <a:prstGeom prst="ellipse">
              <a:avLst/>
            </a:prstGeom>
            <a:solidFill>
              <a:schemeClr val="accent2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9" name="Oval 18"/>
            <p:cNvSpPr/>
            <p:nvPr/>
          </p:nvSpPr>
          <p:spPr>
            <a:xfrm>
              <a:off x="683568" y="2923246"/>
              <a:ext cx="144016" cy="144016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sp>
        <p:nvSpPr>
          <p:cNvPr id="20" name="Block Arc 14"/>
          <p:cNvSpPr/>
          <p:nvPr/>
        </p:nvSpPr>
        <p:spPr>
          <a:xfrm rot="16200000">
            <a:off x="7937845" y="1013546"/>
            <a:ext cx="541115" cy="540286"/>
          </a:xfrm>
          <a:custGeom>
            <a:avLst/>
            <a:gdLst/>
            <a:ahLst/>
            <a:cxnLst/>
            <a:rect l="l" t="t" r="r" b="b"/>
            <a:pathLst>
              <a:path w="3185463" h="3187558">
                <a:moveTo>
                  <a:pt x="764000" y="2343999"/>
                </a:moveTo>
                <a:cubicBezTo>
                  <a:pt x="566798" y="2256389"/>
                  <a:pt x="385374" y="2134753"/>
                  <a:pt x="230072" y="1981662"/>
                </a:cubicBezTo>
                <a:cubicBezTo>
                  <a:pt x="297001" y="2223876"/>
                  <a:pt x="428049" y="2439341"/>
                  <a:pt x="603989" y="2608945"/>
                </a:cubicBezTo>
                <a:cubicBezTo>
                  <a:pt x="667739" y="2525681"/>
                  <a:pt x="720588" y="2436567"/>
                  <a:pt x="764000" y="2343999"/>
                </a:cubicBezTo>
                <a:close/>
                <a:moveTo>
                  <a:pt x="783530" y="862903"/>
                </a:moveTo>
                <a:cubicBezTo>
                  <a:pt x="737619" y="760936"/>
                  <a:pt x="681240" y="662513"/>
                  <a:pt x="611676" y="571152"/>
                </a:cubicBezTo>
                <a:cubicBezTo>
                  <a:pt x="419218" y="754019"/>
                  <a:pt x="279227" y="991173"/>
                  <a:pt x="215545" y="1258034"/>
                </a:cubicBezTo>
                <a:cubicBezTo>
                  <a:pt x="378729" y="1090139"/>
                  <a:pt x="571934" y="956907"/>
                  <a:pt x="783530" y="862903"/>
                </a:cubicBezTo>
                <a:close/>
                <a:moveTo>
                  <a:pt x="935657" y="1673146"/>
                </a:moveTo>
                <a:lnTo>
                  <a:pt x="227023" y="1673146"/>
                </a:lnTo>
                <a:cubicBezTo>
                  <a:pt x="393068" y="1882941"/>
                  <a:pt x="605618" y="2045968"/>
                  <a:pt x="844267" y="2153109"/>
                </a:cubicBezTo>
                <a:cubicBezTo>
                  <a:pt x="897907" y="1997390"/>
                  <a:pt x="928862" y="1835739"/>
                  <a:pt x="935657" y="1673146"/>
                </a:cubicBezTo>
                <a:close/>
                <a:moveTo>
                  <a:pt x="935928" y="1493146"/>
                </a:moveTo>
                <a:cubicBezTo>
                  <a:pt x="928922" y="1345638"/>
                  <a:pt x="902278" y="1198995"/>
                  <a:pt x="856775" y="1056956"/>
                </a:cubicBezTo>
                <a:cubicBezTo>
                  <a:pt x="636768" y="1156959"/>
                  <a:pt x="439487" y="1304654"/>
                  <a:pt x="281464" y="1493146"/>
                </a:cubicBezTo>
                <a:close/>
                <a:moveTo>
                  <a:pt x="1469785" y="2515107"/>
                </a:moveTo>
                <a:cubicBezTo>
                  <a:pt x="1283000" y="2508124"/>
                  <a:pt x="1100523" y="2472287"/>
                  <a:pt x="927628" y="2411229"/>
                </a:cubicBezTo>
                <a:cubicBezTo>
                  <a:pt x="876831" y="2520843"/>
                  <a:pt x="814172" y="2626182"/>
                  <a:pt x="738220" y="2724387"/>
                </a:cubicBezTo>
                <a:cubicBezTo>
                  <a:pt x="944637" y="2881665"/>
                  <a:pt x="1196120" y="2982471"/>
                  <a:pt x="1469785" y="3005418"/>
                </a:cubicBezTo>
                <a:close/>
                <a:moveTo>
                  <a:pt x="1469785" y="1673146"/>
                </a:moveTo>
                <a:lnTo>
                  <a:pt x="1112275" y="1673146"/>
                </a:lnTo>
                <a:cubicBezTo>
                  <a:pt x="1105327" y="1858153"/>
                  <a:pt x="1070032" y="2042144"/>
                  <a:pt x="1008001" y="2219039"/>
                </a:cubicBezTo>
                <a:cubicBezTo>
                  <a:pt x="1155519" y="2270408"/>
                  <a:pt x="1310845" y="2300826"/>
                  <a:pt x="1469785" y="2307834"/>
                </a:cubicBezTo>
                <a:close/>
                <a:moveTo>
                  <a:pt x="1469785" y="898989"/>
                </a:moveTo>
                <a:cubicBezTo>
                  <a:pt x="1315103" y="907762"/>
                  <a:pt x="1164166" y="938783"/>
                  <a:pt x="1020939" y="990066"/>
                </a:cubicBezTo>
                <a:cubicBezTo>
                  <a:pt x="1074574" y="1153655"/>
                  <a:pt x="1105461" y="1322925"/>
                  <a:pt x="1112368" y="1493146"/>
                </a:cubicBezTo>
                <a:lnTo>
                  <a:pt x="1469785" y="1493146"/>
                </a:lnTo>
                <a:close/>
                <a:moveTo>
                  <a:pt x="1469785" y="182141"/>
                </a:moveTo>
                <a:cubicBezTo>
                  <a:pt x="1199839" y="204777"/>
                  <a:pt x="951477" y="303168"/>
                  <a:pt x="746615" y="456764"/>
                </a:cubicBezTo>
                <a:cubicBezTo>
                  <a:pt x="828296" y="562801"/>
                  <a:pt x="894225" y="677310"/>
                  <a:pt x="947434" y="796072"/>
                </a:cubicBezTo>
                <a:cubicBezTo>
                  <a:pt x="1113886" y="736067"/>
                  <a:pt x="1289644" y="700323"/>
                  <a:pt x="1469785" y="691530"/>
                </a:cubicBezTo>
                <a:close/>
                <a:moveTo>
                  <a:pt x="2150063" y="992171"/>
                </a:moveTo>
                <a:cubicBezTo>
                  <a:pt x="1990712" y="935501"/>
                  <a:pt x="1822242" y="902595"/>
                  <a:pt x="1649785" y="897224"/>
                </a:cubicBezTo>
                <a:lnTo>
                  <a:pt x="1649785" y="1493146"/>
                </a:lnTo>
                <a:lnTo>
                  <a:pt x="2063712" y="1493146"/>
                </a:lnTo>
                <a:cubicBezTo>
                  <a:pt x="2069089" y="1323887"/>
                  <a:pt x="2098366" y="1155330"/>
                  <a:pt x="2150063" y="992171"/>
                </a:cubicBezTo>
                <a:close/>
                <a:moveTo>
                  <a:pt x="2168848" y="2199110"/>
                </a:moveTo>
                <a:cubicBezTo>
                  <a:pt x="2108555" y="2028681"/>
                  <a:pt x="2073581" y="1851532"/>
                  <a:pt x="2065295" y="1673146"/>
                </a:cubicBezTo>
                <a:lnTo>
                  <a:pt x="1649785" y="1673146"/>
                </a:lnTo>
                <a:lnTo>
                  <a:pt x="1649785" y="2307299"/>
                </a:lnTo>
                <a:cubicBezTo>
                  <a:pt x="1829404" y="2299517"/>
                  <a:pt x="2004315" y="2261965"/>
                  <a:pt x="2168848" y="2199110"/>
                </a:cubicBezTo>
                <a:close/>
                <a:moveTo>
                  <a:pt x="2422394" y="446879"/>
                </a:moveTo>
                <a:cubicBezTo>
                  <a:pt x="2204309" y="287209"/>
                  <a:pt x="1938140" y="189883"/>
                  <a:pt x="1649785" y="178919"/>
                </a:cubicBezTo>
                <a:lnTo>
                  <a:pt x="1649785" y="689876"/>
                </a:lnTo>
                <a:cubicBezTo>
                  <a:pt x="1846998" y="695154"/>
                  <a:pt x="2039668" y="732502"/>
                  <a:pt x="2221721" y="797410"/>
                </a:cubicBezTo>
                <a:cubicBezTo>
                  <a:pt x="2275056" y="675360"/>
                  <a:pt x="2341760" y="557662"/>
                  <a:pt x="2422394" y="446879"/>
                </a:cubicBezTo>
                <a:close/>
                <a:moveTo>
                  <a:pt x="2447278" y="2722123"/>
                </a:moveTo>
                <a:cubicBezTo>
                  <a:pt x="2366121" y="2618714"/>
                  <a:pt x="2299534" y="2507403"/>
                  <a:pt x="2246145" y="2391362"/>
                </a:cubicBezTo>
                <a:cubicBezTo>
                  <a:pt x="2057375" y="2464119"/>
                  <a:pt x="1856285" y="2506958"/>
                  <a:pt x="1649785" y="2514779"/>
                </a:cubicBezTo>
                <a:lnTo>
                  <a:pt x="1649785" y="3008639"/>
                </a:lnTo>
                <a:cubicBezTo>
                  <a:pt x="1949198" y="2997255"/>
                  <a:pt x="2224691" y="2892757"/>
                  <a:pt x="2447278" y="2722123"/>
                </a:cubicBezTo>
                <a:close/>
                <a:moveTo>
                  <a:pt x="2878934" y="1493146"/>
                </a:moveTo>
                <a:cubicBezTo>
                  <a:pt x="2723190" y="1307255"/>
                  <a:pt x="2529440" y="1161128"/>
                  <a:pt x="2313862" y="1060620"/>
                </a:cubicBezTo>
                <a:cubicBezTo>
                  <a:pt x="2270535" y="1201714"/>
                  <a:pt x="2245604" y="1347104"/>
                  <a:pt x="2240109" y="1493146"/>
                </a:cubicBezTo>
                <a:close/>
                <a:moveTo>
                  <a:pt x="2890636" y="1673146"/>
                </a:moveTo>
                <a:lnTo>
                  <a:pt x="2241814" y="1673146"/>
                </a:lnTo>
                <a:cubicBezTo>
                  <a:pt x="2249736" y="1827102"/>
                  <a:pt x="2279520" y="1979973"/>
                  <a:pt x="2329964" y="2127513"/>
                </a:cubicBezTo>
                <a:cubicBezTo>
                  <a:pt x="2545677" y="2019923"/>
                  <a:pt x="2738160" y="1866413"/>
                  <a:pt x="2890636" y="1673146"/>
                </a:cubicBezTo>
                <a:close/>
                <a:moveTo>
                  <a:pt x="2973035" y="1284386"/>
                </a:moveTo>
                <a:cubicBezTo>
                  <a:pt x="2912066" y="1001840"/>
                  <a:pt x="2765308" y="751379"/>
                  <a:pt x="2561381" y="561108"/>
                </a:cubicBezTo>
                <a:cubicBezTo>
                  <a:pt x="2489321" y="656437"/>
                  <a:pt x="2431363" y="759225"/>
                  <a:pt x="2384553" y="865647"/>
                </a:cubicBezTo>
                <a:cubicBezTo>
                  <a:pt x="2604520" y="964977"/>
                  <a:pt x="2804622" y="1106677"/>
                  <a:pt x="2973035" y="1284386"/>
                </a:cubicBezTo>
                <a:close/>
                <a:moveTo>
                  <a:pt x="2974277" y="1897328"/>
                </a:moveTo>
                <a:cubicBezTo>
                  <a:pt x="2812488" y="2073933"/>
                  <a:pt x="2619878" y="2216690"/>
                  <a:pt x="2407486" y="2319665"/>
                </a:cubicBezTo>
                <a:cubicBezTo>
                  <a:pt x="2454169" y="2420503"/>
                  <a:pt x="2511856" y="2517376"/>
                  <a:pt x="2582047" y="2607468"/>
                </a:cubicBezTo>
                <a:cubicBezTo>
                  <a:pt x="2776399" y="2417974"/>
                  <a:pt x="2916061" y="2172750"/>
                  <a:pt x="2974277" y="1897328"/>
                </a:cubicBezTo>
                <a:close/>
                <a:moveTo>
                  <a:pt x="3185463" y="1593779"/>
                </a:moveTo>
                <a:cubicBezTo>
                  <a:pt x="3185463" y="2473999"/>
                  <a:pt x="2471904" y="3187558"/>
                  <a:pt x="1591684" y="3187558"/>
                </a:cubicBezTo>
                <a:cubicBezTo>
                  <a:pt x="738111" y="3187558"/>
                  <a:pt x="41261" y="2516549"/>
                  <a:pt x="1913" y="1673146"/>
                </a:cubicBezTo>
                <a:lnTo>
                  <a:pt x="0" y="1673146"/>
                </a:lnTo>
                <a:lnTo>
                  <a:pt x="0" y="1493146"/>
                </a:lnTo>
                <a:lnTo>
                  <a:pt x="2750" y="1493146"/>
                </a:lnTo>
                <a:cubicBezTo>
                  <a:pt x="50490" y="700174"/>
                  <a:pt x="679654" y="64473"/>
                  <a:pt x="1469785" y="6156"/>
                </a:cubicBezTo>
                <a:lnTo>
                  <a:pt x="1469785" y="0"/>
                </a:lnTo>
                <a:lnTo>
                  <a:pt x="1591684" y="0"/>
                </a:lnTo>
                <a:lnTo>
                  <a:pt x="1649785" y="0"/>
                </a:lnTo>
                <a:lnTo>
                  <a:pt x="1649785" y="2934"/>
                </a:lnTo>
                <a:cubicBezTo>
                  <a:pt x="2503127" y="31654"/>
                  <a:pt x="3185463" y="733032"/>
                  <a:pt x="3185463" y="1593779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79512" y="293623"/>
            <a:ext cx="6408712" cy="206210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th-TH" altLang="ko-KR" sz="4800" b="1" dirty="0" smtClean="0">
                <a:solidFill>
                  <a:schemeClr val="bg2">
                    <a:lumMod val="25000"/>
                  </a:schemeClr>
                </a:solidFill>
                <a:latin typeface="LilyUPC" pitchFamily="34" charset="-34"/>
                <a:cs typeface="LilyUPC" pitchFamily="34" charset="-34"/>
              </a:rPr>
              <a:t>วาระที่ 1 </a:t>
            </a:r>
          </a:p>
          <a:p>
            <a:endParaRPr lang="th-TH" altLang="ko-KR" sz="4000" b="1" dirty="0">
              <a:solidFill>
                <a:schemeClr val="bg2">
                  <a:lumMod val="25000"/>
                </a:schemeClr>
              </a:solidFill>
              <a:latin typeface="LilyUPC" pitchFamily="34" charset="-34"/>
              <a:cs typeface="LilyUPC" pitchFamily="34" charset="-34"/>
            </a:endParaRPr>
          </a:p>
          <a:p>
            <a:r>
              <a:rPr lang="th-TH" altLang="ko-KR" sz="4000" b="1" dirty="0" smtClean="0">
                <a:solidFill>
                  <a:schemeClr val="bg2">
                    <a:lumMod val="25000"/>
                  </a:schemeClr>
                </a:solidFill>
                <a:latin typeface="LilyUPC" pitchFamily="34" charset="-34"/>
                <a:cs typeface="LilyUPC" pitchFamily="34" charset="-34"/>
              </a:rPr>
              <a:t>เรื่องที่ประธานแจ้งให้ที่ประชุมทราบ</a:t>
            </a:r>
            <a:endParaRPr lang="ko-KR" altLang="en-US" sz="4000" b="1" dirty="0">
              <a:solidFill>
                <a:schemeClr val="bg2">
                  <a:lumMod val="25000"/>
                </a:schemeClr>
              </a:solidFill>
              <a:latin typeface="LilyUPC" pitchFamily="34" charset="-34"/>
              <a:cs typeface="LilyUPC" pitchFamily="34" charset="-34"/>
            </a:endParaRPr>
          </a:p>
        </p:txBody>
      </p:sp>
      <p:sp>
        <p:nvSpPr>
          <p:cNvPr id="37" name="Round Same Side Corner Rectangle 6">
            <a:extLst>
              <a:ext uri="{FF2B5EF4-FFF2-40B4-BE49-F238E27FC236}">
                <a16:creationId xmlns="" xmlns:a16="http://schemas.microsoft.com/office/drawing/2014/main" id="{4DEBBBE4-7952-4B14-9A5C-1FCC65A31085}"/>
              </a:ext>
            </a:extLst>
          </p:cNvPr>
          <p:cNvSpPr/>
          <p:nvPr/>
        </p:nvSpPr>
        <p:spPr>
          <a:xfrm rot="2700000">
            <a:off x="5097101" y="1619402"/>
            <a:ext cx="130246" cy="522172"/>
          </a:xfrm>
          <a:custGeom>
            <a:avLst/>
            <a:gdLst/>
            <a:ahLst/>
            <a:cxnLst/>
            <a:rect l="l" t="t" r="r" b="b"/>
            <a:pathLst>
              <a:path w="1035916" h="4153123">
                <a:moveTo>
                  <a:pt x="277501" y="3759099"/>
                </a:moveTo>
                <a:lnTo>
                  <a:pt x="758408" y="3759099"/>
                </a:lnTo>
                <a:lnTo>
                  <a:pt x="517954" y="4153123"/>
                </a:lnTo>
                <a:close/>
                <a:moveTo>
                  <a:pt x="42612" y="2944898"/>
                </a:moveTo>
                <a:cubicBezTo>
                  <a:pt x="153922" y="2941505"/>
                  <a:pt x="246502" y="2889483"/>
                  <a:pt x="275675" y="2819018"/>
                </a:cubicBezTo>
                <a:cubicBezTo>
                  <a:pt x="304648" y="2892614"/>
                  <a:pt x="403763" y="2945872"/>
                  <a:pt x="521107" y="2945872"/>
                </a:cubicBezTo>
                <a:cubicBezTo>
                  <a:pt x="638453" y="2945872"/>
                  <a:pt x="737567" y="2892613"/>
                  <a:pt x="766540" y="2819017"/>
                </a:cubicBezTo>
                <a:cubicBezTo>
                  <a:pt x="795133" y="2888142"/>
                  <a:pt x="884783" y="2939514"/>
                  <a:pt x="993299" y="2944464"/>
                </a:cubicBezTo>
                <a:lnTo>
                  <a:pt x="776840" y="3657264"/>
                </a:lnTo>
                <a:lnTo>
                  <a:pt x="258940" y="3657264"/>
                </a:lnTo>
                <a:close/>
                <a:moveTo>
                  <a:pt x="809102" y="564558"/>
                </a:moveTo>
                <a:lnTo>
                  <a:pt x="1035914" y="564558"/>
                </a:lnTo>
                <a:lnTo>
                  <a:pt x="1035915" y="2838682"/>
                </a:lnTo>
                <a:cubicBezTo>
                  <a:pt x="1029586" y="2840409"/>
                  <a:pt x="1023074" y="2840731"/>
                  <a:pt x="1016490" y="2840731"/>
                </a:cubicBezTo>
                <a:cubicBezTo>
                  <a:pt x="901952" y="2840731"/>
                  <a:pt x="809102" y="2743612"/>
                  <a:pt x="809101" y="2623810"/>
                </a:cubicBezTo>
                <a:close/>
                <a:moveTo>
                  <a:pt x="310569" y="564558"/>
                </a:moveTo>
                <a:lnTo>
                  <a:pt x="725347" y="564558"/>
                </a:lnTo>
                <a:lnTo>
                  <a:pt x="725347" y="2633342"/>
                </a:lnTo>
                <a:cubicBezTo>
                  <a:pt x="725347" y="2747880"/>
                  <a:pt x="632496" y="2840731"/>
                  <a:pt x="517958" y="2840731"/>
                </a:cubicBezTo>
                <a:cubicBezTo>
                  <a:pt x="403420" y="2840731"/>
                  <a:pt x="310569" y="2747880"/>
                  <a:pt x="310569" y="2633342"/>
                </a:cubicBezTo>
                <a:close/>
                <a:moveTo>
                  <a:pt x="0" y="564557"/>
                </a:moveTo>
                <a:lnTo>
                  <a:pt x="226813" y="564557"/>
                </a:lnTo>
                <a:lnTo>
                  <a:pt x="226813" y="2623810"/>
                </a:lnTo>
                <a:cubicBezTo>
                  <a:pt x="226813" y="2743612"/>
                  <a:pt x="133962" y="2840731"/>
                  <a:pt x="19424" y="2840730"/>
                </a:cubicBezTo>
                <a:cubicBezTo>
                  <a:pt x="12841" y="2840730"/>
                  <a:pt x="6329" y="2840409"/>
                  <a:pt x="0" y="2838682"/>
                </a:cubicBezTo>
                <a:close/>
                <a:moveTo>
                  <a:pt x="71964" y="71964"/>
                </a:moveTo>
                <a:cubicBezTo>
                  <a:pt x="116427" y="27501"/>
                  <a:pt x="177852" y="0"/>
                  <a:pt x="245701" y="0"/>
                </a:cubicBezTo>
                <a:lnTo>
                  <a:pt x="790215" y="0"/>
                </a:lnTo>
                <a:cubicBezTo>
                  <a:pt x="925912" y="0"/>
                  <a:pt x="1035916" y="110004"/>
                  <a:pt x="1035916" y="245701"/>
                </a:cubicBezTo>
                <a:cubicBezTo>
                  <a:pt x="1035916" y="327601"/>
                  <a:pt x="1035915" y="409501"/>
                  <a:pt x="1035915" y="491401"/>
                </a:cubicBezTo>
                <a:lnTo>
                  <a:pt x="0" y="491401"/>
                </a:lnTo>
                <a:lnTo>
                  <a:pt x="0" y="245701"/>
                </a:lnTo>
                <a:cubicBezTo>
                  <a:pt x="0" y="177853"/>
                  <a:pt x="27501" y="116427"/>
                  <a:pt x="71964" y="71964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192683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09" y="0"/>
            <a:ext cx="8964487" cy="51305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ectangle 3"/>
          <p:cNvSpPr/>
          <p:nvPr/>
        </p:nvSpPr>
        <p:spPr>
          <a:xfrm>
            <a:off x="107504" y="411510"/>
            <a:ext cx="3384376" cy="93610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3131652" y="381893"/>
            <a:ext cx="2016412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th-TH" altLang="ko-KR" sz="2400" b="1" dirty="0" smtClean="0">
                <a:solidFill>
                  <a:srgbClr val="C00000"/>
                </a:solidFill>
                <a:latin typeface="LilyUPC" pitchFamily="34" charset="-34"/>
                <a:cs typeface="LilyUPC" pitchFamily="34" charset="-34"/>
              </a:rPr>
              <a:t>ดำเนินการแล้ว</a:t>
            </a:r>
            <a:endParaRPr lang="ko-KR" altLang="en-US" sz="2400" b="1" dirty="0">
              <a:solidFill>
                <a:srgbClr val="C00000"/>
              </a:solidFill>
              <a:latin typeface="LilyUPC" pitchFamily="34" charset="-34"/>
              <a:cs typeface="LilyUPC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4267405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08" y="123478"/>
            <a:ext cx="8964488" cy="4786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67405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4734523" y="1270722"/>
            <a:ext cx="4046566" cy="0"/>
          </a:xfrm>
          <a:prstGeom prst="line">
            <a:avLst/>
          </a:prstGeom>
          <a:ln w="25400">
            <a:solidFill>
              <a:schemeClr val="tx1">
                <a:lumMod val="75000"/>
                <a:lumOff val="25000"/>
              </a:schemeClr>
            </a:solidFill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Group 4"/>
          <p:cNvGrpSpPr/>
          <p:nvPr/>
        </p:nvGrpSpPr>
        <p:grpSpPr>
          <a:xfrm>
            <a:off x="7596334" y="630221"/>
            <a:ext cx="1224138" cy="1226823"/>
            <a:chOff x="7092280" y="2517710"/>
            <a:chExt cx="971680" cy="971680"/>
          </a:xfrm>
        </p:grpSpPr>
        <p:sp>
          <p:nvSpPr>
            <p:cNvPr id="6" name="Oval 5"/>
            <p:cNvSpPr/>
            <p:nvPr/>
          </p:nvSpPr>
          <p:spPr>
            <a:xfrm>
              <a:off x="7092280" y="2517710"/>
              <a:ext cx="971680" cy="97168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40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7" name="Oval 6"/>
            <p:cNvSpPr/>
            <p:nvPr/>
          </p:nvSpPr>
          <p:spPr>
            <a:xfrm>
              <a:off x="7201684" y="2627114"/>
              <a:ext cx="752872" cy="752872"/>
            </a:xfrm>
            <a:prstGeom prst="ellipse">
              <a:avLst/>
            </a:prstGeom>
            <a:solidFill>
              <a:schemeClr val="accent1">
                <a:alpha val="50000"/>
              </a:schemeClr>
            </a:solidFill>
            <a:ln w="190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4553090" y="1088889"/>
            <a:ext cx="362867" cy="363663"/>
            <a:chOff x="611560" y="2851238"/>
            <a:chExt cx="288032" cy="288032"/>
          </a:xfrm>
        </p:grpSpPr>
        <p:sp>
          <p:nvSpPr>
            <p:cNvPr id="15" name="Oval 14"/>
            <p:cNvSpPr/>
            <p:nvPr/>
          </p:nvSpPr>
          <p:spPr>
            <a:xfrm>
              <a:off x="611560" y="2851238"/>
              <a:ext cx="288032" cy="288032"/>
            </a:xfrm>
            <a:prstGeom prst="ellipse">
              <a:avLst/>
            </a:prstGeom>
            <a:solidFill>
              <a:schemeClr val="accent3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6" name="Oval 15"/>
            <p:cNvSpPr/>
            <p:nvPr/>
          </p:nvSpPr>
          <p:spPr>
            <a:xfrm>
              <a:off x="683568" y="2923246"/>
              <a:ext cx="144016" cy="144016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6429801" y="1088890"/>
            <a:ext cx="362867" cy="363663"/>
            <a:chOff x="611560" y="2851238"/>
            <a:chExt cx="288032" cy="288032"/>
          </a:xfrm>
        </p:grpSpPr>
        <p:sp>
          <p:nvSpPr>
            <p:cNvPr id="18" name="Oval 17"/>
            <p:cNvSpPr/>
            <p:nvPr/>
          </p:nvSpPr>
          <p:spPr>
            <a:xfrm>
              <a:off x="611560" y="2851238"/>
              <a:ext cx="288032" cy="288032"/>
            </a:xfrm>
            <a:prstGeom prst="ellipse">
              <a:avLst/>
            </a:prstGeom>
            <a:solidFill>
              <a:schemeClr val="accent2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9" name="Oval 18"/>
            <p:cNvSpPr/>
            <p:nvPr/>
          </p:nvSpPr>
          <p:spPr>
            <a:xfrm>
              <a:off x="683568" y="2923246"/>
              <a:ext cx="144016" cy="144016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sp>
        <p:nvSpPr>
          <p:cNvPr id="20" name="Block Arc 14"/>
          <p:cNvSpPr/>
          <p:nvPr/>
        </p:nvSpPr>
        <p:spPr>
          <a:xfrm rot="16200000">
            <a:off x="7937845" y="990104"/>
            <a:ext cx="541115" cy="540286"/>
          </a:xfrm>
          <a:custGeom>
            <a:avLst/>
            <a:gdLst/>
            <a:ahLst/>
            <a:cxnLst/>
            <a:rect l="l" t="t" r="r" b="b"/>
            <a:pathLst>
              <a:path w="3185463" h="3187558">
                <a:moveTo>
                  <a:pt x="764000" y="2343999"/>
                </a:moveTo>
                <a:cubicBezTo>
                  <a:pt x="566798" y="2256389"/>
                  <a:pt x="385374" y="2134753"/>
                  <a:pt x="230072" y="1981662"/>
                </a:cubicBezTo>
                <a:cubicBezTo>
                  <a:pt x="297001" y="2223876"/>
                  <a:pt x="428049" y="2439341"/>
                  <a:pt x="603989" y="2608945"/>
                </a:cubicBezTo>
                <a:cubicBezTo>
                  <a:pt x="667739" y="2525681"/>
                  <a:pt x="720588" y="2436567"/>
                  <a:pt x="764000" y="2343999"/>
                </a:cubicBezTo>
                <a:close/>
                <a:moveTo>
                  <a:pt x="783530" y="862903"/>
                </a:moveTo>
                <a:cubicBezTo>
                  <a:pt x="737619" y="760936"/>
                  <a:pt x="681240" y="662513"/>
                  <a:pt x="611676" y="571152"/>
                </a:cubicBezTo>
                <a:cubicBezTo>
                  <a:pt x="419218" y="754019"/>
                  <a:pt x="279227" y="991173"/>
                  <a:pt x="215545" y="1258034"/>
                </a:cubicBezTo>
                <a:cubicBezTo>
                  <a:pt x="378729" y="1090139"/>
                  <a:pt x="571934" y="956907"/>
                  <a:pt x="783530" y="862903"/>
                </a:cubicBezTo>
                <a:close/>
                <a:moveTo>
                  <a:pt x="935657" y="1673146"/>
                </a:moveTo>
                <a:lnTo>
                  <a:pt x="227023" y="1673146"/>
                </a:lnTo>
                <a:cubicBezTo>
                  <a:pt x="393068" y="1882941"/>
                  <a:pt x="605618" y="2045968"/>
                  <a:pt x="844267" y="2153109"/>
                </a:cubicBezTo>
                <a:cubicBezTo>
                  <a:pt x="897907" y="1997390"/>
                  <a:pt x="928862" y="1835739"/>
                  <a:pt x="935657" y="1673146"/>
                </a:cubicBezTo>
                <a:close/>
                <a:moveTo>
                  <a:pt x="935928" y="1493146"/>
                </a:moveTo>
                <a:cubicBezTo>
                  <a:pt x="928922" y="1345638"/>
                  <a:pt x="902278" y="1198995"/>
                  <a:pt x="856775" y="1056956"/>
                </a:cubicBezTo>
                <a:cubicBezTo>
                  <a:pt x="636768" y="1156959"/>
                  <a:pt x="439487" y="1304654"/>
                  <a:pt x="281464" y="1493146"/>
                </a:cubicBezTo>
                <a:close/>
                <a:moveTo>
                  <a:pt x="1469785" y="2515107"/>
                </a:moveTo>
                <a:cubicBezTo>
                  <a:pt x="1283000" y="2508124"/>
                  <a:pt x="1100523" y="2472287"/>
                  <a:pt x="927628" y="2411229"/>
                </a:cubicBezTo>
                <a:cubicBezTo>
                  <a:pt x="876831" y="2520843"/>
                  <a:pt x="814172" y="2626182"/>
                  <a:pt x="738220" y="2724387"/>
                </a:cubicBezTo>
                <a:cubicBezTo>
                  <a:pt x="944637" y="2881665"/>
                  <a:pt x="1196120" y="2982471"/>
                  <a:pt x="1469785" y="3005418"/>
                </a:cubicBezTo>
                <a:close/>
                <a:moveTo>
                  <a:pt x="1469785" y="1673146"/>
                </a:moveTo>
                <a:lnTo>
                  <a:pt x="1112275" y="1673146"/>
                </a:lnTo>
                <a:cubicBezTo>
                  <a:pt x="1105327" y="1858153"/>
                  <a:pt x="1070032" y="2042144"/>
                  <a:pt x="1008001" y="2219039"/>
                </a:cubicBezTo>
                <a:cubicBezTo>
                  <a:pt x="1155519" y="2270408"/>
                  <a:pt x="1310845" y="2300826"/>
                  <a:pt x="1469785" y="2307834"/>
                </a:cubicBezTo>
                <a:close/>
                <a:moveTo>
                  <a:pt x="1469785" y="898989"/>
                </a:moveTo>
                <a:cubicBezTo>
                  <a:pt x="1315103" y="907762"/>
                  <a:pt x="1164166" y="938783"/>
                  <a:pt x="1020939" y="990066"/>
                </a:cubicBezTo>
                <a:cubicBezTo>
                  <a:pt x="1074574" y="1153655"/>
                  <a:pt x="1105461" y="1322925"/>
                  <a:pt x="1112368" y="1493146"/>
                </a:cubicBezTo>
                <a:lnTo>
                  <a:pt x="1469785" y="1493146"/>
                </a:lnTo>
                <a:close/>
                <a:moveTo>
                  <a:pt x="1469785" y="182141"/>
                </a:moveTo>
                <a:cubicBezTo>
                  <a:pt x="1199839" y="204777"/>
                  <a:pt x="951477" y="303168"/>
                  <a:pt x="746615" y="456764"/>
                </a:cubicBezTo>
                <a:cubicBezTo>
                  <a:pt x="828296" y="562801"/>
                  <a:pt x="894225" y="677310"/>
                  <a:pt x="947434" y="796072"/>
                </a:cubicBezTo>
                <a:cubicBezTo>
                  <a:pt x="1113886" y="736067"/>
                  <a:pt x="1289644" y="700323"/>
                  <a:pt x="1469785" y="691530"/>
                </a:cubicBezTo>
                <a:close/>
                <a:moveTo>
                  <a:pt x="2150063" y="992171"/>
                </a:moveTo>
                <a:cubicBezTo>
                  <a:pt x="1990712" y="935501"/>
                  <a:pt x="1822242" y="902595"/>
                  <a:pt x="1649785" y="897224"/>
                </a:cubicBezTo>
                <a:lnTo>
                  <a:pt x="1649785" y="1493146"/>
                </a:lnTo>
                <a:lnTo>
                  <a:pt x="2063712" y="1493146"/>
                </a:lnTo>
                <a:cubicBezTo>
                  <a:pt x="2069089" y="1323887"/>
                  <a:pt x="2098366" y="1155330"/>
                  <a:pt x="2150063" y="992171"/>
                </a:cubicBezTo>
                <a:close/>
                <a:moveTo>
                  <a:pt x="2168848" y="2199110"/>
                </a:moveTo>
                <a:cubicBezTo>
                  <a:pt x="2108555" y="2028681"/>
                  <a:pt x="2073581" y="1851532"/>
                  <a:pt x="2065295" y="1673146"/>
                </a:cubicBezTo>
                <a:lnTo>
                  <a:pt x="1649785" y="1673146"/>
                </a:lnTo>
                <a:lnTo>
                  <a:pt x="1649785" y="2307299"/>
                </a:lnTo>
                <a:cubicBezTo>
                  <a:pt x="1829404" y="2299517"/>
                  <a:pt x="2004315" y="2261965"/>
                  <a:pt x="2168848" y="2199110"/>
                </a:cubicBezTo>
                <a:close/>
                <a:moveTo>
                  <a:pt x="2422394" y="446879"/>
                </a:moveTo>
                <a:cubicBezTo>
                  <a:pt x="2204309" y="287209"/>
                  <a:pt x="1938140" y="189883"/>
                  <a:pt x="1649785" y="178919"/>
                </a:cubicBezTo>
                <a:lnTo>
                  <a:pt x="1649785" y="689876"/>
                </a:lnTo>
                <a:cubicBezTo>
                  <a:pt x="1846998" y="695154"/>
                  <a:pt x="2039668" y="732502"/>
                  <a:pt x="2221721" y="797410"/>
                </a:cubicBezTo>
                <a:cubicBezTo>
                  <a:pt x="2275056" y="675360"/>
                  <a:pt x="2341760" y="557662"/>
                  <a:pt x="2422394" y="446879"/>
                </a:cubicBezTo>
                <a:close/>
                <a:moveTo>
                  <a:pt x="2447278" y="2722123"/>
                </a:moveTo>
                <a:cubicBezTo>
                  <a:pt x="2366121" y="2618714"/>
                  <a:pt x="2299534" y="2507403"/>
                  <a:pt x="2246145" y="2391362"/>
                </a:cubicBezTo>
                <a:cubicBezTo>
                  <a:pt x="2057375" y="2464119"/>
                  <a:pt x="1856285" y="2506958"/>
                  <a:pt x="1649785" y="2514779"/>
                </a:cubicBezTo>
                <a:lnTo>
                  <a:pt x="1649785" y="3008639"/>
                </a:lnTo>
                <a:cubicBezTo>
                  <a:pt x="1949198" y="2997255"/>
                  <a:pt x="2224691" y="2892757"/>
                  <a:pt x="2447278" y="2722123"/>
                </a:cubicBezTo>
                <a:close/>
                <a:moveTo>
                  <a:pt x="2878934" y="1493146"/>
                </a:moveTo>
                <a:cubicBezTo>
                  <a:pt x="2723190" y="1307255"/>
                  <a:pt x="2529440" y="1161128"/>
                  <a:pt x="2313862" y="1060620"/>
                </a:cubicBezTo>
                <a:cubicBezTo>
                  <a:pt x="2270535" y="1201714"/>
                  <a:pt x="2245604" y="1347104"/>
                  <a:pt x="2240109" y="1493146"/>
                </a:cubicBezTo>
                <a:close/>
                <a:moveTo>
                  <a:pt x="2890636" y="1673146"/>
                </a:moveTo>
                <a:lnTo>
                  <a:pt x="2241814" y="1673146"/>
                </a:lnTo>
                <a:cubicBezTo>
                  <a:pt x="2249736" y="1827102"/>
                  <a:pt x="2279520" y="1979973"/>
                  <a:pt x="2329964" y="2127513"/>
                </a:cubicBezTo>
                <a:cubicBezTo>
                  <a:pt x="2545677" y="2019923"/>
                  <a:pt x="2738160" y="1866413"/>
                  <a:pt x="2890636" y="1673146"/>
                </a:cubicBezTo>
                <a:close/>
                <a:moveTo>
                  <a:pt x="2973035" y="1284386"/>
                </a:moveTo>
                <a:cubicBezTo>
                  <a:pt x="2912066" y="1001840"/>
                  <a:pt x="2765308" y="751379"/>
                  <a:pt x="2561381" y="561108"/>
                </a:cubicBezTo>
                <a:cubicBezTo>
                  <a:pt x="2489321" y="656437"/>
                  <a:pt x="2431363" y="759225"/>
                  <a:pt x="2384553" y="865647"/>
                </a:cubicBezTo>
                <a:cubicBezTo>
                  <a:pt x="2604520" y="964977"/>
                  <a:pt x="2804622" y="1106677"/>
                  <a:pt x="2973035" y="1284386"/>
                </a:cubicBezTo>
                <a:close/>
                <a:moveTo>
                  <a:pt x="2974277" y="1897328"/>
                </a:moveTo>
                <a:cubicBezTo>
                  <a:pt x="2812488" y="2073933"/>
                  <a:pt x="2619878" y="2216690"/>
                  <a:pt x="2407486" y="2319665"/>
                </a:cubicBezTo>
                <a:cubicBezTo>
                  <a:pt x="2454169" y="2420503"/>
                  <a:pt x="2511856" y="2517376"/>
                  <a:pt x="2582047" y="2607468"/>
                </a:cubicBezTo>
                <a:cubicBezTo>
                  <a:pt x="2776399" y="2417974"/>
                  <a:pt x="2916061" y="2172750"/>
                  <a:pt x="2974277" y="1897328"/>
                </a:cubicBezTo>
                <a:close/>
                <a:moveTo>
                  <a:pt x="3185463" y="1593779"/>
                </a:moveTo>
                <a:cubicBezTo>
                  <a:pt x="3185463" y="2473999"/>
                  <a:pt x="2471904" y="3187558"/>
                  <a:pt x="1591684" y="3187558"/>
                </a:cubicBezTo>
                <a:cubicBezTo>
                  <a:pt x="738111" y="3187558"/>
                  <a:pt x="41261" y="2516549"/>
                  <a:pt x="1913" y="1673146"/>
                </a:cubicBezTo>
                <a:lnTo>
                  <a:pt x="0" y="1673146"/>
                </a:lnTo>
                <a:lnTo>
                  <a:pt x="0" y="1493146"/>
                </a:lnTo>
                <a:lnTo>
                  <a:pt x="2750" y="1493146"/>
                </a:lnTo>
                <a:cubicBezTo>
                  <a:pt x="50490" y="700174"/>
                  <a:pt x="679654" y="64473"/>
                  <a:pt x="1469785" y="6156"/>
                </a:cubicBezTo>
                <a:lnTo>
                  <a:pt x="1469785" y="0"/>
                </a:lnTo>
                <a:lnTo>
                  <a:pt x="1591684" y="0"/>
                </a:lnTo>
                <a:lnTo>
                  <a:pt x="1649785" y="0"/>
                </a:lnTo>
                <a:lnTo>
                  <a:pt x="1649785" y="2934"/>
                </a:lnTo>
                <a:cubicBezTo>
                  <a:pt x="2503127" y="31654"/>
                  <a:pt x="3185463" y="733032"/>
                  <a:pt x="3185463" y="1593779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2843808" y="296310"/>
            <a:ext cx="3609178" cy="206210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th-TH" altLang="ko-KR" sz="4800" b="1" dirty="0" smtClean="0">
                <a:solidFill>
                  <a:schemeClr val="bg2">
                    <a:lumMod val="25000"/>
                  </a:schemeClr>
                </a:solidFill>
                <a:latin typeface="LilyUPC" pitchFamily="34" charset="-34"/>
                <a:cs typeface="LilyUPC" pitchFamily="34" charset="-34"/>
              </a:rPr>
              <a:t>วาระที่ 3 </a:t>
            </a:r>
          </a:p>
          <a:p>
            <a:pPr algn="ctr"/>
            <a:endParaRPr lang="th-TH" altLang="ko-KR" sz="4000" b="1" dirty="0">
              <a:solidFill>
                <a:schemeClr val="bg2">
                  <a:lumMod val="25000"/>
                </a:schemeClr>
              </a:solidFill>
              <a:latin typeface="LilyUPC" pitchFamily="34" charset="-34"/>
              <a:cs typeface="LilyUPC" pitchFamily="34" charset="-34"/>
            </a:endParaRPr>
          </a:p>
          <a:p>
            <a:pPr algn="ctr"/>
            <a:r>
              <a:rPr lang="th-TH" altLang="ko-KR" sz="4000" b="1" dirty="0" smtClean="0">
                <a:solidFill>
                  <a:schemeClr val="bg2">
                    <a:lumMod val="25000"/>
                  </a:schemeClr>
                </a:solidFill>
                <a:latin typeface="LilyUPC" pitchFamily="34" charset="-34"/>
                <a:cs typeface="LilyUPC" pitchFamily="34" charset="-34"/>
              </a:rPr>
              <a:t>เรื่องเพื่อพิจารณา</a:t>
            </a:r>
            <a:endParaRPr lang="ko-KR" altLang="en-US" sz="4000" b="1" dirty="0">
              <a:solidFill>
                <a:schemeClr val="bg2">
                  <a:lumMod val="25000"/>
                </a:schemeClr>
              </a:solidFill>
              <a:latin typeface="LilyUPC" pitchFamily="34" charset="-34"/>
              <a:cs typeface="LilyUPC" pitchFamily="34" charset="-34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1331640" y="2354342"/>
            <a:ext cx="7992888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2800" dirty="0" smtClean="0">
                <a:solidFill>
                  <a:schemeClr val="bg2">
                    <a:lumMod val="25000"/>
                  </a:schemeClr>
                </a:solidFill>
                <a:latin typeface="LilyUPC" pitchFamily="34" charset="-34"/>
                <a:cs typeface="LilyUPC" pitchFamily="34" charset="-34"/>
              </a:rPr>
              <a:t>3.1 </a:t>
            </a:r>
            <a:r>
              <a:rPr lang="th-TH" altLang="ko-KR" sz="2800" dirty="0" smtClean="0">
                <a:solidFill>
                  <a:schemeClr val="bg2">
                    <a:lumMod val="25000"/>
                  </a:schemeClr>
                </a:solidFill>
                <a:latin typeface="LilyUPC" pitchFamily="34" charset="-34"/>
                <a:cs typeface="LilyUPC" pitchFamily="34" charset="-34"/>
              </a:rPr>
              <a:t>แผนการ</a:t>
            </a:r>
            <a:r>
              <a:rPr lang="th-TH" altLang="ko-KR" sz="2800" dirty="0" smtClean="0">
                <a:solidFill>
                  <a:schemeClr val="bg2">
                    <a:lumMod val="25000"/>
                  </a:schemeClr>
                </a:solidFill>
                <a:latin typeface="LilyUPC" pitchFamily="34" charset="-34"/>
                <a:cs typeface="LilyUPC" pitchFamily="34" charset="-34"/>
              </a:rPr>
              <a:t>ควบคุม</a:t>
            </a:r>
            <a:r>
              <a:rPr lang="th-TH" altLang="ko-KR" sz="2800" dirty="0" smtClean="0">
                <a:solidFill>
                  <a:schemeClr val="bg2">
                    <a:lumMod val="25000"/>
                  </a:schemeClr>
                </a:solidFill>
                <a:latin typeface="LilyUPC" pitchFamily="34" charset="-34"/>
                <a:cs typeface="LilyUPC" pitchFamily="34" charset="-34"/>
              </a:rPr>
              <a:t>ภายใน ประจำปีงบประมาณ พ.ศ. 2561 </a:t>
            </a:r>
            <a:r>
              <a:rPr lang="th-TH" altLang="ko-KR" sz="2800" dirty="0" smtClean="0">
                <a:solidFill>
                  <a:schemeClr val="bg2">
                    <a:lumMod val="25000"/>
                  </a:schemeClr>
                </a:solidFill>
                <a:latin typeface="LilyUPC" pitchFamily="34" charset="-34"/>
                <a:cs typeface="LilyUPC" pitchFamily="34" charset="-34"/>
              </a:rPr>
              <a:t>ของสำนัก/กอง/ที่เทียบเท่า</a:t>
            </a:r>
            <a:endParaRPr lang="ko-KR" altLang="en-US" sz="2800" dirty="0">
              <a:solidFill>
                <a:schemeClr val="bg2">
                  <a:lumMod val="25000"/>
                </a:schemeClr>
              </a:solidFill>
              <a:latin typeface="LilyUPC" pitchFamily="34" charset="-34"/>
              <a:cs typeface="LilyUPC" pitchFamily="34" charset="-34"/>
            </a:endParaRPr>
          </a:p>
        </p:txBody>
      </p:sp>
      <p:sp>
        <p:nvSpPr>
          <p:cNvPr id="45" name="Freeform 108">
            <a:extLst>
              <a:ext uri="{FF2B5EF4-FFF2-40B4-BE49-F238E27FC236}">
                <a16:creationId xmlns="" xmlns:a16="http://schemas.microsoft.com/office/drawing/2014/main" id="{CAFFFFD7-C24F-4EF1-B946-017E4A705464}"/>
              </a:ext>
            </a:extLst>
          </p:cNvPr>
          <p:cNvSpPr/>
          <p:nvPr/>
        </p:nvSpPr>
        <p:spPr>
          <a:xfrm>
            <a:off x="2843808" y="1718913"/>
            <a:ext cx="460753" cy="411559"/>
          </a:xfrm>
          <a:custGeom>
            <a:avLst/>
            <a:gdLst/>
            <a:ahLst/>
            <a:cxnLst/>
            <a:rect l="l" t="t" r="r" b="b"/>
            <a:pathLst>
              <a:path w="341005" h="376812">
                <a:moveTo>
                  <a:pt x="179590" y="105941"/>
                </a:moveTo>
                <a:cubicBezTo>
                  <a:pt x="189466" y="103284"/>
                  <a:pt x="200229" y="106383"/>
                  <a:pt x="207502" y="113978"/>
                </a:cubicBezTo>
                <a:lnTo>
                  <a:pt x="205155" y="116193"/>
                </a:lnTo>
                <a:cubicBezTo>
                  <a:pt x="198727" y="109493"/>
                  <a:pt x="189244" y="106732"/>
                  <a:pt x="180543" y="109027"/>
                </a:cubicBezTo>
                <a:cubicBezTo>
                  <a:pt x="171284" y="111470"/>
                  <a:pt x="164597" y="119184"/>
                  <a:pt x="163491" y="128699"/>
                </a:cubicBezTo>
                <a:lnTo>
                  <a:pt x="160301" y="128192"/>
                </a:lnTo>
                <a:cubicBezTo>
                  <a:pt x="160626" y="125509"/>
                  <a:pt x="161343" y="122953"/>
                  <a:pt x="162397" y="120583"/>
                </a:cubicBezTo>
                <a:cubicBezTo>
                  <a:pt x="163188" y="118806"/>
                  <a:pt x="164168" y="117134"/>
                  <a:pt x="165317" y="115593"/>
                </a:cubicBezTo>
                <a:close/>
                <a:moveTo>
                  <a:pt x="184774" y="76800"/>
                </a:moveTo>
                <a:cubicBezTo>
                  <a:pt x="189722" y="75892"/>
                  <a:pt x="194950" y="76276"/>
                  <a:pt x="199898" y="78055"/>
                </a:cubicBezTo>
                <a:lnTo>
                  <a:pt x="198784" y="81085"/>
                </a:lnTo>
                <a:cubicBezTo>
                  <a:pt x="190044" y="77951"/>
                  <a:pt x="180324" y="79705"/>
                  <a:pt x="173557" y="85636"/>
                </a:cubicBezTo>
                <a:cubicBezTo>
                  <a:pt x="166357" y="91948"/>
                  <a:pt x="163808" y="101834"/>
                  <a:pt x="167057" y="110845"/>
                </a:cubicBezTo>
                <a:lnTo>
                  <a:pt x="163976" y="111813"/>
                </a:lnTo>
                <a:cubicBezTo>
                  <a:pt x="161264" y="104174"/>
                  <a:pt x="162206" y="95982"/>
                  <a:pt x="166259" y="89343"/>
                </a:cubicBezTo>
                <a:lnTo>
                  <a:pt x="171329" y="83298"/>
                </a:lnTo>
                <a:cubicBezTo>
                  <a:pt x="175158" y="79908"/>
                  <a:pt x="179826" y="77708"/>
                  <a:pt x="184774" y="76800"/>
                </a:cubicBezTo>
                <a:close/>
                <a:moveTo>
                  <a:pt x="179076" y="24908"/>
                </a:moveTo>
                <a:cubicBezTo>
                  <a:pt x="173882" y="25821"/>
                  <a:pt x="169065" y="28595"/>
                  <a:pt x="165693" y="33023"/>
                </a:cubicBezTo>
                <a:lnTo>
                  <a:pt x="165081" y="32645"/>
                </a:lnTo>
                <a:lnTo>
                  <a:pt x="164343" y="33841"/>
                </a:lnTo>
                <a:lnTo>
                  <a:pt x="159156" y="28989"/>
                </a:lnTo>
                <a:cubicBezTo>
                  <a:pt x="147650" y="21890"/>
                  <a:pt x="132568" y="25462"/>
                  <a:pt x="125468" y="36968"/>
                </a:cubicBezTo>
                <a:cubicBezTo>
                  <a:pt x="125028" y="37682"/>
                  <a:pt x="124628" y="38410"/>
                  <a:pt x="124607" y="39302"/>
                </a:cubicBezTo>
                <a:cubicBezTo>
                  <a:pt x="121192" y="53871"/>
                  <a:pt x="126621" y="67918"/>
                  <a:pt x="137512" y="72288"/>
                </a:cubicBezTo>
                <a:lnTo>
                  <a:pt x="136408" y="75373"/>
                </a:lnTo>
                <a:cubicBezTo>
                  <a:pt x="125065" y="70889"/>
                  <a:pt x="118824" y="57470"/>
                  <a:pt x="120792" y="42874"/>
                </a:cubicBezTo>
                <a:cubicBezTo>
                  <a:pt x="110219" y="38045"/>
                  <a:pt x="97555" y="41998"/>
                  <a:pt x="91229" y="52250"/>
                </a:cubicBezTo>
                <a:cubicBezTo>
                  <a:pt x="86215" y="60377"/>
                  <a:pt x="87164" y="68019"/>
                  <a:pt x="90995" y="75559"/>
                </a:cubicBezTo>
                <a:cubicBezTo>
                  <a:pt x="88405" y="77546"/>
                  <a:pt x="86197" y="80074"/>
                  <a:pt x="84391" y="83001"/>
                </a:cubicBezTo>
                <a:cubicBezTo>
                  <a:pt x="75261" y="97799"/>
                  <a:pt x="79855" y="117197"/>
                  <a:pt x="94653" y="126328"/>
                </a:cubicBezTo>
                <a:cubicBezTo>
                  <a:pt x="99603" y="129383"/>
                  <a:pt x="105068" y="130901"/>
                  <a:pt x="110449" y="130283"/>
                </a:cubicBezTo>
                <a:cubicBezTo>
                  <a:pt x="111461" y="121556"/>
                  <a:pt x="114239" y="112980"/>
                  <a:pt x="118788" y="105103"/>
                </a:cubicBezTo>
                <a:lnTo>
                  <a:pt x="122060" y="106993"/>
                </a:lnTo>
                <a:cubicBezTo>
                  <a:pt x="117549" y="114804"/>
                  <a:pt x="114885" y="123345"/>
                  <a:pt x="114602" y="132066"/>
                </a:cubicBezTo>
                <a:cubicBezTo>
                  <a:pt x="118189" y="142541"/>
                  <a:pt x="127538" y="149533"/>
                  <a:pt x="138054" y="150704"/>
                </a:cubicBezTo>
                <a:lnTo>
                  <a:pt x="138622" y="157584"/>
                </a:lnTo>
                <a:cubicBezTo>
                  <a:pt x="141809" y="168599"/>
                  <a:pt x="152592" y="175355"/>
                  <a:pt x="163536" y="173320"/>
                </a:cubicBezTo>
                <a:lnTo>
                  <a:pt x="163736" y="174011"/>
                </a:lnTo>
                <a:lnTo>
                  <a:pt x="165086" y="173621"/>
                </a:lnTo>
                <a:lnTo>
                  <a:pt x="165671" y="180699"/>
                </a:lnTo>
                <a:cubicBezTo>
                  <a:pt x="169429" y="193686"/>
                  <a:pt x="183003" y="201168"/>
                  <a:pt x="195990" y="197411"/>
                </a:cubicBezTo>
                <a:cubicBezTo>
                  <a:pt x="196796" y="197178"/>
                  <a:pt x="197581" y="196907"/>
                  <a:pt x="198196" y="196260"/>
                </a:cubicBezTo>
                <a:cubicBezTo>
                  <a:pt x="209934" y="188156"/>
                  <a:pt x="215400" y="175007"/>
                  <a:pt x="211155" y="164763"/>
                </a:cubicBezTo>
                <a:cubicBezTo>
                  <a:pt x="205121" y="170199"/>
                  <a:pt x="196738" y="172687"/>
                  <a:pt x="188343" y="171472"/>
                </a:cubicBezTo>
                <a:lnTo>
                  <a:pt x="188829" y="168281"/>
                </a:lnTo>
                <a:cubicBezTo>
                  <a:pt x="198020" y="169602"/>
                  <a:pt x="207192" y="165939"/>
                  <a:pt x="212635" y="158774"/>
                </a:cubicBezTo>
                <a:cubicBezTo>
                  <a:pt x="218427" y="151149"/>
                  <a:pt x="218946" y="140953"/>
                  <a:pt x="213960" y="132774"/>
                </a:cubicBezTo>
                <a:lnTo>
                  <a:pt x="216785" y="131210"/>
                </a:lnTo>
                <a:cubicBezTo>
                  <a:pt x="222366" y="140465"/>
                  <a:pt x="221779" y="151983"/>
                  <a:pt x="215286" y="160619"/>
                </a:cubicBezTo>
                <a:lnTo>
                  <a:pt x="213805" y="162105"/>
                </a:lnTo>
                <a:cubicBezTo>
                  <a:pt x="218946" y="172938"/>
                  <a:pt x="214526" y="186813"/>
                  <a:pt x="203421" y="196175"/>
                </a:cubicBezTo>
                <a:cubicBezTo>
                  <a:pt x="208012" y="206854"/>
                  <a:pt x="220050" y="212429"/>
                  <a:pt x="231622" y="209082"/>
                </a:cubicBezTo>
                <a:cubicBezTo>
                  <a:pt x="239377" y="206838"/>
                  <a:pt x="243741" y="201989"/>
                  <a:pt x="246092" y="195539"/>
                </a:cubicBezTo>
                <a:cubicBezTo>
                  <a:pt x="255042" y="199507"/>
                  <a:pt x="265290" y="198199"/>
                  <a:pt x="272958" y="192601"/>
                </a:cubicBezTo>
                <a:lnTo>
                  <a:pt x="276795" y="193971"/>
                </a:lnTo>
                <a:cubicBezTo>
                  <a:pt x="289009" y="194016"/>
                  <a:pt x="298363" y="193248"/>
                  <a:pt x="304258" y="183694"/>
                </a:cubicBezTo>
                <a:cubicBezTo>
                  <a:pt x="309343" y="175453"/>
                  <a:pt x="308953" y="165378"/>
                  <a:pt x="303795" y="157923"/>
                </a:cubicBezTo>
                <a:cubicBezTo>
                  <a:pt x="298315" y="164420"/>
                  <a:pt x="291041" y="168177"/>
                  <a:pt x="283702" y="168174"/>
                </a:cubicBezTo>
                <a:lnTo>
                  <a:pt x="283555" y="164527"/>
                </a:lnTo>
                <a:cubicBezTo>
                  <a:pt x="293404" y="164978"/>
                  <a:pt x="303289" y="157339"/>
                  <a:pt x="308110" y="145450"/>
                </a:cubicBezTo>
                <a:cubicBezTo>
                  <a:pt x="311022" y="136198"/>
                  <a:pt x="308752" y="126109"/>
                  <a:pt x="302169" y="119023"/>
                </a:cubicBezTo>
                <a:cubicBezTo>
                  <a:pt x="296249" y="127191"/>
                  <a:pt x="286098" y="131525"/>
                  <a:pt x="275782" y="130309"/>
                </a:cubicBezTo>
                <a:lnTo>
                  <a:pt x="276183" y="127106"/>
                </a:lnTo>
                <a:cubicBezTo>
                  <a:pt x="285405" y="128184"/>
                  <a:pt x="294478" y="124281"/>
                  <a:pt x="299730" y="116974"/>
                </a:cubicBezTo>
                <a:lnTo>
                  <a:pt x="300207" y="116045"/>
                </a:lnTo>
                <a:cubicBezTo>
                  <a:pt x="300079" y="107222"/>
                  <a:pt x="295342" y="98867"/>
                  <a:pt x="287259" y="93880"/>
                </a:cubicBezTo>
                <a:cubicBezTo>
                  <a:pt x="284295" y="92051"/>
                  <a:pt x="281129" y="90828"/>
                  <a:pt x="277855" y="90561"/>
                </a:cubicBezTo>
                <a:cubicBezTo>
                  <a:pt x="271916" y="104194"/>
                  <a:pt x="259881" y="112708"/>
                  <a:pt x="248172" y="111695"/>
                </a:cubicBezTo>
                <a:cubicBezTo>
                  <a:pt x="248002" y="114741"/>
                  <a:pt x="246936" y="117719"/>
                  <a:pt x="245089" y="120348"/>
                </a:cubicBezTo>
                <a:cubicBezTo>
                  <a:pt x="241307" y="125729"/>
                  <a:pt x="234825" y="128827"/>
                  <a:pt x="228007" y="128511"/>
                </a:cubicBezTo>
                <a:lnTo>
                  <a:pt x="228158" y="125380"/>
                </a:lnTo>
                <a:cubicBezTo>
                  <a:pt x="233848" y="125642"/>
                  <a:pt x="239262" y="123097"/>
                  <a:pt x="242439" y="118667"/>
                </a:cubicBezTo>
                <a:cubicBezTo>
                  <a:pt x="244071" y="116391"/>
                  <a:pt x="244987" y="113796"/>
                  <a:pt x="245116" y="111152"/>
                </a:cubicBezTo>
                <a:lnTo>
                  <a:pt x="243716" y="110904"/>
                </a:lnTo>
                <a:lnTo>
                  <a:pt x="244539" y="108155"/>
                </a:lnTo>
                <a:cubicBezTo>
                  <a:pt x="244792" y="106166"/>
                  <a:pt x="244131" y="104285"/>
                  <a:pt x="243078" y="102544"/>
                </a:cubicBezTo>
                <a:cubicBezTo>
                  <a:pt x="240257" y="97875"/>
                  <a:pt x="235048" y="94922"/>
                  <a:pt x="229344" y="94755"/>
                </a:cubicBezTo>
                <a:lnTo>
                  <a:pt x="229436" y="91621"/>
                </a:lnTo>
                <a:cubicBezTo>
                  <a:pt x="236268" y="91821"/>
                  <a:pt x="242499" y="95409"/>
                  <a:pt x="245850" y="101072"/>
                </a:cubicBezTo>
                <a:cubicBezTo>
                  <a:pt x="247129" y="103235"/>
                  <a:pt x="247915" y="105575"/>
                  <a:pt x="248037" y="107973"/>
                </a:cubicBezTo>
                <a:cubicBezTo>
                  <a:pt x="258268" y="109553"/>
                  <a:pt x="268981" y="102051"/>
                  <a:pt x="274232" y="89778"/>
                </a:cubicBezTo>
                <a:cubicBezTo>
                  <a:pt x="278708" y="77339"/>
                  <a:pt x="274020" y="63056"/>
                  <a:pt x="262316" y="55834"/>
                </a:cubicBezTo>
                <a:cubicBezTo>
                  <a:pt x="257734" y="53007"/>
                  <a:pt x="252666" y="51626"/>
                  <a:pt x="247691" y="52231"/>
                </a:cubicBezTo>
                <a:cubicBezTo>
                  <a:pt x="248705" y="60913"/>
                  <a:pt x="245967" y="69020"/>
                  <a:pt x="239739" y="74185"/>
                </a:cubicBezTo>
                <a:lnTo>
                  <a:pt x="237649" y="71664"/>
                </a:lnTo>
                <a:cubicBezTo>
                  <a:pt x="244579" y="65918"/>
                  <a:pt x="246481" y="55888"/>
                  <a:pt x="243151" y="45920"/>
                </a:cubicBezTo>
                <a:cubicBezTo>
                  <a:pt x="241194" y="40124"/>
                  <a:pt x="237183" y="35004"/>
                  <a:pt x="231542" y="31523"/>
                </a:cubicBezTo>
                <a:cubicBezTo>
                  <a:pt x="221392" y="25261"/>
                  <a:pt x="208864" y="26095"/>
                  <a:pt x="199763" y="32668"/>
                </a:cubicBezTo>
                <a:lnTo>
                  <a:pt x="194721" y="27952"/>
                </a:lnTo>
                <a:cubicBezTo>
                  <a:pt x="189842" y="24941"/>
                  <a:pt x="184271" y="23995"/>
                  <a:pt x="179076" y="24908"/>
                </a:cubicBezTo>
                <a:close/>
                <a:moveTo>
                  <a:pt x="190632" y="62"/>
                </a:moveTo>
                <a:cubicBezTo>
                  <a:pt x="300121" y="2329"/>
                  <a:pt x="391248" y="125645"/>
                  <a:pt x="309641" y="225160"/>
                </a:cubicBezTo>
                <a:cubicBezTo>
                  <a:pt x="282892" y="251229"/>
                  <a:pt x="279266" y="288859"/>
                  <a:pt x="302841" y="374772"/>
                </a:cubicBezTo>
                <a:lnTo>
                  <a:pt x="121266" y="376812"/>
                </a:lnTo>
                <a:lnTo>
                  <a:pt x="109025" y="322355"/>
                </a:lnTo>
                <a:cubicBezTo>
                  <a:pt x="76580" y="333165"/>
                  <a:pt x="40716" y="329924"/>
                  <a:pt x="28778" y="318327"/>
                </a:cubicBezTo>
                <a:cubicBezTo>
                  <a:pt x="22923" y="311868"/>
                  <a:pt x="25422" y="291738"/>
                  <a:pt x="32859" y="276164"/>
                </a:cubicBezTo>
                <a:cubicBezTo>
                  <a:pt x="35235" y="270344"/>
                  <a:pt x="23179" y="268321"/>
                  <a:pt x="20618" y="259843"/>
                </a:cubicBezTo>
                <a:cubicBezTo>
                  <a:pt x="19440" y="251965"/>
                  <a:pt x="27377" y="251682"/>
                  <a:pt x="30757" y="247602"/>
                </a:cubicBezTo>
                <a:lnTo>
                  <a:pt x="18516" y="238938"/>
                </a:lnTo>
                <a:cubicBezTo>
                  <a:pt x="12669" y="232923"/>
                  <a:pt x="25811" y="221592"/>
                  <a:pt x="29458" y="212919"/>
                </a:cubicBezTo>
                <a:cubicBezTo>
                  <a:pt x="16679" y="208924"/>
                  <a:pt x="7006" y="203466"/>
                  <a:pt x="307" y="196983"/>
                </a:cubicBezTo>
                <a:cubicBezTo>
                  <a:pt x="-2572" y="186228"/>
                  <a:pt x="15339" y="171234"/>
                  <a:pt x="31089" y="151672"/>
                </a:cubicBezTo>
                <a:cubicBezTo>
                  <a:pt x="47602" y="132201"/>
                  <a:pt x="33821" y="117353"/>
                  <a:pt x="46470" y="75544"/>
                </a:cubicBezTo>
                <a:cubicBezTo>
                  <a:pt x="66559" y="23813"/>
                  <a:pt x="114124" y="-1423"/>
                  <a:pt x="190632" y="62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694566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96859668"/>
              </p:ext>
            </p:extLst>
          </p:nvPr>
        </p:nvGraphicFramePr>
        <p:xfrm>
          <a:off x="245765" y="527694"/>
          <a:ext cx="8718723" cy="4132288"/>
        </p:xfrm>
        <a:graphic>
          <a:graphicData uri="http://schemas.openxmlformats.org/drawingml/2006/table">
            <a:tbl>
              <a:tblPr firstRow="1" firstCol="1" bandRow="1">
                <a:tableStyleId>{46F890A9-2807-4EBB-B81D-B2AA78EC7F39}</a:tableStyleId>
              </a:tblPr>
              <a:tblGrid>
                <a:gridCol w="2958083"/>
                <a:gridCol w="5760640"/>
              </a:tblGrid>
              <a:tr h="41679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2400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ngsana New" pitchFamily="18" charset="-34"/>
                          <a:cs typeface="Angsana New" pitchFamily="18" charset="-34"/>
                        </a:rPr>
                        <a:t>สำนัก/กอง/ที่เทียบเท่า</a:t>
                      </a:r>
                      <a:endParaRPr lang="en-GB" sz="3200" dirty="0"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ngsana New" pitchFamily="18" charset="-34"/>
                        <a:ea typeface="Times New Roman"/>
                        <a:cs typeface="Angsana New" pitchFamily="18" charset="-34"/>
                      </a:endParaRPr>
                    </a:p>
                  </a:txBody>
                  <a:tcPr marL="41560" marR="4156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2400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ngsana New" pitchFamily="18" charset="-34"/>
                          <a:cs typeface="Angsana New" pitchFamily="18" charset="-34"/>
                        </a:rPr>
                        <a:t>กิจกรรมที่เลือก</a:t>
                      </a:r>
                      <a:endParaRPr lang="en-GB" sz="3200" dirty="0"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ngsana New" pitchFamily="18" charset="-34"/>
                        <a:ea typeface="Times New Roman"/>
                        <a:cs typeface="Angsana New" pitchFamily="18" charset="-34"/>
                      </a:endParaRPr>
                    </a:p>
                  </a:txBody>
                  <a:tcPr marL="41560" marR="4156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0550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1400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ngsana New" pitchFamily="18" charset="-34"/>
                          <a:cs typeface="Angsana New" pitchFamily="18" charset="-34"/>
                        </a:rPr>
                        <a:t>1. สำนักบริหารกลาง</a:t>
                      </a:r>
                      <a:endParaRPr lang="en-GB" sz="1800" dirty="0"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ngsana New" pitchFamily="18" charset="-34"/>
                        <a:ea typeface="Times New Roman"/>
                        <a:cs typeface="Angsana New" pitchFamily="18" charset="-34"/>
                      </a:endParaRPr>
                    </a:p>
                  </a:txBody>
                  <a:tcPr marL="41560" marR="4156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1400">
                          <a:effectLst/>
                          <a:latin typeface="Angsana New" pitchFamily="18" charset="-34"/>
                          <a:cs typeface="Angsana New" pitchFamily="18" charset="-34"/>
                        </a:rPr>
                        <a:t>การตรวจสอบ และการจัดเก็บใบสำคัญ</a:t>
                      </a:r>
                      <a:endParaRPr lang="en-GB" sz="1800">
                        <a:effectLst/>
                        <a:latin typeface="Angsana New" pitchFamily="18" charset="-34"/>
                        <a:ea typeface="Times New Roman"/>
                        <a:cs typeface="Angsana New" pitchFamily="18" charset="-34"/>
                      </a:endParaRPr>
                    </a:p>
                  </a:txBody>
                  <a:tcPr marL="41560" marR="4156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33946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1400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ngsana New" pitchFamily="18" charset="-34"/>
                          <a:cs typeface="Angsana New" pitchFamily="18" charset="-34"/>
                        </a:rPr>
                        <a:t>2. กองการเจ้าหน้าที่</a:t>
                      </a:r>
                      <a:endParaRPr lang="en-GB" sz="1800" dirty="0"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ngsana New" pitchFamily="18" charset="-34"/>
                        <a:ea typeface="Times New Roman"/>
                        <a:cs typeface="Angsana New" pitchFamily="18" charset="-34"/>
                      </a:endParaRPr>
                    </a:p>
                  </a:txBody>
                  <a:tcPr marL="41560" marR="4156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1400" dirty="0">
                          <a:effectLst/>
                          <a:latin typeface="Angsana New" pitchFamily="18" charset="-34"/>
                          <a:cs typeface="Angsana New" pitchFamily="18" charset="-34"/>
                        </a:rPr>
                        <a:t>การรับ-จ่ายเงินฌาปนกิจ</a:t>
                      </a:r>
                      <a:r>
                        <a:rPr lang="th-TH" sz="1400" dirty="0" smtClean="0">
                          <a:effectLst/>
                          <a:latin typeface="Angsana New" pitchFamily="18" charset="-34"/>
                          <a:cs typeface="Angsana New" pitchFamily="18" charset="-34"/>
                        </a:rPr>
                        <a:t>สงเคราะห์</a:t>
                      </a:r>
                      <a:r>
                        <a:rPr lang="en-US" sz="1400" dirty="0" smtClean="0">
                          <a:effectLst/>
                          <a:latin typeface="Angsana New" pitchFamily="18" charset="-34"/>
                          <a:cs typeface="Angsana New" pitchFamily="18" charset="-34"/>
                        </a:rPr>
                        <a:t> </a:t>
                      </a:r>
                      <a:r>
                        <a:rPr lang="th-TH" sz="1400" dirty="0" smtClean="0">
                          <a:effectLst/>
                          <a:latin typeface="Angsana New" pitchFamily="18" charset="-34"/>
                          <a:cs typeface="Angsana New" pitchFamily="18" charset="-34"/>
                        </a:rPr>
                        <a:t>ส.ป.ก.</a:t>
                      </a:r>
                      <a:endParaRPr lang="en-GB" sz="1800" dirty="0">
                        <a:effectLst/>
                        <a:latin typeface="Angsana New" pitchFamily="18" charset="-34"/>
                        <a:ea typeface="Times New Roman"/>
                        <a:cs typeface="Angsana New" pitchFamily="18" charset="-34"/>
                      </a:endParaRPr>
                    </a:p>
                  </a:txBody>
                  <a:tcPr marL="41560" marR="4156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0550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140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ngsana New" pitchFamily="18" charset="-34"/>
                          <a:cs typeface="Angsana New" pitchFamily="18" charset="-34"/>
                        </a:rPr>
                        <a:t>3. ศูนย์เทคโนโลยีสารสนเทศและการสื่อสาร</a:t>
                      </a:r>
                      <a:endParaRPr lang="en-GB" sz="1800"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ngsana New" pitchFamily="18" charset="-34"/>
                        <a:ea typeface="Times New Roman"/>
                        <a:cs typeface="Angsana New" pitchFamily="18" charset="-34"/>
                      </a:endParaRPr>
                    </a:p>
                  </a:txBody>
                  <a:tcPr marL="41560" marR="4156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1400">
                          <a:effectLst/>
                          <a:latin typeface="Angsana New" pitchFamily="18" charset="-34"/>
                          <a:cs typeface="Angsana New" pitchFamily="18" charset="-34"/>
                        </a:rPr>
                        <a:t>การจัดทำดัชนีข้อมูลระยะไกลในรูปแบบระวางแผนที่</a:t>
                      </a:r>
                      <a:endParaRPr lang="en-GB" sz="1800">
                        <a:effectLst/>
                        <a:latin typeface="Angsana New" pitchFamily="18" charset="-34"/>
                        <a:ea typeface="Times New Roman"/>
                        <a:cs typeface="Angsana New" pitchFamily="18" charset="-34"/>
                      </a:endParaRPr>
                    </a:p>
                  </a:txBody>
                  <a:tcPr marL="41560" marR="4156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0550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1400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ngsana New" pitchFamily="18" charset="-34"/>
                          <a:cs typeface="Angsana New" pitchFamily="18" charset="-34"/>
                        </a:rPr>
                        <a:t>4. สำนักกฎหมาย</a:t>
                      </a:r>
                      <a:endParaRPr lang="en-GB" sz="1800" dirty="0"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ngsana New" pitchFamily="18" charset="-34"/>
                        <a:ea typeface="Times New Roman"/>
                        <a:cs typeface="Angsana New" pitchFamily="18" charset="-34"/>
                      </a:endParaRPr>
                    </a:p>
                  </a:txBody>
                  <a:tcPr marL="41560" marR="4156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Angsana New" pitchFamily="18" charset="-34"/>
                          <a:cs typeface="Angsana New" pitchFamily="18" charset="-34"/>
                        </a:rPr>
                        <a:t>----</a:t>
                      </a:r>
                      <a:r>
                        <a:rPr lang="th-TH" sz="1400" dirty="0" smtClean="0">
                          <a:effectLst/>
                          <a:latin typeface="Angsana New" pitchFamily="18" charset="-34"/>
                          <a:cs typeface="Angsana New" pitchFamily="18" charset="-34"/>
                        </a:rPr>
                        <a:t>อยู่</a:t>
                      </a:r>
                      <a:r>
                        <a:rPr lang="th-TH" sz="1400" dirty="0">
                          <a:effectLst/>
                          <a:latin typeface="Angsana New" pitchFamily="18" charset="-34"/>
                          <a:cs typeface="Angsana New" pitchFamily="18" charset="-34"/>
                        </a:rPr>
                        <a:t>ระหว่าง</a:t>
                      </a:r>
                      <a:r>
                        <a:rPr lang="th-TH" sz="1400" dirty="0" smtClean="0">
                          <a:effectLst/>
                          <a:latin typeface="Angsana New" pitchFamily="18" charset="-34"/>
                          <a:cs typeface="Angsana New" pitchFamily="18" charset="-34"/>
                        </a:rPr>
                        <a:t>ดำเนินการ</a:t>
                      </a:r>
                      <a:r>
                        <a:rPr lang="en-US" sz="1400" dirty="0" smtClean="0">
                          <a:effectLst/>
                          <a:latin typeface="Angsana New" pitchFamily="18" charset="-34"/>
                          <a:cs typeface="Angsana New" pitchFamily="18" charset="-34"/>
                        </a:rPr>
                        <a:t>----</a:t>
                      </a:r>
                      <a:r>
                        <a:rPr lang="th-TH" sz="1400" dirty="0" smtClean="0">
                          <a:effectLst/>
                          <a:latin typeface="Angsana New" pitchFamily="18" charset="-34"/>
                          <a:cs typeface="Angsana New" pitchFamily="18" charset="-34"/>
                        </a:rPr>
                        <a:t>  </a:t>
                      </a:r>
                      <a:endParaRPr lang="en-GB" sz="1800" dirty="0">
                        <a:effectLst/>
                        <a:latin typeface="Angsana New" pitchFamily="18" charset="-34"/>
                        <a:ea typeface="Times New Roman"/>
                        <a:cs typeface="Angsana New" pitchFamily="18" charset="-34"/>
                      </a:endParaRPr>
                    </a:p>
                  </a:txBody>
                  <a:tcPr marL="41560" marR="4156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24169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140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ngsana New" pitchFamily="18" charset="-34"/>
                          <a:cs typeface="Angsana New" pitchFamily="18" charset="-34"/>
                        </a:rPr>
                        <a:t>5. สำนักจัดการปฏิรูปที่ดิน</a:t>
                      </a:r>
                      <a:endParaRPr lang="en-GB" sz="1800"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ngsana New" pitchFamily="18" charset="-34"/>
                        <a:ea typeface="Times New Roman"/>
                        <a:cs typeface="Angsana New" pitchFamily="18" charset="-34"/>
                      </a:endParaRPr>
                    </a:p>
                  </a:txBody>
                  <a:tcPr marL="41560" marR="4156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1400">
                          <a:effectLst/>
                          <a:latin typeface="Angsana New" pitchFamily="18" charset="-34"/>
                          <a:cs typeface="Angsana New" pitchFamily="18" charset="-34"/>
                        </a:rPr>
                        <a:t>ควบคุมโครงการจัดที่ดินทำกินให้ชุมชนตามนโยบายรัฐบาลในพื้นที่ ม. 44 ขั้นตอนการส่งเสริมและพัฒนาอาชีพ</a:t>
                      </a:r>
                      <a:endParaRPr lang="en-GB" sz="1800">
                        <a:effectLst/>
                        <a:latin typeface="Angsana New" pitchFamily="18" charset="-34"/>
                        <a:ea typeface="Times New Roman"/>
                        <a:cs typeface="Angsana New" pitchFamily="18" charset="-34"/>
                      </a:endParaRPr>
                    </a:p>
                  </a:txBody>
                  <a:tcPr marL="41560" marR="4156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8625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1400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ngsana New" pitchFamily="18" charset="-34"/>
                          <a:cs typeface="Angsana New" pitchFamily="18" charset="-34"/>
                        </a:rPr>
                        <a:t>6. สำนักจัดการแผนที่และ</a:t>
                      </a:r>
                      <a:endParaRPr lang="en-GB" sz="1800" dirty="0"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ngsana New" pitchFamily="18" charset="-34"/>
                        <a:cs typeface="Angsana New" pitchFamily="18" charset="-34"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1400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ngsana New" pitchFamily="18" charset="-34"/>
                          <a:cs typeface="Angsana New" pitchFamily="18" charset="-34"/>
                        </a:rPr>
                        <a:t>สารบบที่ดิน</a:t>
                      </a:r>
                      <a:endParaRPr lang="en-GB" sz="1800" dirty="0"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ngsana New" pitchFamily="18" charset="-34"/>
                        <a:ea typeface="Times New Roman"/>
                        <a:cs typeface="Angsana New" pitchFamily="18" charset="-34"/>
                      </a:endParaRPr>
                    </a:p>
                  </a:txBody>
                  <a:tcPr marL="41560" marR="4156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1400">
                          <a:effectLst/>
                          <a:latin typeface="Angsana New" pitchFamily="18" charset="-34"/>
                          <a:cs typeface="Angsana New" pitchFamily="18" charset="-34"/>
                        </a:rPr>
                        <a:t>การใช้อากาศยานไร้คนขับ (</a:t>
                      </a:r>
                      <a:r>
                        <a:rPr lang="en-US" sz="1400">
                          <a:effectLst/>
                          <a:latin typeface="Angsana New" pitchFamily="18" charset="-34"/>
                          <a:cs typeface="Angsana New" pitchFamily="18" charset="-34"/>
                        </a:rPr>
                        <a:t>Drone</a:t>
                      </a:r>
                      <a:r>
                        <a:rPr lang="th-TH" sz="1400">
                          <a:effectLst/>
                          <a:latin typeface="Angsana New" pitchFamily="18" charset="-34"/>
                          <a:cs typeface="Angsana New" pitchFamily="18" charset="-34"/>
                        </a:rPr>
                        <a:t>) เพื่อจัดทำแผนที่ภาพถ่ายทางอากาศและแบบจำลองภูมิประเทศสามมิติ กรณีพิพาทที่ดินในเขตปฏิรูปที่ดิน</a:t>
                      </a:r>
                      <a:endParaRPr lang="en-GB" sz="1800">
                        <a:effectLst/>
                        <a:latin typeface="Angsana New" pitchFamily="18" charset="-34"/>
                        <a:ea typeface="Times New Roman"/>
                        <a:cs typeface="Angsana New" pitchFamily="18" charset="-34"/>
                      </a:endParaRPr>
                    </a:p>
                  </a:txBody>
                  <a:tcPr marL="41560" marR="4156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24169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1400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ngsana New" pitchFamily="18" charset="-34"/>
                          <a:cs typeface="Angsana New" pitchFamily="18" charset="-34"/>
                        </a:rPr>
                        <a:t>7. สำนักบริหารกองทุน</a:t>
                      </a:r>
                      <a:endParaRPr lang="en-GB" sz="1800" dirty="0"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ngsana New" pitchFamily="18" charset="-34"/>
                        <a:ea typeface="Times New Roman"/>
                        <a:cs typeface="Angsana New" pitchFamily="18" charset="-34"/>
                      </a:endParaRPr>
                    </a:p>
                  </a:txBody>
                  <a:tcPr marL="41560" marR="4156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1400">
                          <a:effectLst/>
                          <a:latin typeface="Angsana New" pitchFamily="18" charset="-34"/>
                          <a:cs typeface="Angsana New" pitchFamily="18" charset="-34"/>
                        </a:rPr>
                        <a:t>การประชุมคณะอนุกรรมการโครงการและการเงินกองทุนการปฏิรูปที่ดินเพื่อเกษตรกรรม (อกก.คง.)</a:t>
                      </a:r>
                      <a:endParaRPr lang="en-GB" sz="1800">
                        <a:effectLst/>
                        <a:latin typeface="Angsana New" pitchFamily="18" charset="-34"/>
                        <a:ea typeface="Times New Roman"/>
                        <a:cs typeface="Angsana New" pitchFamily="18" charset="-34"/>
                      </a:endParaRPr>
                    </a:p>
                  </a:txBody>
                  <a:tcPr marL="41560" marR="4156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0550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1400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ngsana New" pitchFamily="18" charset="-34"/>
                          <a:cs typeface="Angsana New" pitchFamily="18" charset="-34"/>
                        </a:rPr>
                        <a:t>8. สำนักพัฒนาพื้นที่ปฏิรูปที่ดิน</a:t>
                      </a:r>
                      <a:endParaRPr lang="en-GB" sz="1800" dirty="0"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ngsana New" pitchFamily="18" charset="-34"/>
                        <a:ea typeface="Times New Roman"/>
                        <a:cs typeface="Angsana New" pitchFamily="18" charset="-34"/>
                      </a:endParaRPr>
                    </a:p>
                  </a:txBody>
                  <a:tcPr marL="41560" marR="4156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1400">
                          <a:effectLst/>
                          <a:latin typeface="Angsana New" pitchFamily="18" charset="-34"/>
                          <a:cs typeface="Angsana New" pitchFamily="18" charset="-34"/>
                        </a:rPr>
                        <a:t>1. การถอดแบบประมาณราคาค่าก่อสร้าง</a:t>
                      </a:r>
                      <a:endParaRPr lang="en-GB" sz="1800">
                        <a:effectLst/>
                        <a:latin typeface="Angsana New" pitchFamily="18" charset="-34"/>
                        <a:ea typeface="Times New Roman"/>
                        <a:cs typeface="Angsana New" pitchFamily="18" charset="-34"/>
                      </a:endParaRPr>
                    </a:p>
                  </a:txBody>
                  <a:tcPr marL="41560" marR="4156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0550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1400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ngsana New" pitchFamily="18" charset="-34"/>
                          <a:cs typeface="Angsana New" pitchFamily="18" charset="-34"/>
                        </a:rPr>
                        <a:t> </a:t>
                      </a:r>
                      <a:endParaRPr lang="en-GB" sz="1800" dirty="0"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ngsana New" pitchFamily="18" charset="-34"/>
                        <a:ea typeface="Times New Roman"/>
                        <a:cs typeface="Angsana New" pitchFamily="18" charset="-34"/>
                      </a:endParaRPr>
                    </a:p>
                  </a:txBody>
                  <a:tcPr marL="41560" marR="4156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1400">
                          <a:effectLst/>
                          <a:latin typeface="Angsana New" pitchFamily="18" charset="-34"/>
                          <a:cs typeface="Angsana New" pitchFamily="18" charset="-34"/>
                        </a:rPr>
                        <a:t>2. การควบคุมงานก่อสร้างของผู้รับจ้าง</a:t>
                      </a:r>
                      <a:endParaRPr lang="en-GB" sz="1800">
                        <a:effectLst/>
                        <a:latin typeface="Angsana New" pitchFamily="18" charset="-34"/>
                        <a:ea typeface="Times New Roman"/>
                        <a:cs typeface="Angsana New" pitchFamily="18" charset="-34"/>
                      </a:endParaRPr>
                    </a:p>
                  </a:txBody>
                  <a:tcPr marL="41560" marR="4156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0550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1400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ngsana New" pitchFamily="18" charset="-34"/>
                          <a:cs typeface="Angsana New" pitchFamily="18" charset="-34"/>
                        </a:rPr>
                        <a:t>9. สำนักพัฒนาและถ่ายทอดเทคโนโลยี</a:t>
                      </a:r>
                      <a:endParaRPr lang="en-GB" sz="1800" dirty="0"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ngsana New" pitchFamily="18" charset="-34"/>
                        <a:ea typeface="Times New Roman"/>
                        <a:cs typeface="Angsana New" pitchFamily="18" charset="-34"/>
                      </a:endParaRPr>
                    </a:p>
                  </a:txBody>
                  <a:tcPr marL="41560" marR="4156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1400">
                          <a:effectLst/>
                          <a:latin typeface="Angsana New" pitchFamily="18" charset="-34"/>
                          <a:cs typeface="Angsana New" pitchFamily="18" charset="-34"/>
                        </a:rPr>
                        <a:t>โครงการระบบส่งเสริมเกษตรแปลงใหญ่ในเขตปฏิรูปที่ดิน</a:t>
                      </a:r>
                      <a:endParaRPr lang="en-GB" sz="1800">
                        <a:effectLst/>
                        <a:latin typeface="Angsana New" pitchFamily="18" charset="-34"/>
                        <a:ea typeface="Times New Roman"/>
                        <a:cs typeface="Angsana New" pitchFamily="18" charset="-34"/>
                      </a:endParaRPr>
                    </a:p>
                  </a:txBody>
                  <a:tcPr marL="41560" marR="4156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0550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1400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ngsana New" pitchFamily="18" charset="-34"/>
                          <a:cs typeface="Angsana New" pitchFamily="18" charset="-34"/>
                        </a:rPr>
                        <a:t>10. สำนักวิชาการและแผนงาน</a:t>
                      </a:r>
                      <a:endParaRPr lang="en-GB" sz="1800" dirty="0"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ngsana New" pitchFamily="18" charset="-34"/>
                        <a:ea typeface="Times New Roman"/>
                        <a:cs typeface="Angsana New" pitchFamily="18" charset="-34"/>
                      </a:endParaRPr>
                    </a:p>
                  </a:txBody>
                  <a:tcPr marL="41560" marR="4156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1400">
                          <a:effectLst/>
                          <a:latin typeface="Angsana New" pitchFamily="18" charset="-34"/>
                          <a:cs typeface="Angsana New" pitchFamily="18" charset="-34"/>
                        </a:rPr>
                        <a:t>การจัดทำคำของบประมาณ ประจำปีงบประมาณ พ.ศ.2562</a:t>
                      </a:r>
                      <a:endParaRPr lang="en-GB" sz="1800">
                        <a:effectLst/>
                        <a:latin typeface="Angsana New" pitchFamily="18" charset="-34"/>
                        <a:ea typeface="Times New Roman"/>
                        <a:cs typeface="Angsana New" pitchFamily="18" charset="-34"/>
                      </a:endParaRPr>
                    </a:p>
                  </a:txBody>
                  <a:tcPr marL="41560" marR="4156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77536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1400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ngsana New" pitchFamily="18" charset="-34"/>
                          <a:cs typeface="Angsana New" pitchFamily="18" charset="-34"/>
                        </a:rPr>
                        <a:t>11. กองประสานงานโครงการพระราชดำริและโครงการพิเศษ</a:t>
                      </a:r>
                      <a:endParaRPr lang="en-GB" sz="1800" dirty="0"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ngsana New" pitchFamily="18" charset="-34"/>
                        <a:ea typeface="Times New Roman"/>
                        <a:cs typeface="Angsana New" pitchFamily="18" charset="-34"/>
                      </a:endParaRPr>
                    </a:p>
                  </a:txBody>
                  <a:tcPr marL="41560" marR="4156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1400">
                          <a:effectLst/>
                          <a:latin typeface="Angsana New" pitchFamily="18" charset="-34"/>
                          <a:cs typeface="Angsana New" pitchFamily="18" charset="-34"/>
                        </a:rPr>
                        <a:t>การจัดโครงสร้างและอัตรากำลังเจ้าหน้าที่ของ กปร. ส.ป.ก.</a:t>
                      </a:r>
                      <a:endParaRPr lang="en-GB" sz="1800">
                        <a:effectLst/>
                        <a:latin typeface="Angsana New" pitchFamily="18" charset="-34"/>
                        <a:ea typeface="Times New Roman"/>
                        <a:cs typeface="Angsana New" pitchFamily="18" charset="-34"/>
                      </a:endParaRPr>
                    </a:p>
                  </a:txBody>
                  <a:tcPr marL="41560" marR="4156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0550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1400" spc="-20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ngsana New" pitchFamily="18" charset="-34"/>
                          <a:cs typeface="Angsana New" pitchFamily="18" charset="-34"/>
                        </a:rPr>
                        <a:t>12. ศูนย์พัฒนาและส่งเสริมศิลปาชีพ</a:t>
                      </a:r>
                      <a:endParaRPr lang="en-GB" sz="1800" dirty="0"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ngsana New" pitchFamily="18" charset="-34"/>
                        <a:ea typeface="Times New Roman"/>
                        <a:cs typeface="Angsana New" pitchFamily="18" charset="-34"/>
                      </a:endParaRPr>
                    </a:p>
                  </a:txBody>
                  <a:tcPr marL="41560" marR="4156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Angsana New" pitchFamily="18" charset="-34"/>
                          <a:cs typeface="Angsana New" pitchFamily="18" charset="-34"/>
                        </a:rPr>
                        <a:t>----</a:t>
                      </a:r>
                      <a:r>
                        <a:rPr lang="th-TH" sz="1400" dirty="0" smtClean="0">
                          <a:effectLst/>
                          <a:latin typeface="Angsana New" pitchFamily="18" charset="-34"/>
                          <a:cs typeface="Angsana New" pitchFamily="18" charset="-34"/>
                        </a:rPr>
                        <a:t>อยู่</a:t>
                      </a:r>
                      <a:r>
                        <a:rPr lang="th-TH" sz="1400" dirty="0">
                          <a:effectLst/>
                          <a:latin typeface="Angsana New" pitchFamily="18" charset="-34"/>
                          <a:cs typeface="Angsana New" pitchFamily="18" charset="-34"/>
                        </a:rPr>
                        <a:t>ระหว่าง</a:t>
                      </a:r>
                      <a:r>
                        <a:rPr lang="th-TH" sz="1400" dirty="0" smtClean="0">
                          <a:effectLst/>
                          <a:latin typeface="Angsana New" pitchFamily="18" charset="-34"/>
                          <a:cs typeface="Angsana New" pitchFamily="18" charset="-34"/>
                        </a:rPr>
                        <a:t>ดำเนินการ</a:t>
                      </a:r>
                      <a:r>
                        <a:rPr lang="en-US" sz="1400" dirty="0" smtClean="0">
                          <a:effectLst/>
                          <a:latin typeface="Angsana New" pitchFamily="18" charset="-34"/>
                          <a:cs typeface="Angsana New" pitchFamily="18" charset="-34"/>
                        </a:rPr>
                        <a:t>---</a:t>
                      </a:r>
                      <a:endParaRPr lang="en-GB" sz="1800" dirty="0">
                        <a:effectLst/>
                        <a:latin typeface="Angsana New" pitchFamily="18" charset="-34"/>
                        <a:ea typeface="Times New Roman"/>
                        <a:cs typeface="Angsana New" pitchFamily="18" charset="-34"/>
                      </a:endParaRPr>
                    </a:p>
                  </a:txBody>
                  <a:tcPr marL="41560" marR="4156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0550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1400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ngsana New" pitchFamily="18" charset="-34"/>
                          <a:cs typeface="Angsana New" pitchFamily="18" charset="-34"/>
                        </a:rPr>
                        <a:t>13. กลุ่มตรวจสอบภายใน</a:t>
                      </a:r>
                      <a:endParaRPr lang="en-GB" sz="1800" dirty="0"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ngsana New" pitchFamily="18" charset="-34"/>
                        <a:ea typeface="Times New Roman"/>
                        <a:cs typeface="Angsana New" pitchFamily="18" charset="-34"/>
                      </a:endParaRPr>
                    </a:p>
                  </a:txBody>
                  <a:tcPr marL="41560" marR="4156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1400">
                          <a:effectLst/>
                          <a:latin typeface="Angsana New" pitchFamily="18" charset="-34"/>
                          <a:cs typeface="Angsana New" pitchFamily="18" charset="-34"/>
                        </a:rPr>
                        <a:t>การตรวจสอบการเบิกจ่ายเงินสวัสดิการเกี่ยวกับการศึกษาของบุตร</a:t>
                      </a:r>
                      <a:endParaRPr lang="en-GB" sz="1800">
                        <a:effectLst/>
                        <a:latin typeface="Angsana New" pitchFamily="18" charset="-34"/>
                        <a:ea typeface="Times New Roman"/>
                        <a:cs typeface="Angsana New" pitchFamily="18" charset="-34"/>
                      </a:endParaRPr>
                    </a:p>
                  </a:txBody>
                  <a:tcPr marL="41560" marR="4156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0550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1400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ngsana New" pitchFamily="18" charset="-34"/>
                          <a:cs typeface="Angsana New" pitchFamily="18" charset="-34"/>
                        </a:rPr>
                        <a:t>14. กลุ่มพัฒนาระบบบริหาร</a:t>
                      </a:r>
                      <a:endParaRPr lang="en-GB" sz="1800" dirty="0"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ngsana New" pitchFamily="18" charset="-34"/>
                        <a:ea typeface="Times New Roman"/>
                        <a:cs typeface="Angsana New" pitchFamily="18" charset="-34"/>
                      </a:endParaRPr>
                    </a:p>
                  </a:txBody>
                  <a:tcPr marL="41560" marR="4156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1400" dirty="0">
                          <a:effectLst/>
                          <a:latin typeface="Angsana New" pitchFamily="18" charset="-34"/>
                          <a:cs typeface="Angsana New" pitchFamily="18" charset="-34"/>
                        </a:rPr>
                        <a:t>การจัดทำตัวชี้วัดระดับบุคคล </a:t>
                      </a:r>
                      <a:r>
                        <a:rPr lang="en-US" sz="1400" dirty="0">
                          <a:effectLst/>
                          <a:latin typeface="Angsana New" pitchFamily="18" charset="-34"/>
                          <a:cs typeface="Angsana New" pitchFamily="18" charset="-34"/>
                        </a:rPr>
                        <a:t>(IPA </a:t>
                      </a:r>
                      <a:r>
                        <a:rPr lang="th-TH" sz="1400" dirty="0">
                          <a:effectLst/>
                          <a:latin typeface="Angsana New" pitchFamily="18" charset="-34"/>
                          <a:cs typeface="Angsana New" pitchFamily="18" charset="-34"/>
                        </a:rPr>
                        <a:t>บุคคล</a:t>
                      </a:r>
                      <a:r>
                        <a:rPr lang="en-US" sz="1400" dirty="0">
                          <a:effectLst/>
                          <a:latin typeface="Angsana New" pitchFamily="18" charset="-34"/>
                          <a:cs typeface="Angsana New" pitchFamily="18" charset="-34"/>
                        </a:rPr>
                        <a:t>)</a:t>
                      </a:r>
                      <a:endParaRPr lang="en-GB" sz="1800" dirty="0">
                        <a:effectLst/>
                        <a:latin typeface="Angsana New" pitchFamily="18" charset="-34"/>
                        <a:ea typeface="Times New Roman"/>
                        <a:cs typeface="Angsana New" pitchFamily="18" charset="-34"/>
                      </a:endParaRPr>
                    </a:p>
                  </a:txBody>
                  <a:tcPr marL="41560" marR="4156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5742012" y="4674046"/>
            <a:ext cx="33123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th-TH" sz="2000" dirty="0" smtClean="0">
                <a:latin typeface="LilyUPC" pitchFamily="34" charset="-34"/>
                <a:cs typeface="LilyUPC" pitchFamily="34" charset="-34"/>
              </a:rPr>
              <a:t>สรุปทั้งสิ้น 14 หน่วยงาน  </a:t>
            </a:r>
            <a:r>
              <a:rPr lang="en-US" sz="2000" dirty="0" smtClean="0">
                <a:latin typeface="LilyUPC" pitchFamily="34" charset="-34"/>
                <a:cs typeface="LilyUPC" pitchFamily="34" charset="-34"/>
              </a:rPr>
              <a:t>: </a:t>
            </a:r>
            <a:r>
              <a:rPr lang="th-TH" sz="2000" dirty="0" smtClean="0">
                <a:latin typeface="LilyUPC" pitchFamily="34" charset="-34"/>
                <a:cs typeface="LilyUPC" pitchFamily="34" charset="-34"/>
              </a:rPr>
              <a:t>13 กิจกรรม</a:t>
            </a:r>
            <a:r>
              <a:rPr lang="en-US" sz="2000" dirty="0" smtClean="0">
                <a:latin typeface="LilyUPC" pitchFamily="34" charset="-34"/>
                <a:cs typeface="LilyUPC" pitchFamily="34" charset="-34"/>
              </a:rPr>
              <a:t>  </a:t>
            </a:r>
            <a:r>
              <a:rPr lang="th-TH" sz="2000" dirty="0" smtClean="0">
                <a:latin typeface="LilyUPC" pitchFamily="34" charset="-34"/>
                <a:cs typeface="LilyUPC" pitchFamily="34" charset="-34"/>
              </a:rPr>
              <a:t> </a:t>
            </a:r>
            <a:endParaRPr lang="en-GB" sz="2000" dirty="0">
              <a:latin typeface="LilyUPC" pitchFamily="34" charset="-34"/>
              <a:cs typeface="LilyUPC" pitchFamily="34" charset="-34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835696" y="-8840"/>
            <a:ext cx="777686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h-TH" altLang="ko-KR" sz="2800" dirty="0" smtClean="0">
                <a:solidFill>
                  <a:schemeClr val="bg2">
                    <a:lumMod val="25000"/>
                  </a:schemeClr>
                </a:solidFill>
                <a:latin typeface="LilyUPC" pitchFamily="34" charset="-34"/>
                <a:cs typeface="LilyUPC" pitchFamily="34" charset="-34"/>
              </a:rPr>
              <a:t>การ</a:t>
            </a:r>
            <a:r>
              <a:rPr lang="th-TH" altLang="ko-KR" sz="2800" dirty="0">
                <a:solidFill>
                  <a:schemeClr val="bg2">
                    <a:lumMod val="25000"/>
                  </a:schemeClr>
                </a:solidFill>
                <a:latin typeface="LilyUPC" pitchFamily="34" charset="-34"/>
                <a:cs typeface="LilyUPC" pitchFamily="34" charset="-34"/>
              </a:rPr>
              <a:t>ควบคุมภายใน ประจำปีงบประมาณ พ.ศ. 2561 ของสำนัก/กอง/ที่เทียบเท่า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3153440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49642" y="73494"/>
            <a:ext cx="2826214" cy="615921"/>
          </a:xfrm>
          <a:prstGeom prst="rect">
            <a:avLst/>
          </a:prstGeom>
          <a:noFill/>
          <a:ln w="127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7" name="TextBox 12"/>
          <p:cNvSpPr txBox="1"/>
          <p:nvPr/>
        </p:nvSpPr>
        <p:spPr bwMode="auto">
          <a:xfrm>
            <a:off x="201574" y="-20538"/>
            <a:ext cx="3506330" cy="707886"/>
          </a:xfrm>
          <a:prstGeom prst="rect">
            <a:avLst/>
          </a:prstGeom>
          <a:noFill/>
          <a:effectLst/>
        </p:spPr>
        <p:txBody>
          <a:bodyPr wrap="squar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th-TH" altLang="ko-KR" sz="4000" dirty="0" smtClean="0">
                <a:solidFill>
                  <a:schemeClr val="accent6">
                    <a:lumMod val="50000"/>
                  </a:schemeClr>
                </a:solidFill>
                <a:latin typeface="LilyUPC" pitchFamily="34" charset="-34"/>
                <a:cs typeface="LilyUPC" pitchFamily="34" charset="-34"/>
              </a:rPr>
              <a:t>     สำนักบริหารกลาง</a:t>
            </a:r>
            <a:endParaRPr lang="ko-KR" altLang="en-US" sz="4000" dirty="0">
              <a:solidFill>
                <a:schemeClr val="accent6">
                  <a:lumMod val="50000"/>
                </a:schemeClr>
              </a:solidFill>
              <a:latin typeface="LilyUPC" pitchFamily="34" charset="-34"/>
              <a:cs typeface="LilyUPC" pitchFamily="34" charset="-34"/>
            </a:endParaRPr>
          </a:p>
        </p:txBody>
      </p:sp>
      <p:sp>
        <p:nvSpPr>
          <p:cNvPr id="5" name="Oval 4"/>
          <p:cNvSpPr/>
          <p:nvPr/>
        </p:nvSpPr>
        <p:spPr>
          <a:xfrm>
            <a:off x="107464" y="39276"/>
            <a:ext cx="684357" cy="684357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accent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TextBox 5"/>
          <p:cNvSpPr txBox="1"/>
          <p:nvPr/>
        </p:nvSpPr>
        <p:spPr>
          <a:xfrm>
            <a:off x="235342" y="129370"/>
            <a:ext cx="428602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2800" b="1" dirty="0">
                <a:solidFill>
                  <a:schemeClr val="accent1"/>
                </a:solidFill>
                <a:cs typeface="Arial" pitchFamily="34" charset="0"/>
              </a:rPr>
              <a:t>1</a:t>
            </a:r>
            <a:endParaRPr lang="ko-KR" altLang="en-US" sz="2800" b="1" dirty="0">
              <a:solidFill>
                <a:schemeClr val="accent1"/>
              </a:solidFill>
              <a:cs typeface="Arial" pitchFamily="34" charset="0"/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3581522" y="83621"/>
            <a:ext cx="5562478" cy="615921"/>
          </a:xfrm>
          <a:prstGeom prst="rect">
            <a:avLst/>
          </a:prstGeom>
          <a:noFill/>
          <a:ln w="127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>
                  <a:lumMod val="75000"/>
                  <a:lumOff val="25000"/>
                </a:schemeClr>
              </a:solidFill>
              <a:latin typeface="LilyUPC" pitchFamily="34" charset="-34"/>
              <a:cs typeface="LilyUPC" pitchFamily="34" charset="-34"/>
            </a:endParaRPr>
          </a:p>
        </p:txBody>
      </p:sp>
      <p:sp>
        <p:nvSpPr>
          <p:cNvPr id="33" name="TextBox 12"/>
          <p:cNvSpPr txBox="1"/>
          <p:nvPr/>
        </p:nvSpPr>
        <p:spPr bwMode="auto">
          <a:xfrm>
            <a:off x="3851920" y="120638"/>
            <a:ext cx="5184616" cy="523220"/>
          </a:xfrm>
          <a:prstGeom prst="rect">
            <a:avLst/>
          </a:prstGeom>
          <a:noFill/>
          <a:effectLst/>
        </p:spPr>
        <p:txBody>
          <a:bodyPr wrap="squar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th-TH" altLang="ko-KR" sz="2800" dirty="0" smtClean="0">
                <a:solidFill>
                  <a:schemeClr val="accent6">
                    <a:lumMod val="50000"/>
                  </a:schemeClr>
                </a:solidFill>
                <a:latin typeface="LilyUPC" pitchFamily="34" charset="-34"/>
                <a:cs typeface="LilyUPC" pitchFamily="34" charset="-34"/>
              </a:rPr>
              <a:t>กิจกรรมที่เลือก </a:t>
            </a:r>
            <a:r>
              <a:rPr lang="en-US" altLang="ko-KR" sz="2800" dirty="0" smtClean="0">
                <a:solidFill>
                  <a:schemeClr val="accent6">
                    <a:lumMod val="50000"/>
                  </a:schemeClr>
                </a:solidFill>
                <a:latin typeface="LilyUPC" pitchFamily="34" charset="-34"/>
                <a:cs typeface="LilyUPC" pitchFamily="34" charset="-34"/>
              </a:rPr>
              <a:t>: </a:t>
            </a:r>
            <a:r>
              <a:rPr lang="th-TH" altLang="ko-KR" sz="2800" dirty="0" smtClean="0">
                <a:solidFill>
                  <a:schemeClr val="accent6">
                    <a:lumMod val="50000"/>
                  </a:schemeClr>
                </a:solidFill>
                <a:latin typeface="LilyUPC" pitchFamily="34" charset="-34"/>
                <a:cs typeface="LilyUPC" pitchFamily="34" charset="-34"/>
              </a:rPr>
              <a:t>การตรว</a:t>
            </a:r>
            <a:r>
              <a:rPr lang="th-TH" altLang="ko-KR" sz="2800" dirty="0">
                <a:solidFill>
                  <a:schemeClr val="accent6">
                    <a:lumMod val="50000"/>
                  </a:schemeClr>
                </a:solidFill>
                <a:latin typeface="LilyUPC" pitchFamily="34" charset="-34"/>
                <a:cs typeface="LilyUPC" pitchFamily="34" charset="-34"/>
              </a:rPr>
              <a:t>จสอบ และการจัดเก็บใบสำคัญ</a:t>
            </a:r>
            <a:endParaRPr lang="ko-KR" altLang="en-US" sz="2800" dirty="0">
              <a:solidFill>
                <a:schemeClr val="accent6">
                  <a:lumMod val="50000"/>
                </a:schemeClr>
              </a:solidFill>
              <a:latin typeface="LilyUPC" pitchFamily="34" charset="-34"/>
              <a:cs typeface="LilyUPC" pitchFamily="34" charset="-34"/>
            </a:endParaRPr>
          </a:p>
        </p:txBody>
      </p:sp>
      <p:pic>
        <p:nvPicPr>
          <p:cNvPr id="19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2702135"/>
            <a:ext cx="3396973" cy="21875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Oval 1"/>
          <p:cNvSpPr/>
          <p:nvPr/>
        </p:nvSpPr>
        <p:spPr>
          <a:xfrm>
            <a:off x="4139952" y="3291830"/>
            <a:ext cx="467488" cy="360040"/>
          </a:xfrm>
          <a:prstGeom prst="ellipse">
            <a:avLst/>
          </a:prstGeom>
          <a:noFill/>
          <a:ln w="952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/>
          <p:cNvSpPr/>
          <p:nvPr/>
        </p:nvSpPr>
        <p:spPr>
          <a:xfrm>
            <a:off x="251520" y="1318049"/>
            <a:ext cx="2880340" cy="615921"/>
          </a:xfrm>
          <a:prstGeom prst="rect">
            <a:avLst/>
          </a:prstGeom>
          <a:noFill/>
          <a:ln w="127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>
                  <a:lumMod val="75000"/>
                  <a:lumOff val="25000"/>
                </a:schemeClr>
              </a:solidFill>
              <a:latin typeface="LilyUPC" pitchFamily="34" charset="-34"/>
              <a:cs typeface="LilyUPC" pitchFamily="34" charset="-34"/>
            </a:endParaRPr>
          </a:p>
        </p:txBody>
      </p:sp>
      <p:sp>
        <p:nvSpPr>
          <p:cNvPr id="22" name="TextBox 12"/>
          <p:cNvSpPr txBox="1"/>
          <p:nvPr/>
        </p:nvSpPr>
        <p:spPr bwMode="auto">
          <a:xfrm>
            <a:off x="521918" y="1355066"/>
            <a:ext cx="2825946" cy="523220"/>
          </a:xfrm>
          <a:prstGeom prst="rect">
            <a:avLst/>
          </a:prstGeom>
          <a:noFill/>
          <a:effectLst/>
        </p:spPr>
        <p:txBody>
          <a:bodyPr wrap="squar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th-TH" altLang="ko-KR" sz="2800" dirty="0" smtClean="0">
                <a:solidFill>
                  <a:schemeClr val="accent6">
                    <a:lumMod val="50000"/>
                  </a:schemeClr>
                </a:solidFill>
                <a:latin typeface="LilyUPC" pitchFamily="34" charset="-34"/>
                <a:cs typeface="LilyUPC" pitchFamily="34" charset="-34"/>
              </a:rPr>
              <a:t>ความเสี่ยง </a:t>
            </a:r>
            <a:r>
              <a:rPr lang="en-US" altLang="ko-KR" sz="2800" dirty="0" smtClean="0">
                <a:solidFill>
                  <a:schemeClr val="accent6">
                    <a:lumMod val="50000"/>
                  </a:schemeClr>
                </a:solidFill>
                <a:latin typeface="LilyUPC" pitchFamily="34" charset="-34"/>
                <a:cs typeface="LilyUPC" pitchFamily="34" charset="-34"/>
              </a:rPr>
              <a:t>:</a:t>
            </a:r>
            <a:endParaRPr lang="ko-KR" altLang="en-US" sz="2800" dirty="0">
              <a:solidFill>
                <a:schemeClr val="accent6">
                  <a:lumMod val="50000"/>
                </a:schemeClr>
              </a:solidFill>
              <a:latin typeface="LilyUPC" pitchFamily="34" charset="-34"/>
              <a:cs typeface="LilyUPC" pitchFamily="34" charset="-34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6849" y="824283"/>
            <a:ext cx="1068967" cy="1603451"/>
          </a:xfrm>
          <a:prstGeom prst="rect">
            <a:avLst/>
          </a:prstGeom>
        </p:spPr>
      </p:pic>
      <p:sp>
        <p:nvSpPr>
          <p:cNvPr id="25" name="Rectangle 24"/>
          <p:cNvSpPr/>
          <p:nvPr/>
        </p:nvSpPr>
        <p:spPr>
          <a:xfrm>
            <a:off x="5237676" y="1399390"/>
            <a:ext cx="3294764" cy="615921"/>
          </a:xfrm>
          <a:prstGeom prst="rect">
            <a:avLst/>
          </a:prstGeom>
          <a:noFill/>
          <a:ln w="127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>
                  <a:lumMod val="75000"/>
                  <a:lumOff val="25000"/>
                </a:schemeClr>
              </a:solidFill>
              <a:latin typeface="LilyUPC" pitchFamily="34" charset="-34"/>
              <a:cs typeface="LilyUPC" pitchFamily="34" charset="-34"/>
            </a:endParaRPr>
          </a:p>
        </p:txBody>
      </p:sp>
      <p:sp>
        <p:nvSpPr>
          <p:cNvPr id="26" name="TextBox 12"/>
          <p:cNvSpPr txBox="1"/>
          <p:nvPr/>
        </p:nvSpPr>
        <p:spPr bwMode="auto">
          <a:xfrm>
            <a:off x="4067944" y="1400458"/>
            <a:ext cx="3096344" cy="523220"/>
          </a:xfrm>
          <a:prstGeom prst="rect">
            <a:avLst/>
          </a:prstGeom>
          <a:noFill/>
          <a:effectLst/>
        </p:spPr>
        <p:txBody>
          <a:bodyPr wrap="squar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th-TH" altLang="ko-KR" sz="2800" dirty="0" smtClean="0">
                <a:solidFill>
                  <a:schemeClr val="accent6">
                    <a:lumMod val="50000"/>
                  </a:schemeClr>
                </a:solidFill>
                <a:latin typeface="LilyUPC" pitchFamily="34" charset="-34"/>
                <a:cs typeface="LilyUPC" pitchFamily="34" charset="-34"/>
              </a:rPr>
              <a:t>                กิจกรรมควบคุม </a:t>
            </a:r>
            <a:r>
              <a:rPr lang="en-US" altLang="ko-KR" sz="2800" dirty="0" smtClean="0">
                <a:solidFill>
                  <a:schemeClr val="accent6">
                    <a:lumMod val="50000"/>
                  </a:schemeClr>
                </a:solidFill>
                <a:latin typeface="LilyUPC" pitchFamily="34" charset="-34"/>
                <a:cs typeface="LilyUPC" pitchFamily="34" charset="-34"/>
              </a:rPr>
              <a:t>:  </a:t>
            </a:r>
            <a:endParaRPr lang="ko-KR" altLang="en-US" sz="2800" dirty="0">
              <a:solidFill>
                <a:schemeClr val="accent6">
                  <a:lumMod val="50000"/>
                </a:schemeClr>
              </a:solidFill>
              <a:latin typeface="LilyUPC" pitchFamily="34" charset="-34"/>
              <a:cs typeface="LilyUPC" pitchFamily="34" charset="-34"/>
            </a:endParaRPr>
          </a:p>
        </p:txBody>
      </p:sp>
      <p:pic>
        <p:nvPicPr>
          <p:cNvPr id="27" name="Picture 2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3350" y="896291"/>
            <a:ext cx="1068967" cy="1603451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4572000" y="3291830"/>
            <a:ext cx="381642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h-TH" dirty="0">
                <a:latin typeface="LilyUPC" pitchFamily="34" charset="-34"/>
                <a:cs typeface="LilyUPC" pitchFamily="34" charset="-34"/>
              </a:rPr>
              <a:t>(2) ตรวจสอบเอกสารใบสำคัญเพื่อให้เป็นการนำเงินงบประมาณไปใช้ได้อย่างถูกต้องตามระเบียบการเบิกจ่ายและข้อกำหนดที่เกี่ยวข้องและทันระยะเวลาในการส่งคืนใบสำคัญ (20 คะแนน) </a:t>
            </a:r>
            <a:endParaRPr lang="en-GB" dirty="0">
              <a:latin typeface="LilyUPC" pitchFamily="34" charset="-34"/>
              <a:cs typeface="LilyUPC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1095055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49642" y="73494"/>
            <a:ext cx="2826214" cy="615921"/>
          </a:xfrm>
          <a:prstGeom prst="rect">
            <a:avLst/>
          </a:prstGeom>
          <a:noFill/>
          <a:ln w="127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7" name="TextBox 12"/>
          <p:cNvSpPr txBox="1"/>
          <p:nvPr/>
        </p:nvSpPr>
        <p:spPr bwMode="auto">
          <a:xfrm>
            <a:off x="201574" y="-20538"/>
            <a:ext cx="3506330" cy="707886"/>
          </a:xfrm>
          <a:prstGeom prst="rect">
            <a:avLst/>
          </a:prstGeom>
          <a:noFill/>
          <a:effectLst/>
        </p:spPr>
        <p:txBody>
          <a:bodyPr wrap="squar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th-TH" altLang="ko-KR" sz="4000" dirty="0" smtClean="0">
                <a:solidFill>
                  <a:schemeClr val="accent6">
                    <a:lumMod val="50000"/>
                  </a:schemeClr>
                </a:solidFill>
                <a:latin typeface="LilyUPC" pitchFamily="34" charset="-34"/>
                <a:cs typeface="LilyUPC" pitchFamily="34" charset="-34"/>
              </a:rPr>
              <a:t>     กองการเจ้าหน้าที่</a:t>
            </a:r>
            <a:endParaRPr lang="ko-KR" altLang="en-US" sz="4000" dirty="0">
              <a:solidFill>
                <a:schemeClr val="accent6">
                  <a:lumMod val="50000"/>
                </a:schemeClr>
              </a:solidFill>
              <a:latin typeface="LilyUPC" pitchFamily="34" charset="-34"/>
              <a:cs typeface="LilyUPC" pitchFamily="34" charset="-34"/>
            </a:endParaRPr>
          </a:p>
        </p:txBody>
      </p:sp>
      <p:sp>
        <p:nvSpPr>
          <p:cNvPr id="5" name="Oval 4"/>
          <p:cNvSpPr/>
          <p:nvPr/>
        </p:nvSpPr>
        <p:spPr>
          <a:xfrm>
            <a:off x="107464" y="39276"/>
            <a:ext cx="684357" cy="684357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accent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TextBox 5"/>
          <p:cNvSpPr txBox="1"/>
          <p:nvPr/>
        </p:nvSpPr>
        <p:spPr>
          <a:xfrm>
            <a:off x="235342" y="129370"/>
            <a:ext cx="428602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th-TH" altLang="ko-KR" sz="2800" b="1" dirty="0" smtClean="0">
                <a:solidFill>
                  <a:schemeClr val="accent1"/>
                </a:solidFill>
                <a:cs typeface="Arial" pitchFamily="34" charset="0"/>
              </a:rPr>
              <a:t>2</a:t>
            </a:r>
            <a:endParaRPr lang="ko-KR" altLang="en-US" sz="2800" b="1" dirty="0">
              <a:solidFill>
                <a:schemeClr val="accent1"/>
              </a:solidFill>
              <a:cs typeface="Arial" pitchFamily="34" charset="0"/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3581522" y="659685"/>
            <a:ext cx="5562478" cy="615921"/>
          </a:xfrm>
          <a:prstGeom prst="rect">
            <a:avLst/>
          </a:prstGeom>
          <a:noFill/>
          <a:ln w="127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>
                  <a:lumMod val="75000"/>
                  <a:lumOff val="25000"/>
                </a:schemeClr>
              </a:solidFill>
              <a:latin typeface="LilyUPC" pitchFamily="34" charset="-34"/>
              <a:cs typeface="LilyUPC" pitchFamily="34" charset="-34"/>
            </a:endParaRPr>
          </a:p>
        </p:txBody>
      </p:sp>
      <p:sp>
        <p:nvSpPr>
          <p:cNvPr id="33" name="TextBox 12"/>
          <p:cNvSpPr txBox="1"/>
          <p:nvPr/>
        </p:nvSpPr>
        <p:spPr bwMode="auto">
          <a:xfrm>
            <a:off x="3779912" y="699542"/>
            <a:ext cx="5472608" cy="954107"/>
          </a:xfrm>
          <a:prstGeom prst="rect">
            <a:avLst/>
          </a:prstGeom>
          <a:noFill/>
          <a:effectLst/>
        </p:spPr>
        <p:txBody>
          <a:bodyPr wrap="squar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th-TH" altLang="ko-KR" sz="2800" dirty="0" smtClean="0">
                <a:solidFill>
                  <a:schemeClr val="accent6">
                    <a:lumMod val="50000"/>
                  </a:schemeClr>
                </a:solidFill>
                <a:latin typeface="LilyUPC" pitchFamily="34" charset="-34"/>
                <a:cs typeface="LilyUPC" pitchFamily="34" charset="-34"/>
              </a:rPr>
              <a:t>กิจกรรมที่เลือก </a:t>
            </a:r>
            <a:r>
              <a:rPr lang="en-US" altLang="ko-KR" sz="2800" dirty="0" smtClean="0">
                <a:solidFill>
                  <a:schemeClr val="accent6">
                    <a:lumMod val="50000"/>
                  </a:schemeClr>
                </a:solidFill>
                <a:latin typeface="LilyUPC" pitchFamily="34" charset="-34"/>
                <a:cs typeface="LilyUPC" pitchFamily="34" charset="-34"/>
              </a:rPr>
              <a:t>:</a:t>
            </a:r>
            <a:r>
              <a:rPr lang="th-TH" altLang="ko-KR" sz="2800" dirty="0">
                <a:solidFill>
                  <a:schemeClr val="accent6">
                    <a:lumMod val="50000"/>
                  </a:schemeClr>
                </a:solidFill>
                <a:latin typeface="LilyUPC" pitchFamily="34" charset="-34"/>
                <a:cs typeface="LilyUPC" pitchFamily="34" charset="-34"/>
              </a:rPr>
              <a:t>การรับ-จ่ายเงินฌาปนกิจ</a:t>
            </a:r>
            <a:r>
              <a:rPr lang="th-TH" altLang="ko-KR" sz="2800" dirty="0" smtClean="0">
                <a:solidFill>
                  <a:schemeClr val="accent6">
                    <a:lumMod val="50000"/>
                  </a:schemeClr>
                </a:solidFill>
                <a:latin typeface="LilyUPC" pitchFamily="34" charset="-34"/>
                <a:cs typeface="LilyUPC" pitchFamily="34" charset="-34"/>
              </a:rPr>
              <a:t>สงเคราะห์ ส.</a:t>
            </a:r>
            <a:r>
              <a:rPr lang="th-TH" altLang="ko-KR" sz="2800" dirty="0">
                <a:solidFill>
                  <a:schemeClr val="accent6">
                    <a:lumMod val="50000"/>
                  </a:schemeClr>
                </a:solidFill>
                <a:latin typeface="LilyUPC" pitchFamily="34" charset="-34"/>
                <a:cs typeface="LilyUPC" pitchFamily="34" charset="-34"/>
              </a:rPr>
              <a:t>ป.ก.</a:t>
            </a:r>
          </a:p>
          <a:p>
            <a:pPr>
              <a:defRPr/>
            </a:pPr>
            <a:endParaRPr lang="ko-KR" altLang="en-US" sz="2800" dirty="0">
              <a:solidFill>
                <a:schemeClr val="accent6">
                  <a:lumMod val="50000"/>
                </a:schemeClr>
              </a:solidFill>
              <a:latin typeface="LilyUPC" pitchFamily="34" charset="-34"/>
              <a:cs typeface="LilyUPC" pitchFamily="34" charset="-34"/>
            </a:endParaRPr>
          </a:p>
        </p:txBody>
      </p:sp>
      <p:pic>
        <p:nvPicPr>
          <p:cNvPr id="19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2702135"/>
            <a:ext cx="3396973" cy="21875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Oval 1"/>
          <p:cNvSpPr/>
          <p:nvPr/>
        </p:nvSpPr>
        <p:spPr>
          <a:xfrm>
            <a:off x="3474160" y="3252729"/>
            <a:ext cx="467488" cy="360040"/>
          </a:xfrm>
          <a:prstGeom prst="ellipse">
            <a:avLst/>
          </a:prstGeom>
          <a:noFill/>
          <a:ln w="952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/>
          <p:cNvSpPr/>
          <p:nvPr/>
        </p:nvSpPr>
        <p:spPr>
          <a:xfrm>
            <a:off x="251520" y="1586456"/>
            <a:ext cx="2880340" cy="615921"/>
          </a:xfrm>
          <a:prstGeom prst="rect">
            <a:avLst/>
          </a:prstGeom>
          <a:noFill/>
          <a:ln w="127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>
                  <a:lumMod val="75000"/>
                  <a:lumOff val="25000"/>
                </a:schemeClr>
              </a:solidFill>
              <a:latin typeface="LilyUPC" pitchFamily="34" charset="-34"/>
              <a:cs typeface="LilyUPC" pitchFamily="34" charset="-34"/>
            </a:endParaRPr>
          </a:p>
        </p:txBody>
      </p:sp>
      <p:sp>
        <p:nvSpPr>
          <p:cNvPr id="22" name="TextBox 12"/>
          <p:cNvSpPr txBox="1"/>
          <p:nvPr/>
        </p:nvSpPr>
        <p:spPr bwMode="auto">
          <a:xfrm>
            <a:off x="521918" y="1623473"/>
            <a:ext cx="2825946" cy="523220"/>
          </a:xfrm>
          <a:prstGeom prst="rect">
            <a:avLst/>
          </a:prstGeom>
          <a:noFill/>
          <a:effectLst/>
        </p:spPr>
        <p:txBody>
          <a:bodyPr wrap="squar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th-TH" altLang="ko-KR" sz="2800" dirty="0" smtClean="0">
                <a:solidFill>
                  <a:schemeClr val="accent6">
                    <a:lumMod val="50000"/>
                  </a:schemeClr>
                </a:solidFill>
                <a:latin typeface="LilyUPC" pitchFamily="34" charset="-34"/>
                <a:cs typeface="LilyUPC" pitchFamily="34" charset="-34"/>
              </a:rPr>
              <a:t>ความเสี่ยง </a:t>
            </a:r>
            <a:r>
              <a:rPr lang="en-US" altLang="ko-KR" sz="2800" dirty="0" smtClean="0">
                <a:solidFill>
                  <a:schemeClr val="accent6">
                    <a:lumMod val="50000"/>
                  </a:schemeClr>
                </a:solidFill>
                <a:latin typeface="LilyUPC" pitchFamily="34" charset="-34"/>
                <a:cs typeface="LilyUPC" pitchFamily="34" charset="-34"/>
              </a:rPr>
              <a:t>:</a:t>
            </a:r>
            <a:endParaRPr lang="ko-KR" altLang="en-US" sz="2800" dirty="0">
              <a:solidFill>
                <a:schemeClr val="accent6">
                  <a:lumMod val="50000"/>
                </a:schemeClr>
              </a:solidFill>
              <a:latin typeface="LilyUPC" pitchFamily="34" charset="-34"/>
              <a:cs typeface="LilyUPC" pitchFamily="34" charset="-34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6849" y="1040307"/>
            <a:ext cx="1068967" cy="1603451"/>
          </a:xfrm>
          <a:prstGeom prst="rect">
            <a:avLst/>
          </a:prstGeom>
        </p:spPr>
      </p:pic>
      <p:sp>
        <p:nvSpPr>
          <p:cNvPr id="25" name="Rectangle 24"/>
          <p:cNvSpPr/>
          <p:nvPr/>
        </p:nvSpPr>
        <p:spPr>
          <a:xfrm>
            <a:off x="5237676" y="1667797"/>
            <a:ext cx="3294764" cy="615921"/>
          </a:xfrm>
          <a:prstGeom prst="rect">
            <a:avLst/>
          </a:prstGeom>
          <a:noFill/>
          <a:ln w="127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>
                  <a:lumMod val="75000"/>
                  <a:lumOff val="25000"/>
                </a:schemeClr>
              </a:solidFill>
              <a:latin typeface="LilyUPC" pitchFamily="34" charset="-34"/>
              <a:cs typeface="LilyUPC" pitchFamily="34" charset="-34"/>
            </a:endParaRPr>
          </a:p>
        </p:txBody>
      </p:sp>
      <p:sp>
        <p:nvSpPr>
          <p:cNvPr id="26" name="TextBox 12"/>
          <p:cNvSpPr txBox="1"/>
          <p:nvPr/>
        </p:nvSpPr>
        <p:spPr bwMode="auto">
          <a:xfrm>
            <a:off x="4067944" y="1668865"/>
            <a:ext cx="3096344" cy="523220"/>
          </a:xfrm>
          <a:prstGeom prst="rect">
            <a:avLst/>
          </a:prstGeom>
          <a:noFill/>
          <a:effectLst/>
        </p:spPr>
        <p:txBody>
          <a:bodyPr wrap="squar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th-TH" altLang="ko-KR" sz="2800" dirty="0" smtClean="0">
                <a:solidFill>
                  <a:schemeClr val="accent6">
                    <a:lumMod val="50000"/>
                  </a:schemeClr>
                </a:solidFill>
                <a:latin typeface="LilyUPC" pitchFamily="34" charset="-34"/>
                <a:cs typeface="LilyUPC" pitchFamily="34" charset="-34"/>
              </a:rPr>
              <a:t>                กิจกรรมควบคุม </a:t>
            </a:r>
            <a:r>
              <a:rPr lang="en-US" altLang="ko-KR" sz="2800" dirty="0" smtClean="0">
                <a:solidFill>
                  <a:schemeClr val="accent6">
                    <a:lumMod val="50000"/>
                  </a:schemeClr>
                </a:solidFill>
                <a:latin typeface="LilyUPC" pitchFamily="34" charset="-34"/>
                <a:cs typeface="LilyUPC" pitchFamily="34" charset="-34"/>
              </a:rPr>
              <a:t>:  </a:t>
            </a:r>
            <a:endParaRPr lang="ko-KR" altLang="en-US" sz="2800" dirty="0">
              <a:solidFill>
                <a:schemeClr val="accent6">
                  <a:lumMod val="50000"/>
                </a:schemeClr>
              </a:solidFill>
              <a:latin typeface="LilyUPC" pitchFamily="34" charset="-34"/>
              <a:cs typeface="LilyUPC" pitchFamily="34" charset="-34"/>
            </a:endParaRPr>
          </a:p>
        </p:txBody>
      </p:sp>
      <p:pic>
        <p:nvPicPr>
          <p:cNvPr id="27" name="Picture 2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3350" y="1184323"/>
            <a:ext cx="1068967" cy="1603451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3927752" y="3147814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th-TH" dirty="0">
                <a:latin typeface="LilyUPC" pitchFamily="34" charset="-34"/>
                <a:cs typeface="LilyUPC" pitchFamily="34" charset="-34"/>
              </a:rPr>
              <a:t>(5) เรียกเก็บเงินสงเคราะห์ศพจากสมาชิกเมื่อมีผู้เป็นสมาชิกเสียชีวิต (16 คะแนน)</a:t>
            </a:r>
            <a:endParaRPr lang="en-GB" dirty="0">
              <a:latin typeface="LilyUPC" pitchFamily="34" charset="-34"/>
              <a:cs typeface="LilyUPC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2622690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49642" y="73494"/>
            <a:ext cx="5130470" cy="615921"/>
          </a:xfrm>
          <a:prstGeom prst="rect">
            <a:avLst/>
          </a:prstGeom>
          <a:noFill/>
          <a:ln w="127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7" name="TextBox 12"/>
          <p:cNvSpPr txBox="1"/>
          <p:nvPr/>
        </p:nvSpPr>
        <p:spPr bwMode="auto">
          <a:xfrm>
            <a:off x="201574" y="-20538"/>
            <a:ext cx="5666570" cy="707886"/>
          </a:xfrm>
          <a:prstGeom prst="rect">
            <a:avLst/>
          </a:prstGeom>
          <a:noFill/>
          <a:effectLst/>
        </p:spPr>
        <p:txBody>
          <a:bodyPr wrap="squar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th-TH" altLang="ko-KR" sz="4000" dirty="0" smtClean="0">
                <a:solidFill>
                  <a:schemeClr val="accent6">
                    <a:lumMod val="50000"/>
                  </a:schemeClr>
                </a:solidFill>
                <a:latin typeface="LilyUPC" pitchFamily="34" charset="-34"/>
                <a:cs typeface="LilyUPC" pitchFamily="34" charset="-34"/>
              </a:rPr>
              <a:t>     ศูนย์เทคโนโลยีสารสนเทศและการสื่อสาร</a:t>
            </a:r>
            <a:endParaRPr lang="ko-KR" altLang="en-US" sz="4000" dirty="0">
              <a:solidFill>
                <a:schemeClr val="accent6">
                  <a:lumMod val="50000"/>
                </a:schemeClr>
              </a:solidFill>
              <a:latin typeface="LilyUPC" pitchFamily="34" charset="-34"/>
              <a:cs typeface="LilyUPC" pitchFamily="34" charset="-34"/>
            </a:endParaRPr>
          </a:p>
        </p:txBody>
      </p:sp>
      <p:sp>
        <p:nvSpPr>
          <p:cNvPr id="5" name="Oval 4"/>
          <p:cNvSpPr/>
          <p:nvPr/>
        </p:nvSpPr>
        <p:spPr>
          <a:xfrm>
            <a:off x="107464" y="39276"/>
            <a:ext cx="684357" cy="684357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accent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TextBox 5"/>
          <p:cNvSpPr txBox="1"/>
          <p:nvPr/>
        </p:nvSpPr>
        <p:spPr>
          <a:xfrm>
            <a:off x="235342" y="129370"/>
            <a:ext cx="428602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th-TH" altLang="ko-KR" sz="2800" b="1" dirty="0" smtClean="0">
                <a:solidFill>
                  <a:schemeClr val="accent1"/>
                </a:solidFill>
                <a:cs typeface="Arial" pitchFamily="34" charset="0"/>
              </a:rPr>
              <a:t>3</a:t>
            </a:r>
            <a:endParaRPr lang="ko-KR" altLang="en-US" sz="2800" b="1" dirty="0">
              <a:solidFill>
                <a:schemeClr val="accent1"/>
              </a:solidFill>
              <a:cs typeface="Arial" pitchFamily="34" charset="0"/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3322891" y="803701"/>
            <a:ext cx="5821109" cy="615921"/>
          </a:xfrm>
          <a:prstGeom prst="rect">
            <a:avLst/>
          </a:prstGeom>
          <a:noFill/>
          <a:ln w="127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>
                  <a:lumMod val="75000"/>
                  <a:lumOff val="25000"/>
                </a:schemeClr>
              </a:solidFill>
              <a:latin typeface="LilyUPC" pitchFamily="34" charset="-34"/>
              <a:cs typeface="LilyUPC" pitchFamily="34" charset="-34"/>
            </a:endParaRPr>
          </a:p>
        </p:txBody>
      </p:sp>
      <p:sp>
        <p:nvSpPr>
          <p:cNvPr id="33" name="TextBox 12"/>
          <p:cNvSpPr txBox="1"/>
          <p:nvPr/>
        </p:nvSpPr>
        <p:spPr bwMode="auto">
          <a:xfrm>
            <a:off x="3322891" y="825555"/>
            <a:ext cx="6217661" cy="954107"/>
          </a:xfrm>
          <a:prstGeom prst="rect">
            <a:avLst/>
          </a:prstGeom>
          <a:noFill/>
          <a:effectLst/>
        </p:spPr>
        <p:txBody>
          <a:bodyPr wrap="squar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th-TH" altLang="ko-KR" sz="2800" dirty="0" smtClean="0">
                <a:solidFill>
                  <a:schemeClr val="accent6">
                    <a:lumMod val="50000"/>
                  </a:schemeClr>
                </a:solidFill>
                <a:latin typeface="LilyUPC" pitchFamily="34" charset="-34"/>
                <a:cs typeface="LilyUPC" pitchFamily="34" charset="-34"/>
              </a:rPr>
              <a:t>กิจกรรมที่เลือก </a:t>
            </a:r>
            <a:r>
              <a:rPr lang="en-US" altLang="ko-KR" sz="2800" dirty="0" smtClean="0">
                <a:solidFill>
                  <a:schemeClr val="accent6">
                    <a:lumMod val="50000"/>
                  </a:schemeClr>
                </a:solidFill>
                <a:latin typeface="LilyUPC" pitchFamily="34" charset="-34"/>
                <a:cs typeface="LilyUPC" pitchFamily="34" charset="-34"/>
              </a:rPr>
              <a:t>:</a:t>
            </a:r>
            <a:r>
              <a:rPr lang="th-TH" altLang="ko-KR" sz="2800" dirty="0" smtClean="0">
                <a:solidFill>
                  <a:schemeClr val="accent6">
                    <a:lumMod val="50000"/>
                  </a:schemeClr>
                </a:solidFill>
                <a:latin typeface="LilyUPC" pitchFamily="34" charset="-34"/>
                <a:cs typeface="LilyUPC" pitchFamily="34" charset="-34"/>
              </a:rPr>
              <a:t> การ</a:t>
            </a:r>
            <a:r>
              <a:rPr lang="th-TH" altLang="ko-KR" sz="2800" dirty="0">
                <a:solidFill>
                  <a:schemeClr val="accent6">
                    <a:lumMod val="50000"/>
                  </a:schemeClr>
                </a:solidFill>
                <a:latin typeface="LilyUPC" pitchFamily="34" charset="-34"/>
                <a:cs typeface="LilyUPC" pitchFamily="34" charset="-34"/>
              </a:rPr>
              <a:t>จัดทำดัชนีข้อมูลระยะไกลในรูปแบบระวางแผนที่</a:t>
            </a:r>
          </a:p>
          <a:p>
            <a:pPr>
              <a:defRPr/>
            </a:pPr>
            <a:endParaRPr lang="ko-KR" altLang="en-US" sz="2800" dirty="0">
              <a:solidFill>
                <a:schemeClr val="accent6">
                  <a:lumMod val="50000"/>
                </a:schemeClr>
              </a:solidFill>
              <a:latin typeface="LilyUPC" pitchFamily="34" charset="-34"/>
              <a:cs typeface="LilyUPC" pitchFamily="34" charset="-34"/>
            </a:endParaRPr>
          </a:p>
        </p:txBody>
      </p:sp>
      <p:pic>
        <p:nvPicPr>
          <p:cNvPr id="19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2702135"/>
            <a:ext cx="3396973" cy="21875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Oval 1"/>
          <p:cNvSpPr/>
          <p:nvPr/>
        </p:nvSpPr>
        <p:spPr>
          <a:xfrm>
            <a:off x="3347864" y="2892689"/>
            <a:ext cx="467488" cy="360040"/>
          </a:xfrm>
          <a:prstGeom prst="ellipse">
            <a:avLst/>
          </a:prstGeom>
          <a:noFill/>
          <a:ln w="952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/>
          <p:cNvSpPr/>
          <p:nvPr/>
        </p:nvSpPr>
        <p:spPr>
          <a:xfrm>
            <a:off x="251520" y="1586456"/>
            <a:ext cx="2880340" cy="615921"/>
          </a:xfrm>
          <a:prstGeom prst="rect">
            <a:avLst/>
          </a:prstGeom>
          <a:noFill/>
          <a:ln w="127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>
                  <a:lumMod val="75000"/>
                  <a:lumOff val="25000"/>
                </a:schemeClr>
              </a:solidFill>
              <a:latin typeface="LilyUPC" pitchFamily="34" charset="-34"/>
              <a:cs typeface="LilyUPC" pitchFamily="34" charset="-34"/>
            </a:endParaRPr>
          </a:p>
        </p:txBody>
      </p:sp>
      <p:sp>
        <p:nvSpPr>
          <p:cNvPr id="22" name="TextBox 12"/>
          <p:cNvSpPr txBox="1"/>
          <p:nvPr/>
        </p:nvSpPr>
        <p:spPr bwMode="auto">
          <a:xfrm>
            <a:off x="521918" y="1623473"/>
            <a:ext cx="2825946" cy="523220"/>
          </a:xfrm>
          <a:prstGeom prst="rect">
            <a:avLst/>
          </a:prstGeom>
          <a:noFill/>
          <a:effectLst/>
        </p:spPr>
        <p:txBody>
          <a:bodyPr wrap="squar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th-TH" altLang="ko-KR" sz="2800" dirty="0" smtClean="0">
                <a:solidFill>
                  <a:schemeClr val="accent6">
                    <a:lumMod val="50000"/>
                  </a:schemeClr>
                </a:solidFill>
                <a:latin typeface="LilyUPC" pitchFamily="34" charset="-34"/>
                <a:cs typeface="LilyUPC" pitchFamily="34" charset="-34"/>
              </a:rPr>
              <a:t>ความเสี่ยง </a:t>
            </a:r>
            <a:r>
              <a:rPr lang="en-US" altLang="ko-KR" sz="2800" dirty="0" smtClean="0">
                <a:solidFill>
                  <a:schemeClr val="accent6">
                    <a:lumMod val="50000"/>
                  </a:schemeClr>
                </a:solidFill>
                <a:latin typeface="LilyUPC" pitchFamily="34" charset="-34"/>
                <a:cs typeface="LilyUPC" pitchFamily="34" charset="-34"/>
              </a:rPr>
              <a:t>:</a:t>
            </a:r>
            <a:endParaRPr lang="ko-KR" altLang="en-US" sz="2800" dirty="0">
              <a:solidFill>
                <a:schemeClr val="accent6">
                  <a:lumMod val="50000"/>
                </a:schemeClr>
              </a:solidFill>
              <a:latin typeface="LilyUPC" pitchFamily="34" charset="-34"/>
              <a:cs typeface="LilyUPC" pitchFamily="34" charset="-34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6849" y="1040307"/>
            <a:ext cx="1068967" cy="1603451"/>
          </a:xfrm>
          <a:prstGeom prst="rect">
            <a:avLst/>
          </a:prstGeom>
        </p:spPr>
      </p:pic>
      <p:sp>
        <p:nvSpPr>
          <p:cNvPr id="25" name="Rectangle 24"/>
          <p:cNvSpPr/>
          <p:nvPr/>
        </p:nvSpPr>
        <p:spPr>
          <a:xfrm>
            <a:off x="5237676" y="1883821"/>
            <a:ext cx="3294764" cy="615921"/>
          </a:xfrm>
          <a:prstGeom prst="rect">
            <a:avLst/>
          </a:prstGeom>
          <a:noFill/>
          <a:ln w="127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>
                  <a:lumMod val="75000"/>
                  <a:lumOff val="25000"/>
                </a:schemeClr>
              </a:solidFill>
              <a:latin typeface="LilyUPC" pitchFamily="34" charset="-34"/>
              <a:cs typeface="LilyUPC" pitchFamily="34" charset="-34"/>
            </a:endParaRPr>
          </a:p>
        </p:txBody>
      </p:sp>
      <p:sp>
        <p:nvSpPr>
          <p:cNvPr id="26" name="TextBox 12"/>
          <p:cNvSpPr txBox="1"/>
          <p:nvPr/>
        </p:nvSpPr>
        <p:spPr bwMode="auto">
          <a:xfrm>
            <a:off x="4067944" y="1884889"/>
            <a:ext cx="3096344" cy="523220"/>
          </a:xfrm>
          <a:prstGeom prst="rect">
            <a:avLst/>
          </a:prstGeom>
          <a:noFill/>
          <a:effectLst/>
        </p:spPr>
        <p:txBody>
          <a:bodyPr wrap="squar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th-TH" altLang="ko-KR" sz="2800" dirty="0" smtClean="0">
                <a:solidFill>
                  <a:schemeClr val="accent6">
                    <a:lumMod val="50000"/>
                  </a:schemeClr>
                </a:solidFill>
                <a:latin typeface="LilyUPC" pitchFamily="34" charset="-34"/>
                <a:cs typeface="LilyUPC" pitchFamily="34" charset="-34"/>
              </a:rPr>
              <a:t>                กิจกรรมควบคุม </a:t>
            </a:r>
            <a:r>
              <a:rPr lang="en-US" altLang="ko-KR" sz="2800" dirty="0" smtClean="0">
                <a:solidFill>
                  <a:schemeClr val="accent6">
                    <a:lumMod val="50000"/>
                  </a:schemeClr>
                </a:solidFill>
                <a:latin typeface="LilyUPC" pitchFamily="34" charset="-34"/>
                <a:cs typeface="LilyUPC" pitchFamily="34" charset="-34"/>
              </a:rPr>
              <a:t>:  </a:t>
            </a:r>
            <a:endParaRPr lang="ko-KR" altLang="en-US" sz="2800" dirty="0">
              <a:solidFill>
                <a:schemeClr val="accent6">
                  <a:lumMod val="50000"/>
                </a:schemeClr>
              </a:solidFill>
              <a:latin typeface="LilyUPC" pitchFamily="34" charset="-34"/>
              <a:cs typeface="LilyUPC" pitchFamily="34" charset="-34"/>
            </a:endParaRPr>
          </a:p>
        </p:txBody>
      </p:sp>
      <p:pic>
        <p:nvPicPr>
          <p:cNvPr id="27" name="Picture 2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3350" y="1400347"/>
            <a:ext cx="1068967" cy="1603451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3808907" y="3003798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th-TH" dirty="0">
                <a:latin typeface="LilyUPC" pitchFamily="34" charset="-34"/>
                <a:cs typeface="LilyUPC" pitchFamily="34" charset="-34"/>
              </a:rPr>
              <a:t>(3) นำภาพถ่ายทางอากาศหรือภาพถ่ายดาวเทียมที่ </a:t>
            </a:r>
            <a:r>
              <a:rPr lang="en-US" dirty="0">
                <a:latin typeface="LilyUPC" pitchFamily="34" charset="-34"/>
                <a:cs typeface="LilyUPC" pitchFamily="34" charset="-34"/>
              </a:rPr>
              <a:t>Mosaic </a:t>
            </a:r>
            <a:r>
              <a:rPr lang="th-TH" dirty="0">
                <a:latin typeface="LilyUPC" pitchFamily="34" charset="-34"/>
                <a:cs typeface="LilyUPC" pitchFamily="34" charset="-34"/>
              </a:rPr>
              <a:t>โดยใช้โปรแกรม </a:t>
            </a:r>
            <a:r>
              <a:rPr lang="th-TH" dirty="0" smtClean="0">
                <a:latin typeface="LilyUPC" pitchFamily="34" charset="-34"/>
                <a:cs typeface="LilyUPC" pitchFamily="34" charset="-34"/>
              </a:rPr>
              <a:t>    </a:t>
            </a:r>
            <a:r>
              <a:rPr lang="en-US" dirty="0" smtClean="0">
                <a:latin typeface="LilyUPC" pitchFamily="34" charset="-34"/>
                <a:cs typeface="LilyUPC" pitchFamily="34" charset="-34"/>
              </a:rPr>
              <a:t>ERDAS </a:t>
            </a:r>
            <a:r>
              <a:rPr lang="en-US" dirty="0">
                <a:latin typeface="LilyUPC" pitchFamily="34" charset="-34"/>
                <a:cs typeface="LilyUPC" pitchFamily="34" charset="-34"/>
              </a:rPr>
              <a:t>IMAGINE</a:t>
            </a:r>
            <a:r>
              <a:rPr lang="th-TH" dirty="0">
                <a:latin typeface="LilyUPC" pitchFamily="34" charset="-34"/>
                <a:cs typeface="LilyUPC" pitchFamily="34" charset="-34"/>
              </a:rPr>
              <a:t> มาตัดระวางตามดัชนีภาพถ่าย เพื่อจัดเก็บข้อมูลใน</a:t>
            </a:r>
            <a:r>
              <a:rPr lang="th-TH" dirty="0" smtClean="0">
                <a:latin typeface="LilyUPC" pitchFamily="34" charset="-34"/>
                <a:cs typeface="LilyUPC" pitchFamily="34" charset="-34"/>
              </a:rPr>
              <a:t>ระบบ   ระวาง</a:t>
            </a:r>
            <a:r>
              <a:rPr lang="th-TH" dirty="0">
                <a:latin typeface="LilyUPC" pitchFamily="34" charset="-34"/>
                <a:cs typeface="LilyUPC" pitchFamily="34" charset="-34"/>
              </a:rPr>
              <a:t>แผนที่ (20 คะแนน)</a:t>
            </a:r>
            <a:endParaRPr lang="en-GB" dirty="0">
              <a:latin typeface="LilyUPC" pitchFamily="34" charset="-34"/>
              <a:cs typeface="LilyUPC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795677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49642" y="73494"/>
            <a:ext cx="2466174" cy="615921"/>
          </a:xfrm>
          <a:prstGeom prst="rect">
            <a:avLst/>
          </a:prstGeom>
          <a:noFill/>
          <a:ln w="127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7" name="TextBox 12"/>
          <p:cNvSpPr txBox="1"/>
          <p:nvPr/>
        </p:nvSpPr>
        <p:spPr bwMode="auto">
          <a:xfrm>
            <a:off x="268849" y="-20538"/>
            <a:ext cx="3151023" cy="707886"/>
          </a:xfrm>
          <a:prstGeom prst="rect">
            <a:avLst/>
          </a:prstGeom>
          <a:noFill/>
          <a:effectLst/>
        </p:spPr>
        <p:txBody>
          <a:bodyPr wrap="squar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th-TH" altLang="ko-KR" sz="4000" dirty="0" smtClean="0">
                <a:solidFill>
                  <a:schemeClr val="accent6">
                    <a:lumMod val="50000"/>
                  </a:schemeClr>
                </a:solidFill>
                <a:latin typeface="LilyUPC" pitchFamily="34" charset="-34"/>
                <a:cs typeface="LilyUPC" pitchFamily="34" charset="-34"/>
              </a:rPr>
              <a:t>     สำนักกฎหมาย</a:t>
            </a:r>
            <a:endParaRPr lang="ko-KR" altLang="en-US" sz="4000" dirty="0">
              <a:solidFill>
                <a:schemeClr val="accent6">
                  <a:lumMod val="50000"/>
                </a:schemeClr>
              </a:solidFill>
              <a:latin typeface="LilyUPC" pitchFamily="34" charset="-34"/>
              <a:cs typeface="LilyUPC" pitchFamily="34" charset="-34"/>
            </a:endParaRPr>
          </a:p>
        </p:txBody>
      </p:sp>
      <p:sp>
        <p:nvSpPr>
          <p:cNvPr id="5" name="Oval 4"/>
          <p:cNvSpPr/>
          <p:nvPr/>
        </p:nvSpPr>
        <p:spPr>
          <a:xfrm>
            <a:off x="107464" y="39276"/>
            <a:ext cx="684357" cy="684357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accent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TextBox 5"/>
          <p:cNvSpPr txBox="1"/>
          <p:nvPr/>
        </p:nvSpPr>
        <p:spPr>
          <a:xfrm>
            <a:off x="235342" y="129370"/>
            <a:ext cx="428602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th-TH" altLang="ko-KR" sz="2800" b="1" dirty="0" smtClean="0">
                <a:solidFill>
                  <a:schemeClr val="accent1"/>
                </a:solidFill>
                <a:cs typeface="Arial" pitchFamily="34" charset="0"/>
              </a:rPr>
              <a:t>4</a:t>
            </a:r>
            <a:endParaRPr lang="ko-KR" altLang="en-US" sz="2800" b="1" dirty="0">
              <a:solidFill>
                <a:schemeClr val="accent1"/>
              </a:solidFill>
              <a:cs typeface="Arial" pitchFamily="34" charset="0"/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3322891" y="803701"/>
            <a:ext cx="5821109" cy="615921"/>
          </a:xfrm>
          <a:prstGeom prst="rect">
            <a:avLst/>
          </a:prstGeom>
          <a:noFill/>
          <a:ln w="127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>
                  <a:lumMod val="75000"/>
                  <a:lumOff val="25000"/>
                </a:schemeClr>
              </a:solidFill>
              <a:latin typeface="LilyUPC" pitchFamily="34" charset="-34"/>
              <a:cs typeface="LilyUPC" pitchFamily="34" charset="-34"/>
            </a:endParaRPr>
          </a:p>
        </p:txBody>
      </p:sp>
      <p:sp>
        <p:nvSpPr>
          <p:cNvPr id="33" name="TextBox 12"/>
          <p:cNvSpPr txBox="1"/>
          <p:nvPr/>
        </p:nvSpPr>
        <p:spPr bwMode="auto">
          <a:xfrm>
            <a:off x="3322891" y="824394"/>
            <a:ext cx="6217661" cy="523220"/>
          </a:xfrm>
          <a:prstGeom prst="rect">
            <a:avLst/>
          </a:prstGeom>
          <a:noFill/>
          <a:effectLst/>
        </p:spPr>
        <p:txBody>
          <a:bodyPr wrap="squar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th-TH" altLang="ko-KR" sz="2800" dirty="0" smtClean="0">
                <a:solidFill>
                  <a:schemeClr val="accent6">
                    <a:lumMod val="50000"/>
                  </a:schemeClr>
                </a:solidFill>
                <a:latin typeface="LilyUPC" pitchFamily="34" charset="-34"/>
                <a:cs typeface="LilyUPC" pitchFamily="34" charset="-34"/>
              </a:rPr>
              <a:t>กิจกรรมที่เลือก </a:t>
            </a:r>
            <a:r>
              <a:rPr lang="en-US" altLang="ko-KR" sz="2800" dirty="0" smtClean="0">
                <a:solidFill>
                  <a:schemeClr val="accent6">
                    <a:lumMod val="50000"/>
                  </a:schemeClr>
                </a:solidFill>
                <a:latin typeface="LilyUPC" pitchFamily="34" charset="-34"/>
                <a:cs typeface="LilyUPC" pitchFamily="34" charset="-34"/>
              </a:rPr>
              <a:t>:</a:t>
            </a:r>
            <a:endParaRPr lang="ko-KR" altLang="en-US" sz="2800" dirty="0">
              <a:solidFill>
                <a:schemeClr val="accent6">
                  <a:lumMod val="50000"/>
                </a:schemeClr>
              </a:solidFill>
              <a:latin typeface="LilyUPC" pitchFamily="34" charset="-34"/>
              <a:cs typeface="LilyUPC" pitchFamily="34" charset="-34"/>
            </a:endParaRPr>
          </a:p>
        </p:txBody>
      </p:sp>
      <p:pic>
        <p:nvPicPr>
          <p:cNvPr id="19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2702135"/>
            <a:ext cx="3396973" cy="21875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1" name="Rectangle 20"/>
          <p:cNvSpPr/>
          <p:nvPr/>
        </p:nvSpPr>
        <p:spPr>
          <a:xfrm>
            <a:off x="251520" y="1586456"/>
            <a:ext cx="2880340" cy="615921"/>
          </a:xfrm>
          <a:prstGeom prst="rect">
            <a:avLst/>
          </a:prstGeom>
          <a:noFill/>
          <a:ln w="127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>
                  <a:lumMod val="75000"/>
                  <a:lumOff val="25000"/>
                </a:schemeClr>
              </a:solidFill>
              <a:latin typeface="LilyUPC" pitchFamily="34" charset="-34"/>
              <a:cs typeface="LilyUPC" pitchFamily="34" charset="-34"/>
            </a:endParaRPr>
          </a:p>
        </p:txBody>
      </p:sp>
      <p:sp>
        <p:nvSpPr>
          <p:cNvPr id="22" name="TextBox 12"/>
          <p:cNvSpPr txBox="1"/>
          <p:nvPr/>
        </p:nvSpPr>
        <p:spPr bwMode="auto">
          <a:xfrm>
            <a:off x="521918" y="1623473"/>
            <a:ext cx="2825946" cy="523220"/>
          </a:xfrm>
          <a:prstGeom prst="rect">
            <a:avLst/>
          </a:prstGeom>
          <a:noFill/>
          <a:effectLst/>
        </p:spPr>
        <p:txBody>
          <a:bodyPr wrap="squar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th-TH" altLang="ko-KR" sz="2800" dirty="0" smtClean="0">
                <a:solidFill>
                  <a:schemeClr val="accent6">
                    <a:lumMod val="50000"/>
                  </a:schemeClr>
                </a:solidFill>
                <a:latin typeface="LilyUPC" pitchFamily="34" charset="-34"/>
                <a:cs typeface="LilyUPC" pitchFamily="34" charset="-34"/>
              </a:rPr>
              <a:t>ความเสี่ยง </a:t>
            </a:r>
            <a:r>
              <a:rPr lang="en-US" altLang="ko-KR" sz="2800" dirty="0" smtClean="0">
                <a:solidFill>
                  <a:schemeClr val="accent6">
                    <a:lumMod val="50000"/>
                  </a:schemeClr>
                </a:solidFill>
                <a:latin typeface="LilyUPC" pitchFamily="34" charset="-34"/>
                <a:cs typeface="LilyUPC" pitchFamily="34" charset="-34"/>
              </a:rPr>
              <a:t>:</a:t>
            </a:r>
            <a:endParaRPr lang="ko-KR" altLang="en-US" sz="2800" dirty="0">
              <a:solidFill>
                <a:schemeClr val="accent6">
                  <a:lumMod val="50000"/>
                </a:schemeClr>
              </a:solidFill>
              <a:latin typeface="LilyUPC" pitchFamily="34" charset="-34"/>
              <a:cs typeface="LilyUPC" pitchFamily="34" charset="-34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6849" y="1040307"/>
            <a:ext cx="1068967" cy="1603451"/>
          </a:xfrm>
          <a:prstGeom prst="rect">
            <a:avLst/>
          </a:prstGeom>
        </p:spPr>
      </p:pic>
      <p:sp>
        <p:nvSpPr>
          <p:cNvPr id="25" name="Rectangle 24"/>
          <p:cNvSpPr/>
          <p:nvPr/>
        </p:nvSpPr>
        <p:spPr>
          <a:xfrm>
            <a:off x="5237676" y="1883821"/>
            <a:ext cx="3294764" cy="615921"/>
          </a:xfrm>
          <a:prstGeom prst="rect">
            <a:avLst/>
          </a:prstGeom>
          <a:noFill/>
          <a:ln w="127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>
                  <a:lumMod val="75000"/>
                  <a:lumOff val="25000"/>
                </a:schemeClr>
              </a:solidFill>
              <a:latin typeface="LilyUPC" pitchFamily="34" charset="-34"/>
              <a:cs typeface="LilyUPC" pitchFamily="34" charset="-34"/>
            </a:endParaRPr>
          </a:p>
        </p:txBody>
      </p:sp>
      <p:sp>
        <p:nvSpPr>
          <p:cNvPr id="26" name="TextBox 12"/>
          <p:cNvSpPr txBox="1"/>
          <p:nvPr/>
        </p:nvSpPr>
        <p:spPr bwMode="auto">
          <a:xfrm>
            <a:off x="4067944" y="1884889"/>
            <a:ext cx="3096344" cy="523220"/>
          </a:xfrm>
          <a:prstGeom prst="rect">
            <a:avLst/>
          </a:prstGeom>
          <a:noFill/>
          <a:effectLst/>
        </p:spPr>
        <p:txBody>
          <a:bodyPr wrap="squar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th-TH" altLang="ko-KR" sz="2800" dirty="0" smtClean="0">
                <a:solidFill>
                  <a:schemeClr val="accent6">
                    <a:lumMod val="50000"/>
                  </a:schemeClr>
                </a:solidFill>
                <a:latin typeface="LilyUPC" pitchFamily="34" charset="-34"/>
                <a:cs typeface="LilyUPC" pitchFamily="34" charset="-34"/>
              </a:rPr>
              <a:t>                กิจกรรมควบคุม </a:t>
            </a:r>
            <a:r>
              <a:rPr lang="en-US" altLang="ko-KR" sz="2800" dirty="0" smtClean="0">
                <a:solidFill>
                  <a:schemeClr val="accent6">
                    <a:lumMod val="50000"/>
                  </a:schemeClr>
                </a:solidFill>
                <a:latin typeface="LilyUPC" pitchFamily="34" charset="-34"/>
                <a:cs typeface="LilyUPC" pitchFamily="34" charset="-34"/>
              </a:rPr>
              <a:t>:  </a:t>
            </a:r>
            <a:endParaRPr lang="ko-KR" altLang="en-US" sz="2800" dirty="0">
              <a:solidFill>
                <a:schemeClr val="accent6">
                  <a:lumMod val="50000"/>
                </a:schemeClr>
              </a:solidFill>
              <a:latin typeface="LilyUPC" pitchFamily="34" charset="-34"/>
              <a:cs typeface="LilyUPC" pitchFamily="34" charset="-34"/>
            </a:endParaRPr>
          </a:p>
        </p:txBody>
      </p:sp>
      <p:pic>
        <p:nvPicPr>
          <p:cNvPr id="27" name="Picture 2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3350" y="1400347"/>
            <a:ext cx="1068967" cy="16034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6643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49642" y="73494"/>
            <a:ext cx="3359265" cy="615921"/>
          </a:xfrm>
          <a:prstGeom prst="rect">
            <a:avLst/>
          </a:prstGeom>
          <a:noFill/>
          <a:ln w="127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7" name="TextBox 12"/>
          <p:cNvSpPr txBox="1"/>
          <p:nvPr/>
        </p:nvSpPr>
        <p:spPr bwMode="auto">
          <a:xfrm>
            <a:off x="201574" y="-20538"/>
            <a:ext cx="3938378" cy="707886"/>
          </a:xfrm>
          <a:prstGeom prst="rect">
            <a:avLst/>
          </a:prstGeom>
          <a:noFill/>
          <a:effectLst/>
        </p:spPr>
        <p:txBody>
          <a:bodyPr wrap="squar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th-TH" altLang="ko-KR" sz="4000" dirty="0" smtClean="0">
                <a:solidFill>
                  <a:schemeClr val="accent6">
                    <a:lumMod val="50000"/>
                  </a:schemeClr>
                </a:solidFill>
                <a:latin typeface="LilyUPC" pitchFamily="34" charset="-34"/>
                <a:cs typeface="LilyUPC" pitchFamily="34" charset="-34"/>
              </a:rPr>
              <a:t>     สำนักจัดการปฏิรูปที่ดิน</a:t>
            </a:r>
            <a:endParaRPr lang="ko-KR" altLang="en-US" sz="4000" dirty="0">
              <a:solidFill>
                <a:schemeClr val="accent6">
                  <a:lumMod val="50000"/>
                </a:schemeClr>
              </a:solidFill>
              <a:latin typeface="LilyUPC" pitchFamily="34" charset="-34"/>
              <a:cs typeface="LilyUPC" pitchFamily="34" charset="-34"/>
            </a:endParaRPr>
          </a:p>
        </p:txBody>
      </p:sp>
      <p:sp>
        <p:nvSpPr>
          <p:cNvPr id="5" name="Oval 4"/>
          <p:cNvSpPr/>
          <p:nvPr/>
        </p:nvSpPr>
        <p:spPr>
          <a:xfrm>
            <a:off x="107464" y="39276"/>
            <a:ext cx="684357" cy="684357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accent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TextBox 5"/>
          <p:cNvSpPr txBox="1"/>
          <p:nvPr/>
        </p:nvSpPr>
        <p:spPr>
          <a:xfrm>
            <a:off x="235342" y="129370"/>
            <a:ext cx="428602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th-TH" altLang="ko-KR" sz="2800" b="1" dirty="0" smtClean="0">
                <a:solidFill>
                  <a:schemeClr val="accent1"/>
                </a:solidFill>
                <a:cs typeface="Arial" pitchFamily="34" charset="0"/>
              </a:rPr>
              <a:t>5</a:t>
            </a:r>
            <a:endParaRPr lang="ko-KR" altLang="en-US" sz="2800" b="1" dirty="0">
              <a:solidFill>
                <a:schemeClr val="accent1"/>
              </a:solidFill>
              <a:cs typeface="Arial" pitchFamily="34" charset="0"/>
            </a:endParaRPr>
          </a:p>
        </p:txBody>
      </p:sp>
      <p:sp>
        <p:nvSpPr>
          <p:cNvPr id="33" name="TextBox 12"/>
          <p:cNvSpPr txBox="1"/>
          <p:nvPr/>
        </p:nvSpPr>
        <p:spPr bwMode="auto">
          <a:xfrm>
            <a:off x="-54415" y="627534"/>
            <a:ext cx="9090911" cy="954107"/>
          </a:xfrm>
          <a:prstGeom prst="rect">
            <a:avLst/>
          </a:prstGeom>
          <a:noFill/>
          <a:effectLst/>
        </p:spPr>
        <p:txBody>
          <a:bodyPr wrap="squar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defRPr/>
            </a:pPr>
            <a:r>
              <a:rPr lang="th-TH" altLang="ko-KR" sz="2800" dirty="0" smtClean="0">
                <a:solidFill>
                  <a:schemeClr val="accent6">
                    <a:lumMod val="50000"/>
                  </a:schemeClr>
                </a:solidFill>
                <a:latin typeface="LilyUPC" pitchFamily="34" charset="-34"/>
                <a:cs typeface="LilyUPC" pitchFamily="34" charset="-34"/>
              </a:rPr>
              <a:t>กิจกรรมที่เลือก </a:t>
            </a:r>
            <a:r>
              <a:rPr lang="en-US" altLang="ko-KR" sz="2800" dirty="0" smtClean="0">
                <a:solidFill>
                  <a:schemeClr val="accent6">
                    <a:lumMod val="50000"/>
                  </a:schemeClr>
                </a:solidFill>
                <a:latin typeface="LilyUPC" pitchFamily="34" charset="-34"/>
                <a:cs typeface="LilyUPC" pitchFamily="34" charset="-34"/>
              </a:rPr>
              <a:t>:</a:t>
            </a:r>
            <a:r>
              <a:rPr lang="th-TH" altLang="ko-KR" sz="2800" dirty="0">
                <a:solidFill>
                  <a:schemeClr val="accent6">
                    <a:lumMod val="50000"/>
                  </a:schemeClr>
                </a:solidFill>
                <a:latin typeface="LilyUPC" pitchFamily="34" charset="-34"/>
                <a:cs typeface="LilyUPC" pitchFamily="34" charset="-34"/>
              </a:rPr>
              <a:t> ควบคุมโครงการจัดที่ดินทำกินให้ชุมชนตามนโยบายรัฐบาลในพื้นที่ ม. 44 </a:t>
            </a:r>
            <a:endParaRPr lang="th-TH" altLang="ko-KR" sz="2800" dirty="0" smtClean="0">
              <a:solidFill>
                <a:schemeClr val="accent6">
                  <a:lumMod val="50000"/>
                </a:schemeClr>
              </a:solidFill>
              <a:latin typeface="LilyUPC" pitchFamily="34" charset="-34"/>
              <a:cs typeface="LilyUPC" pitchFamily="34" charset="-34"/>
            </a:endParaRPr>
          </a:p>
          <a:p>
            <a:pPr algn="r">
              <a:defRPr/>
            </a:pPr>
            <a:r>
              <a:rPr lang="th-TH" altLang="ko-KR" sz="2800" dirty="0" smtClean="0">
                <a:solidFill>
                  <a:schemeClr val="accent6">
                    <a:lumMod val="50000"/>
                  </a:schemeClr>
                </a:solidFill>
                <a:latin typeface="LilyUPC" pitchFamily="34" charset="-34"/>
                <a:cs typeface="LilyUPC" pitchFamily="34" charset="-34"/>
              </a:rPr>
              <a:t>ขั้นตอน</a:t>
            </a:r>
            <a:r>
              <a:rPr lang="th-TH" altLang="ko-KR" sz="2800" dirty="0">
                <a:solidFill>
                  <a:schemeClr val="accent6">
                    <a:lumMod val="50000"/>
                  </a:schemeClr>
                </a:solidFill>
                <a:latin typeface="LilyUPC" pitchFamily="34" charset="-34"/>
                <a:cs typeface="LilyUPC" pitchFamily="34" charset="-34"/>
              </a:rPr>
              <a:t>การส่งเสริมและพัฒนาอาชีพ</a:t>
            </a:r>
            <a:endParaRPr lang="ko-KR" altLang="en-US" sz="2800" dirty="0">
              <a:solidFill>
                <a:schemeClr val="accent6">
                  <a:lumMod val="50000"/>
                </a:schemeClr>
              </a:solidFill>
              <a:latin typeface="LilyUPC" pitchFamily="34" charset="-34"/>
              <a:cs typeface="LilyUPC" pitchFamily="34" charset="-34"/>
            </a:endParaRPr>
          </a:p>
        </p:txBody>
      </p:sp>
      <p:pic>
        <p:nvPicPr>
          <p:cNvPr id="19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2702135"/>
            <a:ext cx="3396973" cy="21875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Oval 1"/>
          <p:cNvSpPr/>
          <p:nvPr/>
        </p:nvSpPr>
        <p:spPr>
          <a:xfrm>
            <a:off x="3347864" y="3252729"/>
            <a:ext cx="467488" cy="360040"/>
          </a:xfrm>
          <a:prstGeom prst="ellipse">
            <a:avLst/>
          </a:prstGeom>
          <a:noFill/>
          <a:ln w="952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/>
          <p:cNvSpPr/>
          <p:nvPr/>
        </p:nvSpPr>
        <p:spPr>
          <a:xfrm>
            <a:off x="251520" y="1586456"/>
            <a:ext cx="2880340" cy="615921"/>
          </a:xfrm>
          <a:prstGeom prst="rect">
            <a:avLst/>
          </a:prstGeom>
          <a:noFill/>
          <a:ln w="127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>
                  <a:lumMod val="75000"/>
                  <a:lumOff val="25000"/>
                </a:schemeClr>
              </a:solidFill>
              <a:latin typeface="LilyUPC" pitchFamily="34" charset="-34"/>
              <a:cs typeface="LilyUPC" pitchFamily="34" charset="-34"/>
            </a:endParaRPr>
          </a:p>
        </p:txBody>
      </p:sp>
      <p:sp>
        <p:nvSpPr>
          <p:cNvPr id="22" name="TextBox 12"/>
          <p:cNvSpPr txBox="1"/>
          <p:nvPr/>
        </p:nvSpPr>
        <p:spPr bwMode="auto">
          <a:xfrm>
            <a:off x="521918" y="1623473"/>
            <a:ext cx="2825946" cy="523220"/>
          </a:xfrm>
          <a:prstGeom prst="rect">
            <a:avLst/>
          </a:prstGeom>
          <a:noFill/>
          <a:effectLst/>
        </p:spPr>
        <p:txBody>
          <a:bodyPr wrap="squar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th-TH" altLang="ko-KR" sz="2800" dirty="0" smtClean="0">
                <a:solidFill>
                  <a:schemeClr val="accent6">
                    <a:lumMod val="50000"/>
                  </a:schemeClr>
                </a:solidFill>
                <a:latin typeface="LilyUPC" pitchFamily="34" charset="-34"/>
                <a:cs typeface="LilyUPC" pitchFamily="34" charset="-34"/>
              </a:rPr>
              <a:t>ความเสี่ยง </a:t>
            </a:r>
            <a:r>
              <a:rPr lang="en-US" altLang="ko-KR" sz="2800" dirty="0" smtClean="0">
                <a:solidFill>
                  <a:schemeClr val="accent6">
                    <a:lumMod val="50000"/>
                  </a:schemeClr>
                </a:solidFill>
                <a:latin typeface="LilyUPC" pitchFamily="34" charset="-34"/>
                <a:cs typeface="LilyUPC" pitchFamily="34" charset="-34"/>
              </a:rPr>
              <a:t>:</a:t>
            </a:r>
            <a:endParaRPr lang="ko-KR" altLang="en-US" sz="2800" dirty="0">
              <a:solidFill>
                <a:schemeClr val="accent6">
                  <a:lumMod val="50000"/>
                </a:schemeClr>
              </a:solidFill>
              <a:latin typeface="LilyUPC" pitchFamily="34" charset="-34"/>
              <a:cs typeface="LilyUPC" pitchFamily="34" charset="-34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6850" y="1419622"/>
            <a:ext cx="816090" cy="1224136"/>
          </a:xfrm>
          <a:prstGeom prst="rect">
            <a:avLst/>
          </a:prstGeom>
        </p:spPr>
      </p:pic>
      <p:sp>
        <p:nvSpPr>
          <p:cNvPr id="25" name="Rectangle 24"/>
          <p:cNvSpPr/>
          <p:nvPr/>
        </p:nvSpPr>
        <p:spPr>
          <a:xfrm>
            <a:off x="5237676" y="1883821"/>
            <a:ext cx="3294764" cy="615921"/>
          </a:xfrm>
          <a:prstGeom prst="rect">
            <a:avLst/>
          </a:prstGeom>
          <a:noFill/>
          <a:ln w="127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>
                  <a:lumMod val="75000"/>
                  <a:lumOff val="25000"/>
                </a:schemeClr>
              </a:solidFill>
              <a:latin typeface="LilyUPC" pitchFamily="34" charset="-34"/>
              <a:cs typeface="LilyUPC" pitchFamily="34" charset="-34"/>
            </a:endParaRPr>
          </a:p>
        </p:txBody>
      </p:sp>
      <p:sp>
        <p:nvSpPr>
          <p:cNvPr id="26" name="TextBox 12"/>
          <p:cNvSpPr txBox="1"/>
          <p:nvPr/>
        </p:nvSpPr>
        <p:spPr bwMode="auto">
          <a:xfrm>
            <a:off x="4067944" y="1884889"/>
            <a:ext cx="3096344" cy="523220"/>
          </a:xfrm>
          <a:prstGeom prst="rect">
            <a:avLst/>
          </a:prstGeom>
          <a:noFill/>
          <a:effectLst/>
        </p:spPr>
        <p:txBody>
          <a:bodyPr wrap="squar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th-TH" altLang="ko-KR" sz="2800" dirty="0" smtClean="0">
                <a:solidFill>
                  <a:schemeClr val="accent6">
                    <a:lumMod val="50000"/>
                  </a:schemeClr>
                </a:solidFill>
                <a:latin typeface="LilyUPC" pitchFamily="34" charset="-34"/>
                <a:cs typeface="LilyUPC" pitchFamily="34" charset="-34"/>
              </a:rPr>
              <a:t>                กิจกรรมควบคุม </a:t>
            </a:r>
            <a:r>
              <a:rPr lang="en-US" altLang="ko-KR" sz="2800" dirty="0" smtClean="0">
                <a:solidFill>
                  <a:schemeClr val="accent6">
                    <a:lumMod val="50000"/>
                  </a:schemeClr>
                </a:solidFill>
                <a:latin typeface="LilyUPC" pitchFamily="34" charset="-34"/>
                <a:cs typeface="LilyUPC" pitchFamily="34" charset="-34"/>
              </a:rPr>
              <a:t>:  </a:t>
            </a:r>
            <a:endParaRPr lang="ko-KR" altLang="en-US" sz="2800" dirty="0">
              <a:solidFill>
                <a:schemeClr val="accent6">
                  <a:lumMod val="50000"/>
                </a:schemeClr>
              </a:solidFill>
              <a:latin typeface="LilyUPC" pitchFamily="34" charset="-34"/>
              <a:cs typeface="LilyUPC" pitchFamily="34" charset="-34"/>
            </a:endParaRPr>
          </a:p>
        </p:txBody>
      </p:sp>
      <p:pic>
        <p:nvPicPr>
          <p:cNvPr id="27" name="Picture 2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4288" y="1596545"/>
            <a:ext cx="864096" cy="1296144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3777524" y="3147814"/>
            <a:ext cx="298671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th-TH" dirty="0">
                <a:latin typeface="LilyUPC" pitchFamily="34" charset="-34"/>
                <a:cs typeface="LilyUPC" pitchFamily="34" charset="-34"/>
              </a:rPr>
              <a:t>(6) ขั้นตอนการส่งเสริมพัฒนาอาชีพ (16 คะแนน)</a:t>
            </a:r>
            <a:endParaRPr lang="en-GB" dirty="0">
              <a:latin typeface="LilyUPC" pitchFamily="34" charset="-34"/>
              <a:cs typeface="LilyUPC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446522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49642" y="73494"/>
            <a:ext cx="4698422" cy="615921"/>
          </a:xfrm>
          <a:prstGeom prst="rect">
            <a:avLst/>
          </a:prstGeom>
          <a:noFill/>
          <a:ln w="127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7" name="TextBox 12"/>
          <p:cNvSpPr txBox="1"/>
          <p:nvPr/>
        </p:nvSpPr>
        <p:spPr bwMode="auto">
          <a:xfrm>
            <a:off x="273582" y="-8344"/>
            <a:ext cx="4946490" cy="707886"/>
          </a:xfrm>
          <a:prstGeom prst="rect">
            <a:avLst/>
          </a:prstGeom>
          <a:noFill/>
          <a:effectLst/>
        </p:spPr>
        <p:txBody>
          <a:bodyPr wrap="squar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th-TH" altLang="ko-KR" sz="4000" dirty="0" smtClean="0">
                <a:solidFill>
                  <a:schemeClr val="accent6">
                    <a:lumMod val="50000"/>
                  </a:schemeClr>
                </a:solidFill>
                <a:latin typeface="LilyUPC" pitchFamily="34" charset="-34"/>
                <a:cs typeface="LilyUPC" pitchFamily="34" charset="-34"/>
              </a:rPr>
              <a:t>     สำนักจัดการแผนที่และสารบบที่ดิน</a:t>
            </a:r>
            <a:endParaRPr lang="ko-KR" altLang="en-US" sz="4000" dirty="0">
              <a:solidFill>
                <a:schemeClr val="accent6">
                  <a:lumMod val="50000"/>
                </a:schemeClr>
              </a:solidFill>
              <a:latin typeface="LilyUPC" pitchFamily="34" charset="-34"/>
              <a:cs typeface="LilyUPC" pitchFamily="34" charset="-34"/>
            </a:endParaRPr>
          </a:p>
        </p:txBody>
      </p:sp>
      <p:sp>
        <p:nvSpPr>
          <p:cNvPr id="5" name="Oval 4"/>
          <p:cNvSpPr/>
          <p:nvPr/>
        </p:nvSpPr>
        <p:spPr>
          <a:xfrm>
            <a:off x="107464" y="39276"/>
            <a:ext cx="684357" cy="684357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accent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TextBox 5"/>
          <p:cNvSpPr txBox="1"/>
          <p:nvPr/>
        </p:nvSpPr>
        <p:spPr>
          <a:xfrm>
            <a:off x="235342" y="129370"/>
            <a:ext cx="428602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th-TH" altLang="ko-KR" sz="2800" b="1" dirty="0" smtClean="0">
                <a:solidFill>
                  <a:schemeClr val="accent1"/>
                </a:solidFill>
                <a:cs typeface="Arial" pitchFamily="34" charset="0"/>
              </a:rPr>
              <a:t>6</a:t>
            </a:r>
            <a:endParaRPr lang="ko-KR" altLang="en-US" sz="2800" b="1" dirty="0">
              <a:solidFill>
                <a:schemeClr val="accent1"/>
              </a:solidFill>
              <a:cs typeface="Arial" pitchFamily="34" charset="0"/>
            </a:endParaRPr>
          </a:p>
        </p:txBody>
      </p:sp>
      <p:pic>
        <p:nvPicPr>
          <p:cNvPr id="19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2702135"/>
            <a:ext cx="3396973" cy="21875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Oval 1"/>
          <p:cNvSpPr/>
          <p:nvPr/>
        </p:nvSpPr>
        <p:spPr>
          <a:xfrm>
            <a:off x="3347864" y="3252729"/>
            <a:ext cx="467488" cy="360040"/>
          </a:xfrm>
          <a:prstGeom prst="ellipse">
            <a:avLst/>
          </a:prstGeom>
          <a:noFill/>
          <a:ln w="952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/>
          <p:cNvSpPr/>
          <p:nvPr/>
        </p:nvSpPr>
        <p:spPr>
          <a:xfrm>
            <a:off x="251520" y="1586456"/>
            <a:ext cx="2880340" cy="615921"/>
          </a:xfrm>
          <a:prstGeom prst="rect">
            <a:avLst/>
          </a:prstGeom>
          <a:noFill/>
          <a:ln w="127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>
                  <a:lumMod val="75000"/>
                  <a:lumOff val="25000"/>
                </a:schemeClr>
              </a:solidFill>
              <a:latin typeface="LilyUPC" pitchFamily="34" charset="-34"/>
              <a:cs typeface="LilyUPC" pitchFamily="34" charset="-34"/>
            </a:endParaRPr>
          </a:p>
        </p:txBody>
      </p:sp>
      <p:sp>
        <p:nvSpPr>
          <p:cNvPr id="22" name="TextBox 12"/>
          <p:cNvSpPr txBox="1"/>
          <p:nvPr/>
        </p:nvSpPr>
        <p:spPr bwMode="auto">
          <a:xfrm>
            <a:off x="521918" y="1623473"/>
            <a:ext cx="2825946" cy="523220"/>
          </a:xfrm>
          <a:prstGeom prst="rect">
            <a:avLst/>
          </a:prstGeom>
          <a:noFill/>
          <a:effectLst/>
        </p:spPr>
        <p:txBody>
          <a:bodyPr wrap="squar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th-TH" altLang="ko-KR" sz="2800" dirty="0" smtClean="0">
                <a:solidFill>
                  <a:schemeClr val="accent6">
                    <a:lumMod val="50000"/>
                  </a:schemeClr>
                </a:solidFill>
                <a:latin typeface="LilyUPC" pitchFamily="34" charset="-34"/>
                <a:cs typeface="LilyUPC" pitchFamily="34" charset="-34"/>
              </a:rPr>
              <a:t>ความเสี่ยง </a:t>
            </a:r>
            <a:r>
              <a:rPr lang="en-US" altLang="ko-KR" sz="2800" dirty="0" smtClean="0">
                <a:solidFill>
                  <a:schemeClr val="accent6">
                    <a:lumMod val="50000"/>
                  </a:schemeClr>
                </a:solidFill>
                <a:latin typeface="LilyUPC" pitchFamily="34" charset="-34"/>
                <a:cs typeface="LilyUPC" pitchFamily="34" charset="-34"/>
              </a:rPr>
              <a:t>:</a:t>
            </a:r>
            <a:endParaRPr lang="ko-KR" altLang="en-US" sz="2800" dirty="0">
              <a:solidFill>
                <a:schemeClr val="accent6">
                  <a:lumMod val="50000"/>
                </a:schemeClr>
              </a:solidFill>
              <a:latin typeface="LilyUPC" pitchFamily="34" charset="-34"/>
              <a:cs typeface="LilyUPC" pitchFamily="34" charset="-34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6850" y="1419622"/>
            <a:ext cx="816090" cy="1224136"/>
          </a:xfrm>
          <a:prstGeom prst="rect">
            <a:avLst/>
          </a:prstGeom>
        </p:spPr>
      </p:pic>
      <p:sp>
        <p:nvSpPr>
          <p:cNvPr id="25" name="Rectangle 24"/>
          <p:cNvSpPr/>
          <p:nvPr/>
        </p:nvSpPr>
        <p:spPr>
          <a:xfrm>
            <a:off x="5237676" y="1883821"/>
            <a:ext cx="3294764" cy="615921"/>
          </a:xfrm>
          <a:prstGeom prst="rect">
            <a:avLst/>
          </a:prstGeom>
          <a:noFill/>
          <a:ln w="127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>
                  <a:lumMod val="75000"/>
                  <a:lumOff val="25000"/>
                </a:schemeClr>
              </a:solidFill>
              <a:latin typeface="LilyUPC" pitchFamily="34" charset="-34"/>
              <a:cs typeface="LilyUPC" pitchFamily="34" charset="-34"/>
            </a:endParaRPr>
          </a:p>
        </p:txBody>
      </p:sp>
      <p:sp>
        <p:nvSpPr>
          <p:cNvPr id="26" name="TextBox 12"/>
          <p:cNvSpPr txBox="1"/>
          <p:nvPr/>
        </p:nvSpPr>
        <p:spPr bwMode="auto">
          <a:xfrm>
            <a:off x="4067944" y="1884889"/>
            <a:ext cx="3096344" cy="523220"/>
          </a:xfrm>
          <a:prstGeom prst="rect">
            <a:avLst/>
          </a:prstGeom>
          <a:noFill/>
          <a:effectLst/>
        </p:spPr>
        <p:txBody>
          <a:bodyPr wrap="squar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th-TH" altLang="ko-KR" sz="2800" dirty="0" smtClean="0">
                <a:solidFill>
                  <a:schemeClr val="accent6">
                    <a:lumMod val="50000"/>
                  </a:schemeClr>
                </a:solidFill>
                <a:latin typeface="LilyUPC" pitchFamily="34" charset="-34"/>
                <a:cs typeface="LilyUPC" pitchFamily="34" charset="-34"/>
              </a:rPr>
              <a:t>                กิจกรรมควบคุม </a:t>
            </a:r>
            <a:r>
              <a:rPr lang="en-US" altLang="ko-KR" sz="2800" dirty="0" smtClean="0">
                <a:solidFill>
                  <a:schemeClr val="accent6">
                    <a:lumMod val="50000"/>
                  </a:schemeClr>
                </a:solidFill>
                <a:latin typeface="LilyUPC" pitchFamily="34" charset="-34"/>
                <a:cs typeface="LilyUPC" pitchFamily="34" charset="-34"/>
              </a:rPr>
              <a:t>:  </a:t>
            </a:r>
            <a:endParaRPr lang="ko-KR" altLang="en-US" sz="2800" dirty="0">
              <a:solidFill>
                <a:schemeClr val="accent6">
                  <a:lumMod val="50000"/>
                </a:schemeClr>
              </a:solidFill>
              <a:latin typeface="LilyUPC" pitchFamily="34" charset="-34"/>
              <a:cs typeface="LilyUPC" pitchFamily="34" charset="-34"/>
            </a:endParaRPr>
          </a:p>
        </p:txBody>
      </p:sp>
      <p:pic>
        <p:nvPicPr>
          <p:cNvPr id="27" name="Picture 2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4288" y="1596545"/>
            <a:ext cx="864096" cy="1296144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>
          <a:xfrm>
            <a:off x="3581608" y="803701"/>
            <a:ext cx="5562392" cy="615921"/>
          </a:xfrm>
          <a:prstGeom prst="rect">
            <a:avLst/>
          </a:prstGeom>
          <a:noFill/>
          <a:ln w="127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>
                  <a:lumMod val="75000"/>
                  <a:lumOff val="25000"/>
                </a:schemeClr>
              </a:solidFill>
              <a:latin typeface="LilyUPC" pitchFamily="34" charset="-34"/>
              <a:cs typeface="LilyUPC" pitchFamily="34" charset="-34"/>
            </a:endParaRPr>
          </a:p>
        </p:txBody>
      </p:sp>
      <p:sp>
        <p:nvSpPr>
          <p:cNvPr id="17" name="TextBox 12"/>
          <p:cNvSpPr txBox="1"/>
          <p:nvPr/>
        </p:nvSpPr>
        <p:spPr bwMode="auto">
          <a:xfrm>
            <a:off x="3682931" y="843558"/>
            <a:ext cx="6217661" cy="523220"/>
          </a:xfrm>
          <a:prstGeom prst="rect">
            <a:avLst/>
          </a:prstGeom>
          <a:noFill/>
          <a:effectLst/>
        </p:spPr>
        <p:txBody>
          <a:bodyPr wrap="squar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th-TH" altLang="ko-KR" sz="2800" dirty="0" smtClean="0">
                <a:solidFill>
                  <a:schemeClr val="accent6">
                    <a:lumMod val="50000"/>
                  </a:schemeClr>
                </a:solidFill>
                <a:latin typeface="LilyUPC" pitchFamily="34" charset="-34"/>
                <a:cs typeface="LilyUPC" pitchFamily="34" charset="-34"/>
              </a:rPr>
              <a:t>กิจกรรมที่เลือก </a:t>
            </a:r>
            <a:r>
              <a:rPr lang="en-US" altLang="ko-KR" sz="2800" dirty="0" smtClean="0">
                <a:solidFill>
                  <a:schemeClr val="accent6">
                    <a:lumMod val="50000"/>
                  </a:schemeClr>
                </a:solidFill>
                <a:latin typeface="LilyUPC" pitchFamily="34" charset="-34"/>
                <a:cs typeface="LilyUPC" pitchFamily="34" charset="-34"/>
              </a:rPr>
              <a:t>:</a:t>
            </a:r>
            <a:r>
              <a:rPr lang="th-TH" altLang="ko-KR" sz="2800" dirty="0">
                <a:solidFill>
                  <a:schemeClr val="accent6">
                    <a:lumMod val="50000"/>
                  </a:schemeClr>
                </a:solidFill>
                <a:latin typeface="LilyUPC" pitchFamily="34" charset="-34"/>
                <a:cs typeface="LilyUPC" pitchFamily="34" charset="-34"/>
              </a:rPr>
              <a:t> การ</a:t>
            </a:r>
            <a:r>
              <a:rPr lang="th-TH" altLang="ko-KR" sz="2800" dirty="0" smtClean="0">
                <a:solidFill>
                  <a:schemeClr val="accent6">
                    <a:lumMod val="50000"/>
                  </a:schemeClr>
                </a:solidFill>
                <a:latin typeface="LilyUPC" pitchFamily="34" charset="-34"/>
                <a:cs typeface="LilyUPC" pitchFamily="34" charset="-34"/>
              </a:rPr>
              <a:t>ใช้ </a:t>
            </a:r>
            <a:r>
              <a:rPr lang="en-GB" altLang="ko-KR" sz="2800" dirty="0" smtClean="0">
                <a:solidFill>
                  <a:schemeClr val="accent6">
                    <a:lumMod val="50000"/>
                  </a:schemeClr>
                </a:solidFill>
                <a:latin typeface="LilyUPC" pitchFamily="34" charset="-34"/>
                <a:cs typeface="LilyUPC" pitchFamily="34" charset="-34"/>
              </a:rPr>
              <a:t>Drone</a:t>
            </a:r>
            <a:r>
              <a:rPr lang="th-TH" altLang="ko-KR" sz="2800" dirty="0" smtClean="0">
                <a:solidFill>
                  <a:schemeClr val="accent6">
                    <a:lumMod val="50000"/>
                  </a:schemeClr>
                </a:solidFill>
                <a:latin typeface="LilyUPC" pitchFamily="34" charset="-34"/>
                <a:cs typeface="LilyUPC" pitchFamily="34" charset="-34"/>
              </a:rPr>
              <a:t> เพื่อ</a:t>
            </a:r>
            <a:r>
              <a:rPr lang="th-TH" altLang="ko-KR" sz="2800" dirty="0">
                <a:solidFill>
                  <a:schemeClr val="accent6">
                    <a:lumMod val="50000"/>
                  </a:schemeClr>
                </a:solidFill>
                <a:latin typeface="LilyUPC" pitchFamily="34" charset="-34"/>
                <a:cs typeface="LilyUPC" pitchFamily="34" charset="-34"/>
              </a:rPr>
              <a:t>จัดทำแผน</a:t>
            </a:r>
            <a:r>
              <a:rPr lang="th-TH" altLang="ko-KR" sz="2800" dirty="0" smtClean="0">
                <a:solidFill>
                  <a:schemeClr val="accent6">
                    <a:lumMod val="50000"/>
                  </a:schemeClr>
                </a:solidFill>
                <a:latin typeface="LilyUPC" pitchFamily="34" charset="-34"/>
                <a:cs typeface="LilyUPC" pitchFamily="34" charset="-34"/>
              </a:rPr>
              <a:t>ที่ กรณีพิพาทฯ</a:t>
            </a:r>
            <a:endParaRPr lang="ko-KR" altLang="en-US" sz="2800" dirty="0">
              <a:solidFill>
                <a:schemeClr val="accent6">
                  <a:lumMod val="50000"/>
                </a:schemeClr>
              </a:solidFill>
              <a:latin typeface="LilyUPC" pitchFamily="34" charset="-34"/>
              <a:cs typeface="LilyUPC" pitchFamily="34" charset="-34"/>
            </a:endParaRPr>
          </a:p>
        </p:txBody>
      </p:sp>
      <p:sp>
        <p:nvSpPr>
          <p:cNvPr id="18" name="Oval 17"/>
          <p:cNvSpPr/>
          <p:nvPr/>
        </p:nvSpPr>
        <p:spPr>
          <a:xfrm>
            <a:off x="4101359" y="2892689"/>
            <a:ext cx="467488" cy="360040"/>
          </a:xfrm>
          <a:prstGeom prst="ellipse">
            <a:avLst/>
          </a:prstGeom>
          <a:noFill/>
          <a:ln w="952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/>
          <p:cNvSpPr/>
          <p:nvPr/>
        </p:nvSpPr>
        <p:spPr>
          <a:xfrm>
            <a:off x="4536504" y="2643758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th-TH" dirty="0">
                <a:latin typeface="LilyUPC" pitchFamily="34" charset="-34"/>
                <a:cs typeface="LilyUPC" pitchFamily="34" charset="-34"/>
              </a:rPr>
              <a:t>(1) รับเรื่องขอความอนุเคราะห์ให้ วิเคราะห์ อ่าน แปล ตีความภาพถ่ายทางอากาศ เพื่อจัดทำข้อมูลแผนที่ภาพถ่ายทางอากาศ ประกอบการพิจารณาเกี่ยวกับกรณีพิพาทที่ดินในเขตปฏิรูปที่ดิน (25 คะแนน)</a:t>
            </a:r>
            <a:endParaRPr lang="en-GB" dirty="0">
              <a:latin typeface="LilyUPC" pitchFamily="34" charset="-34"/>
              <a:cs typeface="LilyUPC" pitchFamily="34" charset="-34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262307" y="3570570"/>
            <a:ext cx="296587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th-TH" dirty="0">
                <a:solidFill>
                  <a:srgbClr val="002060"/>
                </a:solidFill>
                <a:latin typeface="LilyUPC" pitchFamily="34" charset="-34"/>
                <a:cs typeface="LilyUPC" pitchFamily="34" charset="-34"/>
              </a:rPr>
              <a:t>(5) การบินถ่ายภาพในภูมิประเทศจริง (16 คะแนน)</a:t>
            </a:r>
            <a:endParaRPr lang="en-GB" dirty="0">
              <a:solidFill>
                <a:srgbClr val="002060"/>
              </a:solidFill>
              <a:latin typeface="LilyUPC" pitchFamily="34" charset="-34"/>
              <a:cs typeface="LilyUPC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2651560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2574485" y="1258873"/>
            <a:ext cx="6206604" cy="10475"/>
          </a:xfrm>
          <a:prstGeom prst="line">
            <a:avLst/>
          </a:prstGeom>
          <a:ln w="25400">
            <a:solidFill>
              <a:schemeClr val="tx1">
                <a:lumMod val="75000"/>
                <a:lumOff val="25000"/>
              </a:schemeClr>
            </a:solidFill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Group 4"/>
          <p:cNvGrpSpPr/>
          <p:nvPr/>
        </p:nvGrpSpPr>
        <p:grpSpPr>
          <a:xfrm>
            <a:off x="7596334" y="628847"/>
            <a:ext cx="1224138" cy="1226823"/>
            <a:chOff x="7092280" y="2517710"/>
            <a:chExt cx="971680" cy="971680"/>
          </a:xfrm>
        </p:grpSpPr>
        <p:sp>
          <p:nvSpPr>
            <p:cNvPr id="6" name="Oval 5"/>
            <p:cNvSpPr/>
            <p:nvPr/>
          </p:nvSpPr>
          <p:spPr>
            <a:xfrm>
              <a:off x="7092280" y="2517710"/>
              <a:ext cx="971680" cy="97168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40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7" name="Oval 6"/>
            <p:cNvSpPr/>
            <p:nvPr/>
          </p:nvSpPr>
          <p:spPr>
            <a:xfrm>
              <a:off x="7201684" y="2627114"/>
              <a:ext cx="752872" cy="752872"/>
            </a:xfrm>
            <a:prstGeom prst="ellipse">
              <a:avLst/>
            </a:prstGeom>
            <a:solidFill>
              <a:schemeClr val="accent1">
                <a:alpha val="50000"/>
              </a:schemeClr>
            </a:solidFill>
            <a:ln w="190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2483768" y="1060895"/>
            <a:ext cx="362867" cy="363663"/>
            <a:chOff x="611560" y="2851238"/>
            <a:chExt cx="288032" cy="288032"/>
          </a:xfrm>
        </p:grpSpPr>
        <p:sp>
          <p:nvSpPr>
            <p:cNvPr id="12" name="Oval 11"/>
            <p:cNvSpPr/>
            <p:nvPr/>
          </p:nvSpPr>
          <p:spPr>
            <a:xfrm>
              <a:off x="611560" y="2851238"/>
              <a:ext cx="288032" cy="288032"/>
            </a:xfrm>
            <a:prstGeom prst="ellipse">
              <a:avLst/>
            </a:prstGeom>
            <a:solidFill>
              <a:schemeClr val="accent4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3" name="Oval 12"/>
            <p:cNvSpPr/>
            <p:nvPr/>
          </p:nvSpPr>
          <p:spPr>
            <a:xfrm>
              <a:off x="683568" y="2923246"/>
              <a:ext cx="144016" cy="144016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4553090" y="1087515"/>
            <a:ext cx="362867" cy="363663"/>
            <a:chOff x="611560" y="2851238"/>
            <a:chExt cx="288032" cy="288032"/>
          </a:xfrm>
        </p:grpSpPr>
        <p:sp>
          <p:nvSpPr>
            <p:cNvPr id="15" name="Oval 14"/>
            <p:cNvSpPr/>
            <p:nvPr/>
          </p:nvSpPr>
          <p:spPr>
            <a:xfrm>
              <a:off x="611560" y="2851238"/>
              <a:ext cx="288032" cy="288032"/>
            </a:xfrm>
            <a:prstGeom prst="ellipse">
              <a:avLst/>
            </a:prstGeom>
            <a:solidFill>
              <a:schemeClr val="accent3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6" name="Oval 15"/>
            <p:cNvSpPr/>
            <p:nvPr/>
          </p:nvSpPr>
          <p:spPr>
            <a:xfrm>
              <a:off x="683568" y="2923246"/>
              <a:ext cx="144016" cy="144016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6429801" y="1087516"/>
            <a:ext cx="362867" cy="363663"/>
            <a:chOff x="611560" y="2851238"/>
            <a:chExt cx="288032" cy="288032"/>
          </a:xfrm>
        </p:grpSpPr>
        <p:sp>
          <p:nvSpPr>
            <p:cNvPr id="18" name="Oval 17"/>
            <p:cNvSpPr/>
            <p:nvPr/>
          </p:nvSpPr>
          <p:spPr>
            <a:xfrm>
              <a:off x="611560" y="2851238"/>
              <a:ext cx="288032" cy="288032"/>
            </a:xfrm>
            <a:prstGeom prst="ellipse">
              <a:avLst/>
            </a:prstGeom>
            <a:solidFill>
              <a:schemeClr val="accent2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9" name="Oval 18"/>
            <p:cNvSpPr/>
            <p:nvPr/>
          </p:nvSpPr>
          <p:spPr>
            <a:xfrm>
              <a:off x="683568" y="2923246"/>
              <a:ext cx="144016" cy="144016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sp>
        <p:nvSpPr>
          <p:cNvPr id="20" name="Block Arc 14"/>
          <p:cNvSpPr/>
          <p:nvPr/>
        </p:nvSpPr>
        <p:spPr>
          <a:xfrm rot="16200000">
            <a:off x="7937845" y="988730"/>
            <a:ext cx="541115" cy="540286"/>
          </a:xfrm>
          <a:custGeom>
            <a:avLst/>
            <a:gdLst/>
            <a:ahLst/>
            <a:cxnLst/>
            <a:rect l="l" t="t" r="r" b="b"/>
            <a:pathLst>
              <a:path w="3185463" h="3187558">
                <a:moveTo>
                  <a:pt x="764000" y="2343999"/>
                </a:moveTo>
                <a:cubicBezTo>
                  <a:pt x="566798" y="2256389"/>
                  <a:pt x="385374" y="2134753"/>
                  <a:pt x="230072" y="1981662"/>
                </a:cubicBezTo>
                <a:cubicBezTo>
                  <a:pt x="297001" y="2223876"/>
                  <a:pt x="428049" y="2439341"/>
                  <a:pt x="603989" y="2608945"/>
                </a:cubicBezTo>
                <a:cubicBezTo>
                  <a:pt x="667739" y="2525681"/>
                  <a:pt x="720588" y="2436567"/>
                  <a:pt x="764000" y="2343999"/>
                </a:cubicBezTo>
                <a:close/>
                <a:moveTo>
                  <a:pt x="783530" y="862903"/>
                </a:moveTo>
                <a:cubicBezTo>
                  <a:pt x="737619" y="760936"/>
                  <a:pt x="681240" y="662513"/>
                  <a:pt x="611676" y="571152"/>
                </a:cubicBezTo>
                <a:cubicBezTo>
                  <a:pt x="419218" y="754019"/>
                  <a:pt x="279227" y="991173"/>
                  <a:pt x="215545" y="1258034"/>
                </a:cubicBezTo>
                <a:cubicBezTo>
                  <a:pt x="378729" y="1090139"/>
                  <a:pt x="571934" y="956907"/>
                  <a:pt x="783530" y="862903"/>
                </a:cubicBezTo>
                <a:close/>
                <a:moveTo>
                  <a:pt x="935657" y="1673146"/>
                </a:moveTo>
                <a:lnTo>
                  <a:pt x="227023" y="1673146"/>
                </a:lnTo>
                <a:cubicBezTo>
                  <a:pt x="393068" y="1882941"/>
                  <a:pt x="605618" y="2045968"/>
                  <a:pt x="844267" y="2153109"/>
                </a:cubicBezTo>
                <a:cubicBezTo>
                  <a:pt x="897907" y="1997390"/>
                  <a:pt x="928862" y="1835739"/>
                  <a:pt x="935657" y="1673146"/>
                </a:cubicBezTo>
                <a:close/>
                <a:moveTo>
                  <a:pt x="935928" y="1493146"/>
                </a:moveTo>
                <a:cubicBezTo>
                  <a:pt x="928922" y="1345638"/>
                  <a:pt x="902278" y="1198995"/>
                  <a:pt x="856775" y="1056956"/>
                </a:cubicBezTo>
                <a:cubicBezTo>
                  <a:pt x="636768" y="1156959"/>
                  <a:pt x="439487" y="1304654"/>
                  <a:pt x="281464" y="1493146"/>
                </a:cubicBezTo>
                <a:close/>
                <a:moveTo>
                  <a:pt x="1469785" y="2515107"/>
                </a:moveTo>
                <a:cubicBezTo>
                  <a:pt x="1283000" y="2508124"/>
                  <a:pt x="1100523" y="2472287"/>
                  <a:pt x="927628" y="2411229"/>
                </a:cubicBezTo>
                <a:cubicBezTo>
                  <a:pt x="876831" y="2520843"/>
                  <a:pt x="814172" y="2626182"/>
                  <a:pt x="738220" y="2724387"/>
                </a:cubicBezTo>
                <a:cubicBezTo>
                  <a:pt x="944637" y="2881665"/>
                  <a:pt x="1196120" y="2982471"/>
                  <a:pt x="1469785" y="3005418"/>
                </a:cubicBezTo>
                <a:close/>
                <a:moveTo>
                  <a:pt x="1469785" y="1673146"/>
                </a:moveTo>
                <a:lnTo>
                  <a:pt x="1112275" y="1673146"/>
                </a:lnTo>
                <a:cubicBezTo>
                  <a:pt x="1105327" y="1858153"/>
                  <a:pt x="1070032" y="2042144"/>
                  <a:pt x="1008001" y="2219039"/>
                </a:cubicBezTo>
                <a:cubicBezTo>
                  <a:pt x="1155519" y="2270408"/>
                  <a:pt x="1310845" y="2300826"/>
                  <a:pt x="1469785" y="2307834"/>
                </a:cubicBezTo>
                <a:close/>
                <a:moveTo>
                  <a:pt x="1469785" y="898989"/>
                </a:moveTo>
                <a:cubicBezTo>
                  <a:pt x="1315103" y="907762"/>
                  <a:pt x="1164166" y="938783"/>
                  <a:pt x="1020939" y="990066"/>
                </a:cubicBezTo>
                <a:cubicBezTo>
                  <a:pt x="1074574" y="1153655"/>
                  <a:pt x="1105461" y="1322925"/>
                  <a:pt x="1112368" y="1493146"/>
                </a:cubicBezTo>
                <a:lnTo>
                  <a:pt x="1469785" y="1493146"/>
                </a:lnTo>
                <a:close/>
                <a:moveTo>
                  <a:pt x="1469785" y="182141"/>
                </a:moveTo>
                <a:cubicBezTo>
                  <a:pt x="1199839" y="204777"/>
                  <a:pt x="951477" y="303168"/>
                  <a:pt x="746615" y="456764"/>
                </a:cubicBezTo>
                <a:cubicBezTo>
                  <a:pt x="828296" y="562801"/>
                  <a:pt x="894225" y="677310"/>
                  <a:pt x="947434" y="796072"/>
                </a:cubicBezTo>
                <a:cubicBezTo>
                  <a:pt x="1113886" y="736067"/>
                  <a:pt x="1289644" y="700323"/>
                  <a:pt x="1469785" y="691530"/>
                </a:cubicBezTo>
                <a:close/>
                <a:moveTo>
                  <a:pt x="2150063" y="992171"/>
                </a:moveTo>
                <a:cubicBezTo>
                  <a:pt x="1990712" y="935501"/>
                  <a:pt x="1822242" y="902595"/>
                  <a:pt x="1649785" y="897224"/>
                </a:cubicBezTo>
                <a:lnTo>
                  <a:pt x="1649785" y="1493146"/>
                </a:lnTo>
                <a:lnTo>
                  <a:pt x="2063712" y="1493146"/>
                </a:lnTo>
                <a:cubicBezTo>
                  <a:pt x="2069089" y="1323887"/>
                  <a:pt x="2098366" y="1155330"/>
                  <a:pt x="2150063" y="992171"/>
                </a:cubicBezTo>
                <a:close/>
                <a:moveTo>
                  <a:pt x="2168848" y="2199110"/>
                </a:moveTo>
                <a:cubicBezTo>
                  <a:pt x="2108555" y="2028681"/>
                  <a:pt x="2073581" y="1851532"/>
                  <a:pt x="2065295" y="1673146"/>
                </a:cubicBezTo>
                <a:lnTo>
                  <a:pt x="1649785" y="1673146"/>
                </a:lnTo>
                <a:lnTo>
                  <a:pt x="1649785" y="2307299"/>
                </a:lnTo>
                <a:cubicBezTo>
                  <a:pt x="1829404" y="2299517"/>
                  <a:pt x="2004315" y="2261965"/>
                  <a:pt x="2168848" y="2199110"/>
                </a:cubicBezTo>
                <a:close/>
                <a:moveTo>
                  <a:pt x="2422394" y="446879"/>
                </a:moveTo>
                <a:cubicBezTo>
                  <a:pt x="2204309" y="287209"/>
                  <a:pt x="1938140" y="189883"/>
                  <a:pt x="1649785" y="178919"/>
                </a:cubicBezTo>
                <a:lnTo>
                  <a:pt x="1649785" y="689876"/>
                </a:lnTo>
                <a:cubicBezTo>
                  <a:pt x="1846998" y="695154"/>
                  <a:pt x="2039668" y="732502"/>
                  <a:pt x="2221721" y="797410"/>
                </a:cubicBezTo>
                <a:cubicBezTo>
                  <a:pt x="2275056" y="675360"/>
                  <a:pt x="2341760" y="557662"/>
                  <a:pt x="2422394" y="446879"/>
                </a:cubicBezTo>
                <a:close/>
                <a:moveTo>
                  <a:pt x="2447278" y="2722123"/>
                </a:moveTo>
                <a:cubicBezTo>
                  <a:pt x="2366121" y="2618714"/>
                  <a:pt x="2299534" y="2507403"/>
                  <a:pt x="2246145" y="2391362"/>
                </a:cubicBezTo>
                <a:cubicBezTo>
                  <a:pt x="2057375" y="2464119"/>
                  <a:pt x="1856285" y="2506958"/>
                  <a:pt x="1649785" y="2514779"/>
                </a:cubicBezTo>
                <a:lnTo>
                  <a:pt x="1649785" y="3008639"/>
                </a:lnTo>
                <a:cubicBezTo>
                  <a:pt x="1949198" y="2997255"/>
                  <a:pt x="2224691" y="2892757"/>
                  <a:pt x="2447278" y="2722123"/>
                </a:cubicBezTo>
                <a:close/>
                <a:moveTo>
                  <a:pt x="2878934" y="1493146"/>
                </a:moveTo>
                <a:cubicBezTo>
                  <a:pt x="2723190" y="1307255"/>
                  <a:pt x="2529440" y="1161128"/>
                  <a:pt x="2313862" y="1060620"/>
                </a:cubicBezTo>
                <a:cubicBezTo>
                  <a:pt x="2270535" y="1201714"/>
                  <a:pt x="2245604" y="1347104"/>
                  <a:pt x="2240109" y="1493146"/>
                </a:cubicBezTo>
                <a:close/>
                <a:moveTo>
                  <a:pt x="2890636" y="1673146"/>
                </a:moveTo>
                <a:lnTo>
                  <a:pt x="2241814" y="1673146"/>
                </a:lnTo>
                <a:cubicBezTo>
                  <a:pt x="2249736" y="1827102"/>
                  <a:pt x="2279520" y="1979973"/>
                  <a:pt x="2329964" y="2127513"/>
                </a:cubicBezTo>
                <a:cubicBezTo>
                  <a:pt x="2545677" y="2019923"/>
                  <a:pt x="2738160" y="1866413"/>
                  <a:pt x="2890636" y="1673146"/>
                </a:cubicBezTo>
                <a:close/>
                <a:moveTo>
                  <a:pt x="2973035" y="1284386"/>
                </a:moveTo>
                <a:cubicBezTo>
                  <a:pt x="2912066" y="1001840"/>
                  <a:pt x="2765308" y="751379"/>
                  <a:pt x="2561381" y="561108"/>
                </a:cubicBezTo>
                <a:cubicBezTo>
                  <a:pt x="2489321" y="656437"/>
                  <a:pt x="2431363" y="759225"/>
                  <a:pt x="2384553" y="865647"/>
                </a:cubicBezTo>
                <a:cubicBezTo>
                  <a:pt x="2604520" y="964977"/>
                  <a:pt x="2804622" y="1106677"/>
                  <a:pt x="2973035" y="1284386"/>
                </a:cubicBezTo>
                <a:close/>
                <a:moveTo>
                  <a:pt x="2974277" y="1897328"/>
                </a:moveTo>
                <a:cubicBezTo>
                  <a:pt x="2812488" y="2073933"/>
                  <a:pt x="2619878" y="2216690"/>
                  <a:pt x="2407486" y="2319665"/>
                </a:cubicBezTo>
                <a:cubicBezTo>
                  <a:pt x="2454169" y="2420503"/>
                  <a:pt x="2511856" y="2517376"/>
                  <a:pt x="2582047" y="2607468"/>
                </a:cubicBezTo>
                <a:cubicBezTo>
                  <a:pt x="2776399" y="2417974"/>
                  <a:pt x="2916061" y="2172750"/>
                  <a:pt x="2974277" y="1897328"/>
                </a:cubicBezTo>
                <a:close/>
                <a:moveTo>
                  <a:pt x="3185463" y="1593779"/>
                </a:moveTo>
                <a:cubicBezTo>
                  <a:pt x="3185463" y="2473999"/>
                  <a:pt x="2471904" y="3187558"/>
                  <a:pt x="1591684" y="3187558"/>
                </a:cubicBezTo>
                <a:cubicBezTo>
                  <a:pt x="738111" y="3187558"/>
                  <a:pt x="41261" y="2516549"/>
                  <a:pt x="1913" y="1673146"/>
                </a:cubicBezTo>
                <a:lnTo>
                  <a:pt x="0" y="1673146"/>
                </a:lnTo>
                <a:lnTo>
                  <a:pt x="0" y="1493146"/>
                </a:lnTo>
                <a:lnTo>
                  <a:pt x="2750" y="1493146"/>
                </a:lnTo>
                <a:cubicBezTo>
                  <a:pt x="50490" y="700174"/>
                  <a:pt x="679654" y="64473"/>
                  <a:pt x="1469785" y="6156"/>
                </a:cubicBezTo>
                <a:lnTo>
                  <a:pt x="1469785" y="0"/>
                </a:lnTo>
                <a:lnTo>
                  <a:pt x="1591684" y="0"/>
                </a:lnTo>
                <a:lnTo>
                  <a:pt x="1649785" y="0"/>
                </a:lnTo>
                <a:lnTo>
                  <a:pt x="1649785" y="2934"/>
                </a:lnTo>
                <a:cubicBezTo>
                  <a:pt x="2503127" y="31654"/>
                  <a:pt x="3185463" y="733032"/>
                  <a:pt x="3185463" y="1593779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863387" y="268806"/>
            <a:ext cx="3708613" cy="206210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th-TH" altLang="ko-KR" sz="4800" b="1" dirty="0" smtClean="0">
                <a:solidFill>
                  <a:schemeClr val="bg2">
                    <a:lumMod val="25000"/>
                  </a:schemeClr>
                </a:solidFill>
                <a:latin typeface="LilyUPC" pitchFamily="34" charset="-34"/>
                <a:cs typeface="LilyUPC" pitchFamily="34" charset="-34"/>
              </a:rPr>
              <a:t>วาระที่ 2 </a:t>
            </a:r>
          </a:p>
          <a:p>
            <a:pPr algn="ctr"/>
            <a:endParaRPr lang="th-TH" altLang="ko-KR" sz="4000" b="1" dirty="0">
              <a:solidFill>
                <a:schemeClr val="bg2">
                  <a:lumMod val="25000"/>
                </a:schemeClr>
              </a:solidFill>
              <a:latin typeface="LilyUPC" pitchFamily="34" charset="-34"/>
              <a:cs typeface="LilyUPC" pitchFamily="34" charset="-34"/>
            </a:endParaRPr>
          </a:p>
          <a:p>
            <a:pPr algn="ctr"/>
            <a:r>
              <a:rPr lang="th-TH" altLang="ko-KR" sz="4000" b="1" dirty="0" smtClean="0">
                <a:solidFill>
                  <a:schemeClr val="bg2">
                    <a:lumMod val="25000"/>
                  </a:schemeClr>
                </a:solidFill>
                <a:latin typeface="LilyUPC" pitchFamily="34" charset="-34"/>
                <a:cs typeface="LilyUPC" pitchFamily="34" charset="-34"/>
              </a:rPr>
              <a:t>เรื่องเพื่อทราบ</a:t>
            </a:r>
            <a:endParaRPr lang="ko-KR" altLang="en-US" sz="4000" b="1" dirty="0">
              <a:solidFill>
                <a:schemeClr val="bg2">
                  <a:lumMod val="25000"/>
                </a:schemeClr>
              </a:solidFill>
              <a:latin typeface="LilyUPC" pitchFamily="34" charset="-34"/>
              <a:cs typeface="LilyUPC" pitchFamily="34" charset="-34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115616" y="2330909"/>
            <a:ext cx="6036501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2800" dirty="0" smtClean="0">
                <a:solidFill>
                  <a:schemeClr val="bg2">
                    <a:lumMod val="25000"/>
                  </a:schemeClr>
                </a:solidFill>
                <a:latin typeface="LilyUPC" pitchFamily="34" charset="-34"/>
                <a:cs typeface="LilyUPC" pitchFamily="34" charset="-34"/>
              </a:rPr>
              <a:t>2.1 </a:t>
            </a:r>
            <a:r>
              <a:rPr lang="th-TH" altLang="ko-KR" sz="2800" dirty="0" smtClean="0">
                <a:solidFill>
                  <a:schemeClr val="bg2">
                    <a:lumMod val="25000"/>
                  </a:schemeClr>
                </a:solidFill>
                <a:latin typeface="LilyUPC" pitchFamily="34" charset="-34"/>
                <a:cs typeface="LilyUPC" pitchFamily="34" charset="-34"/>
              </a:rPr>
              <a:t>คำสั่ง</a:t>
            </a:r>
            <a:r>
              <a:rPr lang="th-TH" altLang="ko-KR" sz="2800" dirty="0" smtClean="0">
                <a:solidFill>
                  <a:schemeClr val="bg2">
                    <a:lumMod val="25000"/>
                  </a:schemeClr>
                </a:solidFill>
                <a:latin typeface="LilyUPC" pitchFamily="34" charset="-34"/>
                <a:cs typeface="LilyUPC" pitchFamily="34" charset="-34"/>
              </a:rPr>
              <a:t>แต่งตั้ง</a:t>
            </a:r>
            <a:r>
              <a:rPr lang="th-TH" altLang="ko-KR" sz="2800" dirty="0" smtClean="0">
                <a:solidFill>
                  <a:schemeClr val="bg2">
                    <a:lumMod val="25000"/>
                  </a:schemeClr>
                </a:solidFill>
                <a:latin typeface="LilyUPC" pitchFamily="34" charset="-34"/>
                <a:cs typeface="LilyUPC" pitchFamily="34" charset="-34"/>
              </a:rPr>
              <a:t>คณะทำงานจัด</a:t>
            </a:r>
            <a:r>
              <a:rPr lang="th-TH" altLang="ko-KR" sz="2800" dirty="0" smtClean="0">
                <a:solidFill>
                  <a:schemeClr val="bg2">
                    <a:lumMod val="25000"/>
                  </a:schemeClr>
                </a:solidFill>
                <a:latin typeface="LilyUPC" pitchFamily="34" charset="-34"/>
                <a:cs typeface="LilyUPC" pitchFamily="34" charset="-34"/>
              </a:rPr>
              <a:t>วางระบบการควบคุมภายใน</a:t>
            </a:r>
            <a:endParaRPr lang="ko-KR" altLang="en-US" sz="2800" dirty="0">
              <a:solidFill>
                <a:schemeClr val="bg2">
                  <a:lumMod val="25000"/>
                </a:schemeClr>
              </a:solidFill>
              <a:latin typeface="LilyUPC" pitchFamily="34" charset="-34"/>
              <a:cs typeface="LilyUPC" pitchFamily="34" charset="-34"/>
            </a:endParaRPr>
          </a:p>
        </p:txBody>
      </p:sp>
      <p:sp>
        <p:nvSpPr>
          <p:cNvPr id="44" name="Isosceles Triangle 8">
            <a:extLst>
              <a:ext uri="{FF2B5EF4-FFF2-40B4-BE49-F238E27FC236}">
                <a16:creationId xmlns="" xmlns:a16="http://schemas.microsoft.com/office/drawing/2014/main" id="{9B0634A2-6C15-4293-B83B-950F79E757F3}"/>
              </a:ext>
            </a:extLst>
          </p:cNvPr>
          <p:cNvSpPr/>
          <p:nvPr/>
        </p:nvSpPr>
        <p:spPr>
          <a:xfrm rot="16200000">
            <a:off x="3900269" y="1791525"/>
            <a:ext cx="323553" cy="443844"/>
          </a:xfrm>
          <a:custGeom>
            <a:avLst/>
            <a:gdLst/>
            <a:ahLst/>
            <a:cxnLst/>
            <a:rect l="l" t="t" r="r" b="b"/>
            <a:pathLst>
              <a:path w="2708011" h="3228660">
                <a:moveTo>
                  <a:pt x="1895121" y="2005092"/>
                </a:moveTo>
                <a:cubicBezTo>
                  <a:pt x="1769067" y="2196199"/>
                  <a:pt x="1559641" y="2315968"/>
                  <a:pt x="1331007" y="2327705"/>
                </a:cubicBezTo>
                <a:cubicBezTo>
                  <a:pt x="1102373" y="2339443"/>
                  <a:pt x="881783" y="2241749"/>
                  <a:pt x="736821" y="2064556"/>
                </a:cubicBezTo>
                <a:lnTo>
                  <a:pt x="885891" y="1942602"/>
                </a:lnTo>
                <a:cubicBezTo>
                  <a:pt x="992076" y="2072396"/>
                  <a:pt x="1153658" y="2143956"/>
                  <a:pt x="1321132" y="2135359"/>
                </a:cubicBezTo>
                <a:cubicBezTo>
                  <a:pt x="1488607" y="2126761"/>
                  <a:pt x="1642011" y="2039030"/>
                  <a:pt x="1734346" y="1899045"/>
                </a:cubicBezTo>
                <a:close/>
                <a:moveTo>
                  <a:pt x="2315256" y="2179725"/>
                </a:moveTo>
                <a:cubicBezTo>
                  <a:pt x="2124977" y="2519973"/>
                  <a:pt x="1777729" y="2743099"/>
                  <a:pt x="1389179" y="2774782"/>
                </a:cubicBezTo>
                <a:cubicBezTo>
                  <a:pt x="1000629" y="2806465"/>
                  <a:pt x="621821" y="2642541"/>
                  <a:pt x="378934" y="2337614"/>
                </a:cubicBezTo>
                <a:lnTo>
                  <a:pt x="519502" y="2225645"/>
                </a:lnTo>
                <a:cubicBezTo>
                  <a:pt x="725082" y="2483736"/>
                  <a:pt x="1045705" y="2622480"/>
                  <a:pt x="1374574" y="2595664"/>
                </a:cubicBezTo>
                <a:cubicBezTo>
                  <a:pt x="1703443" y="2568848"/>
                  <a:pt x="1997353" y="2379994"/>
                  <a:pt x="2158406" y="2092008"/>
                </a:cubicBezTo>
                <a:close/>
                <a:moveTo>
                  <a:pt x="2315941" y="1615003"/>
                </a:moveTo>
                <a:lnTo>
                  <a:pt x="272242" y="1615003"/>
                </a:lnTo>
                <a:lnTo>
                  <a:pt x="872561" y="666216"/>
                </a:lnTo>
                <a:lnTo>
                  <a:pt x="872561" y="219906"/>
                </a:lnTo>
                <a:cubicBezTo>
                  <a:pt x="872561" y="98674"/>
                  <a:pt x="970839" y="396"/>
                  <a:pt x="1092071" y="396"/>
                </a:cubicBezTo>
                <a:lnTo>
                  <a:pt x="1293841" y="396"/>
                </a:lnTo>
                <a:lnTo>
                  <a:pt x="1294092" y="0"/>
                </a:lnTo>
                <a:lnTo>
                  <a:pt x="1294343" y="396"/>
                </a:lnTo>
                <a:lnTo>
                  <a:pt x="1470231" y="396"/>
                </a:lnTo>
                <a:cubicBezTo>
                  <a:pt x="1591463" y="396"/>
                  <a:pt x="1689741" y="98674"/>
                  <a:pt x="1689741" y="219906"/>
                </a:cubicBezTo>
                <a:lnTo>
                  <a:pt x="1689741" y="625313"/>
                </a:lnTo>
                <a:close/>
                <a:moveTo>
                  <a:pt x="2708011" y="2399368"/>
                </a:moveTo>
                <a:cubicBezTo>
                  <a:pt x="2440740" y="2877288"/>
                  <a:pt x="1950128" y="3187847"/>
                  <a:pt x="1403807" y="3224932"/>
                </a:cubicBezTo>
                <a:cubicBezTo>
                  <a:pt x="857486" y="3262017"/>
                  <a:pt x="329406" y="3020609"/>
                  <a:pt x="0" y="2583191"/>
                </a:cubicBezTo>
                <a:lnTo>
                  <a:pt x="143153" y="2475389"/>
                </a:lnTo>
                <a:cubicBezTo>
                  <a:pt x="436120" y="2864419"/>
                  <a:pt x="905784" y="3079123"/>
                  <a:pt x="1391671" y="3046140"/>
                </a:cubicBezTo>
                <a:cubicBezTo>
                  <a:pt x="1877558" y="3013157"/>
                  <a:pt x="2313899" y="2736952"/>
                  <a:pt x="2551604" y="2311899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811150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49642" y="73494"/>
            <a:ext cx="3131966" cy="615921"/>
          </a:xfrm>
          <a:prstGeom prst="rect">
            <a:avLst/>
          </a:prstGeom>
          <a:noFill/>
          <a:ln w="127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7" name="TextBox 12"/>
          <p:cNvSpPr txBox="1"/>
          <p:nvPr/>
        </p:nvSpPr>
        <p:spPr bwMode="auto">
          <a:xfrm>
            <a:off x="273582" y="-8344"/>
            <a:ext cx="3650346" cy="707886"/>
          </a:xfrm>
          <a:prstGeom prst="rect">
            <a:avLst/>
          </a:prstGeom>
          <a:noFill/>
          <a:effectLst/>
        </p:spPr>
        <p:txBody>
          <a:bodyPr wrap="squar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th-TH" altLang="ko-KR" sz="4000" dirty="0" smtClean="0">
                <a:solidFill>
                  <a:schemeClr val="accent6">
                    <a:lumMod val="50000"/>
                  </a:schemeClr>
                </a:solidFill>
                <a:latin typeface="LilyUPC" pitchFamily="34" charset="-34"/>
                <a:cs typeface="LilyUPC" pitchFamily="34" charset="-34"/>
              </a:rPr>
              <a:t>     สำนักบริหารกองทุน</a:t>
            </a:r>
            <a:endParaRPr lang="ko-KR" altLang="en-US" sz="4000" dirty="0">
              <a:solidFill>
                <a:schemeClr val="accent6">
                  <a:lumMod val="50000"/>
                </a:schemeClr>
              </a:solidFill>
              <a:latin typeface="LilyUPC" pitchFamily="34" charset="-34"/>
              <a:cs typeface="LilyUPC" pitchFamily="34" charset="-34"/>
            </a:endParaRPr>
          </a:p>
        </p:txBody>
      </p:sp>
      <p:sp>
        <p:nvSpPr>
          <p:cNvPr id="5" name="Oval 4"/>
          <p:cNvSpPr/>
          <p:nvPr/>
        </p:nvSpPr>
        <p:spPr>
          <a:xfrm>
            <a:off x="107464" y="39276"/>
            <a:ext cx="684357" cy="684357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accent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TextBox 5"/>
          <p:cNvSpPr txBox="1"/>
          <p:nvPr/>
        </p:nvSpPr>
        <p:spPr>
          <a:xfrm>
            <a:off x="235342" y="129370"/>
            <a:ext cx="428602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th-TH" altLang="ko-KR" sz="2800" b="1" dirty="0" smtClean="0">
                <a:solidFill>
                  <a:schemeClr val="accent1"/>
                </a:solidFill>
                <a:cs typeface="Arial" pitchFamily="34" charset="0"/>
              </a:rPr>
              <a:t>7</a:t>
            </a:r>
            <a:endParaRPr lang="ko-KR" altLang="en-US" sz="2800" b="1" dirty="0">
              <a:solidFill>
                <a:schemeClr val="accent1"/>
              </a:solidFill>
              <a:cs typeface="Arial" pitchFamily="34" charset="0"/>
            </a:endParaRPr>
          </a:p>
        </p:txBody>
      </p:sp>
      <p:pic>
        <p:nvPicPr>
          <p:cNvPr id="19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2702135"/>
            <a:ext cx="3396973" cy="21875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Oval 1"/>
          <p:cNvSpPr/>
          <p:nvPr/>
        </p:nvSpPr>
        <p:spPr>
          <a:xfrm>
            <a:off x="3347864" y="3252729"/>
            <a:ext cx="467488" cy="360040"/>
          </a:xfrm>
          <a:prstGeom prst="ellipse">
            <a:avLst/>
          </a:prstGeom>
          <a:noFill/>
          <a:ln w="952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/>
          <p:cNvSpPr/>
          <p:nvPr/>
        </p:nvSpPr>
        <p:spPr>
          <a:xfrm>
            <a:off x="251520" y="1586456"/>
            <a:ext cx="2880340" cy="615921"/>
          </a:xfrm>
          <a:prstGeom prst="rect">
            <a:avLst/>
          </a:prstGeom>
          <a:noFill/>
          <a:ln w="127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>
                  <a:lumMod val="75000"/>
                  <a:lumOff val="25000"/>
                </a:schemeClr>
              </a:solidFill>
              <a:latin typeface="LilyUPC" pitchFamily="34" charset="-34"/>
              <a:cs typeface="LilyUPC" pitchFamily="34" charset="-34"/>
            </a:endParaRPr>
          </a:p>
        </p:txBody>
      </p:sp>
      <p:sp>
        <p:nvSpPr>
          <p:cNvPr id="22" name="TextBox 12"/>
          <p:cNvSpPr txBox="1"/>
          <p:nvPr/>
        </p:nvSpPr>
        <p:spPr bwMode="auto">
          <a:xfrm>
            <a:off x="521918" y="1623473"/>
            <a:ext cx="2825946" cy="523220"/>
          </a:xfrm>
          <a:prstGeom prst="rect">
            <a:avLst/>
          </a:prstGeom>
          <a:noFill/>
          <a:effectLst/>
        </p:spPr>
        <p:txBody>
          <a:bodyPr wrap="squar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th-TH" altLang="ko-KR" sz="2800" dirty="0" smtClean="0">
                <a:solidFill>
                  <a:schemeClr val="accent6">
                    <a:lumMod val="50000"/>
                  </a:schemeClr>
                </a:solidFill>
                <a:latin typeface="LilyUPC" pitchFamily="34" charset="-34"/>
                <a:cs typeface="LilyUPC" pitchFamily="34" charset="-34"/>
              </a:rPr>
              <a:t>ความเสี่ยง </a:t>
            </a:r>
            <a:r>
              <a:rPr lang="en-US" altLang="ko-KR" sz="2800" dirty="0" smtClean="0">
                <a:solidFill>
                  <a:schemeClr val="accent6">
                    <a:lumMod val="50000"/>
                  </a:schemeClr>
                </a:solidFill>
                <a:latin typeface="LilyUPC" pitchFamily="34" charset="-34"/>
                <a:cs typeface="LilyUPC" pitchFamily="34" charset="-34"/>
              </a:rPr>
              <a:t>:</a:t>
            </a:r>
            <a:endParaRPr lang="ko-KR" altLang="en-US" sz="2800" dirty="0">
              <a:solidFill>
                <a:schemeClr val="accent6">
                  <a:lumMod val="50000"/>
                </a:schemeClr>
              </a:solidFill>
              <a:latin typeface="LilyUPC" pitchFamily="34" charset="-34"/>
              <a:cs typeface="LilyUPC" pitchFamily="34" charset="-34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6850" y="1419622"/>
            <a:ext cx="816090" cy="1224136"/>
          </a:xfrm>
          <a:prstGeom prst="rect">
            <a:avLst/>
          </a:prstGeom>
        </p:spPr>
      </p:pic>
      <p:sp>
        <p:nvSpPr>
          <p:cNvPr id="25" name="Rectangle 24"/>
          <p:cNvSpPr/>
          <p:nvPr/>
        </p:nvSpPr>
        <p:spPr>
          <a:xfrm>
            <a:off x="5237676" y="1883821"/>
            <a:ext cx="3294764" cy="615921"/>
          </a:xfrm>
          <a:prstGeom prst="rect">
            <a:avLst/>
          </a:prstGeom>
          <a:noFill/>
          <a:ln w="127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>
                  <a:lumMod val="75000"/>
                  <a:lumOff val="25000"/>
                </a:schemeClr>
              </a:solidFill>
              <a:latin typeface="LilyUPC" pitchFamily="34" charset="-34"/>
              <a:cs typeface="LilyUPC" pitchFamily="34" charset="-34"/>
            </a:endParaRPr>
          </a:p>
        </p:txBody>
      </p:sp>
      <p:sp>
        <p:nvSpPr>
          <p:cNvPr id="26" name="TextBox 12"/>
          <p:cNvSpPr txBox="1"/>
          <p:nvPr/>
        </p:nvSpPr>
        <p:spPr bwMode="auto">
          <a:xfrm>
            <a:off x="4067944" y="1884889"/>
            <a:ext cx="3096344" cy="523220"/>
          </a:xfrm>
          <a:prstGeom prst="rect">
            <a:avLst/>
          </a:prstGeom>
          <a:noFill/>
          <a:effectLst/>
        </p:spPr>
        <p:txBody>
          <a:bodyPr wrap="squar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th-TH" altLang="ko-KR" sz="2800" dirty="0" smtClean="0">
                <a:solidFill>
                  <a:schemeClr val="accent6">
                    <a:lumMod val="50000"/>
                  </a:schemeClr>
                </a:solidFill>
                <a:latin typeface="LilyUPC" pitchFamily="34" charset="-34"/>
                <a:cs typeface="LilyUPC" pitchFamily="34" charset="-34"/>
              </a:rPr>
              <a:t>                กิจกรรมควบคุม </a:t>
            </a:r>
            <a:r>
              <a:rPr lang="en-US" altLang="ko-KR" sz="2800" dirty="0" smtClean="0">
                <a:solidFill>
                  <a:schemeClr val="accent6">
                    <a:lumMod val="50000"/>
                  </a:schemeClr>
                </a:solidFill>
                <a:latin typeface="LilyUPC" pitchFamily="34" charset="-34"/>
                <a:cs typeface="LilyUPC" pitchFamily="34" charset="-34"/>
              </a:rPr>
              <a:t>:  </a:t>
            </a:r>
            <a:endParaRPr lang="ko-KR" altLang="en-US" sz="2800" dirty="0">
              <a:solidFill>
                <a:schemeClr val="accent6">
                  <a:lumMod val="50000"/>
                </a:schemeClr>
              </a:solidFill>
              <a:latin typeface="LilyUPC" pitchFamily="34" charset="-34"/>
              <a:cs typeface="LilyUPC" pitchFamily="34" charset="-34"/>
            </a:endParaRPr>
          </a:p>
        </p:txBody>
      </p:sp>
      <p:pic>
        <p:nvPicPr>
          <p:cNvPr id="27" name="Picture 2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4288" y="1596545"/>
            <a:ext cx="864096" cy="1296144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>
          <a:xfrm>
            <a:off x="5237676" y="803701"/>
            <a:ext cx="3906324" cy="615921"/>
          </a:xfrm>
          <a:prstGeom prst="rect">
            <a:avLst/>
          </a:prstGeom>
          <a:noFill/>
          <a:ln w="127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>
                  <a:lumMod val="75000"/>
                  <a:lumOff val="25000"/>
                </a:schemeClr>
              </a:solidFill>
              <a:latin typeface="LilyUPC" pitchFamily="34" charset="-34"/>
              <a:cs typeface="LilyUPC" pitchFamily="34" charset="-34"/>
            </a:endParaRPr>
          </a:p>
        </p:txBody>
      </p:sp>
      <p:sp>
        <p:nvSpPr>
          <p:cNvPr id="17" name="TextBox 12"/>
          <p:cNvSpPr txBox="1"/>
          <p:nvPr/>
        </p:nvSpPr>
        <p:spPr bwMode="auto">
          <a:xfrm>
            <a:off x="5483131" y="843558"/>
            <a:ext cx="4345453" cy="523220"/>
          </a:xfrm>
          <a:prstGeom prst="rect">
            <a:avLst/>
          </a:prstGeom>
          <a:noFill/>
          <a:effectLst/>
        </p:spPr>
        <p:txBody>
          <a:bodyPr wrap="squar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th-TH" altLang="ko-KR" sz="2800" dirty="0" smtClean="0">
                <a:solidFill>
                  <a:schemeClr val="accent6">
                    <a:lumMod val="50000"/>
                  </a:schemeClr>
                </a:solidFill>
                <a:latin typeface="LilyUPC" pitchFamily="34" charset="-34"/>
                <a:cs typeface="LilyUPC" pitchFamily="34" charset="-34"/>
              </a:rPr>
              <a:t>กิจกรรมที่เลือก </a:t>
            </a:r>
            <a:r>
              <a:rPr lang="en-US" altLang="ko-KR" sz="2800" dirty="0" smtClean="0">
                <a:solidFill>
                  <a:schemeClr val="accent6">
                    <a:lumMod val="50000"/>
                  </a:schemeClr>
                </a:solidFill>
                <a:latin typeface="LilyUPC" pitchFamily="34" charset="-34"/>
                <a:cs typeface="LilyUPC" pitchFamily="34" charset="-34"/>
              </a:rPr>
              <a:t>:</a:t>
            </a:r>
            <a:r>
              <a:rPr lang="th-TH" altLang="ko-KR" sz="2800" dirty="0">
                <a:solidFill>
                  <a:schemeClr val="accent6">
                    <a:lumMod val="50000"/>
                  </a:schemeClr>
                </a:solidFill>
                <a:latin typeface="LilyUPC" pitchFamily="34" charset="-34"/>
                <a:cs typeface="LilyUPC" pitchFamily="34" charset="-34"/>
              </a:rPr>
              <a:t> การ</a:t>
            </a:r>
            <a:r>
              <a:rPr lang="th-TH" altLang="ko-KR" sz="2800" dirty="0" smtClean="0">
                <a:solidFill>
                  <a:schemeClr val="accent6">
                    <a:lumMod val="50000"/>
                  </a:schemeClr>
                </a:solidFill>
                <a:latin typeface="LilyUPC" pitchFamily="34" charset="-34"/>
                <a:cs typeface="LilyUPC" pitchFamily="34" charset="-34"/>
              </a:rPr>
              <a:t>ประชุม อกก.คง.</a:t>
            </a:r>
            <a:endParaRPr lang="ko-KR" altLang="en-US" sz="2800" dirty="0">
              <a:solidFill>
                <a:schemeClr val="accent6">
                  <a:lumMod val="50000"/>
                </a:schemeClr>
              </a:solidFill>
              <a:latin typeface="LilyUPC" pitchFamily="34" charset="-34"/>
              <a:cs typeface="LilyUPC" pitchFamily="34" charset="-34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923928" y="3109582"/>
            <a:ext cx="327150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h-TH" dirty="0">
                <a:latin typeface="LilyUPC" pitchFamily="34" charset="-34"/>
                <a:cs typeface="LilyUPC" pitchFamily="34" charset="-34"/>
              </a:rPr>
              <a:t>(1) รวบรวมวาระและตรวจสอบรายละเอียดความถูกต้อง ครบถ้วนเพื่อกำหนดการประชุม  </a:t>
            </a:r>
            <a:r>
              <a:rPr lang="th-TH" dirty="0" smtClean="0">
                <a:latin typeface="LilyUPC" pitchFamily="34" charset="-34"/>
                <a:cs typeface="LilyUPC" pitchFamily="34" charset="-34"/>
              </a:rPr>
              <a:t>(</a:t>
            </a:r>
            <a:r>
              <a:rPr lang="th-TH" dirty="0">
                <a:latin typeface="LilyUPC" pitchFamily="34" charset="-34"/>
                <a:cs typeface="LilyUPC" pitchFamily="34" charset="-34"/>
              </a:rPr>
              <a:t>16 คะแนน)</a:t>
            </a:r>
            <a:endParaRPr lang="en-GB" dirty="0">
              <a:latin typeface="LilyUPC" pitchFamily="34" charset="-34"/>
              <a:cs typeface="LilyUPC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3136913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49642" y="73494"/>
            <a:ext cx="3992962" cy="615921"/>
          </a:xfrm>
          <a:prstGeom prst="rect">
            <a:avLst/>
          </a:prstGeom>
          <a:noFill/>
          <a:ln w="127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7" name="TextBox 12"/>
          <p:cNvSpPr txBox="1"/>
          <p:nvPr/>
        </p:nvSpPr>
        <p:spPr bwMode="auto">
          <a:xfrm>
            <a:off x="251520" y="-20538"/>
            <a:ext cx="5904656" cy="707886"/>
          </a:xfrm>
          <a:prstGeom prst="rect">
            <a:avLst/>
          </a:prstGeom>
          <a:noFill/>
          <a:effectLst/>
        </p:spPr>
        <p:txBody>
          <a:bodyPr wrap="squar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th-TH" altLang="ko-KR" sz="4000" dirty="0" smtClean="0">
                <a:solidFill>
                  <a:schemeClr val="accent6">
                    <a:lumMod val="50000"/>
                  </a:schemeClr>
                </a:solidFill>
                <a:latin typeface="LilyUPC" pitchFamily="34" charset="-34"/>
                <a:cs typeface="LilyUPC" pitchFamily="34" charset="-34"/>
              </a:rPr>
              <a:t>     สำนักพัฒนาพื้นที่ปฏิรูปที่ดิน</a:t>
            </a:r>
            <a:endParaRPr lang="ko-KR" altLang="en-US" sz="4000" dirty="0">
              <a:solidFill>
                <a:schemeClr val="accent6">
                  <a:lumMod val="50000"/>
                </a:schemeClr>
              </a:solidFill>
              <a:latin typeface="LilyUPC" pitchFamily="34" charset="-34"/>
              <a:cs typeface="LilyUPC" pitchFamily="34" charset="-34"/>
            </a:endParaRPr>
          </a:p>
        </p:txBody>
      </p:sp>
      <p:sp>
        <p:nvSpPr>
          <p:cNvPr id="5" name="Oval 4"/>
          <p:cNvSpPr/>
          <p:nvPr/>
        </p:nvSpPr>
        <p:spPr>
          <a:xfrm>
            <a:off x="107464" y="39276"/>
            <a:ext cx="684357" cy="684357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accent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TextBox 5"/>
          <p:cNvSpPr txBox="1"/>
          <p:nvPr/>
        </p:nvSpPr>
        <p:spPr>
          <a:xfrm>
            <a:off x="235342" y="129370"/>
            <a:ext cx="428602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th-TH" altLang="ko-KR" sz="2800" b="1" dirty="0" smtClean="0">
                <a:solidFill>
                  <a:schemeClr val="accent1"/>
                </a:solidFill>
                <a:cs typeface="Arial" pitchFamily="34" charset="0"/>
              </a:rPr>
              <a:t>8</a:t>
            </a:r>
            <a:endParaRPr lang="ko-KR" altLang="en-US" sz="2800" b="1" dirty="0">
              <a:solidFill>
                <a:schemeClr val="accent1"/>
              </a:solidFill>
              <a:cs typeface="Arial" pitchFamily="34" charset="0"/>
            </a:endParaRPr>
          </a:p>
        </p:txBody>
      </p:sp>
      <p:pic>
        <p:nvPicPr>
          <p:cNvPr id="19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2702135"/>
            <a:ext cx="3396973" cy="21875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Oval 1"/>
          <p:cNvSpPr/>
          <p:nvPr/>
        </p:nvSpPr>
        <p:spPr>
          <a:xfrm>
            <a:off x="3402099" y="2892689"/>
            <a:ext cx="467488" cy="360040"/>
          </a:xfrm>
          <a:prstGeom prst="ellipse">
            <a:avLst/>
          </a:prstGeom>
          <a:noFill/>
          <a:ln w="952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/>
          <p:cNvSpPr/>
          <p:nvPr/>
        </p:nvSpPr>
        <p:spPr>
          <a:xfrm>
            <a:off x="251520" y="1586456"/>
            <a:ext cx="2880340" cy="615921"/>
          </a:xfrm>
          <a:prstGeom prst="rect">
            <a:avLst/>
          </a:prstGeom>
          <a:noFill/>
          <a:ln w="127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>
                  <a:lumMod val="75000"/>
                  <a:lumOff val="25000"/>
                </a:schemeClr>
              </a:solidFill>
              <a:latin typeface="LilyUPC" pitchFamily="34" charset="-34"/>
              <a:cs typeface="LilyUPC" pitchFamily="34" charset="-34"/>
            </a:endParaRPr>
          </a:p>
        </p:txBody>
      </p:sp>
      <p:sp>
        <p:nvSpPr>
          <p:cNvPr id="22" name="TextBox 12"/>
          <p:cNvSpPr txBox="1"/>
          <p:nvPr/>
        </p:nvSpPr>
        <p:spPr bwMode="auto">
          <a:xfrm>
            <a:off x="521918" y="1623473"/>
            <a:ext cx="2825946" cy="523220"/>
          </a:xfrm>
          <a:prstGeom prst="rect">
            <a:avLst/>
          </a:prstGeom>
          <a:noFill/>
          <a:effectLst/>
        </p:spPr>
        <p:txBody>
          <a:bodyPr wrap="squar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th-TH" altLang="ko-KR" sz="2800" dirty="0" smtClean="0">
                <a:solidFill>
                  <a:schemeClr val="accent6">
                    <a:lumMod val="50000"/>
                  </a:schemeClr>
                </a:solidFill>
                <a:latin typeface="LilyUPC" pitchFamily="34" charset="-34"/>
                <a:cs typeface="LilyUPC" pitchFamily="34" charset="-34"/>
              </a:rPr>
              <a:t>ความเสี่ยง </a:t>
            </a:r>
            <a:r>
              <a:rPr lang="en-US" altLang="ko-KR" sz="2800" dirty="0" smtClean="0">
                <a:solidFill>
                  <a:schemeClr val="accent6">
                    <a:lumMod val="50000"/>
                  </a:schemeClr>
                </a:solidFill>
                <a:latin typeface="LilyUPC" pitchFamily="34" charset="-34"/>
                <a:cs typeface="LilyUPC" pitchFamily="34" charset="-34"/>
              </a:rPr>
              <a:t>:</a:t>
            </a:r>
            <a:endParaRPr lang="ko-KR" altLang="en-US" sz="2800" dirty="0">
              <a:solidFill>
                <a:schemeClr val="accent6">
                  <a:lumMod val="50000"/>
                </a:schemeClr>
              </a:solidFill>
              <a:latin typeface="LilyUPC" pitchFamily="34" charset="-34"/>
              <a:cs typeface="LilyUPC" pitchFamily="34" charset="-34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6850" y="1419622"/>
            <a:ext cx="816090" cy="1224136"/>
          </a:xfrm>
          <a:prstGeom prst="rect">
            <a:avLst/>
          </a:prstGeom>
        </p:spPr>
      </p:pic>
      <p:sp>
        <p:nvSpPr>
          <p:cNvPr id="25" name="Rectangle 24"/>
          <p:cNvSpPr/>
          <p:nvPr/>
        </p:nvSpPr>
        <p:spPr>
          <a:xfrm>
            <a:off x="5237676" y="1883821"/>
            <a:ext cx="3294764" cy="615921"/>
          </a:xfrm>
          <a:prstGeom prst="rect">
            <a:avLst/>
          </a:prstGeom>
          <a:noFill/>
          <a:ln w="127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>
                  <a:lumMod val="75000"/>
                  <a:lumOff val="25000"/>
                </a:schemeClr>
              </a:solidFill>
              <a:latin typeface="LilyUPC" pitchFamily="34" charset="-34"/>
              <a:cs typeface="LilyUPC" pitchFamily="34" charset="-34"/>
            </a:endParaRPr>
          </a:p>
        </p:txBody>
      </p:sp>
      <p:sp>
        <p:nvSpPr>
          <p:cNvPr id="26" name="TextBox 12"/>
          <p:cNvSpPr txBox="1"/>
          <p:nvPr/>
        </p:nvSpPr>
        <p:spPr bwMode="auto">
          <a:xfrm>
            <a:off x="4067944" y="1884889"/>
            <a:ext cx="3096344" cy="523220"/>
          </a:xfrm>
          <a:prstGeom prst="rect">
            <a:avLst/>
          </a:prstGeom>
          <a:noFill/>
          <a:effectLst/>
        </p:spPr>
        <p:txBody>
          <a:bodyPr wrap="squar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th-TH" altLang="ko-KR" sz="2800" dirty="0" smtClean="0">
                <a:solidFill>
                  <a:schemeClr val="accent6">
                    <a:lumMod val="50000"/>
                  </a:schemeClr>
                </a:solidFill>
                <a:latin typeface="LilyUPC" pitchFamily="34" charset="-34"/>
                <a:cs typeface="LilyUPC" pitchFamily="34" charset="-34"/>
              </a:rPr>
              <a:t>                กิจกรรมควบคุม </a:t>
            </a:r>
            <a:r>
              <a:rPr lang="en-US" altLang="ko-KR" sz="2800" dirty="0" smtClean="0">
                <a:solidFill>
                  <a:schemeClr val="accent6">
                    <a:lumMod val="50000"/>
                  </a:schemeClr>
                </a:solidFill>
                <a:latin typeface="LilyUPC" pitchFamily="34" charset="-34"/>
                <a:cs typeface="LilyUPC" pitchFamily="34" charset="-34"/>
              </a:rPr>
              <a:t>:  </a:t>
            </a:r>
            <a:endParaRPr lang="ko-KR" altLang="en-US" sz="2800" dirty="0">
              <a:solidFill>
                <a:schemeClr val="accent6">
                  <a:lumMod val="50000"/>
                </a:schemeClr>
              </a:solidFill>
              <a:latin typeface="LilyUPC" pitchFamily="34" charset="-34"/>
              <a:cs typeface="LilyUPC" pitchFamily="34" charset="-34"/>
            </a:endParaRPr>
          </a:p>
        </p:txBody>
      </p:sp>
      <p:pic>
        <p:nvPicPr>
          <p:cNvPr id="27" name="Picture 2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4288" y="1596545"/>
            <a:ext cx="864096" cy="1296144"/>
          </a:xfrm>
          <a:prstGeom prst="rect">
            <a:avLst/>
          </a:prstGeom>
        </p:spPr>
      </p:pic>
      <p:sp>
        <p:nvSpPr>
          <p:cNvPr id="17" name="TextBox 12"/>
          <p:cNvSpPr txBox="1"/>
          <p:nvPr/>
        </p:nvSpPr>
        <p:spPr bwMode="auto">
          <a:xfrm>
            <a:off x="3839897" y="691308"/>
            <a:ext cx="5202210" cy="954107"/>
          </a:xfrm>
          <a:prstGeom prst="rect">
            <a:avLst/>
          </a:prstGeom>
          <a:noFill/>
          <a:effectLst/>
        </p:spPr>
        <p:txBody>
          <a:bodyPr wrap="squar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th-TH" altLang="ko-KR" sz="2800" dirty="0" smtClean="0">
                <a:solidFill>
                  <a:schemeClr val="accent6">
                    <a:lumMod val="50000"/>
                  </a:schemeClr>
                </a:solidFill>
                <a:latin typeface="LilyUPC" pitchFamily="34" charset="-34"/>
                <a:cs typeface="LilyUPC" pitchFamily="34" charset="-34"/>
              </a:rPr>
              <a:t>กิจกรรมที่เลือก </a:t>
            </a:r>
            <a:r>
              <a:rPr lang="en-US" altLang="ko-KR" sz="2800" dirty="0" smtClean="0">
                <a:solidFill>
                  <a:schemeClr val="accent6">
                    <a:lumMod val="50000"/>
                  </a:schemeClr>
                </a:solidFill>
                <a:latin typeface="LilyUPC" pitchFamily="34" charset="-34"/>
                <a:cs typeface="LilyUPC" pitchFamily="34" charset="-34"/>
              </a:rPr>
              <a:t>:</a:t>
            </a:r>
            <a:r>
              <a:rPr lang="th-TH" altLang="ko-KR" sz="2800" dirty="0">
                <a:solidFill>
                  <a:schemeClr val="accent6">
                    <a:lumMod val="50000"/>
                  </a:schemeClr>
                </a:solidFill>
                <a:latin typeface="LilyUPC" pitchFamily="34" charset="-34"/>
                <a:cs typeface="LilyUPC" pitchFamily="34" charset="-34"/>
              </a:rPr>
              <a:t>1. การถอดแบบประมาณราคาค่า</a:t>
            </a:r>
            <a:r>
              <a:rPr lang="th-TH" altLang="ko-KR" sz="2800" dirty="0" smtClean="0">
                <a:solidFill>
                  <a:schemeClr val="accent6">
                    <a:lumMod val="50000"/>
                  </a:schemeClr>
                </a:solidFill>
                <a:latin typeface="LilyUPC" pitchFamily="34" charset="-34"/>
                <a:cs typeface="LilyUPC" pitchFamily="34" charset="-34"/>
              </a:rPr>
              <a:t>ก่อสร้าง</a:t>
            </a:r>
          </a:p>
          <a:p>
            <a:pPr>
              <a:defRPr/>
            </a:pPr>
            <a:r>
              <a:rPr lang="th-TH" altLang="ko-KR" sz="2800" dirty="0" smtClean="0">
                <a:solidFill>
                  <a:srgbClr val="002060"/>
                </a:solidFill>
                <a:latin typeface="LilyUPC" pitchFamily="34" charset="-34"/>
                <a:cs typeface="LilyUPC" pitchFamily="34" charset="-34"/>
              </a:rPr>
              <a:t>                 2</a:t>
            </a:r>
            <a:r>
              <a:rPr lang="th-TH" altLang="ko-KR" sz="2800" dirty="0">
                <a:solidFill>
                  <a:srgbClr val="002060"/>
                </a:solidFill>
                <a:latin typeface="LilyUPC" pitchFamily="34" charset="-34"/>
                <a:cs typeface="LilyUPC" pitchFamily="34" charset="-34"/>
              </a:rPr>
              <a:t>. การควบคุมงานก่อสร้างของผู้รับจ้าง</a:t>
            </a:r>
            <a:endParaRPr lang="ko-KR" altLang="en-US" sz="2800" dirty="0">
              <a:solidFill>
                <a:srgbClr val="002060"/>
              </a:solidFill>
              <a:latin typeface="LilyUPC" pitchFamily="34" charset="-34"/>
              <a:cs typeface="LilyUPC" pitchFamily="34" charset="-34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635843" y="2643758"/>
            <a:ext cx="327150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h-TH" dirty="0">
                <a:latin typeface="LilyUPC" pitchFamily="34" charset="-34"/>
                <a:cs typeface="LilyUPC" pitchFamily="34" charset="-34"/>
              </a:rPr>
              <a:t>(1) </a:t>
            </a:r>
            <a:r>
              <a:rPr lang="th-TH" dirty="0" smtClean="0">
                <a:latin typeface="LilyUPC" pitchFamily="34" charset="-34"/>
                <a:cs typeface="LilyUPC" pitchFamily="34" charset="-34"/>
              </a:rPr>
              <a:t>การ</a:t>
            </a:r>
            <a:r>
              <a:rPr lang="th-TH" dirty="0">
                <a:latin typeface="LilyUPC" pitchFamily="34" charset="-34"/>
                <a:cs typeface="LilyUPC" pitchFamily="34" charset="-34"/>
              </a:rPr>
              <a:t>ถอดแบบประมาณราคาค่า</a:t>
            </a:r>
            <a:r>
              <a:rPr lang="th-TH" dirty="0" smtClean="0">
                <a:latin typeface="LilyUPC" pitchFamily="34" charset="-34"/>
                <a:cs typeface="LilyUPC" pitchFamily="34" charset="-34"/>
              </a:rPr>
              <a:t>ก่อสร้าง </a:t>
            </a:r>
            <a:r>
              <a:rPr lang="th-TH" dirty="0">
                <a:latin typeface="LilyUPC" pitchFamily="34" charset="-34"/>
                <a:cs typeface="LilyUPC" pitchFamily="34" charset="-34"/>
              </a:rPr>
              <a:t>(</a:t>
            </a:r>
            <a:r>
              <a:rPr lang="th-TH" dirty="0" smtClean="0">
                <a:latin typeface="LilyUPC" pitchFamily="34" charset="-34"/>
                <a:cs typeface="LilyUPC" pitchFamily="34" charset="-34"/>
              </a:rPr>
              <a:t>20 </a:t>
            </a:r>
            <a:r>
              <a:rPr lang="th-TH" dirty="0">
                <a:latin typeface="LilyUPC" pitchFamily="34" charset="-34"/>
                <a:cs typeface="LilyUPC" pitchFamily="34" charset="-34"/>
              </a:rPr>
              <a:t>คะแนน)</a:t>
            </a:r>
            <a:endParaRPr lang="en-GB" dirty="0">
              <a:latin typeface="LilyUPC" pitchFamily="34" charset="-34"/>
              <a:cs typeface="LilyUPC" pitchFamily="34" charset="-34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3721454" y="3042056"/>
            <a:ext cx="299793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th-TH" dirty="0">
                <a:solidFill>
                  <a:srgbClr val="002060"/>
                </a:solidFill>
                <a:latin typeface="LilyUPC" pitchFamily="34" charset="-34"/>
                <a:cs typeface="LilyUPC" pitchFamily="34" charset="-34"/>
              </a:rPr>
              <a:t>(4) ตรวจสอบพื้นที่โครงการก่อสร้าง (20 คะแนน)</a:t>
            </a:r>
            <a:endParaRPr lang="en-GB" dirty="0">
              <a:solidFill>
                <a:srgbClr val="002060"/>
              </a:solidFill>
              <a:latin typeface="LilyUPC" pitchFamily="34" charset="-34"/>
              <a:cs typeface="LilyUPC" pitchFamily="34" charset="-34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79512" y="2427734"/>
            <a:ext cx="354295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th-TH" dirty="0">
                <a:solidFill>
                  <a:srgbClr val="002060"/>
                </a:solidFill>
                <a:latin typeface="LilyUPC" pitchFamily="34" charset="-34"/>
                <a:cs typeface="LilyUPC" pitchFamily="34" charset="-34"/>
              </a:rPr>
              <a:t>(5) การควบคุมงานก่อสร้างให้เป็นไปตามแบบรูป (15 คะแนน)</a:t>
            </a:r>
            <a:endParaRPr lang="en-GB" dirty="0">
              <a:solidFill>
                <a:srgbClr val="002060"/>
              </a:solidFill>
              <a:latin typeface="LilyUPC" pitchFamily="34" charset="-34"/>
              <a:cs typeface="LilyUPC" pitchFamily="34" charset="-34"/>
            </a:endParaRPr>
          </a:p>
        </p:txBody>
      </p:sp>
      <p:sp>
        <p:nvSpPr>
          <p:cNvPr id="20" name="Oval 19"/>
          <p:cNvSpPr/>
          <p:nvPr/>
        </p:nvSpPr>
        <p:spPr>
          <a:xfrm>
            <a:off x="2662940" y="2892689"/>
            <a:ext cx="467488" cy="360040"/>
          </a:xfrm>
          <a:prstGeom prst="ellipse">
            <a:avLst/>
          </a:prstGeom>
          <a:noFill/>
          <a:ln w="952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84061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49642" y="73494"/>
            <a:ext cx="4698422" cy="615921"/>
          </a:xfrm>
          <a:prstGeom prst="rect">
            <a:avLst/>
          </a:prstGeom>
          <a:noFill/>
          <a:ln w="127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7" name="TextBox 12"/>
          <p:cNvSpPr txBox="1"/>
          <p:nvPr/>
        </p:nvSpPr>
        <p:spPr bwMode="auto">
          <a:xfrm>
            <a:off x="273582" y="-8344"/>
            <a:ext cx="4946490" cy="707886"/>
          </a:xfrm>
          <a:prstGeom prst="rect">
            <a:avLst/>
          </a:prstGeom>
          <a:noFill/>
          <a:effectLst/>
        </p:spPr>
        <p:txBody>
          <a:bodyPr wrap="squar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th-TH" altLang="ko-KR" sz="4000" dirty="0" smtClean="0">
                <a:solidFill>
                  <a:schemeClr val="accent6">
                    <a:lumMod val="50000"/>
                  </a:schemeClr>
                </a:solidFill>
                <a:latin typeface="LilyUPC" pitchFamily="34" charset="-34"/>
                <a:cs typeface="LilyUPC" pitchFamily="34" charset="-34"/>
              </a:rPr>
              <a:t>     สำนักพัฒนาและถ่ายทอดเทคโนโลยี</a:t>
            </a:r>
            <a:endParaRPr lang="ko-KR" altLang="en-US" sz="4000" dirty="0">
              <a:solidFill>
                <a:schemeClr val="accent6">
                  <a:lumMod val="50000"/>
                </a:schemeClr>
              </a:solidFill>
              <a:latin typeface="LilyUPC" pitchFamily="34" charset="-34"/>
              <a:cs typeface="LilyUPC" pitchFamily="34" charset="-34"/>
            </a:endParaRPr>
          </a:p>
        </p:txBody>
      </p:sp>
      <p:sp>
        <p:nvSpPr>
          <p:cNvPr id="5" name="Oval 4"/>
          <p:cNvSpPr/>
          <p:nvPr/>
        </p:nvSpPr>
        <p:spPr>
          <a:xfrm>
            <a:off x="107464" y="39276"/>
            <a:ext cx="684357" cy="684357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accent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TextBox 5"/>
          <p:cNvSpPr txBox="1"/>
          <p:nvPr/>
        </p:nvSpPr>
        <p:spPr>
          <a:xfrm>
            <a:off x="235342" y="129370"/>
            <a:ext cx="428602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th-TH" altLang="ko-KR" sz="2800" b="1" dirty="0" smtClean="0">
                <a:solidFill>
                  <a:schemeClr val="accent1"/>
                </a:solidFill>
                <a:cs typeface="Arial" pitchFamily="34" charset="0"/>
              </a:rPr>
              <a:t>9</a:t>
            </a:r>
            <a:endParaRPr lang="ko-KR" altLang="en-US" sz="2800" b="1" dirty="0">
              <a:solidFill>
                <a:schemeClr val="accent1"/>
              </a:solidFill>
              <a:cs typeface="Arial" pitchFamily="34" charset="0"/>
            </a:endParaRPr>
          </a:p>
        </p:txBody>
      </p:sp>
      <p:pic>
        <p:nvPicPr>
          <p:cNvPr id="19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2702135"/>
            <a:ext cx="3396973" cy="21875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Oval 1"/>
          <p:cNvSpPr/>
          <p:nvPr/>
        </p:nvSpPr>
        <p:spPr>
          <a:xfrm>
            <a:off x="3347864" y="2870992"/>
            <a:ext cx="467488" cy="360040"/>
          </a:xfrm>
          <a:prstGeom prst="ellipse">
            <a:avLst/>
          </a:prstGeom>
          <a:noFill/>
          <a:ln w="952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/>
          <p:cNvSpPr/>
          <p:nvPr/>
        </p:nvSpPr>
        <p:spPr>
          <a:xfrm>
            <a:off x="251520" y="1586456"/>
            <a:ext cx="2880340" cy="615921"/>
          </a:xfrm>
          <a:prstGeom prst="rect">
            <a:avLst/>
          </a:prstGeom>
          <a:noFill/>
          <a:ln w="127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>
                  <a:lumMod val="75000"/>
                  <a:lumOff val="25000"/>
                </a:schemeClr>
              </a:solidFill>
              <a:latin typeface="LilyUPC" pitchFamily="34" charset="-34"/>
              <a:cs typeface="LilyUPC" pitchFamily="34" charset="-34"/>
            </a:endParaRPr>
          </a:p>
        </p:txBody>
      </p:sp>
      <p:sp>
        <p:nvSpPr>
          <p:cNvPr id="22" name="TextBox 12"/>
          <p:cNvSpPr txBox="1"/>
          <p:nvPr/>
        </p:nvSpPr>
        <p:spPr bwMode="auto">
          <a:xfrm>
            <a:off x="521918" y="1623473"/>
            <a:ext cx="2825946" cy="523220"/>
          </a:xfrm>
          <a:prstGeom prst="rect">
            <a:avLst/>
          </a:prstGeom>
          <a:noFill/>
          <a:effectLst/>
        </p:spPr>
        <p:txBody>
          <a:bodyPr wrap="squar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th-TH" altLang="ko-KR" sz="2800" dirty="0" smtClean="0">
                <a:solidFill>
                  <a:schemeClr val="accent6">
                    <a:lumMod val="50000"/>
                  </a:schemeClr>
                </a:solidFill>
                <a:latin typeface="LilyUPC" pitchFamily="34" charset="-34"/>
                <a:cs typeface="LilyUPC" pitchFamily="34" charset="-34"/>
              </a:rPr>
              <a:t>ความเสี่ยง </a:t>
            </a:r>
            <a:r>
              <a:rPr lang="en-US" altLang="ko-KR" sz="2800" dirty="0" smtClean="0">
                <a:solidFill>
                  <a:schemeClr val="accent6">
                    <a:lumMod val="50000"/>
                  </a:schemeClr>
                </a:solidFill>
                <a:latin typeface="LilyUPC" pitchFamily="34" charset="-34"/>
                <a:cs typeface="LilyUPC" pitchFamily="34" charset="-34"/>
              </a:rPr>
              <a:t>:</a:t>
            </a:r>
            <a:endParaRPr lang="ko-KR" altLang="en-US" sz="2800" dirty="0">
              <a:solidFill>
                <a:schemeClr val="accent6">
                  <a:lumMod val="50000"/>
                </a:schemeClr>
              </a:solidFill>
              <a:latin typeface="LilyUPC" pitchFamily="34" charset="-34"/>
              <a:cs typeface="LilyUPC" pitchFamily="34" charset="-34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6850" y="1419622"/>
            <a:ext cx="816090" cy="1224136"/>
          </a:xfrm>
          <a:prstGeom prst="rect">
            <a:avLst/>
          </a:prstGeom>
        </p:spPr>
      </p:pic>
      <p:sp>
        <p:nvSpPr>
          <p:cNvPr id="25" name="Rectangle 24"/>
          <p:cNvSpPr/>
          <p:nvPr/>
        </p:nvSpPr>
        <p:spPr>
          <a:xfrm>
            <a:off x="5237676" y="1883821"/>
            <a:ext cx="3294764" cy="615921"/>
          </a:xfrm>
          <a:prstGeom prst="rect">
            <a:avLst/>
          </a:prstGeom>
          <a:noFill/>
          <a:ln w="127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>
                  <a:lumMod val="75000"/>
                  <a:lumOff val="25000"/>
                </a:schemeClr>
              </a:solidFill>
              <a:latin typeface="LilyUPC" pitchFamily="34" charset="-34"/>
              <a:cs typeface="LilyUPC" pitchFamily="34" charset="-34"/>
            </a:endParaRPr>
          </a:p>
        </p:txBody>
      </p:sp>
      <p:sp>
        <p:nvSpPr>
          <p:cNvPr id="26" name="TextBox 12"/>
          <p:cNvSpPr txBox="1"/>
          <p:nvPr/>
        </p:nvSpPr>
        <p:spPr bwMode="auto">
          <a:xfrm>
            <a:off x="4067944" y="1884889"/>
            <a:ext cx="3096344" cy="523220"/>
          </a:xfrm>
          <a:prstGeom prst="rect">
            <a:avLst/>
          </a:prstGeom>
          <a:noFill/>
          <a:effectLst/>
        </p:spPr>
        <p:txBody>
          <a:bodyPr wrap="squar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th-TH" altLang="ko-KR" sz="2800" dirty="0" smtClean="0">
                <a:solidFill>
                  <a:schemeClr val="accent6">
                    <a:lumMod val="50000"/>
                  </a:schemeClr>
                </a:solidFill>
                <a:latin typeface="LilyUPC" pitchFamily="34" charset="-34"/>
                <a:cs typeface="LilyUPC" pitchFamily="34" charset="-34"/>
              </a:rPr>
              <a:t>                กิจกรรมควบคุม </a:t>
            </a:r>
            <a:r>
              <a:rPr lang="en-US" altLang="ko-KR" sz="2800" dirty="0" smtClean="0">
                <a:solidFill>
                  <a:schemeClr val="accent6">
                    <a:lumMod val="50000"/>
                  </a:schemeClr>
                </a:solidFill>
                <a:latin typeface="LilyUPC" pitchFamily="34" charset="-34"/>
                <a:cs typeface="LilyUPC" pitchFamily="34" charset="-34"/>
              </a:rPr>
              <a:t>:  </a:t>
            </a:r>
            <a:endParaRPr lang="ko-KR" altLang="en-US" sz="2800" dirty="0">
              <a:solidFill>
                <a:schemeClr val="accent6">
                  <a:lumMod val="50000"/>
                </a:schemeClr>
              </a:solidFill>
              <a:latin typeface="LilyUPC" pitchFamily="34" charset="-34"/>
              <a:cs typeface="LilyUPC" pitchFamily="34" charset="-34"/>
            </a:endParaRPr>
          </a:p>
        </p:txBody>
      </p:sp>
      <p:pic>
        <p:nvPicPr>
          <p:cNvPr id="27" name="Picture 2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4288" y="1596545"/>
            <a:ext cx="864096" cy="1296144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>
          <a:xfrm>
            <a:off x="3059832" y="803701"/>
            <a:ext cx="6084168" cy="615921"/>
          </a:xfrm>
          <a:prstGeom prst="rect">
            <a:avLst/>
          </a:prstGeom>
          <a:noFill/>
          <a:ln w="127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>
                  <a:lumMod val="75000"/>
                  <a:lumOff val="25000"/>
                </a:schemeClr>
              </a:solidFill>
              <a:latin typeface="LilyUPC" pitchFamily="34" charset="-34"/>
              <a:cs typeface="LilyUPC" pitchFamily="34" charset="-34"/>
            </a:endParaRPr>
          </a:p>
        </p:txBody>
      </p:sp>
      <p:sp>
        <p:nvSpPr>
          <p:cNvPr id="17" name="TextBox 12"/>
          <p:cNvSpPr txBox="1"/>
          <p:nvPr/>
        </p:nvSpPr>
        <p:spPr bwMode="auto">
          <a:xfrm>
            <a:off x="3059832" y="843558"/>
            <a:ext cx="6217661" cy="523220"/>
          </a:xfrm>
          <a:prstGeom prst="rect">
            <a:avLst/>
          </a:prstGeom>
          <a:noFill/>
          <a:effectLst/>
        </p:spPr>
        <p:txBody>
          <a:bodyPr wrap="squar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th-TH" altLang="ko-KR" sz="2800" dirty="0" smtClean="0">
                <a:solidFill>
                  <a:schemeClr val="accent6">
                    <a:lumMod val="50000"/>
                  </a:schemeClr>
                </a:solidFill>
                <a:latin typeface="LilyUPC" pitchFamily="34" charset="-34"/>
                <a:cs typeface="LilyUPC" pitchFamily="34" charset="-34"/>
              </a:rPr>
              <a:t>กิจกรรมที่เลือก </a:t>
            </a:r>
            <a:r>
              <a:rPr lang="en-US" altLang="ko-KR" sz="2800" dirty="0" smtClean="0">
                <a:solidFill>
                  <a:schemeClr val="accent6">
                    <a:lumMod val="50000"/>
                  </a:schemeClr>
                </a:solidFill>
                <a:latin typeface="LilyUPC" pitchFamily="34" charset="-34"/>
                <a:cs typeface="LilyUPC" pitchFamily="34" charset="-34"/>
              </a:rPr>
              <a:t>:</a:t>
            </a:r>
            <a:r>
              <a:rPr lang="th-TH" altLang="ko-KR" sz="2800" dirty="0" smtClean="0">
                <a:solidFill>
                  <a:schemeClr val="accent6">
                    <a:lumMod val="50000"/>
                  </a:schemeClr>
                </a:solidFill>
                <a:latin typeface="LilyUPC" pitchFamily="34" charset="-34"/>
                <a:cs typeface="LilyUPC" pitchFamily="34" charset="-34"/>
              </a:rPr>
              <a:t> โครงการ</a:t>
            </a:r>
            <a:r>
              <a:rPr lang="th-TH" altLang="ko-KR" sz="2800" dirty="0">
                <a:solidFill>
                  <a:schemeClr val="accent6">
                    <a:lumMod val="50000"/>
                  </a:schemeClr>
                </a:solidFill>
                <a:latin typeface="LilyUPC" pitchFamily="34" charset="-34"/>
                <a:cs typeface="LilyUPC" pitchFamily="34" charset="-34"/>
              </a:rPr>
              <a:t>ระบบส่งเสริมเกษตรแปลงใหญ่ในเขตปฏิรูปที่ดิน</a:t>
            </a:r>
            <a:endParaRPr lang="ko-KR" altLang="en-US" sz="2800" dirty="0">
              <a:solidFill>
                <a:schemeClr val="accent6">
                  <a:lumMod val="50000"/>
                </a:schemeClr>
              </a:solidFill>
              <a:latin typeface="LilyUPC" pitchFamily="34" charset="-34"/>
              <a:cs typeface="LilyUPC" pitchFamily="34" charset="-34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3882662" y="2666898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th-TH" dirty="0">
                <a:latin typeface="LilyUPC" pitchFamily="34" charset="-34"/>
                <a:cs typeface="LilyUPC" pitchFamily="34" charset="-34"/>
              </a:rPr>
              <a:t>(3) ดำเนินการส่งเสริมเกษตรแปลงใหญ่ (20 คะแนน)</a:t>
            </a:r>
            <a:endParaRPr lang="en-GB" dirty="0">
              <a:latin typeface="LilyUPC" pitchFamily="34" charset="-34"/>
              <a:cs typeface="LilyUPC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2375443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49642" y="73494"/>
            <a:ext cx="3690310" cy="615921"/>
          </a:xfrm>
          <a:prstGeom prst="rect">
            <a:avLst/>
          </a:prstGeom>
          <a:noFill/>
          <a:ln w="127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7" name="TextBox 12"/>
          <p:cNvSpPr txBox="1"/>
          <p:nvPr/>
        </p:nvSpPr>
        <p:spPr bwMode="auto">
          <a:xfrm>
            <a:off x="273582" y="-8344"/>
            <a:ext cx="4010386" cy="707886"/>
          </a:xfrm>
          <a:prstGeom prst="rect">
            <a:avLst/>
          </a:prstGeom>
          <a:noFill/>
          <a:effectLst/>
        </p:spPr>
        <p:txBody>
          <a:bodyPr wrap="squar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th-TH" altLang="ko-KR" sz="4000" dirty="0" smtClean="0">
                <a:solidFill>
                  <a:schemeClr val="accent6">
                    <a:lumMod val="50000"/>
                  </a:schemeClr>
                </a:solidFill>
                <a:latin typeface="LilyUPC" pitchFamily="34" charset="-34"/>
                <a:cs typeface="LilyUPC" pitchFamily="34" charset="-34"/>
              </a:rPr>
              <a:t>     สำนักวิชาการและแผนงาน</a:t>
            </a:r>
            <a:endParaRPr lang="ko-KR" altLang="en-US" sz="4000" dirty="0">
              <a:solidFill>
                <a:schemeClr val="accent6">
                  <a:lumMod val="50000"/>
                </a:schemeClr>
              </a:solidFill>
              <a:latin typeface="LilyUPC" pitchFamily="34" charset="-34"/>
              <a:cs typeface="LilyUPC" pitchFamily="34" charset="-34"/>
            </a:endParaRPr>
          </a:p>
        </p:txBody>
      </p:sp>
      <p:sp>
        <p:nvSpPr>
          <p:cNvPr id="5" name="Oval 4"/>
          <p:cNvSpPr/>
          <p:nvPr/>
        </p:nvSpPr>
        <p:spPr>
          <a:xfrm>
            <a:off x="107464" y="39276"/>
            <a:ext cx="684357" cy="684357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accent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TextBox 5"/>
          <p:cNvSpPr txBox="1"/>
          <p:nvPr/>
        </p:nvSpPr>
        <p:spPr>
          <a:xfrm>
            <a:off x="163333" y="129370"/>
            <a:ext cx="592243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th-TH" altLang="ko-KR" sz="2800" b="1" dirty="0" smtClean="0">
                <a:solidFill>
                  <a:schemeClr val="accent1"/>
                </a:solidFill>
                <a:cs typeface="Arial" pitchFamily="34" charset="0"/>
              </a:rPr>
              <a:t>10</a:t>
            </a:r>
            <a:endParaRPr lang="ko-KR" altLang="en-US" sz="2800" b="1" dirty="0">
              <a:solidFill>
                <a:schemeClr val="accent1"/>
              </a:solidFill>
              <a:cs typeface="Arial" pitchFamily="34" charset="0"/>
            </a:endParaRPr>
          </a:p>
        </p:txBody>
      </p:sp>
      <p:pic>
        <p:nvPicPr>
          <p:cNvPr id="19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2702135"/>
            <a:ext cx="3396973" cy="21875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Oval 1"/>
          <p:cNvSpPr/>
          <p:nvPr/>
        </p:nvSpPr>
        <p:spPr>
          <a:xfrm>
            <a:off x="3347864" y="2870992"/>
            <a:ext cx="467488" cy="360040"/>
          </a:xfrm>
          <a:prstGeom prst="ellipse">
            <a:avLst/>
          </a:prstGeom>
          <a:noFill/>
          <a:ln w="952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/>
          <p:cNvSpPr/>
          <p:nvPr/>
        </p:nvSpPr>
        <p:spPr>
          <a:xfrm>
            <a:off x="251520" y="1586456"/>
            <a:ext cx="2880340" cy="615921"/>
          </a:xfrm>
          <a:prstGeom prst="rect">
            <a:avLst/>
          </a:prstGeom>
          <a:noFill/>
          <a:ln w="127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>
                  <a:lumMod val="75000"/>
                  <a:lumOff val="25000"/>
                </a:schemeClr>
              </a:solidFill>
              <a:latin typeface="LilyUPC" pitchFamily="34" charset="-34"/>
              <a:cs typeface="LilyUPC" pitchFamily="34" charset="-34"/>
            </a:endParaRPr>
          </a:p>
        </p:txBody>
      </p:sp>
      <p:sp>
        <p:nvSpPr>
          <p:cNvPr id="22" name="TextBox 12"/>
          <p:cNvSpPr txBox="1"/>
          <p:nvPr/>
        </p:nvSpPr>
        <p:spPr bwMode="auto">
          <a:xfrm>
            <a:off x="521918" y="1623473"/>
            <a:ext cx="2825946" cy="523220"/>
          </a:xfrm>
          <a:prstGeom prst="rect">
            <a:avLst/>
          </a:prstGeom>
          <a:noFill/>
          <a:effectLst/>
        </p:spPr>
        <p:txBody>
          <a:bodyPr wrap="squar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th-TH" altLang="ko-KR" sz="2800" dirty="0" smtClean="0">
                <a:solidFill>
                  <a:schemeClr val="accent6">
                    <a:lumMod val="50000"/>
                  </a:schemeClr>
                </a:solidFill>
                <a:latin typeface="LilyUPC" pitchFamily="34" charset="-34"/>
                <a:cs typeface="LilyUPC" pitchFamily="34" charset="-34"/>
              </a:rPr>
              <a:t>ความเสี่ยง </a:t>
            </a:r>
            <a:r>
              <a:rPr lang="en-US" altLang="ko-KR" sz="2800" dirty="0" smtClean="0">
                <a:solidFill>
                  <a:schemeClr val="accent6">
                    <a:lumMod val="50000"/>
                  </a:schemeClr>
                </a:solidFill>
                <a:latin typeface="LilyUPC" pitchFamily="34" charset="-34"/>
                <a:cs typeface="LilyUPC" pitchFamily="34" charset="-34"/>
              </a:rPr>
              <a:t>:</a:t>
            </a:r>
            <a:endParaRPr lang="ko-KR" altLang="en-US" sz="2800" dirty="0">
              <a:solidFill>
                <a:schemeClr val="accent6">
                  <a:lumMod val="50000"/>
                </a:schemeClr>
              </a:solidFill>
              <a:latin typeface="LilyUPC" pitchFamily="34" charset="-34"/>
              <a:cs typeface="LilyUPC" pitchFamily="34" charset="-34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6850" y="1419622"/>
            <a:ext cx="816090" cy="1224136"/>
          </a:xfrm>
          <a:prstGeom prst="rect">
            <a:avLst/>
          </a:prstGeom>
        </p:spPr>
      </p:pic>
      <p:sp>
        <p:nvSpPr>
          <p:cNvPr id="25" name="Rectangle 24"/>
          <p:cNvSpPr/>
          <p:nvPr/>
        </p:nvSpPr>
        <p:spPr>
          <a:xfrm>
            <a:off x="5237676" y="1883821"/>
            <a:ext cx="3294764" cy="615921"/>
          </a:xfrm>
          <a:prstGeom prst="rect">
            <a:avLst/>
          </a:prstGeom>
          <a:noFill/>
          <a:ln w="127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>
                  <a:lumMod val="75000"/>
                  <a:lumOff val="25000"/>
                </a:schemeClr>
              </a:solidFill>
              <a:latin typeface="LilyUPC" pitchFamily="34" charset="-34"/>
              <a:cs typeface="LilyUPC" pitchFamily="34" charset="-34"/>
            </a:endParaRPr>
          </a:p>
        </p:txBody>
      </p:sp>
      <p:sp>
        <p:nvSpPr>
          <p:cNvPr id="26" name="TextBox 12"/>
          <p:cNvSpPr txBox="1"/>
          <p:nvPr/>
        </p:nvSpPr>
        <p:spPr bwMode="auto">
          <a:xfrm>
            <a:off x="4067944" y="1884889"/>
            <a:ext cx="3096344" cy="523220"/>
          </a:xfrm>
          <a:prstGeom prst="rect">
            <a:avLst/>
          </a:prstGeom>
          <a:noFill/>
          <a:effectLst/>
        </p:spPr>
        <p:txBody>
          <a:bodyPr wrap="squar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th-TH" altLang="ko-KR" sz="2800" dirty="0" smtClean="0">
                <a:solidFill>
                  <a:schemeClr val="accent6">
                    <a:lumMod val="50000"/>
                  </a:schemeClr>
                </a:solidFill>
                <a:latin typeface="LilyUPC" pitchFamily="34" charset="-34"/>
                <a:cs typeface="LilyUPC" pitchFamily="34" charset="-34"/>
              </a:rPr>
              <a:t>                กิจกรรมควบคุม </a:t>
            </a:r>
            <a:r>
              <a:rPr lang="en-US" altLang="ko-KR" sz="2800" dirty="0" smtClean="0">
                <a:solidFill>
                  <a:schemeClr val="accent6">
                    <a:lumMod val="50000"/>
                  </a:schemeClr>
                </a:solidFill>
                <a:latin typeface="LilyUPC" pitchFamily="34" charset="-34"/>
                <a:cs typeface="LilyUPC" pitchFamily="34" charset="-34"/>
              </a:rPr>
              <a:t>:  </a:t>
            </a:r>
            <a:endParaRPr lang="ko-KR" altLang="en-US" sz="2800" dirty="0">
              <a:solidFill>
                <a:schemeClr val="accent6">
                  <a:lumMod val="50000"/>
                </a:schemeClr>
              </a:solidFill>
              <a:latin typeface="LilyUPC" pitchFamily="34" charset="-34"/>
              <a:cs typeface="LilyUPC" pitchFamily="34" charset="-34"/>
            </a:endParaRPr>
          </a:p>
        </p:txBody>
      </p:sp>
      <p:pic>
        <p:nvPicPr>
          <p:cNvPr id="27" name="Picture 2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4288" y="1596545"/>
            <a:ext cx="864096" cy="1296144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>
          <a:xfrm>
            <a:off x="2555776" y="803701"/>
            <a:ext cx="6588224" cy="615921"/>
          </a:xfrm>
          <a:prstGeom prst="rect">
            <a:avLst/>
          </a:prstGeom>
          <a:noFill/>
          <a:ln w="127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>
                  <a:lumMod val="75000"/>
                  <a:lumOff val="25000"/>
                </a:schemeClr>
              </a:solidFill>
              <a:latin typeface="LilyUPC" pitchFamily="34" charset="-34"/>
              <a:cs typeface="LilyUPC" pitchFamily="34" charset="-34"/>
            </a:endParaRPr>
          </a:p>
        </p:txBody>
      </p:sp>
      <p:sp>
        <p:nvSpPr>
          <p:cNvPr id="17" name="TextBox 12"/>
          <p:cNvSpPr txBox="1"/>
          <p:nvPr/>
        </p:nvSpPr>
        <p:spPr bwMode="auto">
          <a:xfrm>
            <a:off x="2555776" y="843558"/>
            <a:ext cx="6721717" cy="523220"/>
          </a:xfrm>
          <a:prstGeom prst="rect">
            <a:avLst/>
          </a:prstGeom>
          <a:noFill/>
          <a:effectLst/>
        </p:spPr>
        <p:txBody>
          <a:bodyPr wrap="squar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th-TH" altLang="ko-KR" sz="2800" dirty="0" smtClean="0">
                <a:solidFill>
                  <a:schemeClr val="accent6">
                    <a:lumMod val="50000"/>
                  </a:schemeClr>
                </a:solidFill>
                <a:latin typeface="LilyUPC" pitchFamily="34" charset="-34"/>
                <a:cs typeface="LilyUPC" pitchFamily="34" charset="-34"/>
              </a:rPr>
              <a:t>กิจกรรมที่เลือก </a:t>
            </a:r>
            <a:r>
              <a:rPr lang="en-US" altLang="ko-KR" sz="2800" dirty="0" smtClean="0">
                <a:solidFill>
                  <a:schemeClr val="accent6">
                    <a:lumMod val="50000"/>
                  </a:schemeClr>
                </a:solidFill>
                <a:latin typeface="LilyUPC" pitchFamily="34" charset="-34"/>
                <a:cs typeface="LilyUPC" pitchFamily="34" charset="-34"/>
              </a:rPr>
              <a:t>:</a:t>
            </a:r>
            <a:r>
              <a:rPr lang="th-TH" altLang="ko-KR" sz="2800" dirty="0">
                <a:solidFill>
                  <a:schemeClr val="accent6">
                    <a:lumMod val="50000"/>
                  </a:schemeClr>
                </a:solidFill>
                <a:latin typeface="LilyUPC" pitchFamily="34" charset="-34"/>
                <a:cs typeface="LilyUPC" pitchFamily="34" charset="-34"/>
              </a:rPr>
              <a:t> การจัดทำคำของบประมาณ ประจำปีงบประมาณ พ.ศ.2562</a:t>
            </a:r>
            <a:endParaRPr lang="ko-KR" altLang="en-US" sz="2800" dirty="0">
              <a:solidFill>
                <a:schemeClr val="accent6">
                  <a:lumMod val="50000"/>
                </a:schemeClr>
              </a:solidFill>
              <a:latin typeface="LilyUPC" pitchFamily="34" charset="-34"/>
              <a:cs typeface="LilyUPC" pitchFamily="34" charset="-34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3851920" y="2717507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th-TH" dirty="0">
                <a:latin typeface="LilyUPC" pitchFamily="34" charset="-34"/>
                <a:cs typeface="LilyUPC" pitchFamily="34" charset="-34"/>
              </a:rPr>
              <a:t>(3) รวบรวม ตรวจสอบ  วิเคราะห์และสรุปกรอบวงเงินคำของบประมาณของ ส.ป.ก. ให้สอดคล้องกับนโยบายต่างๆและทิศทางของผู้บริหาร (16 คะแนน</a:t>
            </a:r>
            <a:r>
              <a:rPr lang="th-TH" dirty="0" smtClean="0">
                <a:latin typeface="LilyUPC" pitchFamily="34" charset="-34"/>
                <a:cs typeface="LilyUPC" pitchFamily="34" charset="-34"/>
              </a:rPr>
              <a:t>)</a:t>
            </a:r>
            <a:endParaRPr lang="en-GB" dirty="0">
              <a:latin typeface="LilyUPC" pitchFamily="34" charset="-34"/>
              <a:cs typeface="LilyUPC" pitchFamily="34" charset="-34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4536504" y="3376612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th-TH" dirty="0">
                <a:latin typeface="LilyUPC" pitchFamily="34" charset="-34"/>
                <a:cs typeface="LilyUPC" pitchFamily="34" charset="-34"/>
              </a:rPr>
              <a:t>(4) บันทึกคำของบประมาณในระบบสารสนเทศด้านการงบประมาณ </a:t>
            </a:r>
            <a:endParaRPr lang="th-TH" dirty="0" smtClean="0">
              <a:latin typeface="LilyUPC" pitchFamily="34" charset="-34"/>
              <a:cs typeface="LilyUPC" pitchFamily="34" charset="-34"/>
            </a:endParaRPr>
          </a:p>
          <a:p>
            <a:r>
              <a:rPr lang="th-TH" dirty="0" smtClean="0">
                <a:latin typeface="LilyUPC" pitchFamily="34" charset="-34"/>
                <a:cs typeface="LilyUPC" pitchFamily="34" charset="-34"/>
              </a:rPr>
              <a:t>(</a:t>
            </a:r>
            <a:r>
              <a:rPr lang="en-GB" dirty="0">
                <a:latin typeface="LilyUPC" pitchFamily="34" charset="-34"/>
                <a:cs typeface="LilyUPC" pitchFamily="34" charset="-34"/>
              </a:rPr>
              <a:t>e-Budgeting) </a:t>
            </a:r>
            <a:r>
              <a:rPr lang="th-TH" dirty="0">
                <a:latin typeface="LilyUPC" pitchFamily="34" charset="-34"/>
                <a:cs typeface="LilyUPC" pitchFamily="34" charset="-34"/>
              </a:rPr>
              <a:t>และจัดทำรายงานข้อเสนองบประมาณรายจ่ายเบื้องต้น </a:t>
            </a:r>
            <a:endParaRPr lang="th-TH" dirty="0" smtClean="0">
              <a:latin typeface="LilyUPC" pitchFamily="34" charset="-34"/>
              <a:cs typeface="LilyUPC" pitchFamily="34" charset="-34"/>
            </a:endParaRPr>
          </a:p>
          <a:p>
            <a:r>
              <a:rPr lang="th-TH" dirty="0" smtClean="0">
                <a:latin typeface="LilyUPC" pitchFamily="34" charset="-34"/>
                <a:cs typeface="LilyUPC" pitchFamily="34" charset="-34"/>
              </a:rPr>
              <a:t>(</a:t>
            </a:r>
            <a:r>
              <a:rPr lang="en-GB" dirty="0">
                <a:latin typeface="LilyUPC" pitchFamily="34" charset="-34"/>
                <a:cs typeface="LilyUPC" pitchFamily="34" charset="-34"/>
              </a:rPr>
              <a:t>Pre-Ceiling) </a:t>
            </a:r>
            <a:r>
              <a:rPr lang="th-TH" dirty="0">
                <a:latin typeface="LilyUPC" pitchFamily="34" charset="-34"/>
                <a:cs typeface="LilyUPC" pitchFamily="34" charset="-34"/>
              </a:rPr>
              <a:t>ของสำนักงบประมาณ  (16 คะแนน)</a:t>
            </a:r>
            <a:endParaRPr lang="en-GB" dirty="0">
              <a:latin typeface="LilyUPC" pitchFamily="34" charset="-34"/>
              <a:cs typeface="LilyUPC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922387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49642" y="73494"/>
            <a:ext cx="7794766" cy="615921"/>
          </a:xfrm>
          <a:prstGeom prst="rect">
            <a:avLst/>
          </a:prstGeom>
          <a:noFill/>
          <a:ln w="127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7" name="TextBox 12"/>
          <p:cNvSpPr txBox="1"/>
          <p:nvPr/>
        </p:nvSpPr>
        <p:spPr bwMode="auto">
          <a:xfrm>
            <a:off x="251520" y="-8344"/>
            <a:ext cx="7992888" cy="707886"/>
          </a:xfrm>
          <a:prstGeom prst="rect">
            <a:avLst/>
          </a:prstGeom>
          <a:noFill/>
          <a:effectLst/>
        </p:spPr>
        <p:txBody>
          <a:bodyPr wrap="squar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th-TH" altLang="ko-KR" sz="4000" dirty="0" smtClean="0">
                <a:solidFill>
                  <a:schemeClr val="accent6">
                    <a:lumMod val="50000"/>
                  </a:schemeClr>
                </a:solidFill>
                <a:latin typeface="LilyUPC" pitchFamily="34" charset="-34"/>
                <a:cs typeface="LilyUPC" pitchFamily="34" charset="-34"/>
              </a:rPr>
              <a:t>     กองประสานงานโครงการพระราชดำริและโครงการพิเศษ</a:t>
            </a:r>
            <a:endParaRPr lang="ko-KR" altLang="en-US" sz="4000" dirty="0">
              <a:solidFill>
                <a:schemeClr val="accent6">
                  <a:lumMod val="50000"/>
                </a:schemeClr>
              </a:solidFill>
              <a:latin typeface="LilyUPC" pitchFamily="34" charset="-34"/>
              <a:cs typeface="LilyUPC" pitchFamily="34" charset="-34"/>
            </a:endParaRPr>
          </a:p>
        </p:txBody>
      </p:sp>
      <p:sp>
        <p:nvSpPr>
          <p:cNvPr id="5" name="Oval 4"/>
          <p:cNvSpPr/>
          <p:nvPr/>
        </p:nvSpPr>
        <p:spPr>
          <a:xfrm>
            <a:off x="107464" y="39276"/>
            <a:ext cx="684357" cy="684357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accent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TextBox 5"/>
          <p:cNvSpPr txBox="1"/>
          <p:nvPr/>
        </p:nvSpPr>
        <p:spPr>
          <a:xfrm>
            <a:off x="163333" y="129370"/>
            <a:ext cx="592243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th-TH" altLang="ko-KR" sz="2800" b="1" dirty="0" smtClean="0">
                <a:solidFill>
                  <a:schemeClr val="accent1"/>
                </a:solidFill>
                <a:cs typeface="Arial" pitchFamily="34" charset="0"/>
              </a:rPr>
              <a:t>11</a:t>
            </a:r>
            <a:endParaRPr lang="ko-KR" altLang="en-US" sz="2800" b="1" dirty="0">
              <a:solidFill>
                <a:schemeClr val="accent1"/>
              </a:solidFill>
              <a:cs typeface="Arial" pitchFamily="34" charset="0"/>
            </a:endParaRPr>
          </a:p>
        </p:txBody>
      </p:sp>
      <p:pic>
        <p:nvPicPr>
          <p:cNvPr id="19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2702135"/>
            <a:ext cx="3396973" cy="21875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Oval 1"/>
          <p:cNvSpPr/>
          <p:nvPr/>
        </p:nvSpPr>
        <p:spPr>
          <a:xfrm>
            <a:off x="4067944" y="2870992"/>
            <a:ext cx="467488" cy="360040"/>
          </a:xfrm>
          <a:prstGeom prst="ellipse">
            <a:avLst/>
          </a:prstGeom>
          <a:noFill/>
          <a:ln w="952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/>
          <p:cNvSpPr/>
          <p:nvPr/>
        </p:nvSpPr>
        <p:spPr>
          <a:xfrm>
            <a:off x="251520" y="1586456"/>
            <a:ext cx="2880340" cy="615921"/>
          </a:xfrm>
          <a:prstGeom prst="rect">
            <a:avLst/>
          </a:prstGeom>
          <a:noFill/>
          <a:ln w="127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>
                  <a:lumMod val="75000"/>
                  <a:lumOff val="25000"/>
                </a:schemeClr>
              </a:solidFill>
              <a:latin typeface="LilyUPC" pitchFamily="34" charset="-34"/>
              <a:cs typeface="LilyUPC" pitchFamily="34" charset="-34"/>
            </a:endParaRPr>
          </a:p>
        </p:txBody>
      </p:sp>
      <p:sp>
        <p:nvSpPr>
          <p:cNvPr id="22" name="TextBox 12"/>
          <p:cNvSpPr txBox="1"/>
          <p:nvPr/>
        </p:nvSpPr>
        <p:spPr bwMode="auto">
          <a:xfrm>
            <a:off x="521918" y="1623473"/>
            <a:ext cx="2825946" cy="523220"/>
          </a:xfrm>
          <a:prstGeom prst="rect">
            <a:avLst/>
          </a:prstGeom>
          <a:noFill/>
          <a:effectLst/>
        </p:spPr>
        <p:txBody>
          <a:bodyPr wrap="squar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th-TH" altLang="ko-KR" sz="2800" dirty="0" smtClean="0">
                <a:solidFill>
                  <a:schemeClr val="accent6">
                    <a:lumMod val="50000"/>
                  </a:schemeClr>
                </a:solidFill>
                <a:latin typeface="LilyUPC" pitchFamily="34" charset="-34"/>
                <a:cs typeface="LilyUPC" pitchFamily="34" charset="-34"/>
              </a:rPr>
              <a:t>ความเสี่ยง </a:t>
            </a:r>
            <a:r>
              <a:rPr lang="en-US" altLang="ko-KR" sz="2800" dirty="0" smtClean="0">
                <a:solidFill>
                  <a:schemeClr val="accent6">
                    <a:lumMod val="50000"/>
                  </a:schemeClr>
                </a:solidFill>
                <a:latin typeface="LilyUPC" pitchFamily="34" charset="-34"/>
                <a:cs typeface="LilyUPC" pitchFamily="34" charset="-34"/>
              </a:rPr>
              <a:t>:</a:t>
            </a:r>
            <a:endParaRPr lang="ko-KR" altLang="en-US" sz="2800" dirty="0">
              <a:solidFill>
                <a:schemeClr val="accent6">
                  <a:lumMod val="50000"/>
                </a:schemeClr>
              </a:solidFill>
              <a:latin typeface="LilyUPC" pitchFamily="34" charset="-34"/>
              <a:cs typeface="LilyUPC" pitchFamily="34" charset="-34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6850" y="1419622"/>
            <a:ext cx="816090" cy="1224136"/>
          </a:xfrm>
          <a:prstGeom prst="rect">
            <a:avLst/>
          </a:prstGeom>
        </p:spPr>
      </p:pic>
      <p:sp>
        <p:nvSpPr>
          <p:cNvPr id="25" name="Rectangle 24"/>
          <p:cNvSpPr/>
          <p:nvPr/>
        </p:nvSpPr>
        <p:spPr>
          <a:xfrm>
            <a:off x="5237676" y="1883821"/>
            <a:ext cx="3294764" cy="615921"/>
          </a:xfrm>
          <a:prstGeom prst="rect">
            <a:avLst/>
          </a:prstGeom>
          <a:noFill/>
          <a:ln w="127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>
                  <a:lumMod val="75000"/>
                  <a:lumOff val="25000"/>
                </a:schemeClr>
              </a:solidFill>
              <a:latin typeface="LilyUPC" pitchFamily="34" charset="-34"/>
              <a:cs typeface="LilyUPC" pitchFamily="34" charset="-34"/>
            </a:endParaRPr>
          </a:p>
        </p:txBody>
      </p:sp>
      <p:sp>
        <p:nvSpPr>
          <p:cNvPr id="26" name="TextBox 12"/>
          <p:cNvSpPr txBox="1"/>
          <p:nvPr/>
        </p:nvSpPr>
        <p:spPr bwMode="auto">
          <a:xfrm>
            <a:off x="4067944" y="1884889"/>
            <a:ext cx="3096344" cy="523220"/>
          </a:xfrm>
          <a:prstGeom prst="rect">
            <a:avLst/>
          </a:prstGeom>
          <a:noFill/>
          <a:effectLst/>
        </p:spPr>
        <p:txBody>
          <a:bodyPr wrap="squar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th-TH" altLang="ko-KR" sz="2800" dirty="0" smtClean="0">
                <a:solidFill>
                  <a:schemeClr val="accent6">
                    <a:lumMod val="50000"/>
                  </a:schemeClr>
                </a:solidFill>
                <a:latin typeface="LilyUPC" pitchFamily="34" charset="-34"/>
                <a:cs typeface="LilyUPC" pitchFamily="34" charset="-34"/>
              </a:rPr>
              <a:t>                กิจกรรมควบคุม </a:t>
            </a:r>
            <a:r>
              <a:rPr lang="en-US" altLang="ko-KR" sz="2800" dirty="0" smtClean="0">
                <a:solidFill>
                  <a:schemeClr val="accent6">
                    <a:lumMod val="50000"/>
                  </a:schemeClr>
                </a:solidFill>
                <a:latin typeface="LilyUPC" pitchFamily="34" charset="-34"/>
                <a:cs typeface="LilyUPC" pitchFamily="34" charset="-34"/>
              </a:rPr>
              <a:t>:  </a:t>
            </a:r>
            <a:endParaRPr lang="ko-KR" altLang="en-US" sz="2800" dirty="0">
              <a:solidFill>
                <a:schemeClr val="accent6">
                  <a:lumMod val="50000"/>
                </a:schemeClr>
              </a:solidFill>
              <a:latin typeface="LilyUPC" pitchFamily="34" charset="-34"/>
              <a:cs typeface="LilyUPC" pitchFamily="34" charset="-34"/>
            </a:endParaRPr>
          </a:p>
        </p:txBody>
      </p:sp>
      <p:pic>
        <p:nvPicPr>
          <p:cNvPr id="27" name="Picture 2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4288" y="1596545"/>
            <a:ext cx="864096" cy="1296144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>
          <a:xfrm>
            <a:off x="2555776" y="803701"/>
            <a:ext cx="6588224" cy="615921"/>
          </a:xfrm>
          <a:prstGeom prst="rect">
            <a:avLst/>
          </a:prstGeom>
          <a:noFill/>
          <a:ln w="127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>
                  <a:lumMod val="75000"/>
                  <a:lumOff val="25000"/>
                </a:schemeClr>
              </a:solidFill>
              <a:latin typeface="LilyUPC" pitchFamily="34" charset="-34"/>
              <a:cs typeface="LilyUPC" pitchFamily="34" charset="-34"/>
            </a:endParaRPr>
          </a:p>
        </p:txBody>
      </p:sp>
      <p:sp>
        <p:nvSpPr>
          <p:cNvPr id="17" name="TextBox 12"/>
          <p:cNvSpPr txBox="1"/>
          <p:nvPr/>
        </p:nvSpPr>
        <p:spPr bwMode="auto">
          <a:xfrm>
            <a:off x="2555776" y="843558"/>
            <a:ext cx="6721717" cy="523220"/>
          </a:xfrm>
          <a:prstGeom prst="rect">
            <a:avLst/>
          </a:prstGeom>
          <a:noFill/>
          <a:effectLst/>
        </p:spPr>
        <p:txBody>
          <a:bodyPr wrap="squar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th-TH" altLang="ko-KR" sz="2800" dirty="0" smtClean="0">
                <a:solidFill>
                  <a:schemeClr val="accent6">
                    <a:lumMod val="50000"/>
                  </a:schemeClr>
                </a:solidFill>
                <a:latin typeface="LilyUPC" pitchFamily="34" charset="-34"/>
                <a:cs typeface="LilyUPC" pitchFamily="34" charset="-34"/>
              </a:rPr>
              <a:t>กิจกรรมที่เลือก </a:t>
            </a:r>
            <a:r>
              <a:rPr lang="en-US" altLang="ko-KR" sz="2800" dirty="0" smtClean="0">
                <a:solidFill>
                  <a:schemeClr val="accent6">
                    <a:lumMod val="50000"/>
                  </a:schemeClr>
                </a:solidFill>
                <a:latin typeface="LilyUPC" pitchFamily="34" charset="-34"/>
                <a:cs typeface="LilyUPC" pitchFamily="34" charset="-34"/>
              </a:rPr>
              <a:t>:</a:t>
            </a:r>
            <a:r>
              <a:rPr lang="th-TH" altLang="ko-KR" sz="2800" dirty="0">
                <a:solidFill>
                  <a:schemeClr val="accent6">
                    <a:lumMod val="50000"/>
                  </a:schemeClr>
                </a:solidFill>
                <a:latin typeface="LilyUPC" pitchFamily="34" charset="-34"/>
                <a:cs typeface="LilyUPC" pitchFamily="34" charset="-34"/>
              </a:rPr>
              <a:t> การจัดโครงสร้างและอัตรากำลังเจ้าหน้าที่ของ กปร. ส.ป.ก.</a:t>
            </a:r>
            <a:endParaRPr lang="ko-KR" altLang="en-US" sz="2800" dirty="0">
              <a:solidFill>
                <a:schemeClr val="accent6">
                  <a:lumMod val="50000"/>
                </a:schemeClr>
              </a:solidFill>
              <a:latin typeface="LilyUPC" pitchFamily="34" charset="-34"/>
              <a:cs typeface="LilyUPC" pitchFamily="34" charset="-34"/>
            </a:endParaRP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35432" y="2523251"/>
            <a:ext cx="864096" cy="12961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3866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49642" y="73494"/>
            <a:ext cx="4410390" cy="615921"/>
          </a:xfrm>
          <a:prstGeom prst="rect">
            <a:avLst/>
          </a:prstGeom>
          <a:noFill/>
          <a:ln w="127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7" name="TextBox 12"/>
          <p:cNvSpPr txBox="1"/>
          <p:nvPr/>
        </p:nvSpPr>
        <p:spPr bwMode="auto">
          <a:xfrm>
            <a:off x="251520" y="-8344"/>
            <a:ext cx="4608512" cy="707886"/>
          </a:xfrm>
          <a:prstGeom prst="rect">
            <a:avLst/>
          </a:prstGeom>
          <a:noFill/>
          <a:effectLst/>
        </p:spPr>
        <p:txBody>
          <a:bodyPr wrap="squar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th-TH" altLang="ko-KR" sz="4000" dirty="0" smtClean="0">
                <a:solidFill>
                  <a:schemeClr val="accent6">
                    <a:lumMod val="50000"/>
                  </a:schemeClr>
                </a:solidFill>
                <a:latin typeface="LilyUPC" pitchFamily="34" charset="-34"/>
                <a:cs typeface="LilyUPC" pitchFamily="34" charset="-34"/>
              </a:rPr>
              <a:t>     ศูนย์พัฒนาและส่งเสริมศิลปาชีพ</a:t>
            </a:r>
            <a:endParaRPr lang="ko-KR" altLang="en-US" sz="4000" dirty="0">
              <a:solidFill>
                <a:schemeClr val="accent6">
                  <a:lumMod val="50000"/>
                </a:schemeClr>
              </a:solidFill>
              <a:latin typeface="LilyUPC" pitchFamily="34" charset="-34"/>
              <a:cs typeface="LilyUPC" pitchFamily="34" charset="-34"/>
            </a:endParaRPr>
          </a:p>
        </p:txBody>
      </p:sp>
      <p:sp>
        <p:nvSpPr>
          <p:cNvPr id="5" name="Oval 4"/>
          <p:cNvSpPr/>
          <p:nvPr/>
        </p:nvSpPr>
        <p:spPr>
          <a:xfrm>
            <a:off x="107464" y="39276"/>
            <a:ext cx="684357" cy="684357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accent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TextBox 5"/>
          <p:cNvSpPr txBox="1"/>
          <p:nvPr/>
        </p:nvSpPr>
        <p:spPr>
          <a:xfrm>
            <a:off x="163333" y="129370"/>
            <a:ext cx="592243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th-TH" altLang="ko-KR" sz="2800" b="1" dirty="0" smtClean="0">
                <a:solidFill>
                  <a:schemeClr val="accent1"/>
                </a:solidFill>
                <a:cs typeface="Arial" pitchFamily="34" charset="0"/>
              </a:rPr>
              <a:t>12</a:t>
            </a:r>
            <a:endParaRPr lang="ko-KR" altLang="en-US" sz="2800" b="1" dirty="0">
              <a:solidFill>
                <a:schemeClr val="accent1"/>
              </a:solidFill>
              <a:cs typeface="Arial" pitchFamily="34" charset="0"/>
            </a:endParaRPr>
          </a:p>
        </p:txBody>
      </p:sp>
      <p:pic>
        <p:nvPicPr>
          <p:cNvPr id="19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2702135"/>
            <a:ext cx="3396973" cy="21875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1" name="Rectangle 20"/>
          <p:cNvSpPr/>
          <p:nvPr/>
        </p:nvSpPr>
        <p:spPr>
          <a:xfrm>
            <a:off x="251520" y="1586456"/>
            <a:ext cx="2880340" cy="615921"/>
          </a:xfrm>
          <a:prstGeom prst="rect">
            <a:avLst/>
          </a:prstGeom>
          <a:noFill/>
          <a:ln w="127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>
                  <a:lumMod val="75000"/>
                  <a:lumOff val="25000"/>
                </a:schemeClr>
              </a:solidFill>
              <a:latin typeface="LilyUPC" pitchFamily="34" charset="-34"/>
              <a:cs typeface="LilyUPC" pitchFamily="34" charset="-34"/>
            </a:endParaRPr>
          </a:p>
        </p:txBody>
      </p:sp>
      <p:sp>
        <p:nvSpPr>
          <p:cNvPr id="22" name="TextBox 12"/>
          <p:cNvSpPr txBox="1"/>
          <p:nvPr/>
        </p:nvSpPr>
        <p:spPr bwMode="auto">
          <a:xfrm>
            <a:off x="521918" y="1623473"/>
            <a:ext cx="2825946" cy="523220"/>
          </a:xfrm>
          <a:prstGeom prst="rect">
            <a:avLst/>
          </a:prstGeom>
          <a:noFill/>
          <a:effectLst/>
        </p:spPr>
        <p:txBody>
          <a:bodyPr wrap="squar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th-TH" altLang="ko-KR" sz="2800" dirty="0" smtClean="0">
                <a:solidFill>
                  <a:schemeClr val="accent6">
                    <a:lumMod val="50000"/>
                  </a:schemeClr>
                </a:solidFill>
                <a:latin typeface="LilyUPC" pitchFamily="34" charset="-34"/>
                <a:cs typeface="LilyUPC" pitchFamily="34" charset="-34"/>
              </a:rPr>
              <a:t>ความเสี่ยง </a:t>
            </a:r>
            <a:r>
              <a:rPr lang="en-US" altLang="ko-KR" sz="2800" dirty="0" smtClean="0">
                <a:solidFill>
                  <a:schemeClr val="accent6">
                    <a:lumMod val="50000"/>
                  </a:schemeClr>
                </a:solidFill>
                <a:latin typeface="LilyUPC" pitchFamily="34" charset="-34"/>
                <a:cs typeface="LilyUPC" pitchFamily="34" charset="-34"/>
              </a:rPr>
              <a:t>:</a:t>
            </a:r>
            <a:endParaRPr lang="ko-KR" altLang="en-US" sz="2800" dirty="0">
              <a:solidFill>
                <a:schemeClr val="accent6">
                  <a:lumMod val="50000"/>
                </a:schemeClr>
              </a:solidFill>
              <a:latin typeface="LilyUPC" pitchFamily="34" charset="-34"/>
              <a:cs typeface="LilyUPC" pitchFamily="34" charset="-34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6850" y="1419622"/>
            <a:ext cx="816090" cy="1224136"/>
          </a:xfrm>
          <a:prstGeom prst="rect">
            <a:avLst/>
          </a:prstGeom>
        </p:spPr>
      </p:pic>
      <p:sp>
        <p:nvSpPr>
          <p:cNvPr id="25" name="Rectangle 24"/>
          <p:cNvSpPr/>
          <p:nvPr/>
        </p:nvSpPr>
        <p:spPr>
          <a:xfrm>
            <a:off x="5237676" y="1883821"/>
            <a:ext cx="3294764" cy="615921"/>
          </a:xfrm>
          <a:prstGeom prst="rect">
            <a:avLst/>
          </a:prstGeom>
          <a:noFill/>
          <a:ln w="127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>
                  <a:lumMod val="75000"/>
                  <a:lumOff val="25000"/>
                </a:schemeClr>
              </a:solidFill>
              <a:latin typeface="LilyUPC" pitchFamily="34" charset="-34"/>
              <a:cs typeface="LilyUPC" pitchFamily="34" charset="-34"/>
            </a:endParaRPr>
          </a:p>
        </p:txBody>
      </p:sp>
      <p:sp>
        <p:nvSpPr>
          <p:cNvPr id="26" name="TextBox 12"/>
          <p:cNvSpPr txBox="1"/>
          <p:nvPr/>
        </p:nvSpPr>
        <p:spPr bwMode="auto">
          <a:xfrm>
            <a:off x="4067944" y="1884889"/>
            <a:ext cx="3096344" cy="523220"/>
          </a:xfrm>
          <a:prstGeom prst="rect">
            <a:avLst/>
          </a:prstGeom>
          <a:noFill/>
          <a:effectLst/>
        </p:spPr>
        <p:txBody>
          <a:bodyPr wrap="squar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th-TH" altLang="ko-KR" sz="2800" dirty="0" smtClean="0">
                <a:solidFill>
                  <a:schemeClr val="accent6">
                    <a:lumMod val="50000"/>
                  </a:schemeClr>
                </a:solidFill>
                <a:latin typeface="LilyUPC" pitchFamily="34" charset="-34"/>
                <a:cs typeface="LilyUPC" pitchFamily="34" charset="-34"/>
              </a:rPr>
              <a:t>                กิจกรรมควบคุม </a:t>
            </a:r>
            <a:r>
              <a:rPr lang="en-US" altLang="ko-KR" sz="2800" dirty="0" smtClean="0">
                <a:solidFill>
                  <a:schemeClr val="accent6">
                    <a:lumMod val="50000"/>
                  </a:schemeClr>
                </a:solidFill>
                <a:latin typeface="LilyUPC" pitchFamily="34" charset="-34"/>
                <a:cs typeface="LilyUPC" pitchFamily="34" charset="-34"/>
              </a:rPr>
              <a:t>:  </a:t>
            </a:r>
            <a:endParaRPr lang="ko-KR" altLang="en-US" sz="2800" dirty="0">
              <a:solidFill>
                <a:schemeClr val="accent6">
                  <a:lumMod val="50000"/>
                </a:schemeClr>
              </a:solidFill>
              <a:latin typeface="LilyUPC" pitchFamily="34" charset="-34"/>
              <a:cs typeface="LilyUPC" pitchFamily="34" charset="-34"/>
            </a:endParaRPr>
          </a:p>
        </p:txBody>
      </p:sp>
      <p:pic>
        <p:nvPicPr>
          <p:cNvPr id="27" name="Picture 2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4288" y="1596545"/>
            <a:ext cx="864096" cy="1296144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>
          <a:xfrm>
            <a:off x="4967480" y="803701"/>
            <a:ext cx="4176520" cy="615921"/>
          </a:xfrm>
          <a:prstGeom prst="rect">
            <a:avLst/>
          </a:prstGeom>
          <a:noFill/>
          <a:ln w="127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>
                  <a:lumMod val="75000"/>
                  <a:lumOff val="25000"/>
                </a:schemeClr>
              </a:solidFill>
              <a:latin typeface="LilyUPC" pitchFamily="34" charset="-34"/>
              <a:cs typeface="LilyUPC" pitchFamily="34" charset="-34"/>
            </a:endParaRPr>
          </a:p>
        </p:txBody>
      </p:sp>
      <p:sp>
        <p:nvSpPr>
          <p:cNvPr id="17" name="TextBox 12"/>
          <p:cNvSpPr txBox="1"/>
          <p:nvPr/>
        </p:nvSpPr>
        <p:spPr bwMode="auto">
          <a:xfrm>
            <a:off x="5148064" y="843558"/>
            <a:ext cx="4129429" cy="523220"/>
          </a:xfrm>
          <a:prstGeom prst="rect">
            <a:avLst/>
          </a:prstGeom>
          <a:noFill/>
          <a:effectLst/>
        </p:spPr>
        <p:txBody>
          <a:bodyPr wrap="squar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th-TH" altLang="ko-KR" sz="2800" dirty="0" smtClean="0">
                <a:solidFill>
                  <a:schemeClr val="accent6">
                    <a:lumMod val="50000"/>
                  </a:schemeClr>
                </a:solidFill>
                <a:latin typeface="LilyUPC" pitchFamily="34" charset="-34"/>
                <a:cs typeface="LilyUPC" pitchFamily="34" charset="-34"/>
              </a:rPr>
              <a:t>กิจกรรมที่เลือก </a:t>
            </a:r>
            <a:r>
              <a:rPr lang="en-US" altLang="ko-KR" sz="2800" dirty="0" smtClean="0">
                <a:solidFill>
                  <a:schemeClr val="accent6">
                    <a:lumMod val="50000"/>
                  </a:schemeClr>
                </a:solidFill>
                <a:latin typeface="LilyUPC" pitchFamily="34" charset="-34"/>
                <a:cs typeface="LilyUPC" pitchFamily="34" charset="-34"/>
              </a:rPr>
              <a:t>:</a:t>
            </a:r>
            <a:endParaRPr lang="ko-KR" altLang="en-US" sz="2800" dirty="0">
              <a:solidFill>
                <a:schemeClr val="accent6">
                  <a:lumMod val="50000"/>
                </a:schemeClr>
              </a:solidFill>
              <a:latin typeface="LilyUPC" pitchFamily="34" charset="-34"/>
              <a:cs typeface="LilyUPC" pitchFamily="34" charset="-34"/>
            </a:endParaRP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35432" y="2523251"/>
            <a:ext cx="864096" cy="12961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8055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49642" y="73494"/>
            <a:ext cx="3114246" cy="615921"/>
          </a:xfrm>
          <a:prstGeom prst="rect">
            <a:avLst/>
          </a:prstGeom>
          <a:noFill/>
          <a:ln w="127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7" name="TextBox 12"/>
          <p:cNvSpPr txBox="1"/>
          <p:nvPr/>
        </p:nvSpPr>
        <p:spPr bwMode="auto">
          <a:xfrm>
            <a:off x="251520" y="-8344"/>
            <a:ext cx="7992888" cy="707886"/>
          </a:xfrm>
          <a:prstGeom prst="rect">
            <a:avLst/>
          </a:prstGeom>
          <a:noFill/>
          <a:effectLst/>
        </p:spPr>
        <p:txBody>
          <a:bodyPr wrap="squar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th-TH" altLang="ko-KR" sz="4000" dirty="0" smtClean="0">
                <a:solidFill>
                  <a:schemeClr val="accent6">
                    <a:lumMod val="50000"/>
                  </a:schemeClr>
                </a:solidFill>
                <a:latin typeface="LilyUPC" pitchFamily="34" charset="-34"/>
                <a:cs typeface="LilyUPC" pitchFamily="34" charset="-34"/>
              </a:rPr>
              <a:t>     กลุ่มตรวจสอบภายใน</a:t>
            </a:r>
            <a:endParaRPr lang="ko-KR" altLang="en-US" sz="4000" dirty="0">
              <a:solidFill>
                <a:schemeClr val="accent6">
                  <a:lumMod val="50000"/>
                </a:schemeClr>
              </a:solidFill>
              <a:latin typeface="LilyUPC" pitchFamily="34" charset="-34"/>
              <a:cs typeface="LilyUPC" pitchFamily="34" charset="-34"/>
            </a:endParaRPr>
          </a:p>
        </p:txBody>
      </p:sp>
      <p:sp>
        <p:nvSpPr>
          <p:cNvPr id="5" name="Oval 4"/>
          <p:cNvSpPr/>
          <p:nvPr/>
        </p:nvSpPr>
        <p:spPr>
          <a:xfrm>
            <a:off x="107464" y="39276"/>
            <a:ext cx="684357" cy="684357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accent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TextBox 5"/>
          <p:cNvSpPr txBox="1"/>
          <p:nvPr/>
        </p:nvSpPr>
        <p:spPr>
          <a:xfrm>
            <a:off x="163333" y="129370"/>
            <a:ext cx="592243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th-TH" altLang="ko-KR" sz="2800" b="1" dirty="0" smtClean="0">
                <a:solidFill>
                  <a:schemeClr val="accent1"/>
                </a:solidFill>
                <a:cs typeface="Arial" pitchFamily="34" charset="0"/>
              </a:rPr>
              <a:t>13</a:t>
            </a:r>
            <a:endParaRPr lang="ko-KR" altLang="en-US" sz="2800" b="1" dirty="0">
              <a:solidFill>
                <a:schemeClr val="accent1"/>
              </a:solidFill>
              <a:cs typeface="Arial" pitchFamily="34" charset="0"/>
            </a:endParaRPr>
          </a:p>
        </p:txBody>
      </p:sp>
      <p:pic>
        <p:nvPicPr>
          <p:cNvPr id="19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2702135"/>
            <a:ext cx="3396973" cy="21875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Oval 1"/>
          <p:cNvSpPr/>
          <p:nvPr/>
        </p:nvSpPr>
        <p:spPr>
          <a:xfrm>
            <a:off x="3371681" y="3268009"/>
            <a:ext cx="467488" cy="360040"/>
          </a:xfrm>
          <a:prstGeom prst="ellipse">
            <a:avLst/>
          </a:prstGeom>
          <a:noFill/>
          <a:ln w="952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/>
          <p:cNvSpPr/>
          <p:nvPr/>
        </p:nvSpPr>
        <p:spPr>
          <a:xfrm>
            <a:off x="251520" y="1586456"/>
            <a:ext cx="2880340" cy="615921"/>
          </a:xfrm>
          <a:prstGeom prst="rect">
            <a:avLst/>
          </a:prstGeom>
          <a:noFill/>
          <a:ln w="127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>
                  <a:lumMod val="75000"/>
                  <a:lumOff val="25000"/>
                </a:schemeClr>
              </a:solidFill>
              <a:latin typeface="LilyUPC" pitchFamily="34" charset="-34"/>
              <a:cs typeface="LilyUPC" pitchFamily="34" charset="-34"/>
            </a:endParaRPr>
          </a:p>
        </p:txBody>
      </p:sp>
      <p:sp>
        <p:nvSpPr>
          <p:cNvPr id="22" name="TextBox 12"/>
          <p:cNvSpPr txBox="1"/>
          <p:nvPr/>
        </p:nvSpPr>
        <p:spPr bwMode="auto">
          <a:xfrm>
            <a:off x="521918" y="1623473"/>
            <a:ext cx="2825946" cy="523220"/>
          </a:xfrm>
          <a:prstGeom prst="rect">
            <a:avLst/>
          </a:prstGeom>
          <a:noFill/>
          <a:effectLst/>
        </p:spPr>
        <p:txBody>
          <a:bodyPr wrap="squar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th-TH" altLang="ko-KR" sz="2800" dirty="0" smtClean="0">
                <a:solidFill>
                  <a:schemeClr val="accent6">
                    <a:lumMod val="50000"/>
                  </a:schemeClr>
                </a:solidFill>
                <a:latin typeface="LilyUPC" pitchFamily="34" charset="-34"/>
                <a:cs typeface="LilyUPC" pitchFamily="34" charset="-34"/>
              </a:rPr>
              <a:t>ความเสี่ยง </a:t>
            </a:r>
            <a:r>
              <a:rPr lang="en-US" altLang="ko-KR" sz="2800" dirty="0" smtClean="0">
                <a:solidFill>
                  <a:schemeClr val="accent6">
                    <a:lumMod val="50000"/>
                  </a:schemeClr>
                </a:solidFill>
                <a:latin typeface="LilyUPC" pitchFamily="34" charset="-34"/>
                <a:cs typeface="LilyUPC" pitchFamily="34" charset="-34"/>
              </a:rPr>
              <a:t>:</a:t>
            </a:r>
            <a:endParaRPr lang="ko-KR" altLang="en-US" sz="2800" dirty="0">
              <a:solidFill>
                <a:schemeClr val="accent6">
                  <a:lumMod val="50000"/>
                </a:schemeClr>
              </a:solidFill>
              <a:latin typeface="LilyUPC" pitchFamily="34" charset="-34"/>
              <a:cs typeface="LilyUPC" pitchFamily="34" charset="-34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6850" y="1419622"/>
            <a:ext cx="816090" cy="1224136"/>
          </a:xfrm>
          <a:prstGeom prst="rect">
            <a:avLst/>
          </a:prstGeom>
        </p:spPr>
      </p:pic>
      <p:sp>
        <p:nvSpPr>
          <p:cNvPr id="25" name="Rectangle 24"/>
          <p:cNvSpPr/>
          <p:nvPr/>
        </p:nvSpPr>
        <p:spPr>
          <a:xfrm>
            <a:off x="5237676" y="1883821"/>
            <a:ext cx="3294764" cy="615921"/>
          </a:xfrm>
          <a:prstGeom prst="rect">
            <a:avLst/>
          </a:prstGeom>
          <a:noFill/>
          <a:ln w="127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>
                  <a:lumMod val="75000"/>
                  <a:lumOff val="25000"/>
                </a:schemeClr>
              </a:solidFill>
              <a:latin typeface="LilyUPC" pitchFamily="34" charset="-34"/>
              <a:cs typeface="LilyUPC" pitchFamily="34" charset="-34"/>
            </a:endParaRPr>
          </a:p>
        </p:txBody>
      </p:sp>
      <p:sp>
        <p:nvSpPr>
          <p:cNvPr id="26" name="TextBox 12"/>
          <p:cNvSpPr txBox="1"/>
          <p:nvPr/>
        </p:nvSpPr>
        <p:spPr bwMode="auto">
          <a:xfrm>
            <a:off x="4067944" y="1884889"/>
            <a:ext cx="3096344" cy="523220"/>
          </a:xfrm>
          <a:prstGeom prst="rect">
            <a:avLst/>
          </a:prstGeom>
          <a:noFill/>
          <a:effectLst/>
        </p:spPr>
        <p:txBody>
          <a:bodyPr wrap="squar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th-TH" altLang="ko-KR" sz="2800" dirty="0" smtClean="0">
                <a:solidFill>
                  <a:schemeClr val="accent6">
                    <a:lumMod val="50000"/>
                  </a:schemeClr>
                </a:solidFill>
                <a:latin typeface="LilyUPC" pitchFamily="34" charset="-34"/>
                <a:cs typeface="LilyUPC" pitchFamily="34" charset="-34"/>
              </a:rPr>
              <a:t>                กิจกรรมควบคุม </a:t>
            </a:r>
            <a:r>
              <a:rPr lang="en-US" altLang="ko-KR" sz="2800" dirty="0" smtClean="0">
                <a:solidFill>
                  <a:schemeClr val="accent6">
                    <a:lumMod val="50000"/>
                  </a:schemeClr>
                </a:solidFill>
                <a:latin typeface="LilyUPC" pitchFamily="34" charset="-34"/>
                <a:cs typeface="LilyUPC" pitchFamily="34" charset="-34"/>
              </a:rPr>
              <a:t>:  </a:t>
            </a:r>
            <a:endParaRPr lang="ko-KR" altLang="en-US" sz="2800" dirty="0">
              <a:solidFill>
                <a:schemeClr val="accent6">
                  <a:lumMod val="50000"/>
                </a:schemeClr>
              </a:solidFill>
              <a:latin typeface="LilyUPC" pitchFamily="34" charset="-34"/>
              <a:cs typeface="LilyUPC" pitchFamily="34" charset="-34"/>
            </a:endParaRPr>
          </a:p>
        </p:txBody>
      </p:sp>
      <p:pic>
        <p:nvPicPr>
          <p:cNvPr id="27" name="Picture 2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4288" y="1596545"/>
            <a:ext cx="864096" cy="1296144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>
          <a:xfrm>
            <a:off x="1965893" y="803701"/>
            <a:ext cx="7178107" cy="615921"/>
          </a:xfrm>
          <a:prstGeom prst="rect">
            <a:avLst/>
          </a:prstGeom>
          <a:noFill/>
          <a:ln w="127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>
                  <a:lumMod val="75000"/>
                  <a:lumOff val="25000"/>
                </a:schemeClr>
              </a:solidFill>
              <a:latin typeface="LilyUPC" pitchFamily="34" charset="-34"/>
              <a:cs typeface="LilyUPC" pitchFamily="34" charset="-34"/>
            </a:endParaRPr>
          </a:p>
        </p:txBody>
      </p:sp>
      <p:sp>
        <p:nvSpPr>
          <p:cNvPr id="17" name="TextBox 12"/>
          <p:cNvSpPr txBox="1"/>
          <p:nvPr/>
        </p:nvSpPr>
        <p:spPr bwMode="auto">
          <a:xfrm>
            <a:off x="1965893" y="843558"/>
            <a:ext cx="7430643" cy="523220"/>
          </a:xfrm>
          <a:prstGeom prst="rect">
            <a:avLst/>
          </a:prstGeom>
          <a:noFill/>
          <a:effectLst/>
        </p:spPr>
        <p:txBody>
          <a:bodyPr wrap="squar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th-TH" altLang="ko-KR" sz="2800" dirty="0" smtClean="0">
                <a:solidFill>
                  <a:schemeClr val="accent6">
                    <a:lumMod val="50000"/>
                  </a:schemeClr>
                </a:solidFill>
                <a:latin typeface="LilyUPC" pitchFamily="34" charset="-34"/>
                <a:cs typeface="LilyUPC" pitchFamily="34" charset="-34"/>
              </a:rPr>
              <a:t>กิจกรรมที่เลือก </a:t>
            </a:r>
            <a:r>
              <a:rPr lang="en-US" altLang="ko-KR" sz="2800" dirty="0" smtClean="0">
                <a:solidFill>
                  <a:schemeClr val="accent6">
                    <a:lumMod val="50000"/>
                  </a:schemeClr>
                </a:solidFill>
                <a:latin typeface="LilyUPC" pitchFamily="34" charset="-34"/>
                <a:cs typeface="LilyUPC" pitchFamily="34" charset="-34"/>
              </a:rPr>
              <a:t>:</a:t>
            </a:r>
            <a:r>
              <a:rPr lang="th-TH" altLang="ko-KR" sz="2800" dirty="0">
                <a:solidFill>
                  <a:schemeClr val="accent6">
                    <a:lumMod val="50000"/>
                  </a:schemeClr>
                </a:solidFill>
                <a:latin typeface="LilyUPC" pitchFamily="34" charset="-34"/>
                <a:cs typeface="LilyUPC" pitchFamily="34" charset="-34"/>
              </a:rPr>
              <a:t> การตรวจสอบการเบิกจ่ายเงินสวัสดิการเกี่ยวกับการศึกษาของบุตร</a:t>
            </a:r>
            <a:endParaRPr lang="ko-KR" altLang="en-US" sz="2800" dirty="0">
              <a:solidFill>
                <a:schemeClr val="accent6">
                  <a:lumMod val="50000"/>
                </a:schemeClr>
              </a:solidFill>
              <a:latin typeface="LilyUPC" pitchFamily="34" charset="-34"/>
              <a:cs typeface="LilyUPC" pitchFamily="34" charset="-34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4414944" y="3231032"/>
            <a:ext cx="267733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th-TH" dirty="0">
                <a:latin typeface="LilyUPC" pitchFamily="34" charset="-34"/>
                <a:cs typeface="LilyUPC" pitchFamily="34" charset="-34"/>
              </a:rPr>
              <a:t>(2) การปฏิบัติงานตรวจสอบ   (16 คะแนน)</a:t>
            </a:r>
            <a:endParaRPr lang="en-GB" dirty="0">
              <a:latin typeface="LilyUPC" pitchFamily="34" charset="-34"/>
              <a:cs typeface="LilyUPC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801343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49642" y="73494"/>
            <a:ext cx="3618302" cy="615921"/>
          </a:xfrm>
          <a:prstGeom prst="rect">
            <a:avLst/>
          </a:prstGeom>
          <a:noFill/>
          <a:ln w="127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7" name="TextBox 12"/>
          <p:cNvSpPr txBox="1"/>
          <p:nvPr/>
        </p:nvSpPr>
        <p:spPr bwMode="auto">
          <a:xfrm>
            <a:off x="251519" y="-8344"/>
            <a:ext cx="3587649" cy="707886"/>
          </a:xfrm>
          <a:prstGeom prst="rect">
            <a:avLst/>
          </a:prstGeom>
          <a:noFill/>
          <a:effectLst/>
        </p:spPr>
        <p:txBody>
          <a:bodyPr wrap="squar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th-TH" altLang="ko-KR" sz="4000" dirty="0" smtClean="0">
                <a:solidFill>
                  <a:schemeClr val="accent6">
                    <a:lumMod val="50000"/>
                  </a:schemeClr>
                </a:solidFill>
                <a:latin typeface="LilyUPC" pitchFamily="34" charset="-34"/>
                <a:cs typeface="LilyUPC" pitchFamily="34" charset="-34"/>
              </a:rPr>
              <a:t>     กลุ่มพัฒนาระบบบริหาร</a:t>
            </a:r>
            <a:endParaRPr lang="ko-KR" altLang="en-US" sz="4000" dirty="0">
              <a:solidFill>
                <a:schemeClr val="accent6">
                  <a:lumMod val="50000"/>
                </a:schemeClr>
              </a:solidFill>
              <a:latin typeface="LilyUPC" pitchFamily="34" charset="-34"/>
              <a:cs typeface="LilyUPC" pitchFamily="34" charset="-34"/>
            </a:endParaRPr>
          </a:p>
        </p:txBody>
      </p:sp>
      <p:sp>
        <p:nvSpPr>
          <p:cNvPr id="5" name="Oval 4"/>
          <p:cNvSpPr/>
          <p:nvPr/>
        </p:nvSpPr>
        <p:spPr>
          <a:xfrm>
            <a:off x="107464" y="39276"/>
            <a:ext cx="684357" cy="684357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accent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TextBox 5"/>
          <p:cNvSpPr txBox="1"/>
          <p:nvPr/>
        </p:nvSpPr>
        <p:spPr>
          <a:xfrm>
            <a:off x="163333" y="129370"/>
            <a:ext cx="592243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th-TH" altLang="ko-KR" sz="2800" b="1" dirty="0" smtClean="0">
                <a:solidFill>
                  <a:schemeClr val="accent1"/>
                </a:solidFill>
                <a:cs typeface="Arial" pitchFamily="34" charset="0"/>
              </a:rPr>
              <a:t>14</a:t>
            </a:r>
            <a:endParaRPr lang="ko-KR" altLang="en-US" sz="2800" b="1" dirty="0">
              <a:solidFill>
                <a:schemeClr val="accent1"/>
              </a:solidFill>
              <a:cs typeface="Arial" pitchFamily="34" charset="0"/>
            </a:endParaRPr>
          </a:p>
        </p:txBody>
      </p:sp>
      <p:pic>
        <p:nvPicPr>
          <p:cNvPr id="19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2702135"/>
            <a:ext cx="3396973" cy="21875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Oval 1"/>
          <p:cNvSpPr/>
          <p:nvPr/>
        </p:nvSpPr>
        <p:spPr>
          <a:xfrm>
            <a:off x="3371681" y="3268009"/>
            <a:ext cx="467488" cy="360040"/>
          </a:xfrm>
          <a:prstGeom prst="ellipse">
            <a:avLst/>
          </a:prstGeom>
          <a:noFill/>
          <a:ln w="952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/>
          <p:cNvSpPr/>
          <p:nvPr/>
        </p:nvSpPr>
        <p:spPr>
          <a:xfrm>
            <a:off x="251520" y="1586456"/>
            <a:ext cx="2880340" cy="615921"/>
          </a:xfrm>
          <a:prstGeom prst="rect">
            <a:avLst/>
          </a:prstGeom>
          <a:noFill/>
          <a:ln w="127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>
                  <a:lumMod val="75000"/>
                  <a:lumOff val="25000"/>
                </a:schemeClr>
              </a:solidFill>
              <a:latin typeface="LilyUPC" pitchFamily="34" charset="-34"/>
              <a:cs typeface="LilyUPC" pitchFamily="34" charset="-34"/>
            </a:endParaRPr>
          </a:p>
        </p:txBody>
      </p:sp>
      <p:sp>
        <p:nvSpPr>
          <p:cNvPr id="22" name="TextBox 12"/>
          <p:cNvSpPr txBox="1"/>
          <p:nvPr/>
        </p:nvSpPr>
        <p:spPr bwMode="auto">
          <a:xfrm>
            <a:off x="521918" y="1623473"/>
            <a:ext cx="2825946" cy="523220"/>
          </a:xfrm>
          <a:prstGeom prst="rect">
            <a:avLst/>
          </a:prstGeom>
          <a:noFill/>
          <a:effectLst/>
        </p:spPr>
        <p:txBody>
          <a:bodyPr wrap="squar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th-TH" altLang="ko-KR" sz="2800" dirty="0" smtClean="0">
                <a:solidFill>
                  <a:schemeClr val="accent6">
                    <a:lumMod val="50000"/>
                  </a:schemeClr>
                </a:solidFill>
                <a:latin typeface="LilyUPC" pitchFamily="34" charset="-34"/>
                <a:cs typeface="LilyUPC" pitchFamily="34" charset="-34"/>
              </a:rPr>
              <a:t>ความเสี่ยง </a:t>
            </a:r>
            <a:r>
              <a:rPr lang="en-US" altLang="ko-KR" sz="2800" dirty="0" smtClean="0">
                <a:solidFill>
                  <a:schemeClr val="accent6">
                    <a:lumMod val="50000"/>
                  </a:schemeClr>
                </a:solidFill>
                <a:latin typeface="LilyUPC" pitchFamily="34" charset="-34"/>
                <a:cs typeface="LilyUPC" pitchFamily="34" charset="-34"/>
              </a:rPr>
              <a:t>:</a:t>
            </a:r>
            <a:endParaRPr lang="ko-KR" altLang="en-US" sz="2800" dirty="0">
              <a:solidFill>
                <a:schemeClr val="accent6">
                  <a:lumMod val="50000"/>
                </a:schemeClr>
              </a:solidFill>
              <a:latin typeface="LilyUPC" pitchFamily="34" charset="-34"/>
              <a:cs typeface="LilyUPC" pitchFamily="34" charset="-34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6850" y="1419622"/>
            <a:ext cx="816090" cy="1224136"/>
          </a:xfrm>
          <a:prstGeom prst="rect">
            <a:avLst/>
          </a:prstGeom>
        </p:spPr>
      </p:pic>
      <p:sp>
        <p:nvSpPr>
          <p:cNvPr id="25" name="Rectangle 24"/>
          <p:cNvSpPr/>
          <p:nvPr/>
        </p:nvSpPr>
        <p:spPr>
          <a:xfrm>
            <a:off x="5237676" y="1883821"/>
            <a:ext cx="3294764" cy="615921"/>
          </a:xfrm>
          <a:prstGeom prst="rect">
            <a:avLst/>
          </a:prstGeom>
          <a:noFill/>
          <a:ln w="127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>
                  <a:lumMod val="75000"/>
                  <a:lumOff val="25000"/>
                </a:schemeClr>
              </a:solidFill>
              <a:latin typeface="LilyUPC" pitchFamily="34" charset="-34"/>
              <a:cs typeface="LilyUPC" pitchFamily="34" charset="-34"/>
            </a:endParaRPr>
          </a:p>
        </p:txBody>
      </p:sp>
      <p:sp>
        <p:nvSpPr>
          <p:cNvPr id="26" name="TextBox 12"/>
          <p:cNvSpPr txBox="1"/>
          <p:nvPr/>
        </p:nvSpPr>
        <p:spPr bwMode="auto">
          <a:xfrm>
            <a:off x="4067944" y="1884889"/>
            <a:ext cx="3096344" cy="523220"/>
          </a:xfrm>
          <a:prstGeom prst="rect">
            <a:avLst/>
          </a:prstGeom>
          <a:noFill/>
          <a:effectLst/>
        </p:spPr>
        <p:txBody>
          <a:bodyPr wrap="squar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th-TH" altLang="ko-KR" sz="2800" dirty="0" smtClean="0">
                <a:solidFill>
                  <a:schemeClr val="accent6">
                    <a:lumMod val="50000"/>
                  </a:schemeClr>
                </a:solidFill>
                <a:latin typeface="LilyUPC" pitchFamily="34" charset="-34"/>
                <a:cs typeface="LilyUPC" pitchFamily="34" charset="-34"/>
              </a:rPr>
              <a:t>                กิจกรรมควบคุม </a:t>
            </a:r>
            <a:r>
              <a:rPr lang="en-US" altLang="ko-KR" sz="2800" dirty="0" smtClean="0">
                <a:solidFill>
                  <a:schemeClr val="accent6">
                    <a:lumMod val="50000"/>
                  </a:schemeClr>
                </a:solidFill>
                <a:latin typeface="LilyUPC" pitchFamily="34" charset="-34"/>
                <a:cs typeface="LilyUPC" pitchFamily="34" charset="-34"/>
              </a:rPr>
              <a:t>:  </a:t>
            </a:r>
            <a:endParaRPr lang="ko-KR" altLang="en-US" sz="2800" dirty="0">
              <a:solidFill>
                <a:schemeClr val="accent6">
                  <a:lumMod val="50000"/>
                </a:schemeClr>
              </a:solidFill>
              <a:latin typeface="LilyUPC" pitchFamily="34" charset="-34"/>
              <a:cs typeface="LilyUPC" pitchFamily="34" charset="-34"/>
            </a:endParaRPr>
          </a:p>
        </p:txBody>
      </p:sp>
      <p:pic>
        <p:nvPicPr>
          <p:cNvPr id="27" name="Picture 2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4288" y="1596545"/>
            <a:ext cx="864096" cy="1296144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>
          <a:xfrm>
            <a:off x="3694085" y="803701"/>
            <a:ext cx="5449915" cy="615921"/>
          </a:xfrm>
          <a:prstGeom prst="rect">
            <a:avLst/>
          </a:prstGeom>
          <a:noFill/>
          <a:ln w="127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>
                  <a:lumMod val="75000"/>
                  <a:lumOff val="25000"/>
                </a:schemeClr>
              </a:solidFill>
              <a:latin typeface="LilyUPC" pitchFamily="34" charset="-34"/>
              <a:cs typeface="LilyUPC" pitchFamily="34" charset="-34"/>
            </a:endParaRPr>
          </a:p>
        </p:txBody>
      </p:sp>
      <p:sp>
        <p:nvSpPr>
          <p:cNvPr id="17" name="TextBox 12"/>
          <p:cNvSpPr txBox="1"/>
          <p:nvPr/>
        </p:nvSpPr>
        <p:spPr bwMode="auto">
          <a:xfrm>
            <a:off x="3694085" y="843558"/>
            <a:ext cx="5414419" cy="523220"/>
          </a:xfrm>
          <a:prstGeom prst="rect">
            <a:avLst/>
          </a:prstGeom>
          <a:noFill/>
          <a:effectLst/>
        </p:spPr>
        <p:txBody>
          <a:bodyPr wrap="squar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th-TH" altLang="ko-KR" sz="2800" dirty="0" smtClean="0">
                <a:solidFill>
                  <a:schemeClr val="accent6">
                    <a:lumMod val="50000"/>
                  </a:schemeClr>
                </a:solidFill>
                <a:latin typeface="LilyUPC" pitchFamily="34" charset="-34"/>
                <a:cs typeface="LilyUPC" pitchFamily="34" charset="-34"/>
              </a:rPr>
              <a:t>กิจกรรมที่เลือก </a:t>
            </a:r>
            <a:r>
              <a:rPr lang="en-US" altLang="ko-KR" sz="2800" dirty="0" smtClean="0">
                <a:solidFill>
                  <a:schemeClr val="accent6">
                    <a:lumMod val="50000"/>
                  </a:schemeClr>
                </a:solidFill>
                <a:latin typeface="LilyUPC" pitchFamily="34" charset="-34"/>
                <a:cs typeface="LilyUPC" pitchFamily="34" charset="-34"/>
              </a:rPr>
              <a:t>:</a:t>
            </a:r>
            <a:r>
              <a:rPr lang="th-TH" altLang="ko-KR" sz="2800" dirty="0">
                <a:solidFill>
                  <a:schemeClr val="accent6">
                    <a:lumMod val="50000"/>
                  </a:schemeClr>
                </a:solidFill>
                <a:latin typeface="LilyUPC" pitchFamily="34" charset="-34"/>
                <a:cs typeface="LilyUPC" pitchFamily="34" charset="-34"/>
              </a:rPr>
              <a:t> การจัดทำตัวชี้วัดระดับบุคคล (</a:t>
            </a:r>
            <a:r>
              <a:rPr lang="en-GB" altLang="ko-KR" sz="2800" dirty="0">
                <a:solidFill>
                  <a:schemeClr val="accent6">
                    <a:lumMod val="50000"/>
                  </a:schemeClr>
                </a:solidFill>
                <a:latin typeface="LilyUPC" pitchFamily="34" charset="-34"/>
                <a:cs typeface="LilyUPC" pitchFamily="34" charset="-34"/>
              </a:rPr>
              <a:t>IPA </a:t>
            </a:r>
            <a:r>
              <a:rPr lang="th-TH" altLang="ko-KR" sz="2800" dirty="0">
                <a:solidFill>
                  <a:schemeClr val="accent6">
                    <a:lumMod val="50000"/>
                  </a:schemeClr>
                </a:solidFill>
                <a:latin typeface="LilyUPC" pitchFamily="34" charset="-34"/>
                <a:cs typeface="LilyUPC" pitchFamily="34" charset="-34"/>
              </a:rPr>
              <a:t>บุคคล)</a:t>
            </a:r>
            <a:endParaRPr lang="ko-KR" altLang="en-US" sz="2800" dirty="0">
              <a:solidFill>
                <a:schemeClr val="accent6">
                  <a:lumMod val="50000"/>
                </a:schemeClr>
              </a:solidFill>
              <a:latin typeface="LilyUPC" pitchFamily="34" charset="-34"/>
              <a:cs typeface="LilyUPC" pitchFamily="34" charset="-34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4518248" y="3005539"/>
            <a:ext cx="307808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h-TH" dirty="0">
                <a:latin typeface="LilyUPC" pitchFamily="34" charset="-34"/>
                <a:cs typeface="LilyUPC" pitchFamily="34" charset="-34"/>
              </a:rPr>
              <a:t>(2) ประชุมเพื่อกำหนดตัวชี้วัดและติดตามผลการดำเนินงานตามตัวชี้วัดของ ส.ป.ก. (16 คะแนน)</a:t>
            </a:r>
            <a:endParaRPr lang="en-GB" dirty="0">
              <a:latin typeface="LilyUPC" pitchFamily="34" charset="-34"/>
              <a:cs typeface="LilyUPC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2783488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6616460" y="1268083"/>
            <a:ext cx="2164629" cy="2639"/>
          </a:xfrm>
          <a:prstGeom prst="line">
            <a:avLst/>
          </a:prstGeom>
          <a:ln w="25400">
            <a:solidFill>
              <a:schemeClr val="tx1">
                <a:lumMod val="75000"/>
                <a:lumOff val="25000"/>
              </a:schemeClr>
            </a:solidFill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Group 4"/>
          <p:cNvGrpSpPr/>
          <p:nvPr/>
        </p:nvGrpSpPr>
        <p:grpSpPr>
          <a:xfrm>
            <a:off x="7596334" y="630221"/>
            <a:ext cx="1224138" cy="1226823"/>
            <a:chOff x="7092280" y="2517710"/>
            <a:chExt cx="971680" cy="971680"/>
          </a:xfrm>
        </p:grpSpPr>
        <p:sp>
          <p:nvSpPr>
            <p:cNvPr id="6" name="Oval 5"/>
            <p:cNvSpPr/>
            <p:nvPr/>
          </p:nvSpPr>
          <p:spPr>
            <a:xfrm>
              <a:off x="7092280" y="2517710"/>
              <a:ext cx="971680" cy="97168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40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7" name="Oval 6"/>
            <p:cNvSpPr/>
            <p:nvPr/>
          </p:nvSpPr>
          <p:spPr>
            <a:xfrm>
              <a:off x="7201684" y="2627114"/>
              <a:ext cx="752872" cy="752872"/>
            </a:xfrm>
            <a:prstGeom prst="ellipse">
              <a:avLst/>
            </a:prstGeom>
            <a:solidFill>
              <a:schemeClr val="accent1">
                <a:alpha val="50000"/>
              </a:schemeClr>
            </a:solidFill>
            <a:ln w="190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6429801" y="1088890"/>
            <a:ext cx="362867" cy="363663"/>
            <a:chOff x="611560" y="2851238"/>
            <a:chExt cx="288032" cy="288032"/>
          </a:xfrm>
        </p:grpSpPr>
        <p:sp>
          <p:nvSpPr>
            <p:cNvPr id="18" name="Oval 17"/>
            <p:cNvSpPr/>
            <p:nvPr/>
          </p:nvSpPr>
          <p:spPr>
            <a:xfrm>
              <a:off x="611560" y="2851238"/>
              <a:ext cx="288032" cy="288032"/>
            </a:xfrm>
            <a:prstGeom prst="ellipse">
              <a:avLst/>
            </a:prstGeom>
            <a:solidFill>
              <a:schemeClr val="accent2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9" name="Oval 18"/>
            <p:cNvSpPr/>
            <p:nvPr/>
          </p:nvSpPr>
          <p:spPr>
            <a:xfrm>
              <a:off x="683568" y="2923246"/>
              <a:ext cx="144016" cy="144016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sp>
        <p:nvSpPr>
          <p:cNvPr id="20" name="Block Arc 14"/>
          <p:cNvSpPr/>
          <p:nvPr/>
        </p:nvSpPr>
        <p:spPr>
          <a:xfrm rot="16200000">
            <a:off x="7937845" y="990104"/>
            <a:ext cx="541115" cy="540286"/>
          </a:xfrm>
          <a:custGeom>
            <a:avLst/>
            <a:gdLst/>
            <a:ahLst/>
            <a:cxnLst/>
            <a:rect l="l" t="t" r="r" b="b"/>
            <a:pathLst>
              <a:path w="3185463" h="3187558">
                <a:moveTo>
                  <a:pt x="764000" y="2343999"/>
                </a:moveTo>
                <a:cubicBezTo>
                  <a:pt x="566798" y="2256389"/>
                  <a:pt x="385374" y="2134753"/>
                  <a:pt x="230072" y="1981662"/>
                </a:cubicBezTo>
                <a:cubicBezTo>
                  <a:pt x="297001" y="2223876"/>
                  <a:pt x="428049" y="2439341"/>
                  <a:pt x="603989" y="2608945"/>
                </a:cubicBezTo>
                <a:cubicBezTo>
                  <a:pt x="667739" y="2525681"/>
                  <a:pt x="720588" y="2436567"/>
                  <a:pt x="764000" y="2343999"/>
                </a:cubicBezTo>
                <a:close/>
                <a:moveTo>
                  <a:pt x="783530" y="862903"/>
                </a:moveTo>
                <a:cubicBezTo>
                  <a:pt x="737619" y="760936"/>
                  <a:pt x="681240" y="662513"/>
                  <a:pt x="611676" y="571152"/>
                </a:cubicBezTo>
                <a:cubicBezTo>
                  <a:pt x="419218" y="754019"/>
                  <a:pt x="279227" y="991173"/>
                  <a:pt x="215545" y="1258034"/>
                </a:cubicBezTo>
                <a:cubicBezTo>
                  <a:pt x="378729" y="1090139"/>
                  <a:pt x="571934" y="956907"/>
                  <a:pt x="783530" y="862903"/>
                </a:cubicBezTo>
                <a:close/>
                <a:moveTo>
                  <a:pt x="935657" y="1673146"/>
                </a:moveTo>
                <a:lnTo>
                  <a:pt x="227023" y="1673146"/>
                </a:lnTo>
                <a:cubicBezTo>
                  <a:pt x="393068" y="1882941"/>
                  <a:pt x="605618" y="2045968"/>
                  <a:pt x="844267" y="2153109"/>
                </a:cubicBezTo>
                <a:cubicBezTo>
                  <a:pt x="897907" y="1997390"/>
                  <a:pt x="928862" y="1835739"/>
                  <a:pt x="935657" y="1673146"/>
                </a:cubicBezTo>
                <a:close/>
                <a:moveTo>
                  <a:pt x="935928" y="1493146"/>
                </a:moveTo>
                <a:cubicBezTo>
                  <a:pt x="928922" y="1345638"/>
                  <a:pt x="902278" y="1198995"/>
                  <a:pt x="856775" y="1056956"/>
                </a:cubicBezTo>
                <a:cubicBezTo>
                  <a:pt x="636768" y="1156959"/>
                  <a:pt x="439487" y="1304654"/>
                  <a:pt x="281464" y="1493146"/>
                </a:cubicBezTo>
                <a:close/>
                <a:moveTo>
                  <a:pt x="1469785" y="2515107"/>
                </a:moveTo>
                <a:cubicBezTo>
                  <a:pt x="1283000" y="2508124"/>
                  <a:pt x="1100523" y="2472287"/>
                  <a:pt x="927628" y="2411229"/>
                </a:cubicBezTo>
                <a:cubicBezTo>
                  <a:pt x="876831" y="2520843"/>
                  <a:pt x="814172" y="2626182"/>
                  <a:pt x="738220" y="2724387"/>
                </a:cubicBezTo>
                <a:cubicBezTo>
                  <a:pt x="944637" y="2881665"/>
                  <a:pt x="1196120" y="2982471"/>
                  <a:pt x="1469785" y="3005418"/>
                </a:cubicBezTo>
                <a:close/>
                <a:moveTo>
                  <a:pt x="1469785" y="1673146"/>
                </a:moveTo>
                <a:lnTo>
                  <a:pt x="1112275" y="1673146"/>
                </a:lnTo>
                <a:cubicBezTo>
                  <a:pt x="1105327" y="1858153"/>
                  <a:pt x="1070032" y="2042144"/>
                  <a:pt x="1008001" y="2219039"/>
                </a:cubicBezTo>
                <a:cubicBezTo>
                  <a:pt x="1155519" y="2270408"/>
                  <a:pt x="1310845" y="2300826"/>
                  <a:pt x="1469785" y="2307834"/>
                </a:cubicBezTo>
                <a:close/>
                <a:moveTo>
                  <a:pt x="1469785" y="898989"/>
                </a:moveTo>
                <a:cubicBezTo>
                  <a:pt x="1315103" y="907762"/>
                  <a:pt x="1164166" y="938783"/>
                  <a:pt x="1020939" y="990066"/>
                </a:cubicBezTo>
                <a:cubicBezTo>
                  <a:pt x="1074574" y="1153655"/>
                  <a:pt x="1105461" y="1322925"/>
                  <a:pt x="1112368" y="1493146"/>
                </a:cubicBezTo>
                <a:lnTo>
                  <a:pt x="1469785" y="1493146"/>
                </a:lnTo>
                <a:close/>
                <a:moveTo>
                  <a:pt x="1469785" y="182141"/>
                </a:moveTo>
                <a:cubicBezTo>
                  <a:pt x="1199839" y="204777"/>
                  <a:pt x="951477" y="303168"/>
                  <a:pt x="746615" y="456764"/>
                </a:cubicBezTo>
                <a:cubicBezTo>
                  <a:pt x="828296" y="562801"/>
                  <a:pt x="894225" y="677310"/>
                  <a:pt x="947434" y="796072"/>
                </a:cubicBezTo>
                <a:cubicBezTo>
                  <a:pt x="1113886" y="736067"/>
                  <a:pt x="1289644" y="700323"/>
                  <a:pt x="1469785" y="691530"/>
                </a:cubicBezTo>
                <a:close/>
                <a:moveTo>
                  <a:pt x="2150063" y="992171"/>
                </a:moveTo>
                <a:cubicBezTo>
                  <a:pt x="1990712" y="935501"/>
                  <a:pt x="1822242" y="902595"/>
                  <a:pt x="1649785" y="897224"/>
                </a:cubicBezTo>
                <a:lnTo>
                  <a:pt x="1649785" y="1493146"/>
                </a:lnTo>
                <a:lnTo>
                  <a:pt x="2063712" y="1493146"/>
                </a:lnTo>
                <a:cubicBezTo>
                  <a:pt x="2069089" y="1323887"/>
                  <a:pt x="2098366" y="1155330"/>
                  <a:pt x="2150063" y="992171"/>
                </a:cubicBezTo>
                <a:close/>
                <a:moveTo>
                  <a:pt x="2168848" y="2199110"/>
                </a:moveTo>
                <a:cubicBezTo>
                  <a:pt x="2108555" y="2028681"/>
                  <a:pt x="2073581" y="1851532"/>
                  <a:pt x="2065295" y="1673146"/>
                </a:cubicBezTo>
                <a:lnTo>
                  <a:pt x="1649785" y="1673146"/>
                </a:lnTo>
                <a:lnTo>
                  <a:pt x="1649785" y="2307299"/>
                </a:lnTo>
                <a:cubicBezTo>
                  <a:pt x="1829404" y="2299517"/>
                  <a:pt x="2004315" y="2261965"/>
                  <a:pt x="2168848" y="2199110"/>
                </a:cubicBezTo>
                <a:close/>
                <a:moveTo>
                  <a:pt x="2422394" y="446879"/>
                </a:moveTo>
                <a:cubicBezTo>
                  <a:pt x="2204309" y="287209"/>
                  <a:pt x="1938140" y="189883"/>
                  <a:pt x="1649785" y="178919"/>
                </a:cubicBezTo>
                <a:lnTo>
                  <a:pt x="1649785" y="689876"/>
                </a:lnTo>
                <a:cubicBezTo>
                  <a:pt x="1846998" y="695154"/>
                  <a:pt x="2039668" y="732502"/>
                  <a:pt x="2221721" y="797410"/>
                </a:cubicBezTo>
                <a:cubicBezTo>
                  <a:pt x="2275056" y="675360"/>
                  <a:pt x="2341760" y="557662"/>
                  <a:pt x="2422394" y="446879"/>
                </a:cubicBezTo>
                <a:close/>
                <a:moveTo>
                  <a:pt x="2447278" y="2722123"/>
                </a:moveTo>
                <a:cubicBezTo>
                  <a:pt x="2366121" y="2618714"/>
                  <a:pt x="2299534" y="2507403"/>
                  <a:pt x="2246145" y="2391362"/>
                </a:cubicBezTo>
                <a:cubicBezTo>
                  <a:pt x="2057375" y="2464119"/>
                  <a:pt x="1856285" y="2506958"/>
                  <a:pt x="1649785" y="2514779"/>
                </a:cubicBezTo>
                <a:lnTo>
                  <a:pt x="1649785" y="3008639"/>
                </a:lnTo>
                <a:cubicBezTo>
                  <a:pt x="1949198" y="2997255"/>
                  <a:pt x="2224691" y="2892757"/>
                  <a:pt x="2447278" y="2722123"/>
                </a:cubicBezTo>
                <a:close/>
                <a:moveTo>
                  <a:pt x="2878934" y="1493146"/>
                </a:moveTo>
                <a:cubicBezTo>
                  <a:pt x="2723190" y="1307255"/>
                  <a:pt x="2529440" y="1161128"/>
                  <a:pt x="2313862" y="1060620"/>
                </a:cubicBezTo>
                <a:cubicBezTo>
                  <a:pt x="2270535" y="1201714"/>
                  <a:pt x="2245604" y="1347104"/>
                  <a:pt x="2240109" y="1493146"/>
                </a:cubicBezTo>
                <a:close/>
                <a:moveTo>
                  <a:pt x="2890636" y="1673146"/>
                </a:moveTo>
                <a:lnTo>
                  <a:pt x="2241814" y="1673146"/>
                </a:lnTo>
                <a:cubicBezTo>
                  <a:pt x="2249736" y="1827102"/>
                  <a:pt x="2279520" y="1979973"/>
                  <a:pt x="2329964" y="2127513"/>
                </a:cubicBezTo>
                <a:cubicBezTo>
                  <a:pt x="2545677" y="2019923"/>
                  <a:pt x="2738160" y="1866413"/>
                  <a:pt x="2890636" y="1673146"/>
                </a:cubicBezTo>
                <a:close/>
                <a:moveTo>
                  <a:pt x="2973035" y="1284386"/>
                </a:moveTo>
                <a:cubicBezTo>
                  <a:pt x="2912066" y="1001840"/>
                  <a:pt x="2765308" y="751379"/>
                  <a:pt x="2561381" y="561108"/>
                </a:cubicBezTo>
                <a:cubicBezTo>
                  <a:pt x="2489321" y="656437"/>
                  <a:pt x="2431363" y="759225"/>
                  <a:pt x="2384553" y="865647"/>
                </a:cubicBezTo>
                <a:cubicBezTo>
                  <a:pt x="2604520" y="964977"/>
                  <a:pt x="2804622" y="1106677"/>
                  <a:pt x="2973035" y="1284386"/>
                </a:cubicBezTo>
                <a:close/>
                <a:moveTo>
                  <a:pt x="2974277" y="1897328"/>
                </a:moveTo>
                <a:cubicBezTo>
                  <a:pt x="2812488" y="2073933"/>
                  <a:pt x="2619878" y="2216690"/>
                  <a:pt x="2407486" y="2319665"/>
                </a:cubicBezTo>
                <a:cubicBezTo>
                  <a:pt x="2454169" y="2420503"/>
                  <a:pt x="2511856" y="2517376"/>
                  <a:pt x="2582047" y="2607468"/>
                </a:cubicBezTo>
                <a:cubicBezTo>
                  <a:pt x="2776399" y="2417974"/>
                  <a:pt x="2916061" y="2172750"/>
                  <a:pt x="2974277" y="1897328"/>
                </a:cubicBezTo>
                <a:close/>
                <a:moveTo>
                  <a:pt x="3185463" y="1593779"/>
                </a:moveTo>
                <a:cubicBezTo>
                  <a:pt x="3185463" y="2473999"/>
                  <a:pt x="2471904" y="3187558"/>
                  <a:pt x="1591684" y="3187558"/>
                </a:cubicBezTo>
                <a:cubicBezTo>
                  <a:pt x="738111" y="3187558"/>
                  <a:pt x="41261" y="2516549"/>
                  <a:pt x="1913" y="1673146"/>
                </a:cubicBezTo>
                <a:lnTo>
                  <a:pt x="0" y="1673146"/>
                </a:lnTo>
                <a:lnTo>
                  <a:pt x="0" y="1493146"/>
                </a:lnTo>
                <a:lnTo>
                  <a:pt x="2750" y="1493146"/>
                </a:lnTo>
                <a:cubicBezTo>
                  <a:pt x="50490" y="700174"/>
                  <a:pt x="679654" y="64473"/>
                  <a:pt x="1469785" y="6156"/>
                </a:cubicBezTo>
                <a:lnTo>
                  <a:pt x="1469785" y="0"/>
                </a:lnTo>
                <a:lnTo>
                  <a:pt x="1591684" y="0"/>
                </a:lnTo>
                <a:lnTo>
                  <a:pt x="1649785" y="0"/>
                </a:lnTo>
                <a:lnTo>
                  <a:pt x="1649785" y="2934"/>
                </a:lnTo>
                <a:cubicBezTo>
                  <a:pt x="2503127" y="31654"/>
                  <a:pt x="3185463" y="733032"/>
                  <a:pt x="3185463" y="1593779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4860032" y="339502"/>
            <a:ext cx="3609178" cy="206210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th-TH" altLang="ko-KR" sz="4800" b="1" dirty="0" smtClean="0">
                <a:solidFill>
                  <a:schemeClr val="bg2">
                    <a:lumMod val="25000"/>
                  </a:schemeClr>
                </a:solidFill>
                <a:latin typeface="LilyUPC" pitchFamily="34" charset="-34"/>
                <a:cs typeface="LilyUPC" pitchFamily="34" charset="-34"/>
              </a:rPr>
              <a:t>วาระที่ 4 </a:t>
            </a:r>
          </a:p>
          <a:p>
            <a:pPr algn="ctr"/>
            <a:endParaRPr lang="th-TH" altLang="ko-KR" sz="4000" b="1" dirty="0">
              <a:solidFill>
                <a:schemeClr val="bg2">
                  <a:lumMod val="25000"/>
                </a:schemeClr>
              </a:solidFill>
              <a:latin typeface="LilyUPC" pitchFamily="34" charset="-34"/>
              <a:cs typeface="LilyUPC" pitchFamily="34" charset="-34"/>
            </a:endParaRPr>
          </a:p>
          <a:p>
            <a:pPr algn="ctr"/>
            <a:r>
              <a:rPr lang="th-TH" altLang="ko-KR" sz="4000" b="1" dirty="0" smtClean="0">
                <a:solidFill>
                  <a:schemeClr val="bg2">
                    <a:lumMod val="25000"/>
                  </a:schemeClr>
                </a:solidFill>
                <a:latin typeface="LilyUPC" pitchFamily="34" charset="-34"/>
                <a:cs typeface="LilyUPC" pitchFamily="34" charset="-34"/>
              </a:rPr>
              <a:t>เรื่องอื่นๆ (ถ้ามี)</a:t>
            </a:r>
            <a:endParaRPr lang="ko-KR" altLang="en-US" sz="4000" b="1" dirty="0">
              <a:solidFill>
                <a:schemeClr val="bg2">
                  <a:lumMod val="25000"/>
                </a:schemeClr>
              </a:solidFill>
              <a:latin typeface="LilyUPC" pitchFamily="34" charset="-34"/>
              <a:cs typeface="LilyUPC" pitchFamily="34" charset="-34"/>
            </a:endParaRPr>
          </a:p>
        </p:txBody>
      </p:sp>
      <p:sp>
        <p:nvSpPr>
          <p:cNvPr id="21" name="Donut 22">
            <a:extLst>
              <a:ext uri="{FF2B5EF4-FFF2-40B4-BE49-F238E27FC236}">
                <a16:creationId xmlns="" xmlns:a16="http://schemas.microsoft.com/office/drawing/2014/main" id="{918023D3-B0E4-4BBE-A834-A6AD16EF6BA6}"/>
              </a:ext>
            </a:extLst>
          </p:cNvPr>
          <p:cNvSpPr>
            <a:spLocks noChangeAspect="1"/>
          </p:cNvSpPr>
          <p:nvPr/>
        </p:nvSpPr>
        <p:spPr>
          <a:xfrm>
            <a:off x="4900706" y="1923678"/>
            <a:ext cx="542163" cy="277696"/>
          </a:xfrm>
          <a:custGeom>
            <a:avLst/>
            <a:gdLst/>
            <a:ahLst/>
            <a:cxnLst/>
            <a:rect l="l" t="t" r="r" b="b"/>
            <a:pathLst>
              <a:path w="3372524" h="1727404">
                <a:moveTo>
                  <a:pt x="1758003" y="666958"/>
                </a:moveTo>
                <a:cubicBezTo>
                  <a:pt x="1703684" y="666958"/>
                  <a:pt x="1659649" y="710993"/>
                  <a:pt x="1659649" y="765312"/>
                </a:cubicBezTo>
                <a:cubicBezTo>
                  <a:pt x="1659649" y="819631"/>
                  <a:pt x="1703684" y="863666"/>
                  <a:pt x="1758003" y="863666"/>
                </a:cubicBezTo>
                <a:cubicBezTo>
                  <a:pt x="1812322" y="863666"/>
                  <a:pt x="1856357" y="819631"/>
                  <a:pt x="1856357" y="765312"/>
                </a:cubicBezTo>
                <a:cubicBezTo>
                  <a:pt x="1856357" y="710993"/>
                  <a:pt x="1812322" y="666958"/>
                  <a:pt x="1758003" y="666958"/>
                </a:cubicBezTo>
                <a:close/>
                <a:moveTo>
                  <a:pt x="1686261" y="586208"/>
                </a:moveTo>
                <a:cubicBezTo>
                  <a:pt x="1849880" y="586208"/>
                  <a:pt x="1982519" y="718847"/>
                  <a:pt x="1982519" y="882466"/>
                </a:cubicBezTo>
                <a:cubicBezTo>
                  <a:pt x="1982519" y="1046085"/>
                  <a:pt x="1849880" y="1178724"/>
                  <a:pt x="1686261" y="1178724"/>
                </a:cubicBezTo>
                <a:cubicBezTo>
                  <a:pt x="1522642" y="1178724"/>
                  <a:pt x="1390003" y="1046085"/>
                  <a:pt x="1390003" y="882466"/>
                </a:cubicBezTo>
                <a:cubicBezTo>
                  <a:pt x="1390003" y="718847"/>
                  <a:pt x="1522642" y="586208"/>
                  <a:pt x="1686261" y="586208"/>
                </a:cubicBezTo>
                <a:close/>
                <a:moveTo>
                  <a:pt x="1686262" y="448985"/>
                </a:moveTo>
                <a:cubicBezTo>
                  <a:pt x="1446857" y="448985"/>
                  <a:pt x="1252780" y="643062"/>
                  <a:pt x="1252780" y="882467"/>
                </a:cubicBezTo>
                <a:cubicBezTo>
                  <a:pt x="1252780" y="1121872"/>
                  <a:pt x="1446857" y="1315949"/>
                  <a:pt x="1686262" y="1315949"/>
                </a:cubicBezTo>
                <a:cubicBezTo>
                  <a:pt x="1925667" y="1315949"/>
                  <a:pt x="2119744" y="1121872"/>
                  <a:pt x="2119744" y="882467"/>
                </a:cubicBezTo>
                <a:cubicBezTo>
                  <a:pt x="2119744" y="643062"/>
                  <a:pt x="1925667" y="448985"/>
                  <a:pt x="1686262" y="448985"/>
                </a:cubicBezTo>
                <a:close/>
                <a:moveTo>
                  <a:pt x="1893261" y="271274"/>
                </a:moveTo>
                <a:cubicBezTo>
                  <a:pt x="2150128" y="355123"/>
                  <a:pt x="2334334" y="597283"/>
                  <a:pt x="2334334" y="882467"/>
                </a:cubicBezTo>
                <a:cubicBezTo>
                  <a:pt x="2334334" y="1103921"/>
                  <a:pt x="2223259" y="1299432"/>
                  <a:pt x="2053457" y="1415856"/>
                </a:cubicBezTo>
                <a:cubicBezTo>
                  <a:pt x="2494577" y="1286853"/>
                  <a:pt x="2931337" y="1005905"/>
                  <a:pt x="2940842" y="882353"/>
                </a:cubicBezTo>
                <a:lnTo>
                  <a:pt x="2946401" y="882364"/>
                </a:lnTo>
                <a:lnTo>
                  <a:pt x="2943679" y="877137"/>
                </a:lnTo>
                <a:lnTo>
                  <a:pt x="2946401" y="872130"/>
                </a:lnTo>
                <a:lnTo>
                  <a:pt x="2941077" y="872141"/>
                </a:lnTo>
                <a:cubicBezTo>
                  <a:pt x="2875996" y="732702"/>
                  <a:pt x="2369865" y="377972"/>
                  <a:pt x="1893261" y="271274"/>
                </a:cubicBezTo>
                <a:close/>
                <a:moveTo>
                  <a:pt x="1525754" y="256843"/>
                </a:moveTo>
                <a:cubicBezTo>
                  <a:pt x="984953" y="339274"/>
                  <a:pt x="426123" y="752145"/>
                  <a:pt x="426123" y="877021"/>
                </a:cubicBezTo>
                <a:lnTo>
                  <a:pt x="426123" y="877247"/>
                </a:lnTo>
                <a:cubicBezTo>
                  <a:pt x="439083" y="984175"/>
                  <a:pt x="877625" y="1311577"/>
                  <a:pt x="1355183" y="1436828"/>
                </a:cubicBezTo>
                <a:cubicBezTo>
                  <a:pt x="1164798" y="1325758"/>
                  <a:pt x="1038190" y="1118898"/>
                  <a:pt x="1038190" y="882467"/>
                </a:cubicBezTo>
                <a:cubicBezTo>
                  <a:pt x="1038190" y="580157"/>
                  <a:pt x="1245184" y="326193"/>
                  <a:pt x="1525754" y="256843"/>
                </a:cubicBezTo>
                <a:close/>
                <a:moveTo>
                  <a:pt x="1682713" y="0"/>
                </a:moveTo>
                <a:cubicBezTo>
                  <a:pt x="2385858" y="36225"/>
                  <a:pt x="3265322" y="653066"/>
                  <a:pt x="3365400" y="875412"/>
                </a:cubicBezTo>
                <a:lnTo>
                  <a:pt x="3372524" y="875397"/>
                </a:lnTo>
                <a:lnTo>
                  <a:pt x="3368881" y="882344"/>
                </a:lnTo>
                <a:lnTo>
                  <a:pt x="3372524" y="889597"/>
                </a:lnTo>
                <a:lnTo>
                  <a:pt x="3365086" y="889581"/>
                </a:lnTo>
                <a:cubicBezTo>
                  <a:pt x="3348713" y="1110249"/>
                  <a:pt x="2385134" y="1692746"/>
                  <a:pt x="1682713" y="1727404"/>
                </a:cubicBezTo>
                <a:cubicBezTo>
                  <a:pt x="901706" y="1708470"/>
                  <a:pt x="21301" y="1064732"/>
                  <a:pt x="0" y="882497"/>
                </a:cubicBezTo>
                <a:lnTo>
                  <a:pt x="0" y="882184"/>
                </a:lnTo>
                <a:cubicBezTo>
                  <a:pt x="0" y="691908"/>
                  <a:pt x="901706" y="19770"/>
                  <a:pt x="1682713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3742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sz="5400" dirty="0"/>
              <a:t>Thank you</a:t>
            </a:r>
            <a:endParaRPr lang="ko-KR" altLang="en-US" sz="5400" dirty="0"/>
          </a:p>
        </p:txBody>
      </p:sp>
    </p:spTree>
    <p:extLst>
      <p:ext uri="{BB962C8B-B14F-4D97-AF65-F5344CB8AC3E}">
        <p14:creationId xmlns:p14="http://schemas.microsoft.com/office/powerpoint/2010/main" val="1663840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99326"/>
            <a:ext cx="3408996" cy="498857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99326"/>
            <a:ext cx="3225431" cy="502079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36360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2574485" y="1257560"/>
            <a:ext cx="6206604" cy="10475"/>
          </a:xfrm>
          <a:prstGeom prst="line">
            <a:avLst/>
          </a:prstGeom>
          <a:ln w="25400">
            <a:solidFill>
              <a:schemeClr val="tx1">
                <a:lumMod val="75000"/>
                <a:lumOff val="25000"/>
              </a:schemeClr>
            </a:solidFill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Group 4"/>
          <p:cNvGrpSpPr/>
          <p:nvPr/>
        </p:nvGrpSpPr>
        <p:grpSpPr>
          <a:xfrm>
            <a:off x="7596334" y="627534"/>
            <a:ext cx="1224138" cy="1226823"/>
            <a:chOff x="7092280" y="2517710"/>
            <a:chExt cx="971680" cy="971680"/>
          </a:xfrm>
        </p:grpSpPr>
        <p:sp>
          <p:nvSpPr>
            <p:cNvPr id="6" name="Oval 5"/>
            <p:cNvSpPr/>
            <p:nvPr/>
          </p:nvSpPr>
          <p:spPr>
            <a:xfrm>
              <a:off x="7092280" y="2517710"/>
              <a:ext cx="971680" cy="97168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40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7" name="Oval 6"/>
            <p:cNvSpPr/>
            <p:nvPr/>
          </p:nvSpPr>
          <p:spPr>
            <a:xfrm>
              <a:off x="7201684" y="2627114"/>
              <a:ext cx="752872" cy="752872"/>
            </a:xfrm>
            <a:prstGeom prst="ellipse">
              <a:avLst/>
            </a:prstGeom>
            <a:solidFill>
              <a:schemeClr val="accent1">
                <a:alpha val="50000"/>
              </a:schemeClr>
            </a:solidFill>
            <a:ln w="190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2483768" y="1059582"/>
            <a:ext cx="362867" cy="363663"/>
            <a:chOff x="611560" y="2851238"/>
            <a:chExt cx="288032" cy="288032"/>
          </a:xfrm>
        </p:grpSpPr>
        <p:sp>
          <p:nvSpPr>
            <p:cNvPr id="12" name="Oval 11"/>
            <p:cNvSpPr/>
            <p:nvPr/>
          </p:nvSpPr>
          <p:spPr>
            <a:xfrm>
              <a:off x="611560" y="2851238"/>
              <a:ext cx="288032" cy="288032"/>
            </a:xfrm>
            <a:prstGeom prst="ellipse">
              <a:avLst/>
            </a:prstGeom>
            <a:solidFill>
              <a:schemeClr val="accent4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3" name="Oval 12"/>
            <p:cNvSpPr/>
            <p:nvPr/>
          </p:nvSpPr>
          <p:spPr>
            <a:xfrm>
              <a:off x="683568" y="2923246"/>
              <a:ext cx="144016" cy="144016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4553090" y="1086202"/>
            <a:ext cx="362867" cy="363663"/>
            <a:chOff x="611560" y="2851238"/>
            <a:chExt cx="288032" cy="288032"/>
          </a:xfrm>
        </p:grpSpPr>
        <p:sp>
          <p:nvSpPr>
            <p:cNvPr id="15" name="Oval 14"/>
            <p:cNvSpPr/>
            <p:nvPr/>
          </p:nvSpPr>
          <p:spPr>
            <a:xfrm>
              <a:off x="611560" y="2851238"/>
              <a:ext cx="288032" cy="288032"/>
            </a:xfrm>
            <a:prstGeom prst="ellipse">
              <a:avLst/>
            </a:prstGeom>
            <a:solidFill>
              <a:schemeClr val="accent3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6" name="Oval 15"/>
            <p:cNvSpPr/>
            <p:nvPr/>
          </p:nvSpPr>
          <p:spPr>
            <a:xfrm>
              <a:off x="683568" y="2923246"/>
              <a:ext cx="144016" cy="144016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6429801" y="1086203"/>
            <a:ext cx="362867" cy="363663"/>
            <a:chOff x="611560" y="2851238"/>
            <a:chExt cx="288032" cy="288032"/>
          </a:xfrm>
        </p:grpSpPr>
        <p:sp>
          <p:nvSpPr>
            <p:cNvPr id="18" name="Oval 17"/>
            <p:cNvSpPr/>
            <p:nvPr/>
          </p:nvSpPr>
          <p:spPr>
            <a:xfrm>
              <a:off x="611560" y="2851238"/>
              <a:ext cx="288032" cy="288032"/>
            </a:xfrm>
            <a:prstGeom prst="ellipse">
              <a:avLst/>
            </a:prstGeom>
            <a:solidFill>
              <a:schemeClr val="accent2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9" name="Oval 18"/>
            <p:cNvSpPr/>
            <p:nvPr/>
          </p:nvSpPr>
          <p:spPr>
            <a:xfrm>
              <a:off x="683568" y="2923246"/>
              <a:ext cx="144016" cy="144016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sp>
        <p:nvSpPr>
          <p:cNvPr id="20" name="Block Arc 14"/>
          <p:cNvSpPr/>
          <p:nvPr/>
        </p:nvSpPr>
        <p:spPr>
          <a:xfrm rot="16200000">
            <a:off x="7937845" y="987417"/>
            <a:ext cx="541115" cy="540286"/>
          </a:xfrm>
          <a:custGeom>
            <a:avLst/>
            <a:gdLst/>
            <a:ahLst/>
            <a:cxnLst/>
            <a:rect l="l" t="t" r="r" b="b"/>
            <a:pathLst>
              <a:path w="3185463" h="3187558">
                <a:moveTo>
                  <a:pt x="764000" y="2343999"/>
                </a:moveTo>
                <a:cubicBezTo>
                  <a:pt x="566798" y="2256389"/>
                  <a:pt x="385374" y="2134753"/>
                  <a:pt x="230072" y="1981662"/>
                </a:cubicBezTo>
                <a:cubicBezTo>
                  <a:pt x="297001" y="2223876"/>
                  <a:pt x="428049" y="2439341"/>
                  <a:pt x="603989" y="2608945"/>
                </a:cubicBezTo>
                <a:cubicBezTo>
                  <a:pt x="667739" y="2525681"/>
                  <a:pt x="720588" y="2436567"/>
                  <a:pt x="764000" y="2343999"/>
                </a:cubicBezTo>
                <a:close/>
                <a:moveTo>
                  <a:pt x="783530" y="862903"/>
                </a:moveTo>
                <a:cubicBezTo>
                  <a:pt x="737619" y="760936"/>
                  <a:pt x="681240" y="662513"/>
                  <a:pt x="611676" y="571152"/>
                </a:cubicBezTo>
                <a:cubicBezTo>
                  <a:pt x="419218" y="754019"/>
                  <a:pt x="279227" y="991173"/>
                  <a:pt x="215545" y="1258034"/>
                </a:cubicBezTo>
                <a:cubicBezTo>
                  <a:pt x="378729" y="1090139"/>
                  <a:pt x="571934" y="956907"/>
                  <a:pt x="783530" y="862903"/>
                </a:cubicBezTo>
                <a:close/>
                <a:moveTo>
                  <a:pt x="935657" y="1673146"/>
                </a:moveTo>
                <a:lnTo>
                  <a:pt x="227023" y="1673146"/>
                </a:lnTo>
                <a:cubicBezTo>
                  <a:pt x="393068" y="1882941"/>
                  <a:pt x="605618" y="2045968"/>
                  <a:pt x="844267" y="2153109"/>
                </a:cubicBezTo>
                <a:cubicBezTo>
                  <a:pt x="897907" y="1997390"/>
                  <a:pt x="928862" y="1835739"/>
                  <a:pt x="935657" y="1673146"/>
                </a:cubicBezTo>
                <a:close/>
                <a:moveTo>
                  <a:pt x="935928" y="1493146"/>
                </a:moveTo>
                <a:cubicBezTo>
                  <a:pt x="928922" y="1345638"/>
                  <a:pt x="902278" y="1198995"/>
                  <a:pt x="856775" y="1056956"/>
                </a:cubicBezTo>
                <a:cubicBezTo>
                  <a:pt x="636768" y="1156959"/>
                  <a:pt x="439487" y="1304654"/>
                  <a:pt x="281464" y="1493146"/>
                </a:cubicBezTo>
                <a:close/>
                <a:moveTo>
                  <a:pt x="1469785" y="2515107"/>
                </a:moveTo>
                <a:cubicBezTo>
                  <a:pt x="1283000" y="2508124"/>
                  <a:pt x="1100523" y="2472287"/>
                  <a:pt x="927628" y="2411229"/>
                </a:cubicBezTo>
                <a:cubicBezTo>
                  <a:pt x="876831" y="2520843"/>
                  <a:pt x="814172" y="2626182"/>
                  <a:pt x="738220" y="2724387"/>
                </a:cubicBezTo>
                <a:cubicBezTo>
                  <a:pt x="944637" y="2881665"/>
                  <a:pt x="1196120" y="2982471"/>
                  <a:pt x="1469785" y="3005418"/>
                </a:cubicBezTo>
                <a:close/>
                <a:moveTo>
                  <a:pt x="1469785" y="1673146"/>
                </a:moveTo>
                <a:lnTo>
                  <a:pt x="1112275" y="1673146"/>
                </a:lnTo>
                <a:cubicBezTo>
                  <a:pt x="1105327" y="1858153"/>
                  <a:pt x="1070032" y="2042144"/>
                  <a:pt x="1008001" y="2219039"/>
                </a:cubicBezTo>
                <a:cubicBezTo>
                  <a:pt x="1155519" y="2270408"/>
                  <a:pt x="1310845" y="2300826"/>
                  <a:pt x="1469785" y="2307834"/>
                </a:cubicBezTo>
                <a:close/>
                <a:moveTo>
                  <a:pt x="1469785" y="898989"/>
                </a:moveTo>
                <a:cubicBezTo>
                  <a:pt x="1315103" y="907762"/>
                  <a:pt x="1164166" y="938783"/>
                  <a:pt x="1020939" y="990066"/>
                </a:cubicBezTo>
                <a:cubicBezTo>
                  <a:pt x="1074574" y="1153655"/>
                  <a:pt x="1105461" y="1322925"/>
                  <a:pt x="1112368" y="1493146"/>
                </a:cubicBezTo>
                <a:lnTo>
                  <a:pt x="1469785" y="1493146"/>
                </a:lnTo>
                <a:close/>
                <a:moveTo>
                  <a:pt x="1469785" y="182141"/>
                </a:moveTo>
                <a:cubicBezTo>
                  <a:pt x="1199839" y="204777"/>
                  <a:pt x="951477" y="303168"/>
                  <a:pt x="746615" y="456764"/>
                </a:cubicBezTo>
                <a:cubicBezTo>
                  <a:pt x="828296" y="562801"/>
                  <a:pt x="894225" y="677310"/>
                  <a:pt x="947434" y="796072"/>
                </a:cubicBezTo>
                <a:cubicBezTo>
                  <a:pt x="1113886" y="736067"/>
                  <a:pt x="1289644" y="700323"/>
                  <a:pt x="1469785" y="691530"/>
                </a:cubicBezTo>
                <a:close/>
                <a:moveTo>
                  <a:pt x="2150063" y="992171"/>
                </a:moveTo>
                <a:cubicBezTo>
                  <a:pt x="1990712" y="935501"/>
                  <a:pt x="1822242" y="902595"/>
                  <a:pt x="1649785" y="897224"/>
                </a:cubicBezTo>
                <a:lnTo>
                  <a:pt x="1649785" y="1493146"/>
                </a:lnTo>
                <a:lnTo>
                  <a:pt x="2063712" y="1493146"/>
                </a:lnTo>
                <a:cubicBezTo>
                  <a:pt x="2069089" y="1323887"/>
                  <a:pt x="2098366" y="1155330"/>
                  <a:pt x="2150063" y="992171"/>
                </a:cubicBezTo>
                <a:close/>
                <a:moveTo>
                  <a:pt x="2168848" y="2199110"/>
                </a:moveTo>
                <a:cubicBezTo>
                  <a:pt x="2108555" y="2028681"/>
                  <a:pt x="2073581" y="1851532"/>
                  <a:pt x="2065295" y="1673146"/>
                </a:cubicBezTo>
                <a:lnTo>
                  <a:pt x="1649785" y="1673146"/>
                </a:lnTo>
                <a:lnTo>
                  <a:pt x="1649785" y="2307299"/>
                </a:lnTo>
                <a:cubicBezTo>
                  <a:pt x="1829404" y="2299517"/>
                  <a:pt x="2004315" y="2261965"/>
                  <a:pt x="2168848" y="2199110"/>
                </a:cubicBezTo>
                <a:close/>
                <a:moveTo>
                  <a:pt x="2422394" y="446879"/>
                </a:moveTo>
                <a:cubicBezTo>
                  <a:pt x="2204309" y="287209"/>
                  <a:pt x="1938140" y="189883"/>
                  <a:pt x="1649785" y="178919"/>
                </a:cubicBezTo>
                <a:lnTo>
                  <a:pt x="1649785" y="689876"/>
                </a:lnTo>
                <a:cubicBezTo>
                  <a:pt x="1846998" y="695154"/>
                  <a:pt x="2039668" y="732502"/>
                  <a:pt x="2221721" y="797410"/>
                </a:cubicBezTo>
                <a:cubicBezTo>
                  <a:pt x="2275056" y="675360"/>
                  <a:pt x="2341760" y="557662"/>
                  <a:pt x="2422394" y="446879"/>
                </a:cubicBezTo>
                <a:close/>
                <a:moveTo>
                  <a:pt x="2447278" y="2722123"/>
                </a:moveTo>
                <a:cubicBezTo>
                  <a:pt x="2366121" y="2618714"/>
                  <a:pt x="2299534" y="2507403"/>
                  <a:pt x="2246145" y="2391362"/>
                </a:cubicBezTo>
                <a:cubicBezTo>
                  <a:pt x="2057375" y="2464119"/>
                  <a:pt x="1856285" y="2506958"/>
                  <a:pt x="1649785" y="2514779"/>
                </a:cubicBezTo>
                <a:lnTo>
                  <a:pt x="1649785" y="3008639"/>
                </a:lnTo>
                <a:cubicBezTo>
                  <a:pt x="1949198" y="2997255"/>
                  <a:pt x="2224691" y="2892757"/>
                  <a:pt x="2447278" y="2722123"/>
                </a:cubicBezTo>
                <a:close/>
                <a:moveTo>
                  <a:pt x="2878934" y="1493146"/>
                </a:moveTo>
                <a:cubicBezTo>
                  <a:pt x="2723190" y="1307255"/>
                  <a:pt x="2529440" y="1161128"/>
                  <a:pt x="2313862" y="1060620"/>
                </a:cubicBezTo>
                <a:cubicBezTo>
                  <a:pt x="2270535" y="1201714"/>
                  <a:pt x="2245604" y="1347104"/>
                  <a:pt x="2240109" y="1493146"/>
                </a:cubicBezTo>
                <a:close/>
                <a:moveTo>
                  <a:pt x="2890636" y="1673146"/>
                </a:moveTo>
                <a:lnTo>
                  <a:pt x="2241814" y="1673146"/>
                </a:lnTo>
                <a:cubicBezTo>
                  <a:pt x="2249736" y="1827102"/>
                  <a:pt x="2279520" y="1979973"/>
                  <a:pt x="2329964" y="2127513"/>
                </a:cubicBezTo>
                <a:cubicBezTo>
                  <a:pt x="2545677" y="2019923"/>
                  <a:pt x="2738160" y="1866413"/>
                  <a:pt x="2890636" y="1673146"/>
                </a:cubicBezTo>
                <a:close/>
                <a:moveTo>
                  <a:pt x="2973035" y="1284386"/>
                </a:moveTo>
                <a:cubicBezTo>
                  <a:pt x="2912066" y="1001840"/>
                  <a:pt x="2765308" y="751379"/>
                  <a:pt x="2561381" y="561108"/>
                </a:cubicBezTo>
                <a:cubicBezTo>
                  <a:pt x="2489321" y="656437"/>
                  <a:pt x="2431363" y="759225"/>
                  <a:pt x="2384553" y="865647"/>
                </a:cubicBezTo>
                <a:cubicBezTo>
                  <a:pt x="2604520" y="964977"/>
                  <a:pt x="2804622" y="1106677"/>
                  <a:pt x="2973035" y="1284386"/>
                </a:cubicBezTo>
                <a:close/>
                <a:moveTo>
                  <a:pt x="2974277" y="1897328"/>
                </a:moveTo>
                <a:cubicBezTo>
                  <a:pt x="2812488" y="2073933"/>
                  <a:pt x="2619878" y="2216690"/>
                  <a:pt x="2407486" y="2319665"/>
                </a:cubicBezTo>
                <a:cubicBezTo>
                  <a:pt x="2454169" y="2420503"/>
                  <a:pt x="2511856" y="2517376"/>
                  <a:pt x="2582047" y="2607468"/>
                </a:cubicBezTo>
                <a:cubicBezTo>
                  <a:pt x="2776399" y="2417974"/>
                  <a:pt x="2916061" y="2172750"/>
                  <a:pt x="2974277" y="1897328"/>
                </a:cubicBezTo>
                <a:close/>
                <a:moveTo>
                  <a:pt x="3185463" y="1593779"/>
                </a:moveTo>
                <a:cubicBezTo>
                  <a:pt x="3185463" y="2473999"/>
                  <a:pt x="2471904" y="3187558"/>
                  <a:pt x="1591684" y="3187558"/>
                </a:cubicBezTo>
                <a:cubicBezTo>
                  <a:pt x="738111" y="3187558"/>
                  <a:pt x="41261" y="2516549"/>
                  <a:pt x="1913" y="1673146"/>
                </a:cubicBezTo>
                <a:lnTo>
                  <a:pt x="0" y="1673146"/>
                </a:lnTo>
                <a:lnTo>
                  <a:pt x="0" y="1493146"/>
                </a:lnTo>
                <a:lnTo>
                  <a:pt x="2750" y="1493146"/>
                </a:lnTo>
                <a:cubicBezTo>
                  <a:pt x="50490" y="700174"/>
                  <a:pt x="679654" y="64473"/>
                  <a:pt x="1469785" y="6156"/>
                </a:cubicBezTo>
                <a:lnTo>
                  <a:pt x="1469785" y="0"/>
                </a:lnTo>
                <a:lnTo>
                  <a:pt x="1591684" y="0"/>
                </a:lnTo>
                <a:lnTo>
                  <a:pt x="1649785" y="0"/>
                </a:lnTo>
                <a:lnTo>
                  <a:pt x="1649785" y="2934"/>
                </a:lnTo>
                <a:cubicBezTo>
                  <a:pt x="2503127" y="31654"/>
                  <a:pt x="3185463" y="733032"/>
                  <a:pt x="3185463" y="1593779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863387" y="267493"/>
            <a:ext cx="3708613" cy="206210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th-TH" altLang="ko-KR" sz="4800" b="1" dirty="0" smtClean="0">
                <a:solidFill>
                  <a:schemeClr val="bg2">
                    <a:lumMod val="25000"/>
                  </a:schemeClr>
                </a:solidFill>
                <a:latin typeface="LilyUPC" pitchFamily="34" charset="-34"/>
                <a:cs typeface="LilyUPC" pitchFamily="34" charset="-34"/>
              </a:rPr>
              <a:t>วาระที่ 2 </a:t>
            </a:r>
          </a:p>
          <a:p>
            <a:pPr algn="ctr"/>
            <a:endParaRPr lang="th-TH" altLang="ko-KR" sz="4000" b="1" dirty="0">
              <a:solidFill>
                <a:schemeClr val="bg2">
                  <a:lumMod val="25000"/>
                </a:schemeClr>
              </a:solidFill>
              <a:latin typeface="LilyUPC" pitchFamily="34" charset="-34"/>
              <a:cs typeface="LilyUPC" pitchFamily="34" charset="-34"/>
            </a:endParaRPr>
          </a:p>
          <a:p>
            <a:pPr algn="ctr"/>
            <a:r>
              <a:rPr lang="th-TH" altLang="ko-KR" sz="4000" b="1" dirty="0" smtClean="0">
                <a:solidFill>
                  <a:schemeClr val="bg2">
                    <a:lumMod val="25000"/>
                  </a:schemeClr>
                </a:solidFill>
                <a:latin typeface="LilyUPC" pitchFamily="34" charset="-34"/>
                <a:cs typeface="LilyUPC" pitchFamily="34" charset="-34"/>
              </a:rPr>
              <a:t>เรื่องเพื่อทราบ</a:t>
            </a:r>
            <a:endParaRPr lang="ko-KR" altLang="en-US" sz="4000" b="1" dirty="0">
              <a:solidFill>
                <a:schemeClr val="bg2">
                  <a:lumMod val="25000"/>
                </a:schemeClr>
              </a:solidFill>
              <a:latin typeface="LilyUPC" pitchFamily="34" charset="-34"/>
              <a:cs typeface="LilyUPC" pitchFamily="34" charset="-34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1043608" y="2283718"/>
            <a:ext cx="6048673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2800" dirty="0" smtClean="0">
                <a:solidFill>
                  <a:schemeClr val="bg2">
                    <a:lumMod val="25000"/>
                  </a:schemeClr>
                </a:solidFill>
                <a:latin typeface="LilyUPC" pitchFamily="34" charset="-34"/>
                <a:cs typeface="LilyUPC" pitchFamily="34" charset="-34"/>
              </a:rPr>
              <a:t>2.2 </a:t>
            </a:r>
            <a:r>
              <a:rPr lang="th-TH" altLang="ko-KR" sz="2800" dirty="0" smtClean="0">
                <a:solidFill>
                  <a:schemeClr val="bg2">
                    <a:lumMod val="25000"/>
                  </a:schemeClr>
                </a:solidFill>
                <a:latin typeface="LilyUPC" pitchFamily="34" charset="-34"/>
                <a:cs typeface="LilyUPC" pitchFamily="34" charset="-34"/>
              </a:rPr>
              <a:t>ผล</a:t>
            </a:r>
            <a:r>
              <a:rPr lang="th-TH" altLang="ko-KR" sz="2800" dirty="0" smtClean="0">
                <a:solidFill>
                  <a:schemeClr val="bg2">
                    <a:lumMod val="25000"/>
                  </a:schemeClr>
                </a:solidFill>
                <a:latin typeface="LilyUPC" pitchFamily="34" charset="-34"/>
                <a:cs typeface="LilyUPC" pitchFamily="34" charset="-34"/>
              </a:rPr>
              <a:t>การดำเนินงานการควบคุมภายใน  พ.ศ. 2560</a:t>
            </a:r>
            <a:endParaRPr lang="ko-KR" altLang="en-US" sz="2800" dirty="0">
              <a:solidFill>
                <a:schemeClr val="bg2">
                  <a:lumMod val="25000"/>
                </a:schemeClr>
              </a:solidFill>
              <a:latin typeface="LilyUPC" pitchFamily="34" charset="-34"/>
              <a:cs typeface="LilyUPC" pitchFamily="34" charset="-34"/>
            </a:endParaRPr>
          </a:p>
        </p:txBody>
      </p:sp>
      <p:sp>
        <p:nvSpPr>
          <p:cNvPr id="28" name="Isosceles Triangle 8">
            <a:extLst>
              <a:ext uri="{FF2B5EF4-FFF2-40B4-BE49-F238E27FC236}">
                <a16:creationId xmlns="" xmlns:a16="http://schemas.microsoft.com/office/drawing/2014/main" id="{9B0634A2-6C15-4293-B83B-950F79E757F3}"/>
              </a:ext>
            </a:extLst>
          </p:cNvPr>
          <p:cNvSpPr/>
          <p:nvPr/>
        </p:nvSpPr>
        <p:spPr>
          <a:xfrm rot="16200000">
            <a:off x="3900269" y="1791525"/>
            <a:ext cx="323553" cy="443844"/>
          </a:xfrm>
          <a:custGeom>
            <a:avLst/>
            <a:gdLst/>
            <a:ahLst/>
            <a:cxnLst/>
            <a:rect l="l" t="t" r="r" b="b"/>
            <a:pathLst>
              <a:path w="2708011" h="3228660">
                <a:moveTo>
                  <a:pt x="1895121" y="2005092"/>
                </a:moveTo>
                <a:cubicBezTo>
                  <a:pt x="1769067" y="2196199"/>
                  <a:pt x="1559641" y="2315968"/>
                  <a:pt x="1331007" y="2327705"/>
                </a:cubicBezTo>
                <a:cubicBezTo>
                  <a:pt x="1102373" y="2339443"/>
                  <a:pt x="881783" y="2241749"/>
                  <a:pt x="736821" y="2064556"/>
                </a:cubicBezTo>
                <a:lnTo>
                  <a:pt x="885891" y="1942602"/>
                </a:lnTo>
                <a:cubicBezTo>
                  <a:pt x="992076" y="2072396"/>
                  <a:pt x="1153658" y="2143956"/>
                  <a:pt x="1321132" y="2135359"/>
                </a:cubicBezTo>
                <a:cubicBezTo>
                  <a:pt x="1488607" y="2126761"/>
                  <a:pt x="1642011" y="2039030"/>
                  <a:pt x="1734346" y="1899045"/>
                </a:cubicBezTo>
                <a:close/>
                <a:moveTo>
                  <a:pt x="2315256" y="2179725"/>
                </a:moveTo>
                <a:cubicBezTo>
                  <a:pt x="2124977" y="2519973"/>
                  <a:pt x="1777729" y="2743099"/>
                  <a:pt x="1389179" y="2774782"/>
                </a:cubicBezTo>
                <a:cubicBezTo>
                  <a:pt x="1000629" y="2806465"/>
                  <a:pt x="621821" y="2642541"/>
                  <a:pt x="378934" y="2337614"/>
                </a:cubicBezTo>
                <a:lnTo>
                  <a:pt x="519502" y="2225645"/>
                </a:lnTo>
                <a:cubicBezTo>
                  <a:pt x="725082" y="2483736"/>
                  <a:pt x="1045705" y="2622480"/>
                  <a:pt x="1374574" y="2595664"/>
                </a:cubicBezTo>
                <a:cubicBezTo>
                  <a:pt x="1703443" y="2568848"/>
                  <a:pt x="1997353" y="2379994"/>
                  <a:pt x="2158406" y="2092008"/>
                </a:cubicBezTo>
                <a:close/>
                <a:moveTo>
                  <a:pt x="2315941" y="1615003"/>
                </a:moveTo>
                <a:lnTo>
                  <a:pt x="272242" y="1615003"/>
                </a:lnTo>
                <a:lnTo>
                  <a:pt x="872561" y="666216"/>
                </a:lnTo>
                <a:lnTo>
                  <a:pt x="872561" y="219906"/>
                </a:lnTo>
                <a:cubicBezTo>
                  <a:pt x="872561" y="98674"/>
                  <a:pt x="970839" y="396"/>
                  <a:pt x="1092071" y="396"/>
                </a:cubicBezTo>
                <a:lnTo>
                  <a:pt x="1293841" y="396"/>
                </a:lnTo>
                <a:lnTo>
                  <a:pt x="1294092" y="0"/>
                </a:lnTo>
                <a:lnTo>
                  <a:pt x="1294343" y="396"/>
                </a:lnTo>
                <a:lnTo>
                  <a:pt x="1470231" y="396"/>
                </a:lnTo>
                <a:cubicBezTo>
                  <a:pt x="1591463" y="396"/>
                  <a:pt x="1689741" y="98674"/>
                  <a:pt x="1689741" y="219906"/>
                </a:cubicBezTo>
                <a:lnTo>
                  <a:pt x="1689741" y="625313"/>
                </a:lnTo>
                <a:close/>
                <a:moveTo>
                  <a:pt x="2708011" y="2399368"/>
                </a:moveTo>
                <a:cubicBezTo>
                  <a:pt x="2440740" y="2877288"/>
                  <a:pt x="1950128" y="3187847"/>
                  <a:pt x="1403807" y="3224932"/>
                </a:cubicBezTo>
                <a:cubicBezTo>
                  <a:pt x="857486" y="3262017"/>
                  <a:pt x="329406" y="3020609"/>
                  <a:pt x="0" y="2583191"/>
                </a:cubicBezTo>
                <a:lnTo>
                  <a:pt x="143153" y="2475389"/>
                </a:lnTo>
                <a:cubicBezTo>
                  <a:pt x="436120" y="2864419"/>
                  <a:pt x="905784" y="3079123"/>
                  <a:pt x="1391671" y="3046140"/>
                </a:cubicBezTo>
                <a:cubicBezTo>
                  <a:pt x="1877558" y="3013157"/>
                  <a:pt x="2313899" y="2736952"/>
                  <a:pt x="2551604" y="2311899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972520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unded Rectangle 8"/>
          <p:cNvSpPr/>
          <p:nvPr/>
        </p:nvSpPr>
        <p:spPr>
          <a:xfrm>
            <a:off x="107504" y="118177"/>
            <a:ext cx="8928992" cy="4973853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000">
              <a:latin typeface="LilyUPC" pitchFamily="34" charset="-34"/>
              <a:cs typeface="LilyUPC" pitchFamily="34" charset="-34"/>
            </a:endParaRP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648424" y="267494"/>
            <a:ext cx="7740000" cy="1323439"/>
          </a:xfrm>
          <a:prstGeom prst="rect">
            <a:avLst/>
          </a:prstGeom>
          <a:noFill/>
          <a:ln>
            <a:solidFill>
              <a:srgbClr val="7030A0"/>
            </a:solidFill>
            <a:headEnd/>
            <a:tailEnd/>
          </a:ln>
          <a:effectLst>
            <a:glow rad="1397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indent="92075" eaLnBrk="0" fontAlgn="base" latinLnBrk="0" hangingPunct="0">
              <a:spcBef>
                <a:spcPct val="0"/>
              </a:spcBef>
              <a:spcAft>
                <a:spcPct val="0"/>
              </a:spcAft>
              <a:tabLst>
                <a:tab pos="92075" algn="l"/>
                <a:tab pos="2636838" algn="ctr"/>
                <a:tab pos="5273675" algn="r"/>
              </a:tabLst>
            </a:pPr>
            <a:r>
              <a:rPr lang="th-TH" sz="36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lyUPC" pitchFamily="34" charset="-34"/>
                <a:ea typeface="Times New Roman" pitchFamily="18" charset="0"/>
                <a:cs typeface="LilyUPC" pitchFamily="34" charset="-34"/>
                <a:sym typeface="Wingdings" pitchFamily="2" charset="2"/>
              </a:rPr>
              <a:t>นิยาม</a:t>
            </a:r>
            <a:r>
              <a:rPr lang="th-TH" sz="36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lyUPC" pitchFamily="34" charset="-34"/>
                <a:ea typeface="Times New Roman" pitchFamily="18" charset="0"/>
                <a:cs typeface="LilyUPC" pitchFamily="34" charset="-34"/>
                <a:sym typeface="Wingdings" pitchFamily="2" charset="2"/>
              </a:rPr>
              <a:t>การควบคุมภายใน </a:t>
            </a:r>
            <a:endParaRPr lang="th-TH" sz="3600" b="1" dirty="0" smtClean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LilyUPC" pitchFamily="34" charset="-34"/>
              <a:ea typeface="Times New Roman" pitchFamily="18" charset="0"/>
              <a:cs typeface="LilyUPC" pitchFamily="34" charset="-34"/>
              <a:sym typeface="Wingdings" pitchFamily="2" charset="2"/>
            </a:endParaRPr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2636838" algn="ctr"/>
                <a:tab pos="5273675" algn="r"/>
              </a:tabLst>
            </a:pPr>
            <a:r>
              <a:rPr kumimoji="0" lang="en-US" sz="24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LilyUPC" pitchFamily="34" charset="-34"/>
                <a:ea typeface="Times New Roman" pitchFamily="18" charset="0"/>
                <a:cs typeface="LilyUPC" pitchFamily="34" charset="-34"/>
                <a:sym typeface="Wingdings" pitchFamily="2" charset="2"/>
              </a:rPr>
              <a:t>            </a:t>
            </a:r>
            <a:r>
              <a:rPr kumimoji="0" lang="th-TH" sz="20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LilyUPC" pitchFamily="34" charset="-34"/>
                <a:ea typeface="Times New Roman" pitchFamily="18" charset="0"/>
                <a:cs typeface="LilyUPC" pitchFamily="34" charset="-34"/>
                <a:sym typeface="Wingdings" pitchFamily="2" charset="2"/>
              </a:rPr>
              <a:t>หมายถึงกระบวนการ</a:t>
            </a:r>
            <a:r>
              <a:rPr kumimoji="0" lang="th-TH" sz="20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LilyUPC" pitchFamily="34" charset="-34"/>
                <a:ea typeface="Times New Roman" pitchFamily="18" charset="0"/>
                <a:cs typeface="LilyUPC" pitchFamily="34" charset="-34"/>
                <a:sym typeface="Wingdings" pitchFamily="2" charset="2"/>
              </a:rPr>
              <a:t>ที่คณะผู้บริหาร</a:t>
            </a:r>
            <a:r>
              <a:rPr kumimoji="0" lang="th-TH" sz="20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LilyUPC" pitchFamily="34" charset="-34"/>
                <a:ea typeface="Times New Roman" pitchFamily="18" charset="0"/>
                <a:cs typeface="LilyUPC" pitchFamily="34" charset="-34"/>
                <a:sym typeface="Wingdings" pitchFamily="2" charset="2"/>
              </a:rPr>
              <a:t>และบุคลากรทุกระดับ</a:t>
            </a:r>
            <a:r>
              <a:rPr kumimoji="0" lang="th-TH" sz="20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LilyUPC" pitchFamily="34" charset="-34"/>
                <a:ea typeface="Times New Roman" pitchFamily="18" charset="0"/>
                <a:cs typeface="LilyUPC" pitchFamily="34" charset="-34"/>
                <a:sym typeface="Wingdings" pitchFamily="2" charset="2"/>
              </a:rPr>
              <a:t>ของ ส.ป.ก. กำหนดให้</a:t>
            </a:r>
            <a:r>
              <a:rPr kumimoji="0" lang="th-TH" sz="20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LilyUPC" pitchFamily="34" charset="-34"/>
                <a:ea typeface="Times New Roman" pitchFamily="18" charset="0"/>
                <a:cs typeface="LilyUPC" pitchFamily="34" charset="-34"/>
                <a:sym typeface="Wingdings" pitchFamily="2" charset="2"/>
              </a:rPr>
              <a:t>มีขึ้นเพื่อให้มีความมั่นใจอย่างสมเหตุสมผลว่าการ</a:t>
            </a:r>
            <a:r>
              <a:rPr kumimoji="0" lang="th-TH" sz="20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LilyUPC" pitchFamily="34" charset="-34"/>
                <a:ea typeface="Times New Roman" pitchFamily="18" charset="0"/>
                <a:cs typeface="LilyUPC" pitchFamily="34" charset="-34"/>
                <a:sym typeface="Wingdings" pitchFamily="2" charset="2"/>
              </a:rPr>
              <a:t>ดำเนินการ ตามพันธกิจหลักและรองจะ</a:t>
            </a:r>
            <a:r>
              <a:rPr kumimoji="0" lang="th-TH" sz="20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LilyUPC" pitchFamily="34" charset="-34"/>
                <a:ea typeface="Times New Roman" pitchFamily="18" charset="0"/>
                <a:cs typeface="LilyUPC" pitchFamily="34" charset="-34"/>
                <a:sym typeface="Wingdings" pitchFamily="2" charset="2"/>
              </a:rPr>
              <a:t>บรรลุผลสำเร็จตามวัตถุประสงค์</a:t>
            </a:r>
            <a:r>
              <a:rPr kumimoji="0" lang="th-TH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LilyUPC" pitchFamily="34" charset="-34"/>
                <a:ea typeface="Times New Roman" pitchFamily="18" charset="0"/>
                <a:cs typeface="LilyUPC" pitchFamily="34" charset="-34"/>
                <a:sym typeface="Wingdings" pitchFamily="2" charset="2"/>
              </a:rPr>
              <a:t> </a:t>
            </a:r>
          </a:p>
        </p:txBody>
      </p:sp>
      <p:sp>
        <p:nvSpPr>
          <p:cNvPr id="12" name="Rectangle 4"/>
          <p:cNvSpPr>
            <a:spLocks noChangeArrowheads="1"/>
          </p:cNvSpPr>
          <p:nvPr/>
        </p:nvSpPr>
        <p:spPr bwMode="auto">
          <a:xfrm>
            <a:off x="648423" y="3291830"/>
            <a:ext cx="7740001" cy="1569660"/>
          </a:xfrm>
          <a:prstGeom prst="rect">
            <a:avLst/>
          </a:prstGeom>
          <a:ln>
            <a:solidFill>
              <a:srgbClr val="C00000"/>
            </a:solidFill>
            <a:headEnd/>
            <a:tailEnd/>
          </a:ln>
          <a:effectLst>
            <a:glow rad="1397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R="0" lvl="0" indent="92075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92075" algn="l"/>
                <a:tab pos="2636838" algn="ctr"/>
                <a:tab pos="5273675" algn="r"/>
              </a:tabLst>
            </a:pPr>
            <a:r>
              <a:rPr lang="th-TH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lyUPC" pitchFamily="34" charset="-34"/>
                <a:ea typeface="Times New Roman" pitchFamily="18" charset="0"/>
                <a:cs typeface="LilyUPC" pitchFamily="34" charset="-34"/>
                <a:sym typeface="Wingdings" pitchFamily="2" charset="2"/>
              </a:rPr>
              <a:t>วัตถุประสงค์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tabLst>
                <a:tab pos="2636838" algn="ctr"/>
                <a:tab pos="5273675" algn="r"/>
              </a:tabLst>
            </a:pPr>
            <a:r>
              <a:rPr kumimoji="0" lang="th-TH" sz="2000" b="1" i="0" u="none" strike="noStrike" cap="none" normalizeH="0" dirty="0" smtClean="0">
                <a:ln>
                  <a:noFill/>
                </a:ln>
                <a:solidFill>
                  <a:srgbClr val="FF0000"/>
                </a:solidFill>
                <a:effectLst/>
                <a:latin typeface="LilyUPC" pitchFamily="34" charset="-34"/>
                <a:ea typeface="Times New Roman" pitchFamily="18" charset="0"/>
                <a:cs typeface="LilyUPC" pitchFamily="34" charset="-34"/>
                <a:sym typeface="Wingdings" pitchFamily="2" charset="2"/>
              </a:rPr>
              <a:t>   </a:t>
            </a:r>
            <a:r>
              <a:rPr lang="th-TH" sz="2000" b="1" dirty="0" smtClean="0">
                <a:latin typeface="LilyUPC" pitchFamily="34" charset="-34"/>
                <a:ea typeface="Times New Roman" pitchFamily="18" charset="0"/>
                <a:cs typeface="LilyUPC" pitchFamily="34" charset="-34"/>
                <a:sym typeface="Wingdings" pitchFamily="2" charset="2"/>
              </a:rPr>
              <a:t>1) เพื่อให้การดำเนินงานเกิดประสิทธิภาพและประสิทธิผล</a:t>
            </a:r>
            <a:r>
              <a:rPr lang="en-US" sz="2000" b="1" dirty="0" smtClean="0">
                <a:latin typeface="LilyUPC" pitchFamily="34" charset="-34"/>
                <a:ea typeface="Times New Roman" pitchFamily="18" charset="0"/>
                <a:cs typeface="LilyUPC" pitchFamily="34" charset="-34"/>
                <a:sym typeface="Wingdings" pitchFamily="2" charset="2"/>
              </a:rPr>
              <a:t> </a:t>
            </a:r>
            <a:r>
              <a:rPr lang="th-TH" sz="2000" b="1" dirty="0" smtClean="0">
                <a:latin typeface="LilyUPC" pitchFamily="34" charset="-34"/>
                <a:ea typeface="Times New Roman" pitchFamily="18" charset="0"/>
                <a:cs typeface="LilyUPC" pitchFamily="34" charset="-34"/>
                <a:sym typeface="Wingdings" pitchFamily="2" charset="2"/>
              </a:rPr>
              <a:t>(</a:t>
            </a:r>
            <a:r>
              <a:rPr lang="en-US" sz="2000" b="1" dirty="0" smtClean="0">
                <a:latin typeface="LilyUPC" pitchFamily="34" charset="-34"/>
                <a:ea typeface="Times New Roman" pitchFamily="18" charset="0"/>
                <a:cs typeface="LilyUPC" pitchFamily="34" charset="-34"/>
                <a:sym typeface="Wingdings" pitchFamily="2" charset="2"/>
              </a:rPr>
              <a:t>Operation : O) 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tabLst>
                <a:tab pos="2636838" algn="ctr"/>
                <a:tab pos="5273675" algn="r"/>
              </a:tabLst>
            </a:pPr>
            <a:r>
              <a:rPr lang="en-US" sz="2000" b="1" dirty="0" smtClean="0">
                <a:latin typeface="LilyUPC" pitchFamily="34" charset="-34"/>
                <a:ea typeface="Times New Roman" pitchFamily="18" charset="0"/>
                <a:cs typeface="LilyUPC" pitchFamily="34" charset="-34"/>
                <a:sym typeface="Wingdings" pitchFamily="2" charset="2"/>
              </a:rPr>
              <a:t>   2) </a:t>
            </a:r>
            <a:r>
              <a:rPr lang="th-TH" sz="2000" b="1" dirty="0" smtClean="0">
                <a:latin typeface="LilyUPC" pitchFamily="34" charset="-34"/>
                <a:ea typeface="Times New Roman" pitchFamily="18" charset="0"/>
                <a:cs typeface="LilyUPC" pitchFamily="34" charset="-34"/>
                <a:sym typeface="Wingdings" pitchFamily="2" charset="2"/>
              </a:rPr>
              <a:t>เพื่อให้การรายงานทาง</a:t>
            </a:r>
            <a:r>
              <a:rPr lang="th-TH" sz="2000" b="1" dirty="0">
                <a:latin typeface="LilyUPC" pitchFamily="34" charset="-34"/>
                <a:ea typeface="Times New Roman" pitchFamily="18" charset="0"/>
                <a:cs typeface="LilyUPC" pitchFamily="34" charset="-34"/>
                <a:sym typeface="Wingdings" pitchFamily="2" charset="2"/>
              </a:rPr>
              <a:t>การเงินเป็นไปอย่าง</a:t>
            </a:r>
            <a:r>
              <a:rPr lang="th-TH" sz="2000" b="1" dirty="0" smtClean="0">
                <a:latin typeface="LilyUPC" pitchFamily="34" charset="-34"/>
                <a:ea typeface="Times New Roman" pitchFamily="18" charset="0"/>
                <a:cs typeface="LilyUPC" pitchFamily="34" charset="-34"/>
                <a:sym typeface="Wingdings" pitchFamily="2" charset="2"/>
              </a:rPr>
              <a:t>ถูกต้องเชื่อถือได้ ( </a:t>
            </a:r>
            <a:r>
              <a:rPr lang="en-US" sz="2000" b="1" dirty="0" smtClean="0">
                <a:latin typeface="LilyUPC" pitchFamily="34" charset="-34"/>
                <a:ea typeface="Times New Roman" pitchFamily="18" charset="0"/>
                <a:cs typeface="LilyUPC" pitchFamily="34" charset="-34"/>
                <a:sym typeface="Wingdings" pitchFamily="2" charset="2"/>
              </a:rPr>
              <a:t>Financial : F) 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tabLst>
                <a:tab pos="2636838" algn="ctr"/>
                <a:tab pos="5273675" algn="r"/>
              </a:tabLst>
            </a:pPr>
            <a:r>
              <a:rPr lang="en-US" sz="2000" b="1" dirty="0">
                <a:latin typeface="LilyUPC" pitchFamily="34" charset="-34"/>
                <a:ea typeface="Times New Roman" pitchFamily="18" charset="0"/>
                <a:cs typeface="LilyUPC" pitchFamily="34" charset="-34"/>
                <a:sym typeface="Wingdings" pitchFamily="2" charset="2"/>
              </a:rPr>
              <a:t> </a:t>
            </a:r>
            <a:r>
              <a:rPr lang="en-US" sz="2000" b="1" dirty="0" smtClean="0">
                <a:latin typeface="LilyUPC" pitchFamily="34" charset="-34"/>
                <a:ea typeface="Times New Roman" pitchFamily="18" charset="0"/>
                <a:cs typeface="LilyUPC" pitchFamily="34" charset="-34"/>
                <a:sym typeface="Wingdings" pitchFamily="2" charset="2"/>
              </a:rPr>
              <a:t>  3) </a:t>
            </a:r>
            <a:r>
              <a:rPr lang="th-TH" sz="2000" b="1" dirty="0" smtClean="0">
                <a:latin typeface="LilyUPC" pitchFamily="34" charset="-34"/>
                <a:ea typeface="Times New Roman" pitchFamily="18" charset="0"/>
                <a:cs typeface="LilyUPC" pitchFamily="34" charset="-34"/>
                <a:sym typeface="Wingdings" pitchFamily="2" charset="2"/>
              </a:rPr>
              <a:t>เพื่อให้เกิดการปฏิบัติตามกฎหมาย และระเบียบข้อบังคับต่างๆ (</a:t>
            </a:r>
            <a:r>
              <a:rPr lang="en-US" sz="2000" b="1" dirty="0" smtClean="0">
                <a:latin typeface="LilyUPC" pitchFamily="34" charset="-34"/>
                <a:ea typeface="Times New Roman" pitchFamily="18" charset="0"/>
                <a:cs typeface="LilyUPC" pitchFamily="34" charset="-34"/>
                <a:sym typeface="Wingdings" pitchFamily="2" charset="2"/>
              </a:rPr>
              <a:t>Compliance : C)</a:t>
            </a:r>
            <a:endParaRPr kumimoji="0" lang="th-TH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LilyUPC" pitchFamily="34" charset="-34"/>
              <a:ea typeface="Times New Roman" pitchFamily="18" charset="0"/>
              <a:cs typeface="LilyUPC" pitchFamily="34" charset="-34"/>
              <a:sym typeface="Wingdings" pitchFamily="2" charset="2"/>
            </a:endParaRPr>
          </a:p>
        </p:txBody>
      </p:sp>
      <p:sp>
        <p:nvSpPr>
          <p:cNvPr id="13" name="Rectangle 4"/>
          <p:cNvSpPr>
            <a:spLocks noChangeArrowheads="1"/>
          </p:cNvSpPr>
          <p:nvPr/>
        </p:nvSpPr>
        <p:spPr bwMode="auto">
          <a:xfrm>
            <a:off x="648424" y="1650162"/>
            <a:ext cx="7740000" cy="1569660"/>
          </a:xfrm>
          <a:prstGeom prst="rect">
            <a:avLst/>
          </a:prstGeom>
          <a:ln>
            <a:solidFill>
              <a:srgbClr val="00B050"/>
            </a:solidFill>
            <a:headEnd/>
            <a:tailEnd/>
          </a:ln>
          <a:effectLst>
            <a:glow rad="139700">
              <a:schemeClr val="accent6">
                <a:satMod val="175000"/>
                <a:alpha val="40000"/>
              </a:schemeClr>
            </a:glo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tabLst>
                <a:tab pos="2636838" algn="ctr"/>
                <a:tab pos="5273675" algn="r"/>
              </a:tabLst>
            </a:pPr>
            <a:r>
              <a:rPr lang="th-TH" sz="36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lyUPC" pitchFamily="34" charset="-34"/>
                <a:ea typeface="Times New Roman" pitchFamily="18" charset="0"/>
                <a:cs typeface="LilyUPC" pitchFamily="34" charset="-34"/>
                <a:sym typeface="Wingdings" pitchFamily="2" charset="2"/>
              </a:rPr>
              <a:t>แนวคิด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tabLst>
                <a:tab pos="2636838" algn="ctr"/>
                <a:tab pos="5273675" algn="r"/>
              </a:tabLst>
            </a:pPr>
            <a:r>
              <a:rPr lang="th-TH" sz="2000" b="1" dirty="0" smtClean="0">
                <a:solidFill>
                  <a:srgbClr val="FF0000"/>
                </a:solidFill>
                <a:latin typeface="LilyUPC" pitchFamily="34" charset="-34"/>
                <a:ea typeface="Times New Roman" pitchFamily="18" charset="0"/>
                <a:cs typeface="LilyUPC" pitchFamily="34" charset="-34"/>
                <a:sym typeface="Wingdings" pitchFamily="2" charset="2"/>
              </a:rPr>
              <a:t>   </a:t>
            </a:r>
            <a:r>
              <a:rPr lang="th-TH" sz="2000" b="1" dirty="0" smtClean="0">
                <a:latin typeface="LilyUPC" pitchFamily="34" charset="-34"/>
                <a:ea typeface="Times New Roman" pitchFamily="18" charset="0"/>
                <a:cs typeface="LilyUPC" pitchFamily="34" charset="-34"/>
                <a:sym typeface="Wingdings" pitchFamily="2" charset="2"/>
              </a:rPr>
              <a:t>1) เป็นกระบวนการที่เป็นส่วนหนึ่งในการปฏิบัติงานตามปกติ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tabLst>
                <a:tab pos="2636838" algn="ctr"/>
                <a:tab pos="5273675" algn="r"/>
              </a:tabLst>
            </a:pPr>
            <a:r>
              <a:rPr lang="th-TH" sz="2000" b="1" dirty="0" smtClean="0">
                <a:latin typeface="LilyUPC" pitchFamily="34" charset="-34"/>
                <a:ea typeface="Times New Roman" pitchFamily="18" charset="0"/>
                <a:cs typeface="LilyUPC" pitchFamily="34" charset="-34"/>
                <a:sym typeface="Wingdings" pitchFamily="2" charset="2"/>
              </a:rPr>
              <a:t>   2) เกิดขึ้นโดยบุคลากรทุกระดับของ</a:t>
            </a:r>
            <a:r>
              <a:rPr lang="th-TH" sz="2000" b="1" dirty="0" smtClean="0">
                <a:latin typeface="LilyUPC" pitchFamily="34" charset="-34"/>
                <a:ea typeface="Times New Roman" pitchFamily="18" charset="0"/>
                <a:cs typeface="LilyUPC" pitchFamily="34" charset="-34"/>
                <a:sym typeface="Wingdings" pitchFamily="2" charset="2"/>
              </a:rPr>
              <a:t>องค์กร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tabLst>
                <a:tab pos="2636838" algn="ctr"/>
                <a:tab pos="5273675" algn="r"/>
              </a:tabLst>
            </a:pPr>
            <a:r>
              <a:rPr lang="th-TH" sz="2000" b="1" dirty="0" smtClean="0">
                <a:latin typeface="LilyUPC" pitchFamily="34" charset="-34"/>
                <a:ea typeface="Times New Roman" pitchFamily="18" charset="0"/>
                <a:cs typeface="LilyUPC" pitchFamily="34" charset="-34"/>
                <a:sym typeface="Wingdings" pitchFamily="2" charset="2"/>
              </a:rPr>
              <a:t>   3) ให้ความเชื่อมั่นอย่างสมเหตุสมผลว่าการปฏิบัติงานจะบรรลุผลสำเร็จตามวัตถุประสงค์</a:t>
            </a:r>
            <a:endParaRPr lang="th-TH" sz="2000" b="1" dirty="0" smtClean="0">
              <a:latin typeface="LilyUPC" pitchFamily="34" charset="-34"/>
              <a:ea typeface="Times New Roman" pitchFamily="18" charset="0"/>
              <a:cs typeface="LilyUPC" pitchFamily="34" charset="-34"/>
              <a:sym typeface="Wingdings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4101651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236861"/>
            <a:ext cx="4248472" cy="467405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55990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23478"/>
            <a:ext cx="7200800" cy="484457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71691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973" y="492786"/>
            <a:ext cx="8622053" cy="422463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54058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over and End Slide Master">
  <a:themeElements>
    <a:clrScheme name="ALLPPT-COLOR-A3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85D8DE"/>
      </a:accent1>
      <a:accent2>
        <a:srgbClr val="85D8DE"/>
      </a:accent2>
      <a:accent3>
        <a:srgbClr val="85D8DE"/>
      </a:accent3>
      <a:accent4>
        <a:srgbClr val="85D8DE"/>
      </a:accent4>
      <a:accent5>
        <a:srgbClr val="85D8DE"/>
      </a:accent5>
      <a:accent6>
        <a:srgbClr val="85D8DE"/>
      </a:accent6>
      <a:hlink>
        <a:srgbClr val="0000FF"/>
      </a:hlink>
      <a:folHlink>
        <a:srgbClr val="800080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ontents Slide Master">
  <a:themeElements>
    <a:clrScheme name="ALLPPT-COLOR-A3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85D8DE"/>
      </a:accent1>
      <a:accent2>
        <a:srgbClr val="85D8DE"/>
      </a:accent2>
      <a:accent3>
        <a:srgbClr val="85D8DE"/>
      </a:accent3>
      <a:accent4>
        <a:srgbClr val="85D8DE"/>
      </a:accent4>
      <a:accent5>
        <a:srgbClr val="85D8DE"/>
      </a:accent5>
      <a:accent6>
        <a:srgbClr val="85D8DE"/>
      </a:accent6>
      <a:hlink>
        <a:srgbClr val="0000FF"/>
      </a:hlink>
      <a:folHlink>
        <a:srgbClr val="800080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Section Break Slide Master">
  <a:themeElements>
    <a:clrScheme name="ALLPPT-COLOR-A0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DD2D9"/>
      </a:accent1>
      <a:accent2>
        <a:srgbClr val="0DD2D9"/>
      </a:accent2>
      <a:accent3>
        <a:srgbClr val="0DD2D9"/>
      </a:accent3>
      <a:accent4>
        <a:srgbClr val="0DD2D9"/>
      </a:accent4>
      <a:accent5>
        <a:srgbClr val="0DD2D9"/>
      </a:accent5>
      <a:accent6>
        <a:srgbClr val="0DD2D9"/>
      </a:accent6>
      <a:hlink>
        <a:srgbClr val="000000"/>
      </a:hlink>
      <a:folHlink>
        <a:srgbClr val="000000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2794</TotalTime>
  <Words>1759</Words>
  <Application>Microsoft Office PowerPoint</Application>
  <PresentationFormat>On-screen Show (16:9)</PresentationFormat>
  <Paragraphs>245</Paragraphs>
  <Slides>39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39</vt:i4>
      </vt:variant>
    </vt:vector>
  </HeadingPairs>
  <TitlesOfParts>
    <vt:vector size="42" baseType="lpstr">
      <vt:lpstr>Cover and End Slide Master</vt:lpstr>
      <vt:lpstr>Contents Slide Master</vt:lpstr>
      <vt:lpstr>Section Break Slide Master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GoogleSlidesPPT.com;Allppt.com</dc:creator>
  <cp:lastModifiedBy>Windows User</cp:lastModifiedBy>
  <cp:revision>271</cp:revision>
  <cp:lastPrinted>2018-03-27T10:53:27Z</cp:lastPrinted>
  <dcterms:created xsi:type="dcterms:W3CDTF">2016-12-05T23:26:54Z</dcterms:created>
  <dcterms:modified xsi:type="dcterms:W3CDTF">2018-03-27T10:57:46Z</dcterms:modified>
</cp:coreProperties>
</file>