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</p:sldMasterIdLst>
  <p:notesMasterIdLst>
    <p:notesMasterId r:id="rId14"/>
  </p:notesMasterIdLst>
  <p:sldIdLst>
    <p:sldId id="279" r:id="rId3"/>
    <p:sldId id="266" r:id="rId4"/>
    <p:sldId id="269" r:id="rId5"/>
    <p:sldId id="268" r:id="rId6"/>
    <p:sldId id="271" r:id="rId7"/>
    <p:sldId id="272" r:id="rId8"/>
    <p:sldId id="273" r:id="rId9"/>
    <p:sldId id="274" r:id="rId10"/>
    <p:sldId id="275" r:id="rId11"/>
    <p:sldId id="276" r:id="rId12"/>
    <p:sldId id="277" r:id="rId13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0F5D1"/>
    <a:srgbClr val="EA7D3B"/>
    <a:srgbClr val="DF4546"/>
    <a:srgbClr val="8AC441"/>
    <a:srgbClr val="3D9EB9"/>
    <a:srgbClr val="CE3154"/>
    <a:srgbClr val="4E4E4E"/>
    <a:srgbClr val="165654"/>
    <a:srgbClr val="269491"/>
    <a:srgbClr val="83600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3918" autoAdjust="0"/>
    <p:restoredTop sz="94434" autoAdjust="0"/>
  </p:normalViewPr>
  <p:slideViewPr>
    <p:cSldViewPr snapToGrid="0">
      <p:cViewPr varScale="1">
        <p:scale>
          <a:sx n="71" d="100"/>
          <a:sy n="71" d="100"/>
        </p:scale>
        <p:origin x="-108" y="-3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06D7CE-4B70-415F-B6A0-99F4CAFA2D7B}" type="datetimeFigureOut">
              <a:rPr lang="th-TH" smtClean="0"/>
              <a:pPr/>
              <a:t>07/01/60</a:t>
            </a:fld>
            <a:endParaRPr lang="th-TH"/>
          </a:p>
        </p:txBody>
      </p:sp>
      <p:sp>
        <p:nvSpPr>
          <p:cNvPr id="4" name="ตัวแทนรูปบนสไลด์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ตัวแทนบันทึกย่อ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018BEE-D1BF-47E0-8FC2-DCFB04DBF871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1064520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891B7D-FBE3-46D5-B997-2B5297661DDA}" type="slidenum">
              <a:rPr lang="th-TH" smtClean="0">
                <a:solidFill>
                  <a:prstClr val="black"/>
                </a:solidFill>
              </a:rPr>
              <a:pPr/>
              <a:t>7</a:t>
            </a:fld>
            <a:endParaRPr lang="th-TH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2690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h-TH" smtClean="0"/>
              <a:t>คลิกเพื่อแก้ไขสไตล์ชื่อเรื่องรองต้นแบบ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32FD-7AF8-4D81-B732-B7999865C8FB}" type="datetimeFigureOut">
              <a:rPr lang="th-TH" smtClean="0"/>
              <a:pPr/>
              <a:t>07/01/60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2873A-E46C-4365-AAAE-26DB6A8F3C78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2761821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32FD-7AF8-4D81-B732-B7999865C8FB}" type="datetimeFigureOut">
              <a:rPr lang="th-TH" smtClean="0"/>
              <a:pPr/>
              <a:t>07/01/60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2873A-E46C-4365-AAAE-26DB6A8F3C78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1684240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32FD-7AF8-4D81-B732-B7999865C8FB}" type="datetimeFigureOut">
              <a:rPr lang="th-TH" smtClean="0"/>
              <a:pPr/>
              <a:t>07/01/60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2873A-E46C-4365-AAAE-26DB6A8F3C78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6932156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th-T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6B7367-CFDD-4B6F-9A92-4E097DB1750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th-TH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05390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129E9-5847-459C-B7E9-382C4AEE1AF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th-TH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628142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C2594A-1360-4FDE-9A83-6F6E208B4E4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th-TH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547652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5E2AC9-CC2B-4859-8726-73EAFFF6068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th-TH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4674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ยึดข้อความ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ยึดเนื้อหา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CC744B-5884-4650-BB6F-4F83E774BB3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th-TH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1992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88257F-3E66-4E09-AD84-E4AF6F903FA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th-TH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48355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E5AB95-AE22-4F42-8A36-4FDF922282E9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th-TH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730075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24722A-ED12-49F3-9AD7-0A9B0CC3F955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th-TH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6512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32FD-7AF8-4D81-B732-B7999865C8FB}" type="datetimeFigureOut">
              <a:rPr lang="th-TH" smtClean="0"/>
              <a:pPr/>
              <a:t>07/01/60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2873A-E46C-4365-AAAE-26DB6A8F3C78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13906498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รูปภาพ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h-TH" noProof="0" smtClean="0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D0734-4076-4296-9BCA-7958EACCD30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th-TH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34605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D48334-8C32-4559-834C-5BA77A6F8DC9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th-TH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490964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B9A393-C725-4E35-8272-C6DA58D81DB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th-TH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45548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เนื้อหา 1"/>
          <p:cNvSpPr>
            <a:spLocks noGrp="1"/>
          </p:cNvSpPr>
          <p:nvPr>
            <p:ph/>
          </p:nvPr>
        </p:nvSpPr>
        <p:spPr>
          <a:xfrm>
            <a:off x="914400" y="609600"/>
            <a:ext cx="10363200" cy="5486400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779B8-232B-4FC8-B1C9-8A3237868C9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th-TH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55063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600201"/>
            <a:ext cx="10972800" cy="4530725"/>
          </a:xfrm>
        </p:spPr>
        <p:txBody>
          <a:bodyPr rtlCol="0">
            <a:normAutofit/>
          </a:bodyPr>
          <a:lstStyle/>
          <a:p>
            <a:pPr lvl="0"/>
            <a:endParaRPr lang="th-TH" noProof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51588-C35E-4499-BD8C-B399FC139715}" type="slidenum">
              <a:rPr lang="th-TH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th-TH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41045989"/>
      </p:ext>
    </p:extLst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32FD-7AF8-4D81-B732-B7999865C8FB}" type="datetimeFigureOut">
              <a:rPr lang="th-TH" smtClean="0"/>
              <a:pPr/>
              <a:t>07/01/60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2873A-E46C-4365-AAAE-26DB6A8F3C78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3594696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32FD-7AF8-4D81-B732-B7999865C8FB}" type="datetimeFigureOut">
              <a:rPr lang="th-TH" smtClean="0"/>
              <a:pPr/>
              <a:t>07/01/60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2873A-E46C-4365-AAAE-26DB6A8F3C78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4134402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32FD-7AF8-4D81-B732-B7999865C8FB}" type="datetimeFigureOut">
              <a:rPr lang="th-TH" smtClean="0"/>
              <a:pPr/>
              <a:t>07/01/60</a:t>
            </a:fld>
            <a:endParaRPr lang="th-TH"/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ตัวแทนหมายเลขสไลด์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2873A-E46C-4365-AAAE-26DB6A8F3C78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1695380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32FD-7AF8-4D81-B732-B7999865C8FB}" type="datetimeFigureOut">
              <a:rPr lang="th-TH" smtClean="0"/>
              <a:pPr/>
              <a:t>07/01/60</a:t>
            </a:fld>
            <a:endParaRPr lang="th-TH"/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ตัวแทนหมายเลขสไลด์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2873A-E46C-4365-AAAE-26DB6A8F3C78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660112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32FD-7AF8-4D81-B732-B7999865C8FB}" type="datetimeFigureOut">
              <a:rPr lang="th-TH" smtClean="0"/>
              <a:pPr/>
              <a:t>07/01/60</a:t>
            </a:fld>
            <a:endParaRPr lang="th-TH"/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สไลด์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2873A-E46C-4365-AAAE-26DB6A8F3C78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3627058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32FD-7AF8-4D81-B732-B7999865C8FB}" type="datetimeFigureOut">
              <a:rPr lang="th-TH" smtClean="0"/>
              <a:pPr/>
              <a:t>07/01/60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2873A-E46C-4365-AAAE-26DB6A8F3C78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3622514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832FD-7AF8-4D81-B732-B7999865C8FB}" type="datetimeFigureOut">
              <a:rPr lang="th-TH" smtClean="0"/>
              <a:pPr/>
              <a:t>07/01/60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2873A-E46C-4365-AAAE-26DB6A8F3C78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2403530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2832FD-7AF8-4D81-B732-B7999865C8FB}" type="datetimeFigureOut">
              <a:rPr lang="th-TH" smtClean="0"/>
              <a:pPr/>
              <a:t>07/01/60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2873A-E46C-4365-AAAE-26DB6A8F3C78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2113068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FFCC"/>
            </a:gs>
            <a:gs pos="50000">
              <a:schemeClr val="bg1"/>
            </a:gs>
            <a:gs pos="100000">
              <a:srgbClr val="CCFF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h-TH" altLang="en-US" smtClean="0"/>
              <a:t>คลิกเพื่อแก้ไขลักษณะต้นแบบชื่อเรื่อง</a:t>
            </a:r>
            <a:endParaRPr lang="en-US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h-TH" altLang="en-US" smtClean="0"/>
              <a:t>คลิกเพื่อแก้ไขลักษณะของข้อความต้นแบบ</a:t>
            </a:r>
            <a:endParaRPr lang="en-US" altLang="en-US" smtClean="0"/>
          </a:p>
          <a:p>
            <a:pPr lvl="1"/>
            <a:r>
              <a:rPr lang="th-TH" altLang="en-US" smtClean="0"/>
              <a:t>ระดับที่สอง</a:t>
            </a:r>
            <a:endParaRPr lang="en-US" altLang="en-US" smtClean="0"/>
          </a:p>
          <a:p>
            <a:pPr lvl="2"/>
            <a:r>
              <a:rPr lang="th-TH" altLang="en-US" smtClean="0"/>
              <a:t>ระดับที่สาม</a:t>
            </a:r>
            <a:endParaRPr lang="en-US" altLang="en-US" smtClean="0"/>
          </a:p>
          <a:p>
            <a:pPr lvl="3"/>
            <a:r>
              <a:rPr lang="th-TH" altLang="en-US" smtClean="0"/>
              <a:t>ระดับที่สี่</a:t>
            </a:r>
            <a:endParaRPr lang="en-US" altLang="en-US" smtClean="0"/>
          </a:p>
          <a:p>
            <a:pPr lvl="4"/>
            <a:r>
              <a:rPr lang="th-TH" altLang="en-US" smtClean="0"/>
              <a:t>ระดับที่ห้า</a:t>
            </a:r>
            <a:endParaRPr lang="en-US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th-TH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cs typeface="Angsana New" panose="02020603050405020304" pitchFamily="18" charset="-34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6CE247-F3F1-4B95-834D-054AA7D703BA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th-TH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89451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ngsana New" pitchFamily="18" charset="-34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ngsana New" pitchFamily="18" charset="-34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ngsana New" pitchFamily="18" charset="-34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ngsana New" pitchFamily="18" charset="-34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ngsana New" pitchFamily="18" charset="-34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ngsana New" pitchFamily="18" charset="-34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ngsana New" pitchFamily="18" charset="-34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ngsana New" pitchFamily="18" charset="-34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2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8.png"/><Relationship Id="rId7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0.png"/><Relationship Id="rId5" Type="http://schemas.microsoft.com/office/2007/relationships/hdphoto" Target="../media/hdphoto1.wdp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2.png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2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54"/>
          <p:cNvGrpSpPr>
            <a:grpSpLocks/>
          </p:cNvGrpSpPr>
          <p:nvPr/>
        </p:nvGrpSpPr>
        <p:grpSpPr bwMode="auto">
          <a:xfrm>
            <a:off x="821854" y="256844"/>
            <a:ext cx="2732716" cy="795928"/>
            <a:chOff x="2500298" y="1061088"/>
            <a:chExt cx="5929354" cy="930728"/>
          </a:xfrm>
        </p:grpSpPr>
        <p:sp>
          <p:nvSpPr>
            <p:cNvPr id="5" name="AutoShape 864"/>
            <p:cNvSpPr>
              <a:spLocks noChangeArrowheads="1"/>
            </p:cNvSpPr>
            <p:nvPr/>
          </p:nvSpPr>
          <p:spPr bwMode="auto">
            <a:xfrm>
              <a:off x="2500298" y="1094894"/>
              <a:ext cx="5929354" cy="78443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C000"/>
                </a:gs>
                <a:gs pos="100000">
                  <a:srgbClr val="E88F01"/>
                </a:gs>
              </a:gsLst>
              <a:lin ang="5400000" scaled="1"/>
            </a:gradFill>
            <a:ln w="19050" algn="ctr">
              <a:noFill/>
              <a:round/>
              <a:headEnd/>
              <a:tailEnd/>
            </a:ln>
            <a:effectLst>
              <a:outerShdw blurRad="149987" dist="127000" dir="288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146050" h="139700"/>
            </a:sp3d>
          </p:spPr>
          <p:txBody>
            <a:bodyPr wrap="none" lIns="72000" tIns="0" rIns="72000" bIns="0" anchor="ctr"/>
            <a:lstStyle/>
            <a:p>
              <a:pPr algn="ctr">
                <a:defRPr/>
              </a:pPr>
              <a:endParaRPr lang="en-US" altLang="ko-KR" sz="2000" b="1" kern="0" dirty="0">
                <a:solidFill>
                  <a:srgbClr val="FFFFFF"/>
                </a:solidFill>
                <a:ea typeface="굴림"/>
                <a:cs typeface="Times New Roman" pitchFamily="18" charset="0"/>
              </a:endParaRPr>
            </a:p>
          </p:txBody>
        </p:sp>
        <p:grpSp>
          <p:nvGrpSpPr>
            <p:cNvPr id="6" name="Group 48"/>
            <p:cNvGrpSpPr>
              <a:grpSpLocks/>
            </p:cNvGrpSpPr>
            <p:nvPr/>
          </p:nvGrpSpPr>
          <p:grpSpPr bwMode="auto">
            <a:xfrm>
              <a:off x="2671306" y="1061088"/>
              <a:ext cx="5615145" cy="930728"/>
              <a:chOff x="1350" y="890"/>
              <a:chExt cx="3029" cy="549"/>
            </a:xfrm>
          </p:grpSpPr>
          <p:pic>
            <p:nvPicPr>
              <p:cNvPr id="7" name="Picture 49" descr="그림자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83" y="890"/>
                <a:ext cx="2948" cy="5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" name="AutoShape 50"/>
              <p:cNvSpPr>
                <a:spLocks noChangeArrowheads="1"/>
              </p:cNvSpPr>
              <p:nvPr/>
            </p:nvSpPr>
            <p:spPr bwMode="auto">
              <a:xfrm>
                <a:off x="1350" y="972"/>
                <a:ext cx="3029" cy="33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lumMod val="6500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 w="19050" algn="ctr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lIns="342000" tIns="36000" bIns="36000" anchor="ctr"/>
              <a:lstStyle/>
              <a:p>
                <a:pPr algn="ctr">
                  <a:defRPr/>
                </a:pPr>
                <a:endParaRPr lang="en-US" altLang="ko-KR" sz="2000" kern="0" dirty="0">
                  <a:solidFill>
                    <a:srgbClr val="333333"/>
                  </a:solidFill>
                  <a:latin typeface="汉仪大宋简" pitchFamily="49" charset="-122"/>
                  <a:ea typeface="汉仪大宋简" pitchFamily="49" charset="-122"/>
                </a:endParaRPr>
              </a:p>
            </p:txBody>
          </p:sp>
          <p:sp>
            <p:nvSpPr>
              <p:cNvPr id="9" name="AutoShape 51"/>
              <p:cNvSpPr>
                <a:spLocks noChangeArrowheads="1"/>
              </p:cNvSpPr>
              <p:nvPr/>
            </p:nvSpPr>
            <p:spPr bwMode="auto">
              <a:xfrm>
                <a:off x="1551" y="990"/>
                <a:ext cx="2611" cy="15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7999"/>
                    </a:srgbClr>
                  </a:gs>
                  <a:gs pos="100000">
                    <a:srgbClr val="767676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342000" tIns="190800" anchor="ctr"/>
              <a:lstStyle/>
              <a:p>
                <a:pPr algn="ctr">
                  <a:defRPr/>
                </a:pPr>
                <a:endParaRPr lang="ko-KR" altLang="en-US" sz="1800" kern="0">
                  <a:solidFill>
                    <a:sysClr val="windowText" lastClr="000000"/>
                  </a:solidFill>
                </a:endParaRPr>
              </a:p>
            </p:txBody>
          </p:sp>
        </p:grpSp>
      </p:grpSp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1071713" y="372459"/>
            <a:ext cx="261164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9pPr>
          </a:lstStyle>
          <a:p>
            <a:r>
              <a:rPr lang="th-TH" dirty="0" smtClean="0">
                <a:solidFill>
                  <a:srgbClr val="C00000"/>
                </a:solidFill>
                <a:cs typeface="+mj-cs"/>
              </a:rPr>
              <a:t>สรุปประเด็นการประชุม</a:t>
            </a:r>
            <a:endParaRPr lang="en-US" dirty="0">
              <a:solidFill>
                <a:srgbClr val="C00000"/>
              </a:solidFill>
              <a:cs typeface="+mj-cs"/>
            </a:endParaRPr>
          </a:p>
        </p:txBody>
      </p:sp>
      <p:sp>
        <p:nvSpPr>
          <p:cNvPr id="11" name="Rectangle 88">
            <a:extLst>
              <a:ext uri="{FF2B5EF4-FFF2-40B4-BE49-F238E27FC236}"/>
            </a:extLst>
          </p:cNvPr>
          <p:cNvSpPr/>
          <p:nvPr/>
        </p:nvSpPr>
        <p:spPr>
          <a:xfrm>
            <a:off x="928862" y="1110448"/>
            <a:ext cx="10275758" cy="3625682"/>
          </a:xfrm>
          <a:prstGeom prst="rect">
            <a:avLst/>
          </a:prstGeom>
          <a:solidFill>
            <a:srgbClr val="B1BD38"/>
          </a:solidFill>
          <a:ln>
            <a:noFill/>
          </a:ln>
          <a:effectLst>
            <a:outerShdw blurRad="215900" dist="88900" dir="8460000" sx="106000" sy="106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th-TH" sz="2200" dirty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1. ปัญหาการดำเนินงาน </a:t>
            </a:r>
            <a:r>
              <a:rPr lang="en-US" sz="2200" dirty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Code 0-3 </a:t>
            </a:r>
            <a:r>
              <a:rPr lang="th-TH" sz="2200" dirty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ซึ่งเป็นที่ดินที่สำรวจรังวัดนานแล้ว รูปแปลงเปลี่ยน ขาดคุณสมบัติ พิพาท ฯลฯ ไม่สามารถดำเนินการได้ ควรมีการทบทวนวิธีการดำเนินการกรณี </a:t>
            </a:r>
            <a:r>
              <a:rPr lang="en-US" sz="2200" dirty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Code 0-3 </a:t>
            </a:r>
          </a:p>
          <a:p>
            <a:r>
              <a:rPr lang="th-TH" sz="2200" dirty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2. ที่ดิน </a:t>
            </a:r>
            <a:r>
              <a:rPr lang="en-US" sz="2200" dirty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Code 0-3 </a:t>
            </a:r>
            <a:r>
              <a:rPr lang="th-TH" sz="2200" dirty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กรณี สั่งสิ้นสิทธิ สามารถนำมาดำเนินการได้ขอให้ ส.</a:t>
            </a:r>
            <a:r>
              <a:rPr lang="th-TH" sz="2200" dirty="0" err="1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ป.ก</a:t>
            </a:r>
            <a:r>
              <a:rPr lang="th-TH" sz="2200" dirty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. ออกแนวทางปฏิบัติที่ชัดเจนเพื่อให้ ส.</a:t>
            </a:r>
            <a:r>
              <a:rPr lang="th-TH" sz="2200" dirty="0" err="1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ป.ก</a:t>
            </a:r>
            <a:r>
              <a:rPr lang="th-TH" sz="2200" dirty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. จังหวัด ถือเป็นหลักการในการดำเนินงาน</a:t>
            </a:r>
          </a:p>
          <a:p>
            <a:r>
              <a:rPr lang="th-TH" sz="2200" dirty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3. กรณี </a:t>
            </a:r>
            <a:r>
              <a:rPr lang="en-US" sz="2200" dirty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Code 0-3 </a:t>
            </a:r>
            <a:r>
              <a:rPr lang="th-TH" sz="2200" dirty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พื้นที่คาบเกี่ยวปัจจุบันส่วนกลางไม่อนุมัติให้ดำเนินการ แต่ </a:t>
            </a:r>
            <a:r>
              <a:rPr lang="th-TH" sz="2200" dirty="0" err="1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ปทจ</a:t>
            </a:r>
            <a:r>
              <a:rPr lang="th-TH" sz="2200" dirty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.ชุมพร เห็นว่า กรณีที่เขต </a:t>
            </a:r>
            <a:r>
              <a:rPr lang="en-US" sz="2200" dirty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one map </a:t>
            </a:r>
            <a:r>
              <a:rPr lang="th-TH" sz="2200" dirty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ตรงกับเขต </a:t>
            </a:r>
            <a:r>
              <a:rPr lang="th-TH" sz="2200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/>
            </a:r>
            <a:br>
              <a:rPr lang="th-TH" sz="2200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</a:br>
            <a:r>
              <a:rPr lang="th-TH" sz="2200" dirty="0" err="1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พรฎ</a:t>
            </a:r>
            <a:r>
              <a:rPr lang="th-TH" sz="2200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. </a:t>
            </a:r>
            <a:r>
              <a:rPr lang="th-TH" sz="2200" dirty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แล้ว พื้นที่ดังกล่าวก็สามารถนำที่ดินส่วนที่อยู่ในเขตมาจัดได้ ขอให้พิจารณาประเด็นนี้เพราะถือว่าเกษตรกรมีสิทธิตามกฎหมาย</a:t>
            </a:r>
          </a:p>
          <a:p>
            <a:r>
              <a:rPr lang="th-TH" sz="2200" dirty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4. การดำเนินการจัดทำฐานข้อมูลให้ตรงกันทั้ง 3 ฐาน ทำได้ยากมีปัญหาหลายด้าน เช่น </a:t>
            </a:r>
            <a:r>
              <a:rPr lang="th-TH" sz="2200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บุคลากร</a:t>
            </a:r>
            <a:r>
              <a:rPr lang="th-TH" sz="2200" dirty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ไม่</a:t>
            </a:r>
            <a:r>
              <a:rPr lang="th-TH" sz="2200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สามารถ</a:t>
            </a:r>
            <a:r>
              <a:rPr lang="th-TH" sz="2200" dirty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ลงแผน</a:t>
            </a:r>
            <a:r>
              <a:rPr lang="th-TH" sz="2200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ที่ได้ </a:t>
            </a:r>
            <a:r>
              <a:rPr lang="th-TH" sz="2200" dirty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ฯลฯ</a:t>
            </a:r>
          </a:p>
          <a:p>
            <a:r>
              <a:rPr lang="th-TH" sz="2200" dirty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5. ภาคเหนือจะตั้งคณะทำงานปรับปรุงฐานข้อมูลที่ดิน 3 ฐาน ประกอบด้วย </a:t>
            </a:r>
            <a:r>
              <a:rPr lang="en-US" sz="2200" dirty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ALRO LAND = DIGITAL MAP = </a:t>
            </a:r>
            <a:r>
              <a:rPr lang="th-TH" sz="2200" dirty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ซอง ส.</a:t>
            </a:r>
            <a:r>
              <a:rPr lang="th-TH" sz="2200" dirty="0" err="1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ป.ก</a:t>
            </a:r>
            <a:r>
              <a:rPr lang="th-TH" sz="2200" dirty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.4-06 โดย นำร่องจังหวัดกำแพงเพชร</a:t>
            </a:r>
          </a:p>
          <a:p>
            <a:r>
              <a:rPr lang="th-TH" sz="2200" dirty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6. </a:t>
            </a:r>
            <a:r>
              <a:rPr lang="th-TH" sz="2200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ให้ </a:t>
            </a:r>
            <a:r>
              <a:rPr lang="th-TH" sz="2200" dirty="0" err="1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สจก</a:t>
            </a:r>
            <a:r>
              <a:rPr lang="th-TH" sz="2200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. </a:t>
            </a:r>
            <a:r>
              <a:rPr lang="th-TH" sz="2200" dirty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ประสาน สกม. ให้แก้ไขหนังสือเวียนให้สามารถแก้ </a:t>
            </a:r>
            <a:r>
              <a:rPr lang="en-US" sz="2200" dirty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Code </a:t>
            </a:r>
            <a:r>
              <a:rPr lang="th-TH" sz="2200" dirty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ใน </a:t>
            </a:r>
            <a:r>
              <a:rPr lang="en-US" sz="2200" dirty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ALRO </a:t>
            </a:r>
            <a:r>
              <a:rPr lang="th-TH" sz="2200" dirty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ได้</a:t>
            </a:r>
          </a:p>
        </p:txBody>
      </p:sp>
      <p:sp>
        <p:nvSpPr>
          <p:cNvPr id="12" name="Rectangle 97">
            <a:extLst>
              <a:ext uri="{FF2B5EF4-FFF2-40B4-BE49-F238E27FC236}"/>
            </a:extLst>
          </p:cNvPr>
          <p:cNvSpPr/>
          <p:nvPr/>
        </p:nvSpPr>
        <p:spPr>
          <a:xfrm>
            <a:off x="928862" y="5026537"/>
            <a:ext cx="10275758" cy="1271229"/>
          </a:xfrm>
          <a:prstGeom prst="rect">
            <a:avLst/>
          </a:prstGeom>
          <a:solidFill>
            <a:srgbClr val="FED106"/>
          </a:solidFill>
          <a:ln>
            <a:noFill/>
          </a:ln>
          <a:effectLst>
            <a:outerShdw blurRad="215900" dist="88900" dir="8460000" sx="106000" sy="106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th-TH" b="1" dirty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ความเห็น </a:t>
            </a:r>
            <a:r>
              <a:rPr lang="th-TH" b="1" dirty="0" err="1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สจก</a:t>
            </a:r>
            <a:r>
              <a:rPr lang="th-TH" b="1" dirty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. </a:t>
            </a:r>
            <a:r>
              <a:rPr lang="th-TH" sz="2400" dirty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เห็นควรทบทวนแผนปฏิบัติงานจัดที่ดิน ทั้งในพื้นที่ </a:t>
            </a:r>
            <a:r>
              <a:rPr lang="en-US" sz="2400" dirty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Code 0-3 </a:t>
            </a:r>
            <a:r>
              <a:rPr lang="th-TH" sz="2400" dirty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พื้นที่ </a:t>
            </a:r>
            <a:r>
              <a:rPr lang="en-US" sz="2400" dirty="0" err="1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Nos</a:t>
            </a:r>
            <a:r>
              <a:rPr lang="en-US" sz="2400" dirty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2400" dirty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ราคางาน วิธีปฏิบัติงาน </a:t>
            </a:r>
            <a:r>
              <a:rPr lang="th-TH" sz="2400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/>
            </a:r>
            <a:br>
              <a:rPr lang="th-TH" sz="2400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</a:br>
            <a:r>
              <a:rPr lang="th-TH" sz="2400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โดย</a:t>
            </a:r>
            <a:r>
              <a:rPr lang="th-TH" sz="2400" dirty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ตั้งคณะทำงานร่วม 5 สำนัก คือ </a:t>
            </a:r>
            <a:r>
              <a:rPr lang="th-TH" sz="2400" dirty="0" err="1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สจก</a:t>
            </a:r>
            <a:r>
              <a:rPr lang="th-TH" sz="2400" dirty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. สกม. </a:t>
            </a:r>
            <a:r>
              <a:rPr lang="th-TH" sz="2400" dirty="0" err="1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สผส</a:t>
            </a:r>
            <a:r>
              <a:rPr lang="th-TH" sz="2400" dirty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. </a:t>
            </a:r>
            <a:r>
              <a:rPr lang="th-TH" sz="2400" dirty="0" err="1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ศทส</a:t>
            </a:r>
            <a:r>
              <a:rPr lang="th-TH" sz="2400" dirty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. </a:t>
            </a:r>
            <a:r>
              <a:rPr lang="th-TH" sz="2400" dirty="0" err="1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สวผ</a:t>
            </a:r>
            <a:r>
              <a:rPr lang="th-TH" sz="2400" dirty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. โดยได้จัดทำร่างเพื่อทบทวนแผนปฏิบัติงานจัดที่ดิน </a:t>
            </a:r>
            <a:r>
              <a:rPr lang="th-TH" sz="2400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/>
            </a:r>
            <a:br>
              <a:rPr lang="th-TH" sz="2400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</a:br>
            <a:r>
              <a:rPr lang="th-TH" sz="2400" dirty="0" smtClean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ซึ่ง</a:t>
            </a:r>
            <a:r>
              <a:rPr lang="th-TH" sz="2400" dirty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จะนำเสนอในการประชุมทบทวนกระบวนงานวันพรุ่งนี้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226" t="54639" b="22501"/>
          <a:stretch/>
        </p:blipFill>
        <p:spPr>
          <a:xfrm>
            <a:off x="890328" y="3793002"/>
            <a:ext cx="7025056" cy="1213764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6313" b="74741"/>
          <a:stretch/>
        </p:blipFill>
        <p:spPr>
          <a:xfrm>
            <a:off x="3111724" y="1090694"/>
            <a:ext cx="6890609" cy="151325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226" t="78992" r="21448"/>
          <a:stretch/>
        </p:blipFill>
        <p:spPr>
          <a:xfrm>
            <a:off x="1422400" y="4943253"/>
            <a:ext cx="5950858" cy="147812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226" t="28720" b="49752"/>
          <a:stretch/>
        </p:blipFill>
        <p:spPr>
          <a:xfrm>
            <a:off x="1524000" y="2625253"/>
            <a:ext cx="7025056" cy="1143001"/>
          </a:xfrm>
          <a:prstGeom prst="rect">
            <a:avLst/>
          </a:prstGeom>
        </p:spPr>
      </p:pic>
      <p:sp>
        <p:nvSpPr>
          <p:cNvPr id="9218" name="Rectangle 4"/>
          <p:cNvSpPr>
            <a:spLocks noChangeArrowheads="1"/>
          </p:cNvSpPr>
          <p:nvPr/>
        </p:nvSpPr>
        <p:spPr bwMode="auto">
          <a:xfrm>
            <a:off x="2082397" y="542725"/>
            <a:ext cx="813015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9pPr>
          </a:lstStyle>
          <a:p>
            <a:pPr algn="ctr"/>
            <a:r>
              <a:rPr lang="th-TH" altLang="th-TH" sz="2800" b="1" dirty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ขั้นตอนการประมวลผลจำนวนแปลงที่ดิน </a:t>
            </a:r>
            <a:r>
              <a:rPr lang="en-US" altLang="th-TH" sz="2800" b="1" dirty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Code 0-3</a:t>
            </a:r>
            <a:r>
              <a:rPr lang="th-TH" altLang="th-TH" sz="2800" b="1" dirty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กรณีจัดได้ หรือ อาจจัดได้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26736" y="4783799"/>
            <a:ext cx="3486150" cy="197278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825131" y="1486460"/>
            <a:ext cx="50405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th-TH" sz="1800" b="1" dirty="0" err="1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สจก</a:t>
            </a:r>
            <a:r>
              <a:rPr lang="en-US" sz="18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1800" b="1" dirty="0" err="1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ศทส</a:t>
            </a:r>
            <a:r>
              <a:rPr lang="en-US" sz="18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sz="18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ประมวลผลข้อมูลแปลงที่ดิน </a:t>
            </a:r>
            <a:r>
              <a:rPr lang="en-US" sz="18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Code 0-3 </a:t>
            </a:r>
            <a:r>
              <a:rPr lang="th-TH" sz="18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กรณีจัดได้ หรือ อาจจัดได้</a:t>
            </a:r>
            <a:r>
              <a:rPr lang="en-US" sz="18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endParaRPr lang="th-TH" sz="1800" b="1" dirty="0">
              <a:solidFill>
                <a:srgbClr val="0000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>
              <a:defRPr/>
            </a:pPr>
            <a:r>
              <a:rPr lang="th-TH" sz="18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รายหมู่บ้าน รายตำบล รายอำเภอ ตามความเหมาะสม</a:t>
            </a:r>
            <a:r>
              <a:rPr lang="en-US" sz="18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18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เตรียมการกำหนดเป็นแผนงานปีงบประมาณ </a:t>
            </a:r>
            <a:r>
              <a:rPr lang="en-US" sz="18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2562</a:t>
            </a:r>
          </a:p>
        </p:txBody>
      </p:sp>
      <p:sp>
        <p:nvSpPr>
          <p:cNvPr id="4" name="Rectangle 3"/>
          <p:cNvSpPr/>
          <p:nvPr/>
        </p:nvSpPr>
        <p:spPr>
          <a:xfrm>
            <a:off x="2773021" y="2831337"/>
            <a:ext cx="31598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th-TH" sz="1800" b="1" dirty="0" err="1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สจก</a:t>
            </a:r>
            <a:r>
              <a:rPr lang="en-US" sz="18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18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ร่วมกับ </a:t>
            </a:r>
            <a:r>
              <a:rPr lang="th-TH" sz="1800" b="1" dirty="0" err="1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สผส</a:t>
            </a:r>
            <a:r>
              <a:rPr lang="en-US" sz="18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18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กำหนดแนวทางปฏิบัติการสนับสนุนงบประมาณสำรวจรังวัด </a:t>
            </a:r>
            <a:r>
              <a:rPr lang="en-US" sz="18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Code 0-3</a:t>
            </a:r>
            <a:endParaRPr lang="th-TH" sz="1800" b="1" dirty="0">
              <a:solidFill>
                <a:srgbClr val="0000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01260" y="4029696"/>
            <a:ext cx="30924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th-TH" sz="1800" b="1" dirty="0" err="1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สจก</a:t>
            </a:r>
            <a:r>
              <a:rPr lang="en-US" sz="18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18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กำหนดแนวทาง ขั้นตอนการตรวจสอบ</a:t>
            </a:r>
          </a:p>
          <a:p>
            <a:pPr>
              <a:defRPr/>
            </a:pPr>
            <a:r>
              <a:rPr lang="en-US" sz="18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Code 0-3 </a:t>
            </a:r>
            <a:endParaRPr lang="th-TH" sz="1800" b="1" dirty="0">
              <a:solidFill>
                <a:srgbClr val="0000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756361" y="5113909"/>
            <a:ext cx="46973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th-TH" sz="1800" b="1" dirty="0" err="1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สจก</a:t>
            </a:r>
            <a:r>
              <a:rPr lang="th-TH" sz="18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1800" b="1" dirty="0" err="1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ศทส</a:t>
            </a:r>
            <a:r>
              <a:rPr lang="th-TH" sz="18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1800" b="1" dirty="0" err="1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สกม</a:t>
            </a:r>
            <a:r>
              <a:rPr lang="en-US" sz="18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sz="18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และ </a:t>
            </a:r>
            <a:r>
              <a:rPr lang="th-TH" sz="1800" b="1" dirty="0" err="1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สผส</a:t>
            </a:r>
            <a:r>
              <a:rPr lang="en-US" sz="18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18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ร่วมกันกำหนด</a:t>
            </a:r>
            <a:r>
              <a:rPr lang="en-US" sz="18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en-US" sz="1800" b="1" dirty="0" err="1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subcode</a:t>
            </a:r>
            <a:r>
              <a:rPr lang="en-US" sz="18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endParaRPr lang="th-TH" sz="1800" b="1" dirty="0">
              <a:solidFill>
                <a:srgbClr val="0000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>
              <a:defRPr/>
            </a:pPr>
            <a:r>
              <a:rPr lang="th-TH" sz="18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ผลการตรวจสอบ </a:t>
            </a:r>
            <a:r>
              <a:rPr lang="en-US" sz="18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Code 0-3</a:t>
            </a:r>
            <a:r>
              <a:rPr lang="th-TH" sz="18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ในฐานข้อมูล </a:t>
            </a:r>
            <a:r>
              <a:rPr lang="en-US" sz="1800" b="1" dirty="0" err="1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alro</a:t>
            </a:r>
            <a:r>
              <a:rPr lang="en-US" sz="18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land </a:t>
            </a:r>
            <a:endParaRPr lang="th-TH" sz="1800" b="1" dirty="0">
              <a:solidFill>
                <a:srgbClr val="0000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>
              <a:defRPr/>
            </a:pPr>
            <a:r>
              <a:rPr lang="th-TH" sz="18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จำแนกประเภทผลการตรวจสอบที่ดินที่จัดไม่ได้ หรือ ที่มีปัญหา หรือ ประเด็นอื่นๆ ให้ชัดเจน</a:t>
            </a:r>
            <a:r>
              <a:rPr lang="en-US" sz="18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251" t="-1076" r="70065" b="73648"/>
          <a:stretch/>
        </p:blipFill>
        <p:spPr>
          <a:xfrm>
            <a:off x="1932514" y="5186879"/>
            <a:ext cx="823846" cy="899021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84927" b="69573"/>
          <a:stretch/>
        </p:blipFill>
        <p:spPr>
          <a:xfrm>
            <a:off x="3855746" y="1530544"/>
            <a:ext cx="745515" cy="759507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251" t="38029" r="70065" b="40444"/>
          <a:stretch/>
        </p:blipFill>
        <p:spPr>
          <a:xfrm>
            <a:off x="1932514" y="2831337"/>
            <a:ext cx="781114" cy="669019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722" t="38029" r="89858" b="40444"/>
          <a:stretch/>
        </p:blipFill>
        <p:spPr>
          <a:xfrm>
            <a:off x="3752595" y="4029695"/>
            <a:ext cx="540508" cy="540508"/>
          </a:xfrm>
          <a:prstGeom prst="rect">
            <a:avLst/>
          </a:prstGeom>
        </p:spPr>
      </p:pic>
      <p:grpSp>
        <p:nvGrpSpPr>
          <p:cNvPr id="28" name="Group 27"/>
          <p:cNvGrpSpPr/>
          <p:nvPr/>
        </p:nvGrpSpPr>
        <p:grpSpPr>
          <a:xfrm>
            <a:off x="8723506" y="6506348"/>
            <a:ext cx="1952114" cy="377985"/>
            <a:chOff x="7199506" y="6506347"/>
            <a:chExt cx="1952114" cy="377985"/>
          </a:xfrm>
        </p:grpSpPr>
        <p:sp>
          <p:nvSpPr>
            <p:cNvPr id="29" name="Parallelogram 28"/>
            <p:cNvSpPr/>
            <p:nvPr/>
          </p:nvSpPr>
          <p:spPr bwMode="auto">
            <a:xfrm>
              <a:off x="7199506" y="6736080"/>
              <a:ext cx="824566" cy="148252"/>
            </a:xfrm>
            <a:prstGeom prst="parallelogram">
              <a:avLst>
                <a:gd name="adj" fmla="val 95883"/>
              </a:avLst>
            </a:prstGeom>
            <a:solidFill>
              <a:srgbClr val="FED70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endParaRPr lang="th-TH" sz="2400">
                <a:solidFill>
                  <a:srgbClr val="000000"/>
                </a:solidFill>
                <a:cs typeface="Cordia New" pitchFamily="34" charset="-34"/>
              </a:endParaRPr>
            </a:p>
          </p:txBody>
        </p:sp>
        <p:pic>
          <p:nvPicPr>
            <p:cNvPr id="30" name="Picture 29"/>
            <p:cNvPicPr>
              <a:picLocks noChangeAspect="1"/>
            </p:cNvPicPr>
            <p:nvPr/>
          </p:nvPicPr>
          <p:blipFill rotWithShape="1">
            <a:blip r:embed="rId6"/>
            <a:srcRect l="-1" r="53049"/>
            <a:stretch/>
          </p:blipFill>
          <p:spPr>
            <a:xfrm>
              <a:off x="7774813" y="6506347"/>
              <a:ext cx="1376807" cy="37798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374045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2285015" y="627786"/>
            <a:ext cx="308129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9pPr>
          </a:lstStyle>
          <a:p>
            <a:r>
              <a:rPr lang="th-TH" altLang="th-TH" sz="2800" b="1" dirty="0">
                <a:solidFill>
                  <a:srgbClr val="076455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ขั้นตอนการกำหนดแนวทาง</a:t>
            </a:r>
          </a:p>
          <a:p>
            <a:r>
              <a:rPr lang="th-TH" altLang="th-TH" sz="2800" b="1" dirty="0">
                <a:solidFill>
                  <a:srgbClr val="076455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ปฏิบัติแก้ไข กรณี พื้นที่ปัญหา</a:t>
            </a:r>
            <a:endParaRPr lang="en-US" altLang="th-TH" sz="2800" b="1" dirty="0">
              <a:solidFill>
                <a:srgbClr val="076455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2152655" y="6181721"/>
            <a:ext cx="682911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9pPr>
          </a:lstStyle>
          <a:p>
            <a:r>
              <a:rPr lang="th-TH" altLang="th-TH" sz="2800" b="1" dirty="0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สจก</a:t>
            </a:r>
            <a:r>
              <a:rPr lang="en-US" altLang="th-TH" sz="2800" b="1" dirty="0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altLang="th-TH" b="1" u="sng" dirty="0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รวบรวมข้อมูลจัดทำคู่มือปฏิบัติงานและโครงการเพื่อขออนุมัติงบประมาณ</a:t>
            </a:r>
            <a:endParaRPr lang="en-US" altLang="th-TH" b="1" u="sng" dirty="0">
              <a:solidFill>
                <a:srgbClr val="C000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301833" y="573529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th-TH" b="1" dirty="0">
                <a:solidFill>
                  <a:srgbClr val="076455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ขั้นตอนการจัดทำแผนงานจัดที่ดิน </a:t>
            </a:r>
          </a:p>
          <a:p>
            <a:pPr algn="ctr"/>
            <a:r>
              <a:rPr lang="th-TH" b="1" dirty="0">
                <a:solidFill>
                  <a:srgbClr val="076455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แผนงบประมาณจัดที่ดิน</a:t>
            </a:r>
          </a:p>
          <a:p>
            <a:pPr algn="ctr"/>
            <a:r>
              <a:rPr lang="th-TH" b="1" dirty="0">
                <a:solidFill>
                  <a:srgbClr val="076455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ปีงบประมาณ </a:t>
            </a:r>
            <a:r>
              <a:rPr lang="en-US" b="1" dirty="0">
                <a:solidFill>
                  <a:srgbClr val="076455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2562</a:t>
            </a:r>
            <a:endParaRPr lang="th-TH" dirty="0">
              <a:solidFill>
                <a:srgbClr val="076455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8723506" y="6506348"/>
            <a:ext cx="1952114" cy="377985"/>
            <a:chOff x="7199506" y="6506347"/>
            <a:chExt cx="1952114" cy="377985"/>
          </a:xfrm>
        </p:grpSpPr>
        <p:sp>
          <p:nvSpPr>
            <p:cNvPr id="10" name="Parallelogram 9"/>
            <p:cNvSpPr/>
            <p:nvPr/>
          </p:nvSpPr>
          <p:spPr bwMode="auto">
            <a:xfrm>
              <a:off x="7199506" y="6736080"/>
              <a:ext cx="824566" cy="148252"/>
            </a:xfrm>
            <a:prstGeom prst="parallelogram">
              <a:avLst>
                <a:gd name="adj" fmla="val 95883"/>
              </a:avLst>
            </a:prstGeom>
            <a:solidFill>
              <a:srgbClr val="FED70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endParaRPr lang="th-TH" sz="2400">
                <a:solidFill>
                  <a:srgbClr val="000000"/>
                </a:solidFill>
                <a:cs typeface="Cordia New" pitchFamily="34" charset="-34"/>
              </a:endParaRP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2"/>
            <a:srcRect l="-1" r="53049"/>
            <a:stretch/>
          </p:blipFill>
          <p:spPr>
            <a:xfrm>
              <a:off x="7774813" y="6506347"/>
              <a:ext cx="1376807" cy="377985"/>
            </a:xfrm>
            <a:prstGeom prst="rect">
              <a:avLst/>
            </a:prstGeom>
          </p:spPr>
        </p:pic>
      </p:grpSp>
      <p:sp>
        <p:nvSpPr>
          <p:cNvPr id="12" name="Slide Number Placeholder 3"/>
          <p:cNvSpPr txBox="1">
            <a:spLocks noGrp="1"/>
          </p:cNvSpPr>
          <p:nvPr/>
        </p:nvSpPr>
        <p:spPr bwMode="auto">
          <a:xfrm>
            <a:off x="9336226" y="6511657"/>
            <a:ext cx="1022350" cy="304800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h-TH" altLang="ko-KR" sz="2000" b="1" dirty="0">
                <a:solidFill>
                  <a:srgbClr val="FFFF00"/>
                </a:solidFill>
                <a:latin typeface="TH SarabunPSK" panose="020B0500040200020003" pitchFamily="34" charset="-34"/>
                <a:ea typeface="Gulim" panose="020B0600000101010101" pitchFamily="34" charset="-127"/>
                <a:cs typeface="TH SarabunPSK" panose="020B0500040200020003" pitchFamily="34" charset="-34"/>
              </a:rPr>
              <a:t>หน้า </a:t>
            </a:r>
            <a:r>
              <a:rPr lang="en-US" altLang="ko-KR" sz="2000" b="1" dirty="0">
                <a:solidFill>
                  <a:srgbClr val="FFFF00"/>
                </a:solidFill>
                <a:latin typeface="TH SarabunPSK" panose="020B0500040200020003" pitchFamily="34" charset="-34"/>
                <a:ea typeface="Gulim" panose="020B0600000101010101" pitchFamily="34" charset="-127"/>
                <a:cs typeface="TH SarabunPSK" panose="020B0500040200020003" pitchFamily="34" charset="-34"/>
              </a:rPr>
              <a:t>8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86858" y="1958523"/>
            <a:ext cx="3730170" cy="394537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28406" y="1958523"/>
            <a:ext cx="3730170" cy="39453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60576" y="3115602"/>
            <a:ext cx="3730169" cy="1692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th-TH" sz="2400" b="1" dirty="0">
                <a:solidFill>
                  <a:srgbClr val="076455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สจก. สกม</a:t>
            </a:r>
            <a:r>
              <a:rPr lang="en-US" sz="2400" b="1" dirty="0">
                <a:solidFill>
                  <a:srgbClr val="076455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sz="2400" b="1" dirty="0">
                <a:solidFill>
                  <a:srgbClr val="076455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และ สผส</a:t>
            </a:r>
            <a:r>
              <a:rPr lang="en-US" sz="2400" b="1" dirty="0">
                <a:solidFill>
                  <a:srgbClr val="076455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endParaRPr lang="th-TH" sz="2400" b="1" dirty="0">
              <a:solidFill>
                <a:srgbClr val="076455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algn="ctr">
              <a:defRPr/>
            </a:pPr>
            <a: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ร่วมกันกำหนดขั้นตอนปฏิบัติ </a:t>
            </a:r>
          </a:p>
          <a:p>
            <a:pPr algn="ctr">
              <a:defRPr/>
            </a:pPr>
            <a: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กรณี ดำเนินการในพื้นที่ปัญหา </a:t>
            </a:r>
            <a:b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เช่น ผู้ถือครองที่ดินรายใหญ่ ผู้ไม่เข้าร่วมกระบวนการปฏิรูปที่ดิน ฯลฯ</a:t>
            </a:r>
          </a:p>
        </p:txBody>
      </p:sp>
      <p:sp>
        <p:nvSpPr>
          <p:cNvPr id="8" name="Rectangle 7"/>
          <p:cNvSpPr/>
          <p:nvPr/>
        </p:nvSpPr>
        <p:spPr>
          <a:xfrm>
            <a:off x="6722749" y="2783875"/>
            <a:ext cx="3541485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th-TH" sz="2400" b="1" dirty="0" err="1">
                <a:solidFill>
                  <a:srgbClr val="076455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สจก</a:t>
            </a:r>
            <a:r>
              <a:rPr lang="en-US" sz="2400" b="1" dirty="0">
                <a:solidFill>
                  <a:srgbClr val="076455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2400" b="1" dirty="0" err="1">
                <a:solidFill>
                  <a:srgbClr val="076455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สผส</a:t>
            </a:r>
            <a:r>
              <a:rPr lang="en-US" sz="2400" b="1" dirty="0">
                <a:solidFill>
                  <a:srgbClr val="076455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2400" b="1" dirty="0" err="1">
                <a:solidFill>
                  <a:srgbClr val="076455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สกม</a:t>
            </a:r>
            <a:r>
              <a:rPr lang="en-US" sz="2400" b="1" dirty="0">
                <a:solidFill>
                  <a:srgbClr val="076455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sz="2400" b="1" dirty="0">
                <a:solidFill>
                  <a:srgbClr val="076455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และ </a:t>
            </a:r>
            <a:r>
              <a:rPr lang="th-TH" sz="2400" b="1" dirty="0" err="1">
                <a:solidFill>
                  <a:srgbClr val="076455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สวผ</a:t>
            </a:r>
            <a:r>
              <a:rPr lang="en-US" sz="2400" b="1" dirty="0">
                <a:solidFill>
                  <a:srgbClr val="076455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endParaRPr lang="th-TH" sz="2400" b="1" dirty="0">
              <a:solidFill>
                <a:srgbClr val="076455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algn="ctr">
              <a:defRPr/>
            </a:pPr>
            <a: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ร่วมกันพิจารณาจัดทำแผนงานจัดที่ดิน ปีงบประมาณ </a:t>
            </a:r>
            <a:r>
              <a:rPr lang="en-US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2562</a:t>
            </a:r>
          </a:p>
          <a:p>
            <a:pPr algn="ctr">
              <a:defRPr/>
            </a:pPr>
            <a: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แผนงบประมาณลงจังหวัด กิจกรรมจัดที่ดิน</a:t>
            </a:r>
          </a:p>
          <a:p>
            <a:pPr algn="ctr">
              <a:defRPr/>
            </a:pPr>
            <a: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สา</a:t>
            </a:r>
            <a:r>
              <a:rPr lang="th-TH" sz="2000" b="1" dirty="0" err="1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รบบ</a:t>
            </a:r>
            <a: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ที่ดิน และกิจกรรมอื่นๆ </a:t>
            </a:r>
          </a:p>
          <a:p>
            <a:pPr algn="ctr">
              <a:defRPr/>
            </a:pPr>
            <a: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ที่จำเป็นให้เพียงพอต่อการปฏิบัติงานของ</a:t>
            </a:r>
          </a:p>
          <a:p>
            <a:pPr algn="ctr">
              <a:defRPr/>
            </a:pPr>
            <a: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</a:t>
            </a:r>
            <a:r>
              <a:rPr lang="en-US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</a:t>
            </a:r>
            <a:r>
              <a:rPr lang="en-US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</a:t>
            </a:r>
            <a:r>
              <a:rPr lang="en-US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จังหวัด</a:t>
            </a:r>
          </a:p>
          <a:p>
            <a:pPr algn="ctr">
              <a:defRPr/>
            </a:pPr>
            <a: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นำเสนอ คณะทำงาน </a:t>
            </a:r>
            <a:r>
              <a:rPr lang="en-US" sz="2000" b="1" dirty="0" err="1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pmqa</a:t>
            </a:r>
            <a:r>
              <a:rPr lang="en-US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หมวด 6</a:t>
            </a:r>
            <a:endParaRPr lang="en-US" sz="2000" b="1" dirty="0">
              <a:solidFill>
                <a:srgbClr val="0000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4607" t="81828" r="46365"/>
          <a:stretch/>
        </p:blipFill>
        <p:spPr>
          <a:xfrm>
            <a:off x="2664312" y="1947341"/>
            <a:ext cx="730216" cy="82934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4607" t="81828" r="46365"/>
          <a:stretch/>
        </p:blipFill>
        <p:spPr>
          <a:xfrm>
            <a:off x="7395969" y="1907212"/>
            <a:ext cx="730216" cy="829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0798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FCBE9"/>
            </a:gs>
            <a:gs pos="76000">
              <a:srgbClr val="F0F5D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รูปภาพ 3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259" t="71617"/>
          <a:stretch/>
        </p:blipFill>
        <p:spPr>
          <a:xfrm>
            <a:off x="-25998" y="5597940"/>
            <a:ext cx="12263718" cy="1350885"/>
          </a:xfrm>
          <a:prstGeom prst="rect">
            <a:avLst/>
          </a:prstGeom>
        </p:spPr>
      </p:pic>
      <p:grpSp>
        <p:nvGrpSpPr>
          <p:cNvPr id="88" name="กลุ่ม 87"/>
          <p:cNvGrpSpPr/>
          <p:nvPr/>
        </p:nvGrpSpPr>
        <p:grpSpPr>
          <a:xfrm>
            <a:off x="4544933" y="2907929"/>
            <a:ext cx="7647067" cy="1918238"/>
            <a:chOff x="4544933" y="2907929"/>
            <a:chExt cx="7647067" cy="1918238"/>
          </a:xfrm>
        </p:grpSpPr>
        <p:sp>
          <p:nvSpPr>
            <p:cNvPr id="46" name="สี่เหลี่ยมผืนผ้า 45"/>
            <p:cNvSpPr/>
            <p:nvPr/>
          </p:nvSpPr>
          <p:spPr>
            <a:xfrm>
              <a:off x="6875039" y="2907929"/>
              <a:ext cx="5316961" cy="1918238"/>
            </a:xfrm>
            <a:prstGeom prst="rect">
              <a:avLst/>
            </a:prstGeom>
            <a:solidFill>
              <a:srgbClr val="02BA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1" name="สี่เหลี่ยมผืนผ้า 50"/>
            <p:cNvSpPr/>
            <p:nvPr/>
          </p:nvSpPr>
          <p:spPr>
            <a:xfrm>
              <a:off x="4544933" y="2907929"/>
              <a:ext cx="2333410" cy="1918238"/>
            </a:xfrm>
            <a:custGeom>
              <a:avLst/>
              <a:gdLst>
                <a:gd name="connsiteX0" fmla="*/ 0 w 3282716"/>
                <a:gd name="connsiteY0" fmla="*/ 0 h 1918238"/>
                <a:gd name="connsiteX1" fmla="*/ 3282716 w 3282716"/>
                <a:gd name="connsiteY1" fmla="*/ 0 h 1918238"/>
                <a:gd name="connsiteX2" fmla="*/ 3282716 w 3282716"/>
                <a:gd name="connsiteY2" fmla="*/ 1918238 h 1918238"/>
                <a:gd name="connsiteX3" fmla="*/ 0 w 3282716"/>
                <a:gd name="connsiteY3" fmla="*/ 1918238 h 1918238"/>
                <a:gd name="connsiteX4" fmla="*/ 0 w 3282716"/>
                <a:gd name="connsiteY4" fmla="*/ 0 h 1918238"/>
                <a:gd name="connsiteX0" fmla="*/ 64169 w 3282716"/>
                <a:gd name="connsiteY0" fmla="*/ 818148 h 1918238"/>
                <a:gd name="connsiteX1" fmla="*/ 3282716 w 3282716"/>
                <a:gd name="connsiteY1" fmla="*/ 0 h 1918238"/>
                <a:gd name="connsiteX2" fmla="*/ 3282716 w 3282716"/>
                <a:gd name="connsiteY2" fmla="*/ 1918238 h 1918238"/>
                <a:gd name="connsiteX3" fmla="*/ 0 w 3282716"/>
                <a:gd name="connsiteY3" fmla="*/ 1918238 h 1918238"/>
                <a:gd name="connsiteX4" fmla="*/ 64169 w 3282716"/>
                <a:gd name="connsiteY4" fmla="*/ 818148 h 1918238"/>
                <a:gd name="connsiteX0" fmla="*/ 224590 w 3282716"/>
                <a:gd name="connsiteY0" fmla="*/ 818148 h 1918238"/>
                <a:gd name="connsiteX1" fmla="*/ 3282716 w 3282716"/>
                <a:gd name="connsiteY1" fmla="*/ 0 h 1918238"/>
                <a:gd name="connsiteX2" fmla="*/ 3282716 w 3282716"/>
                <a:gd name="connsiteY2" fmla="*/ 1918238 h 1918238"/>
                <a:gd name="connsiteX3" fmla="*/ 0 w 3282716"/>
                <a:gd name="connsiteY3" fmla="*/ 1918238 h 1918238"/>
                <a:gd name="connsiteX4" fmla="*/ 224590 w 3282716"/>
                <a:gd name="connsiteY4" fmla="*/ 818148 h 1918238"/>
                <a:gd name="connsiteX0" fmla="*/ 0 w 3058126"/>
                <a:gd name="connsiteY0" fmla="*/ 818148 h 1918238"/>
                <a:gd name="connsiteX1" fmla="*/ 3058126 w 3058126"/>
                <a:gd name="connsiteY1" fmla="*/ 0 h 1918238"/>
                <a:gd name="connsiteX2" fmla="*/ 3058126 w 3058126"/>
                <a:gd name="connsiteY2" fmla="*/ 1918238 h 1918238"/>
                <a:gd name="connsiteX3" fmla="*/ 32084 w 3058126"/>
                <a:gd name="connsiteY3" fmla="*/ 1212386 h 1918238"/>
                <a:gd name="connsiteX4" fmla="*/ 0 w 3058126"/>
                <a:gd name="connsiteY4" fmla="*/ 818148 h 1918238"/>
                <a:gd name="connsiteX0" fmla="*/ 0 w 3058126"/>
                <a:gd name="connsiteY0" fmla="*/ 818148 h 1918238"/>
                <a:gd name="connsiteX1" fmla="*/ 3058126 w 3058126"/>
                <a:gd name="connsiteY1" fmla="*/ 0 h 1918238"/>
                <a:gd name="connsiteX2" fmla="*/ 3058126 w 3058126"/>
                <a:gd name="connsiteY2" fmla="*/ 1918238 h 1918238"/>
                <a:gd name="connsiteX3" fmla="*/ 16042 w 3058126"/>
                <a:gd name="connsiteY3" fmla="*/ 1180302 h 1918238"/>
                <a:gd name="connsiteX4" fmla="*/ 0 w 3058126"/>
                <a:gd name="connsiteY4" fmla="*/ 818148 h 1918238"/>
                <a:gd name="connsiteX0" fmla="*/ 16042 w 3042084"/>
                <a:gd name="connsiteY0" fmla="*/ 753980 h 1918238"/>
                <a:gd name="connsiteX1" fmla="*/ 3042084 w 3042084"/>
                <a:gd name="connsiteY1" fmla="*/ 0 h 1918238"/>
                <a:gd name="connsiteX2" fmla="*/ 3042084 w 3042084"/>
                <a:gd name="connsiteY2" fmla="*/ 1918238 h 1918238"/>
                <a:gd name="connsiteX3" fmla="*/ 0 w 3042084"/>
                <a:gd name="connsiteY3" fmla="*/ 1180302 h 1918238"/>
                <a:gd name="connsiteX4" fmla="*/ 16042 w 3042084"/>
                <a:gd name="connsiteY4" fmla="*/ 753980 h 1918238"/>
                <a:gd name="connsiteX0" fmla="*/ 16042 w 3042084"/>
                <a:gd name="connsiteY0" fmla="*/ 753980 h 1918238"/>
                <a:gd name="connsiteX1" fmla="*/ 3042084 w 3042084"/>
                <a:gd name="connsiteY1" fmla="*/ 0 h 1918238"/>
                <a:gd name="connsiteX2" fmla="*/ 3042084 w 3042084"/>
                <a:gd name="connsiteY2" fmla="*/ 1918238 h 1918238"/>
                <a:gd name="connsiteX3" fmla="*/ 0 w 3042084"/>
                <a:gd name="connsiteY3" fmla="*/ 1180302 h 1918238"/>
                <a:gd name="connsiteX4" fmla="*/ 16042 w 3042084"/>
                <a:gd name="connsiteY4" fmla="*/ 753980 h 1918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2084" h="1918238">
                  <a:moveTo>
                    <a:pt x="16042" y="753980"/>
                  </a:moveTo>
                  <a:lnTo>
                    <a:pt x="3042084" y="0"/>
                  </a:lnTo>
                  <a:lnTo>
                    <a:pt x="3042084" y="1918238"/>
                  </a:lnTo>
                  <a:lnTo>
                    <a:pt x="0" y="1180302"/>
                  </a:lnTo>
                  <a:lnTo>
                    <a:pt x="16042" y="753980"/>
                  </a:lnTo>
                  <a:close/>
                </a:path>
              </a:pathLst>
            </a:custGeom>
            <a:solidFill>
              <a:srgbClr val="0093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82" name="그룹 54"/>
          <p:cNvGrpSpPr>
            <a:grpSpLocks/>
          </p:cNvGrpSpPr>
          <p:nvPr/>
        </p:nvGrpSpPr>
        <p:grpSpPr bwMode="auto">
          <a:xfrm>
            <a:off x="1565246" y="182674"/>
            <a:ext cx="8813996" cy="930275"/>
            <a:chOff x="2500298" y="1061088"/>
            <a:chExt cx="5929354" cy="930728"/>
          </a:xfrm>
        </p:grpSpPr>
        <p:sp>
          <p:nvSpPr>
            <p:cNvPr id="83" name="AutoShape 864"/>
            <p:cNvSpPr>
              <a:spLocks noChangeArrowheads="1"/>
            </p:cNvSpPr>
            <p:nvPr/>
          </p:nvSpPr>
          <p:spPr bwMode="auto">
            <a:xfrm>
              <a:off x="2500298" y="1094894"/>
              <a:ext cx="5929354" cy="78443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03C3D2"/>
                </a:gs>
                <a:gs pos="100000">
                  <a:srgbClr val="048CBE"/>
                </a:gs>
              </a:gsLst>
              <a:lin ang="5400000" scaled="1"/>
            </a:gradFill>
            <a:ln w="19050" algn="ctr">
              <a:noFill/>
              <a:round/>
              <a:headEnd/>
              <a:tailEnd/>
            </a:ln>
            <a:effectLst>
              <a:outerShdw blurRad="149987" dist="127000" dir="288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146050" h="139700"/>
            </a:sp3d>
          </p:spPr>
          <p:txBody>
            <a:bodyPr wrap="none" lIns="72000" tIns="0" rIns="72000" bIns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ko-KR" sz="2000" b="1" kern="0" dirty="0">
                <a:solidFill>
                  <a:srgbClr val="FFFFFF"/>
                </a:solidFill>
                <a:latin typeface="Times New Roman" pitchFamily="18" charset="0"/>
                <a:ea typeface="굴림"/>
                <a:cs typeface="Times New Roman" pitchFamily="18" charset="0"/>
              </a:endParaRPr>
            </a:p>
          </p:txBody>
        </p:sp>
        <p:grpSp>
          <p:nvGrpSpPr>
            <p:cNvPr id="84" name="Group 48"/>
            <p:cNvGrpSpPr>
              <a:grpSpLocks/>
            </p:cNvGrpSpPr>
            <p:nvPr/>
          </p:nvGrpSpPr>
          <p:grpSpPr bwMode="auto">
            <a:xfrm>
              <a:off x="2671306" y="1061088"/>
              <a:ext cx="5615145" cy="930728"/>
              <a:chOff x="1350" y="890"/>
              <a:chExt cx="3029" cy="549"/>
            </a:xfrm>
          </p:grpSpPr>
          <p:pic>
            <p:nvPicPr>
              <p:cNvPr id="85" name="Picture 49" descr="그림자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83" y="890"/>
                <a:ext cx="2948" cy="5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6" name="AutoShape 50"/>
              <p:cNvSpPr>
                <a:spLocks noChangeArrowheads="1"/>
              </p:cNvSpPr>
              <p:nvPr/>
            </p:nvSpPr>
            <p:spPr bwMode="auto">
              <a:xfrm>
                <a:off x="1350" y="972"/>
                <a:ext cx="3029" cy="33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lumMod val="6500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 w="19050" algn="ctr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lIns="342000" tIns="36000" bIns="36000"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ko-KR" sz="2000" kern="0" dirty="0">
                  <a:solidFill>
                    <a:srgbClr val="333333"/>
                  </a:solidFill>
                  <a:latin typeface="汉仪大宋简" pitchFamily="49" charset="-122"/>
                  <a:ea typeface="汉仪大宋简" pitchFamily="49" charset="-122"/>
                </a:endParaRPr>
              </a:p>
            </p:txBody>
          </p:sp>
          <p:sp>
            <p:nvSpPr>
              <p:cNvPr id="87" name="AutoShape 51"/>
              <p:cNvSpPr>
                <a:spLocks noChangeArrowheads="1"/>
              </p:cNvSpPr>
              <p:nvPr/>
            </p:nvSpPr>
            <p:spPr bwMode="auto">
              <a:xfrm>
                <a:off x="1551" y="990"/>
                <a:ext cx="2611" cy="15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7999"/>
                    </a:srgbClr>
                  </a:gs>
                  <a:gs pos="100000">
                    <a:srgbClr val="767676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342000" tIns="190800"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 sz="1800" kern="0">
                  <a:solidFill>
                    <a:sysClr val="windowText" lastClr="000000"/>
                  </a:solidFill>
                </a:endParaRPr>
              </a:p>
            </p:txBody>
          </p:sp>
        </p:grpSp>
      </p:grpSp>
      <p:sp>
        <p:nvSpPr>
          <p:cNvPr id="5" name="Rectangle 4"/>
          <p:cNvSpPr/>
          <p:nvPr/>
        </p:nvSpPr>
        <p:spPr>
          <a:xfrm>
            <a:off x="2067616" y="347000"/>
            <a:ext cx="79530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sz="36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กรอบแผนงานกิจกรรมจัดที่ดิน ประจำปี</a:t>
            </a:r>
            <a:r>
              <a:rPr lang="th-TH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งบประมาณ พ</a:t>
            </a:r>
            <a:r>
              <a:rPr lang="en-US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ศ</a:t>
            </a:r>
            <a:r>
              <a:rPr lang="en-US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.2561</a:t>
            </a:r>
          </a:p>
        </p:txBody>
      </p:sp>
      <p:sp>
        <p:nvSpPr>
          <p:cNvPr id="3" name="Rectangle 21"/>
          <p:cNvSpPr>
            <a:spLocks noChangeArrowheads="1"/>
          </p:cNvSpPr>
          <p:nvPr/>
        </p:nvSpPr>
        <p:spPr bwMode="auto">
          <a:xfrm>
            <a:off x="-296214" y="-309093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28"/>
          <p:cNvSpPr>
            <a:spLocks noChangeArrowheads="1"/>
          </p:cNvSpPr>
          <p:nvPr/>
        </p:nvSpPr>
        <p:spPr bwMode="auto">
          <a:xfrm>
            <a:off x="-296214" y="-263373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1778073" y="1456064"/>
            <a:ext cx="35766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แผนงานจัดที่ดินแปลงเกษตรกรรม </a:t>
            </a:r>
            <a:endParaRPr lang="en-US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44" name="สี่เหลี่ยมผืนผ้า 43"/>
          <p:cNvSpPr/>
          <p:nvPr/>
        </p:nvSpPr>
        <p:spPr>
          <a:xfrm>
            <a:off x="7239927" y="5122659"/>
            <a:ext cx="2932462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2500" dirty="0">
                <a:solidFill>
                  <a:srgbClr val="7030A0"/>
                </a:solidFill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 </a:t>
            </a:r>
            <a:endParaRPr lang="th-TH" sz="2500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53" name="รูปภาพ 52"/>
          <p:cNvPicPr>
            <a:picLocks noChangeAspect="1"/>
          </p:cNvPicPr>
          <p:nvPr/>
        </p:nvPicPr>
        <p:blipFill rotWithShape="1">
          <a:blip r:embed="rId4"/>
          <a:srcRect l="18769" r="19116" b="5059"/>
          <a:stretch/>
        </p:blipFill>
        <p:spPr>
          <a:xfrm>
            <a:off x="1467666" y="1489318"/>
            <a:ext cx="4117444" cy="4306358"/>
          </a:xfrm>
          <a:prstGeom prst="rect">
            <a:avLst/>
          </a:prstGeom>
        </p:spPr>
      </p:pic>
      <p:pic>
        <p:nvPicPr>
          <p:cNvPr id="60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026152" y="3793356"/>
            <a:ext cx="1002442" cy="708917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Text Box 1"/>
          <p:cNvSpPr txBox="1"/>
          <p:nvPr/>
        </p:nvSpPr>
        <p:spPr>
          <a:xfrm>
            <a:off x="2898362" y="3025115"/>
            <a:ext cx="1346190" cy="68423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sz="2400" b="1" dirty="0">
                <a:solidFill>
                  <a:srgbClr val="C00000"/>
                </a:solidFill>
                <a:effectLst/>
                <a:latin typeface="TH SarabunPSK" panose="020B0500040200020003" pitchFamily="34" charset="-34"/>
                <a:ea typeface="Times New Roman" panose="02020603050405020304" pitchFamily="18" charset="0"/>
                <a:cs typeface="TH SarabunPSK" panose="020B0500040200020003" pitchFamily="34" charset="-34"/>
              </a:rPr>
              <a:t>43</a:t>
            </a:r>
            <a:r>
              <a:rPr lang="th-TH" sz="2400" b="1" dirty="0">
                <a:solidFill>
                  <a:srgbClr val="C00000"/>
                </a:solidFill>
                <a:effectLst/>
                <a:latin typeface="TH SarabunPSK" panose="020B0500040200020003" pitchFamily="34" charset="-34"/>
                <a:ea typeface="Times New Roman" panose="02020603050405020304" pitchFamily="18" charset="0"/>
                <a:cs typeface="TH SarabunPSK" panose="020B0500040200020003" pitchFamily="34" charset="-34"/>
              </a:rPr>
              <a:t>,</a:t>
            </a:r>
            <a:r>
              <a:rPr lang="en-US" sz="2400" b="1" dirty="0">
                <a:solidFill>
                  <a:srgbClr val="C00000"/>
                </a:solidFill>
                <a:effectLst/>
                <a:latin typeface="TH SarabunPSK" panose="020B0500040200020003" pitchFamily="34" charset="-34"/>
                <a:ea typeface="Times New Roman" panose="02020603050405020304" pitchFamily="18" charset="0"/>
                <a:cs typeface="TH SarabunPSK" panose="020B0500040200020003" pitchFamily="34" charset="-34"/>
              </a:rPr>
              <a:t>000</a:t>
            </a:r>
            <a:r>
              <a:rPr lang="th-TH" sz="2400" b="1" dirty="0">
                <a:solidFill>
                  <a:srgbClr val="C00000"/>
                </a:solidFill>
                <a:effectLst/>
                <a:latin typeface="TH SarabunPSK" panose="020B0500040200020003" pitchFamily="34" charset="-34"/>
                <a:ea typeface="Times New Roman" panose="02020603050405020304" pitchFamily="18" charset="0"/>
                <a:cs typeface="TH SarabunPSK" panose="020B0500040200020003" pitchFamily="34" charset="-34"/>
              </a:rPr>
              <a:t> ราย </a:t>
            </a:r>
            <a:endParaRPr lang="th-TH" sz="2400" b="1" dirty="0" smtClean="0">
              <a:solidFill>
                <a:srgbClr val="C00000"/>
              </a:solidFill>
              <a:effectLst/>
              <a:latin typeface="TH SarabunPSK" panose="020B0500040200020003" pitchFamily="34" charset="-34"/>
              <a:ea typeface="Times New Roman" panose="02020603050405020304" pitchFamily="18" charset="0"/>
              <a:cs typeface="TH SarabunPSK" panose="020B0500040200020003" pitchFamily="34" charset="-34"/>
            </a:endParaRPr>
          </a:p>
          <a:p>
            <a:pPr algn="ctr">
              <a:spcAft>
                <a:spcPts val="0"/>
              </a:spcAft>
            </a:pPr>
            <a:r>
              <a:rPr lang="en-US" sz="2400" b="1" dirty="0" smtClean="0">
                <a:solidFill>
                  <a:srgbClr val="C00000"/>
                </a:solidFill>
                <a:effectLst/>
                <a:latin typeface="TH SarabunPSK" panose="020B0500040200020003" pitchFamily="34" charset="-34"/>
                <a:ea typeface="Times New Roman" panose="02020603050405020304" pitchFamily="18" charset="0"/>
                <a:cs typeface="TH SarabunPSK" panose="020B0500040200020003" pitchFamily="34" charset="-34"/>
              </a:rPr>
              <a:t>516</a:t>
            </a:r>
            <a:r>
              <a:rPr lang="th-TH" sz="2400" b="1" dirty="0">
                <a:solidFill>
                  <a:srgbClr val="C00000"/>
                </a:solidFill>
                <a:effectLst/>
                <a:latin typeface="TH SarabunPSK" panose="020B0500040200020003" pitchFamily="34" charset="-34"/>
                <a:ea typeface="Times New Roman" panose="02020603050405020304" pitchFamily="18" charset="0"/>
                <a:cs typeface="TH SarabunPSK" panose="020B0500040200020003" pitchFamily="34" charset="-34"/>
              </a:rPr>
              <a:t>,</a:t>
            </a:r>
            <a:r>
              <a:rPr lang="en-US" sz="2400" b="1" dirty="0">
                <a:solidFill>
                  <a:srgbClr val="C00000"/>
                </a:solidFill>
                <a:effectLst/>
                <a:latin typeface="TH SarabunPSK" panose="020B0500040200020003" pitchFamily="34" charset="-34"/>
                <a:ea typeface="Times New Roman" panose="02020603050405020304" pitchFamily="18" charset="0"/>
                <a:cs typeface="TH SarabunPSK" panose="020B0500040200020003" pitchFamily="34" charset="-34"/>
              </a:rPr>
              <a:t>000 </a:t>
            </a:r>
            <a:r>
              <a:rPr lang="th-TH" sz="2400" b="1" dirty="0">
                <a:solidFill>
                  <a:srgbClr val="C00000"/>
                </a:solidFill>
                <a:effectLst/>
                <a:latin typeface="TH SarabunPSK" panose="020B0500040200020003" pitchFamily="34" charset="-34"/>
                <a:ea typeface="Times New Roman" panose="02020603050405020304" pitchFamily="18" charset="0"/>
                <a:cs typeface="TH SarabunPSK" panose="020B0500040200020003" pitchFamily="34" charset="-34"/>
              </a:rPr>
              <a:t>ไร่</a:t>
            </a:r>
            <a:endParaRPr lang="en-US" sz="1800" b="1" dirty="0">
              <a:solidFill>
                <a:srgbClr val="C00000"/>
              </a:solidFill>
              <a:effectLst/>
              <a:latin typeface="TH SarabunPSK" panose="020B0500040200020003" pitchFamily="34" charset="-34"/>
              <a:ea typeface="Times New Roman" panose="02020603050405020304" pitchFamily="18" charset="0"/>
              <a:cs typeface="TH SarabunPSK" panose="020B0500040200020003" pitchFamily="34" charset="-34"/>
            </a:endParaRPr>
          </a:p>
        </p:txBody>
      </p:sp>
      <p:sp>
        <p:nvSpPr>
          <p:cNvPr id="62" name="Text Box 1"/>
          <p:cNvSpPr txBox="1"/>
          <p:nvPr/>
        </p:nvSpPr>
        <p:spPr>
          <a:xfrm>
            <a:off x="321208" y="2796907"/>
            <a:ext cx="1407514" cy="694921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ctr">
              <a:spcAft>
                <a:spcPts val="0"/>
              </a:spcAft>
            </a:pPr>
            <a:r>
              <a:rPr lang="th-TH" sz="2200" b="1" dirty="0">
                <a:solidFill>
                  <a:srgbClr val="000000"/>
                </a:solidFill>
                <a:effectLst/>
                <a:latin typeface="TH SarabunPSK" panose="020B0500040200020003" pitchFamily="34" charset="-34"/>
                <a:ea typeface="Times New Roman" panose="02020603050405020304" pitchFamily="18" charset="0"/>
                <a:cs typeface="TH SarabunPSK" panose="020B0500040200020003" pitchFamily="34" charset="-34"/>
              </a:rPr>
              <a:t>8</a:t>
            </a:r>
            <a:r>
              <a:rPr lang="en-US" sz="2200" b="1" dirty="0">
                <a:solidFill>
                  <a:srgbClr val="000000"/>
                </a:solidFill>
                <a:effectLst/>
                <a:latin typeface="TH SarabunPSK" panose="020B0500040200020003" pitchFamily="34" charset="-34"/>
                <a:ea typeface="Times New Roman" panose="02020603050405020304" pitchFamily="18" charset="0"/>
                <a:cs typeface="TH SarabunPSK" panose="020B0500040200020003" pitchFamily="34" charset="-34"/>
              </a:rPr>
              <a:t>,</a:t>
            </a:r>
            <a:r>
              <a:rPr lang="th-TH" sz="2200" b="1" dirty="0">
                <a:solidFill>
                  <a:srgbClr val="000000"/>
                </a:solidFill>
                <a:effectLst/>
                <a:latin typeface="TH SarabunPSK" panose="020B0500040200020003" pitchFamily="34" charset="-34"/>
                <a:ea typeface="Times New Roman" panose="02020603050405020304" pitchFamily="18" charset="0"/>
                <a:cs typeface="TH SarabunPSK" panose="020B0500040200020003" pitchFamily="34" charset="-34"/>
              </a:rPr>
              <a:t>500 ราย</a:t>
            </a:r>
            <a:endParaRPr lang="en-US" sz="2200" b="1" dirty="0">
              <a:effectLst/>
              <a:latin typeface="TH SarabunPSK" panose="020B0500040200020003" pitchFamily="34" charset="-34"/>
              <a:ea typeface="Times New Roman" panose="02020603050405020304" pitchFamily="18" charset="0"/>
              <a:cs typeface="TH SarabunPSK" panose="020B0500040200020003" pitchFamily="34" charset="-34"/>
            </a:endParaRPr>
          </a:p>
          <a:p>
            <a:pPr algn="ctr">
              <a:spcAft>
                <a:spcPts val="0"/>
              </a:spcAft>
            </a:pPr>
            <a:r>
              <a:rPr lang="th-TH" sz="2200" b="1" dirty="0">
                <a:solidFill>
                  <a:srgbClr val="000000"/>
                </a:solidFill>
                <a:effectLst/>
                <a:latin typeface="TH SarabunPSK" panose="020B0500040200020003" pitchFamily="34" charset="-34"/>
                <a:ea typeface="Times New Roman" panose="02020603050405020304" pitchFamily="18" charset="0"/>
                <a:cs typeface="TH SarabunPSK" panose="020B0500040200020003" pitchFamily="34" charset="-34"/>
              </a:rPr>
              <a:t>102</a:t>
            </a:r>
            <a:r>
              <a:rPr lang="en-US" sz="2200" b="1" dirty="0">
                <a:solidFill>
                  <a:srgbClr val="000000"/>
                </a:solidFill>
                <a:effectLst/>
                <a:latin typeface="TH SarabunPSK" panose="020B0500040200020003" pitchFamily="34" charset="-34"/>
                <a:ea typeface="Times New Roman" panose="02020603050405020304" pitchFamily="18" charset="0"/>
                <a:cs typeface="TH SarabunPSK" panose="020B0500040200020003" pitchFamily="34" charset="-34"/>
              </a:rPr>
              <a:t>,</a:t>
            </a:r>
            <a:r>
              <a:rPr lang="th-TH" sz="2200" b="1" dirty="0">
                <a:solidFill>
                  <a:srgbClr val="000000"/>
                </a:solidFill>
                <a:effectLst/>
                <a:latin typeface="TH SarabunPSK" panose="020B0500040200020003" pitchFamily="34" charset="-34"/>
                <a:ea typeface="Times New Roman" panose="02020603050405020304" pitchFamily="18" charset="0"/>
                <a:cs typeface="TH SarabunPSK" panose="020B0500040200020003" pitchFamily="34" charset="-34"/>
              </a:rPr>
              <a:t>000 ไร่</a:t>
            </a:r>
            <a:endParaRPr lang="en-US" sz="2200" b="1" dirty="0">
              <a:effectLst/>
              <a:latin typeface="TH SarabunPSK" panose="020B0500040200020003" pitchFamily="34" charset="-34"/>
              <a:ea typeface="Times New Roman" panose="02020603050405020304" pitchFamily="18" charset="0"/>
              <a:cs typeface="TH SarabunPSK" panose="020B0500040200020003" pitchFamily="34" charset="-34"/>
            </a:endParaRPr>
          </a:p>
        </p:txBody>
      </p:sp>
      <p:cxnSp>
        <p:nvCxnSpPr>
          <p:cNvPr id="63" name="Straight Connector 23"/>
          <p:cNvCxnSpPr/>
          <p:nvPr/>
        </p:nvCxnSpPr>
        <p:spPr>
          <a:xfrm flipH="1">
            <a:off x="1606970" y="3173266"/>
            <a:ext cx="657909" cy="290366"/>
          </a:xfrm>
          <a:prstGeom prst="line">
            <a:avLst/>
          </a:prstGeom>
          <a:ln w="31750">
            <a:solidFill>
              <a:srgbClr val="01B0B3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24"/>
          <p:cNvCxnSpPr/>
          <p:nvPr/>
        </p:nvCxnSpPr>
        <p:spPr>
          <a:xfrm>
            <a:off x="547628" y="3465300"/>
            <a:ext cx="1057203" cy="0"/>
          </a:xfrm>
          <a:prstGeom prst="line">
            <a:avLst/>
          </a:prstGeom>
          <a:ln w="31750">
            <a:solidFill>
              <a:srgbClr val="01B0B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 Box 2"/>
          <p:cNvSpPr txBox="1"/>
          <p:nvPr/>
        </p:nvSpPr>
        <p:spPr>
          <a:xfrm>
            <a:off x="526627" y="3702624"/>
            <a:ext cx="1130445" cy="716303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en-US" sz="2200" b="1" dirty="0">
                <a:solidFill>
                  <a:srgbClr val="000000"/>
                </a:solidFill>
                <a:effectLst/>
                <a:latin typeface="TH SarabunPSK" panose="020B0500040200020003" pitchFamily="34" charset="-34"/>
                <a:ea typeface="Times New Roman" panose="02020603050405020304" pitchFamily="18" charset="0"/>
                <a:cs typeface="TH SarabunPSK" panose="020B0500040200020003" pitchFamily="34" charset="-34"/>
              </a:rPr>
              <a:t>4,500 </a:t>
            </a:r>
            <a:r>
              <a:rPr lang="th-TH" sz="2200" b="1" dirty="0">
                <a:solidFill>
                  <a:srgbClr val="000000"/>
                </a:solidFill>
                <a:effectLst/>
                <a:latin typeface="TH SarabunPSK" panose="020B0500040200020003" pitchFamily="34" charset="-34"/>
                <a:ea typeface="Times New Roman" panose="02020603050405020304" pitchFamily="18" charset="0"/>
                <a:cs typeface="TH SarabunPSK" panose="020B0500040200020003" pitchFamily="34" charset="-34"/>
              </a:rPr>
              <a:t>ราย</a:t>
            </a:r>
            <a:endParaRPr lang="en-US" sz="2200" b="1" dirty="0">
              <a:effectLst/>
              <a:latin typeface="TH SarabunPSK" panose="020B0500040200020003" pitchFamily="34" charset="-34"/>
              <a:ea typeface="Times New Roman" panose="02020603050405020304" pitchFamily="18" charset="0"/>
              <a:cs typeface="TH SarabunPSK" panose="020B0500040200020003" pitchFamily="34" charset="-34"/>
            </a:endParaRPr>
          </a:p>
          <a:p>
            <a:pPr>
              <a:spcAft>
                <a:spcPts val="0"/>
              </a:spcAft>
            </a:pPr>
            <a:r>
              <a:rPr lang="en-US" sz="2200" b="1" dirty="0">
                <a:solidFill>
                  <a:srgbClr val="000000"/>
                </a:solidFill>
                <a:effectLst/>
                <a:latin typeface="TH SarabunPSK" panose="020B0500040200020003" pitchFamily="34" charset="-34"/>
                <a:ea typeface="Times New Roman" panose="02020603050405020304" pitchFamily="18" charset="0"/>
                <a:cs typeface="TH SarabunPSK" panose="020B0500040200020003" pitchFamily="34" charset="-34"/>
              </a:rPr>
              <a:t>54,000 </a:t>
            </a:r>
            <a:r>
              <a:rPr lang="th-TH" sz="2200" b="1" dirty="0">
                <a:solidFill>
                  <a:srgbClr val="000000"/>
                </a:solidFill>
                <a:effectLst/>
                <a:latin typeface="TH SarabunPSK" panose="020B0500040200020003" pitchFamily="34" charset="-34"/>
                <a:ea typeface="Times New Roman" panose="02020603050405020304" pitchFamily="18" charset="0"/>
                <a:cs typeface="TH SarabunPSK" panose="020B0500040200020003" pitchFamily="34" charset="-34"/>
              </a:rPr>
              <a:t>ไร่</a:t>
            </a:r>
            <a:endParaRPr lang="en-US" sz="2200" b="1" dirty="0">
              <a:effectLst/>
              <a:latin typeface="TH SarabunPSK" panose="020B0500040200020003" pitchFamily="34" charset="-34"/>
              <a:ea typeface="Times New Roman" panose="02020603050405020304" pitchFamily="18" charset="0"/>
              <a:cs typeface="TH SarabunPSK" panose="020B0500040200020003" pitchFamily="34" charset="-34"/>
            </a:endParaRPr>
          </a:p>
        </p:txBody>
      </p:sp>
      <p:grpSp>
        <p:nvGrpSpPr>
          <p:cNvPr id="91" name="กลุ่ม 90"/>
          <p:cNvGrpSpPr/>
          <p:nvPr/>
        </p:nvGrpSpPr>
        <p:grpSpPr>
          <a:xfrm>
            <a:off x="547628" y="4161460"/>
            <a:ext cx="1502529" cy="213265"/>
            <a:chOff x="550863" y="3811819"/>
            <a:chExt cx="1502529" cy="213265"/>
          </a:xfrm>
        </p:grpSpPr>
        <p:cxnSp>
          <p:nvCxnSpPr>
            <p:cNvPr id="68" name="Straight Connector 21"/>
            <p:cNvCxnSpPr/>
            <p:nvPr/>
          </p:nvCxnSpPr>
          <p:spPr>
            <a:xfrm flipH="1">
              <a:off x="1603665" y="3811819"/>
              <a:ext cx="449727" cy="213265"/>
            </a:xfrm>
            <a:prstGeom prst="line">
              <a:avLst/>
            </a:prstGeom>
            <a:ln w="34925">
              <a:solidFill>
                <a:srgbClr val="01B0B3"/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22"/>
            <p:cNvCxnSpPr/>
            <p:nvPr/>
          </p:nvCxnSpPr>
          <p:spPr>
            <a:xfrm>
              <a:off x="550863" y="4023903"/>
              <a:ext cx="1061981" cy="0"/>
            </a:xfrm>
            <a:prstGeom prst="line">
              <a:avLst/>
            </a:prstGeom>
            <a:ln w="34925">
              <a:solidFill>
                <a:srgbClr val="01B0B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9" name="กลุ่ม 88"/>
          <p:cNvGrpSpPr/>
          <p:nvPr/>
        </p:nvGrpSpPr>
        <p:grpSpPr>
          <a:xfrm>
            <a:off x="554491" y="4898713"/>
            <a:ext cx="1919768" cy="411631"/>
            <a:chOff x="568869" y="4334498"/>
            <a:chExt cx="1919768" cy="411631"/>
          </a:xfrm>
        </p:grpSpPr>
        <p:cxnSp>
          <p:nvCxnSpPr>
            <p:cNvPr id="71" name="Straight Connector 21"/>
            <p:cNvCxnSpPr/>
            <p:nvPr/>
          </p:nvCxnSpPr>
          <p:spPr>
            <a:xfrm flipH="1">
              <a:off x="1620600" y="4334498"/>
              <a:ext cx="868037" cy="411631"/>
            </a:xfrm>
            <a:prstGeom prst="line">
              <a:avLst/>
            </a:prstGeom>
            <a:ln w="34925">
              <a:solidFill>
                <a:srgbClr val="01B0B3"/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22"/>
            <p:cNvCxnSpPr/>
            <p:nvPr/>
          </p:nvCxnSpPr>
          <p:spPr>
            <a:xfrm>
              <a:off x="568869" y="4744948"/>
              <a:ext cx="1060910" cy="0"/>
            </a:xfrm>
            <a:prstGeom prst="line">
              <a:avLst/>
            </a:prstGeom>
            <a:ln w="34925">
              <a:solidFill>
                <a:srgbClr val="01B0B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Text Box 3"/>
          <p:cNvSpPr txBox="1"/>
          <p:nvPr/>
        </p:nvSpPr>
        <p:spPr>
          <a:xfrm>
            <a:off x="526627" y="4656568"/>
            <a:ext cx="1230190" cy="80539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en-US" sz="2200" b="1" dirty="0">
                <a:solidFill>
                  <a:srgbClr val="000000"/>
                </a:solidFill>
                <a:effectLst/>
                <a:latin typeface="TH SarabunPSK" panose="020B0500040200020003" pitchFamily="34" charset="-34"/>
                <a:ea typeface="Times New Roman" panose="02020603050405020304" pitchFamily="18" charset="0"/>
                <a:cs typeface="TH SarabunPSK" panose="020B0500040200020003" pitchFamily="34" charset="-34"/>
              </a:rPr>
              <a:t>30,000</a:t>
            </a:r>
            <a:r>
              <a:rPr lang="th-TH" sz="2200" b="1" dirty="0">
                <a:solidFill>
                  <a:srgbClr val="000000"/>
                </a:solidFill>
                <a:effectLst/>
                <a:latin typeface="TH SarabunPSK" panose="020B0500040200020003" pitchFamily="34" charset="-34"/>
                <a:ea typeface="Times New Roman" panose="02020603050405020304" pitchFamily="18" charset="0"/>
                <a:cs typeface="TH SarabunPSK" panose="020B0500040200020003" pitchFamily="34" charset="-34"/>
              </a:rPr>
              <a:t> ราย</a:t>
            </a:r>
            <a:endParaRPr lang="en-US" sz="2200" b="1" dirty="0">
              <a:effectLst/>
              <a:latin typeface="TH SarabunPSK" panose="020B0500040200020003" pitchFamily="34" charset="-34"/>
              <a:ea typeface="Times New Roman" panose="02020603050405020304" pitchFamily="18" charset="0"/>
              <a:cs typeface="TH SarabunPSK" panose="020B0500040200020003" pitchFamily="34" charset="-34"/>
            </a:endParaRPr>
          </a:p>
          <a:p>
            <a:pPr>
              <a:spcAft>
                <a:spcPts val="0"/>
              </a:spcAft>
            </a:pPr>
            <a:r>
              <a:rPr lang="en-US" sz="2200" b="1" dirty="0">
                <a:solidFill>
                  <a:srgbClr val="000000"/>
                </a:solidFill>
                <a:effectLst/>
                <a:latin typeface="TH SarabunPSK" panose="020B0500040200020003" pitchFamily="34" charset="-34"/>
                <a:ea typeface="Times New Roman" panose="02020603050405020304" pitchFamily="18" charset="0"/>
                <a:cs typeface="TH SarabunPSK" panose="020B0500040200020003" pitchFamily="34" charset="-34"/>
              </a:rPr>
              <a:t>360,000</a:t>
            </a:r>
            <a:r>
              <a:rPr lang="th-TH" sz="2200" b="1" dirty="0">
                <a:solidFill>
                  <a:srgbClr val="000000"/>
                </a:solidFill>
                <a:effectLst/>
                <a:latin typeface="TH SarabunPSK" panose="020B0500040200020003" pitchFamily="34" charset="-34"/>
                <a:ea typeface="Times New Roman" panose="02020603050405020304" pitchFamily="18" charset="0"/>
                <a:cs typeface="TH SarabunPSK" panose="020B0500040200020003" pitchFamily="34" charset="-34"/>
              </a:rPr>
              <a:t> ไร่</a:t>
            </a:r>
            <a:endParaRPr lang="en-US" sz="2200" b="1" dirty="0">
              <a:effectLst/>
              <a:latin typeface="TH SarabunPSK" panose="020B0500040200020003" pitchFamily="34" charset="-34"/>
              <a:ea typeface="Times New Roman" panose="02020603050405020304" pitchFamily="18" charset="0"/>
              <a:cs typeface="TH SarabunPSK" panose="020B0500040200020003" pitchFamily="34" charset="-34"/>
            </a:endParaRPr>
          </a:p>
        </p:txBody>
      </p:sp>
      <p:sp>
        <p:nvSpPr>
          <p:cNvPr id="76" name="สี่เหลี่ยมผืนผ้า 75"/>
          <p:cNvSpPr/>
          <p:nvPr/>
        </p:nvSpPr>
        <p:spPr>
          <a:xfrm>
            <a:off x="-25998" y="1918081"/>
            <a:ext cx="1797208" cy="837558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59" name="กลุ่ม 58"/>
          <p:cNvGrpSpPr/>
          <p:nvPr/>
        </p:nvGrpSpPr>
        <p:grpSpPr>
          <a:xfrm>
            <a:off x="350756" y="1916383"/>
            <a:ext cx="1611249" cy="823214"/>
            <a:chOff x="4562122" y="5427144"/>
            <a:chExt cx="1611249" cy="823214"/>
          </a:xfrm>
        </p:grpSpPr>
        <p:sp>
          <p:nvSpPr>
            <p:cNvPr id="54" name="Oval 14"/>
            <p:cNvSpPr/>
            <p:nvPr/>
          </p:nvSpPr>
          <p:spPr>
            <a:xfrm>
              <a:off x="4562122" y="5514492"/>
              <a:ext cx="196872" cy="189914"/>
            </a:xfrm>
            <a:prstGeom prst="ellipse">
              <a:avLst/>
            </a:prstGeom>
            <a:gradFill>
              <a:gsLst>
                <a:gs pos="0">
                  <a:srgbClr val="8AB83C"/>
                </a:gs>
                <a:gs pos="100000">
                  <a:srgbClr val="D7E534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latin typeface="Angsana New" panose="02020603050405020304" pitchFamily="18" charset="-34"/>
                <a:cs typeface="Angsana New" panose="02020603050405020304" pitchFamily="18" charset="-34"/>
              </a:endParaRPr>
            </a:p>
          </p:txBody>
        </p:sp>
        <p:sp>
          <p:nvSpPr>
            <p:cNvPr id="55" name="Oval 15"/>
            <p:cNvSpPr/>
            <p:nvPr/>
          </p:nvSpPr>
          <p:spPr>
            <a:xfrm>
              <a:off x="4562122" y="5765618"/>
              <a:ext cx="196872" cy="189914"/>
            </a:xfrm>
            <a:prstGeom prst="ellipse">
              <a:avLst/>
            </a:prstGeom>
            <a:gradFill>
              <a:gsLst>
                <a:gs pos="0">
                  <a:srgbClr val="FE7D07"/>
                </a:gs>
                <a:gs pos="100000">
                  <a:srgbClr val="ED6114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latin typeface="Angsana New" panose="02020603050405020304" pitchFamily="18" charset="-34"/>
                <a:cs typeface="Angsana New" panose="02020603050405020304" pitchFamily="18" charset="-34"/>
              </a:endParaRPr>
            </a:p>
          </p:txBody>
        </p:sp>
        <p:sp>
          <p:nvSpPr>
            <p:cNvPr id="56" name="Oval 16"/>
            <p:cNvSpPr/>
            <p:nvPr/>
          </p:nvSpPr>
          <p:spPr>
            <a:xfrm>
              <a:off x="4562122" y="6005827"/>
              <a:ext cx="198498" cy="191482"/>
            </a:xfrm>
            <a:prstGeom prst="ellipse">
              <a:avLst/>
            </a:prstGeom>
            <a:gradFill>
              <a:gsLst>
                <a:gs pos="0">
                  <a:srgbClr val="0093A3"/>
                </a:gs>
                <a:gs pos="100000">
                  <a:srgbClr val="01B0B3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latin typeface="Angsana New" panose="02020603050405020304" pitchFamily="18" charset="-34"/>
                <a:cs typeface="Angsana New" panose="02020603050405020304" pitchFamily="18" charset="-34"/>
              </a:endParaRPr>
            </a:p>
          </p:txBody>
        </p:sp>
        <p:sp>
          <p:nvSpPr>
            <p:cNvPr id="57" name="Text Box 1"/>
            <p:cNvSpPr txBox="1"/>
            <p:nvPr/>
          </p:nvSpPr>
          <p:spPr>
            <a:xfrm>
              <a:off x="4765857" y="5427144"/>
              <a:ext cx="1407514" cy="823214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  <a:tabLst>
                  <a:tab pos="2865755" algn="ctr"/>
                  <a:tab pos="5731510" algn="r"/>
                </a:tabLst>
              </a:pPr>
              <a:r>
                <a:rPr lang="th-TH" sz="1800" b="1" dirty="0">
                  <a:solidFill>
                    <a:srgbClr val="000000"/>
                  </a:solidFill>
                  <a:effectLst/>
                  <a:latin typeface="TH SarabunPSK" panose="020B0500040200020003" pitchFamily="34" charset="-34"/>
                  <a:ea typeface="Calibri" panose="020F0502020204030204" pitchFamily="34" charset="0"/>
                  <a:cs typeface="TH SarabunPSK" panose="020B0500040200020003" pitchFamily="34" charset="-34"/>
                </a:rPr>
                <a:t>พื้นที่ </a:t>
              </a:r>
              <a:r>
                <a:rPr lang="en-US" sz="1800" b="1" dirty="0">
                  <a:effectLst/>
                  <a:latin typeface="TH SarabunPSK" panose="020B0500040200020003" pitchFamily="34" charset="-34"/>
                  <a:ea typeface="Calibri" panose="020F0502020204030204" pitchFamily="34" charset="0"/>
                  <a:cs typeface="TH SarabunPSK" panose="020B0500040200020003" pitchFamily="34" charset="-34"/>
                </a:rPr>
                <a:t>Code 0-3</a:t>
              </a:r>
            </a:p>
            <a:p>
              <a:pPr>
                <a:spcAft>
                  <a:spcPts val="0"/>
                </a:spcAft>
                <a:tabLst>
                  <a:tab pos="2865755" algn="ctr"/>
                  <a:tab pos="5731510" algn="r"/>
                </a:tabLst>
              </a:pPr>
              <a:r>
                <a:rPr lang="th-TH" sz="1800" b="1" dirty="0">
                  <a:effectLst/>
                  <a:latin typeface="TH SarabunPSK" panose="020B0500040200020003" pitchFamily="34" charset="-34"/>
                  <a:ea typeface="Calibri" panose="020F0502020204030204" pitchFamily="34" charset="0"/>
                  <a:cs typeface="TH SarabunPSK" panose="020B0500040200020003" pitchFamily="34" charset="-34"/>
                </a:rPr>
                <a:t>พื้นที่ </a:t>
              </a:r>
              <a:r>
                <a:rPr lang="en-US" sz="1800" b="1" dirty="0">
                  <a:effectLst/>
                  <a:latin typeface="TH SarabunPSK" panose="020B0500040200020003" pitchFamily="34" charset="-34"/>
                  <a:ea typeface="Calibri" panose="020F0502020204030204" pitchFamily="34" charset="0"/>
                  <a:cs typeface="TH SarabunPSK" panose="020B0500040200020003" pitchFamily="34" charset="-34"/>
                </a:rPr>
                <a:t>NO</a:t>
              </a:r>
            </a:p>
            <a:p>
              <a:pPr>
                <a:spcAft>
                  <a:spcPts val="0"/>
                </a:spcAft>
                <a:tabLst>
                  <a:tab pos="2865755" algn="ctr"/>
                  <a:tab pos="5731510" algn="r"/>
                </a:tabLst>
              </a:pPr>
              <a:r>
                <a:rPr lang="th-TH" sz="1800" b="1" dirty="0">
                  <a:effectLst/>
                  <a:latin typeface="TH SarabunPSK" panose="020B0500040200020003" pitchFamily="34" charset="-34"/>
                  <a:ea typeface="Calibri" panose="020F0502020204030204" pitchFamily="34" charset="0"/>
                  <a:cs typeface="TH SarabunPSK" panose="020B0500040200020003" pitchFamily="34" charset="-34"/>
                </a:rPr>
                <a:t>พื้นที่ </a:t>
              </a:r>
              <a:r>
                <a:rPr lang="en-US" sz="1800" b="1" dirty="0">
                  <a:effectLst/>
                  <a:latin typeface="TH SarabunPSK" panose="020B0500040200020003" pitchFamily="34" charset="-34"/>
                  <a:ea typeface="Calibri" panose="020F0502020204030204" pitchFamily="34" charset="0"/>
                  <a:cs typeface="TH SarabunPSK" panose="020B0500040200020003" pitchFamily="34" charset="-34"/>
                </a:rPr>
                <a:t>NOS</a:t>
              </a:r>
            </a:p>
          </p:txBody>
        </p:sp>
      </p:grpSp>
      <p:sp>
        <p:nvSpPr>
          <p:cNvPr id="78" name="สี่เหลี่ยมผืนผ้ามุมมน 77"/>
          <p:cNvSpPr/>
          <p:nvPr/>
        </p:nvSpPr>
        <p:spPr>
          <a:xfrm>
            <a:off x="7238966" y="2968189"/>
            <a:ext cx="2730164" cy="1796315"/>
          </a:xfrm>
          <a:prstGeom prst="roundRect">
            <a:avLst>
              <a:gd name="adj" fmla="val 7068"/>
            </a:avLst>
          </a:prstGeom>
          <a:solidFill>
            <a:schemeClr val="bg1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086583" y="1546393"/>
            <a:ext cx="2714205" cy="1815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  <a:tabLst>
                <a:tab pos="2865755" algn="ctr"/>
                <a:tab pos="5731510" algn="r"/>
              </a:tabLst>
            </a:pPr>
            <a:r>
              <a:rPr lang="th-TH" b="1" dirty="0" smtClean="0">
                <a:solidFill>
                  <a:srgbClr val="FF0000"/>
                </a:solidFill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หลักการคิดแผนงาน</a:t>
            </a:r>
          </a:p>
          <a:p>
            <a:pPr algn="ctr">
              <a:spcAft>
                <a:spcPts val="0"/>
              </a:spcAft>
              <a:tabLst>
                <a:tab pos="2865755" algn="ctr"/>
                <a:tab pos="5731510" algn="r"/>
              </a:tabLst>
            </a:pPr>
            <a:r>
              <a:rPr lang="th-TH" b="1" dirty="0" smtClean="0">
                <a:solidFill>
                  <a:srgbClr val="FF0000"/>
                </a:solidFill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Code </a:t>
            </a:r>
            <a:r>
              <a:rPr lang="en-US" b="1" dirty="0" smtClean="0">
                <a:solidFill>
                  <a:srgbClr val="FF0000"/>
                </a:solidFill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0-3</a:t>
            </a:r>
            <a:r>
              <a:rPr lang="th-TH" b="1" dirty="0" smtClean="0">
                <a:solidFill>
                  <a:srgbClr val="FF0000"/>
                </a:solidFill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 รายจังหวัด</a:t>
            </a:r>
          </a:p>
          <a:p>
            <a:pPr algn="ctr">
              <a:spcAft>
                <a:spcPts val="0"/>
              </a:spcAft>
              <a:tabLst>
                <a:tab pos="2865755" algn="ctr"/>
                <a:tab pos="5731510" algn="r"/>
              </a:tabLst>
            </a:pPr>
            <a:r>
              <a:rPr lang="th-TH" b="1" dirty="0" smtClean="0">
                <a:solidFill>
                  <a:srgbClr val="FF0000"/>
                </a:solidFill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ตามฐานช้อมูลการจัดที่ดิน</a:t>
            </a:r>
          </a:p>
          <a:p>
            <a:pPr algn="ctr">
              <a:spcAft>
                <a:spcPts val="0"/>
              </a:spcAft>
              <a:tabLst>
                <a:tab pos="2865755" algn="ctr"/>
                <a:tab pos="5731510" algn="r"/>
              </a:tabLst>
            </a:pPr>
            <a:endParaRPr lang="en-US" b="1" dirty="0">
              <a:solidFill>
                <a:srgbClr val="FF0000"/>
              </a:solidFill>
              <a:latin typeface="TH SarabunPSK" panose="020B0500040200020003" pitchFamily="34" charset="-34"/>
              <a:ea typeface="Calibri" panose="020F0502020204030204" pitchFamily="34" charset="0"/>
              <a:cs typeface="TH SarabunPSK" panose="020B0500040200020003" pitchFamily="34" charset="-34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7451147" y="3237021"/>
            <a:ext cx="2315057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  <a:tabLst>
                <a:tab pos="2865755" algn="ctr"/>
                <a:tab pos="5731510" algn="r"/>
              </a:tabLst>
            </a:pPr>
            <a:r>
              <a:rPr lang="en-US" b="1" dirty="0" smtClean="0"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1. </a:t>
            </a:r>
            <a:r>
              <a:rPr lang="th-TH" b="1" dirty="0" smtClean="0"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จัดได้ </a:t>
            </a:r>
            <a:r>
              <a:rPr lang="en-US" b="1" dirty="0" smtClean="0"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= </a:t>
            </a:r>
            <a:r>
              <a:rPr lang="th-TH" b="1" dirty="0" smtClean="0"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ร้อยละ </a:t>
            </a:r>
            <a:r>
              <a:rPr lang="en-US" b="1" dirty="0" smtClean="0"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30</a:t>
            </a:r>
          </a:p>
          <a:p>
            <a:pPr>
              <a:spcAft>
                <a:spcPts val="0"/>
              </a:spcAft>
              <a:tabLst>
                <a:tab pos="2865755" algn="ctr"/>
                <a:tab pos="5731510" algn="r"/>
              </a:tabLst>
            </a:pPr>
            <a:r>
              <a:rPr lang="en-US" b="1" dirty="0" smtClean="0"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2. </a:t>
            </a:r>
            <a:r>
              <a:rPr lang="th-TH" b="1" dirty="0" smtClean="0"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อาจจัดได้ </a:t>
            </a:r>
            <a:r>
              <a:rPr lang="en-US" b="1" dirty="0" smtClean="0"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= </a:t>
            </a:r>
          </a:p>
          <a:p>
            <a:pPr>
              <a:spcAft>
                <a:spcPts val="0"/>
              </a:spcAft>
              <a:tabLst>
                <a:tab pos="2865755" algn="ctr"/>
                <a:tab pos="5731510" algn="r"/>
              </a:tabLst>
            </a:pPr>
            <a:r>
              <a:rPr lang="en-US" b="1" dirty="0" smtClean="0"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3. </a:t>
            </a:r>
            <a:r>
              <a:rPr lang="th-TH" b="1" dirty="0" smtClean="0"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จัดไม่ได้ </a:t>
            </a:r>
            <a:r>
              <a:rPr lang="en-US" b="1" dirty="0" smtClean="0"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= </a:t>
            </a:r>
            <a:endParaRPr lang="en-US" b="1" dirty="0">
              <a:latin typeface="TH SarabunPSK" panose="020B0500040200020003" pitchFamily="34" charset="-34"/>
              <a:ea typeface="Calibri" panose="020F0502020204030204" pitchFamily="34" charset="0"/>
              <a:cs typeface="TH SarabunPSK" panose="020B0500040200020003" pitchFamily="34" charset="-34"/>
            </a:endParaRPr>
          </a:p>
        </p:txBody>
      </p:sp>
      <p:pic>
        <p:nvPicPr>
          <p:cNvPr id="43" name="รูปภาพ 10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166" r="24079" b="11757"/>
          <a:stretch/>
        </p:blipFill>
        <p:spPr>
          <a:xfrm>
            <a:off x="9918473" y="2997443"/>
            <a:ext cx="2303673" cy="16763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5" name="รูปภาพ 4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00082" y="3559173"/>
            <a:ext cx="520797" cy="520797"/>
          </a:xfrm>
          <a:prstGeom prst="rect">
            <a:avLst/>
          </a:prstGeom>
        </p:spPr>
      </p:pic>
      <p:pic>
        <p:nvPicPr>
          <p:cNvPr id="47" name="รูปภาพ 4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87870" y="4054553"/>
            <a:ext cx="520797" cy="520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25093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FCBE9"/>
            </a:gs>
            <a:gs pos="41000">
              <a:schemeClr val="bg1">
                <a:lumMod val="9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99771" y="4197383"/>
            <a:ext cx="2635658" cy="203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  <a:tabLst>
                <a:tab pos="2865755" algn="ctr"/>
                <a:tab pos="5731510" algn="r"/>
              </a:tabLst>
            </a:pPr>
            <a:r>
              <a:rPr lang="th-TH" sz="1800" b="1" dirty="0" smtClean="0">
                <a:solidFill>
                  <a:schemeClr val="accent2">
                    <a:lumMod val="50000"/>
                  </a:schemeClr>
                </a:solidFill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  <a:sym typeface="Wingdings 2" panose="05020102010507070707" pitchFamily="18" charset="2"/>
              </a:rPr>
              <a:t></a:t>
            </a:r>
            <a:r>
              <a:rPr lang="th-TH" sz="1800" b="1" dirty="0" smtClean="0">
                <a:solidFill>
                  <a:schemeClr val="accent2">
                    <a:lumMod val="50000"/>
                  </a:schemeClr>
                </a:solidFill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 แผน</a:t>
            </a:r>
            <a:r>
              <a:rPr lang="th-TH" sz="1800" b="1" dirty="0">
                <a:solidFill>
                  <a:schemeClr val="accent2">
                    <a:lumMod val="50000"/>
                  </a:schemeClr>
                </a:solidFill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ที่</a:t>
            </a:r>
            <a:r>
              <a:rPr lang="th-TH" sz="1800" b="1" dirty="0" smtClean="0">
                <a:solidFill>
                  <a:schemeClr val="accent2">
                    <a:lumMod val="50000"/>
                  </a:schemeClr>
                </a:solidFill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ผิด</a:t>
            </a:r>
          </a:p>
          <a:p>
            <a:pPr>
              <a:spcAft>
                <a:spcPts val="0"/>
              </a:spcAft>
              <a:tabLst>
                <a:tab pos="2865755" algn="ctr"/>
                <a:tab pos="5731510" algn="r"/>
              </a:tabLst>
            </a:pPr>
            <a:r>
              <a:rPr lang="th-TH" sz="1800" b="1" dirty="0">
                <a:solidFill>
                  <a:schemeClr val="accent2">
                    <a:lumMod val="50000"/>
                  </a:schemeClr>
                </a:solidFill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  <a:sym typeface="Wingdings 2" panose="05020102010507070707" pitchFamily="18" charset="2"/>
              </a:rPr>
              <a:t></a:t>
            </a:r>
            <a:r>
              <a:rPr lang="th-TH" sz="1800" b="1" dirty="0" smtClean="0">
                <a:solidFill>
                  <a:schemeClr val="accent2">
                    <a:lumMod val="50000"/>
                  </a:schemeClr>
                </a:solidFill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 </a:t>
            </a:r>
            <a:r>
              <a:rPr lang="th-TH" sz="1800" b="1" dirty="0">
                <a:solidFill>
                  <a:schemeClr val="accent2">
                    <a:lumMod val="50000"/>
                  </a:schemeClr>
                </a:solidFill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รังวัดซ้ำแปลงเดิม</a:t>
            </a:r>
          </a:p>
          <a:p>
            <a:pPr>
              <a:spcAft>
                <a:spcPts val="0"/>
              </a:spcAft>
              <a:tabLst>
                <a:tab pos="2865755" algn="ctr"/>
                <a:tab pos="5731510" algn="r"/>
              </a:tabLst>
            </a:pPr>
            <a:r>
              <a:rPr lang="th-TH" sz="1800" b="1" dirty="0">
                <a:solidFill>
                  <a:schemeClr val="accent2">
                    <a:lumMod val="50000"/>
                  </a:schemeClr>
                </a:solidFill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  <a:sym typeface="Wingdings 2" panose="05020102010507070707" pitchFamily="18" charset="2"/>
              </a:rPr>
              <a:t></a:t>
            </a:r>
            <a:r>
              <a:rPr lang="th-TH" sz="1800" b="1" dirty="0" smtClean="0">
                <a:solidFill>
                  <a:schemeClr val="accent2">
                    <a:lumMod val="50000"/>
                  </a:schemeClr>
                </a:solidFill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 รอ</a:t>
            </a:r>
            <a:r>
              <a:rPr lang="th-TH" sz="1800" b="1" dirty="0">
                <a:solidFill>
                  <a:schemeClr val="accent2">
                    <a:lumMod val="50000"/>
                  </a:schemeClr>
                </a:solidFill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แบ่งแปลง </a:t>
            </a:r>
            <a:r>
              <a:rPr lang="th-TH" sz="1800" b="1" dirty="0" smtClean="0">
                <a:solidFill>
                  <a:schemeClr val="accent2">
                    <a:lumMod val="50000"/>
                  </a:schemeClr>
                </a:solidFill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/>
            </a:r>
            <a:br>
              <a:rPr lang="th-TH" sz="1800" b="1" dirty="0" smtClean="0">
                <a:solidFill>
                  <a:schemeClr val="accent2">
                    <a:lumMod val="50000"/>
                  </a:schemeClr>
                </a:solidFill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</a:br>
            <a:r>
              <a:rPr lang="th-TH" sz="1800" b="1" dirty="0" smtClean="0">
                <a:solidFill>
                  <a:schemeClr val="accent2">
                    <a:lumMod val="50000"/>
                  </a:schemeClr>
                </a:solidFill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  <a:sym typeface="Wingdings 2" panose="05020102010507070707" pitchFamily="18" charset="2"/>
              </a:rPr>
              <a:t></a:t>
            </a:r>
            <a:r>
              <a:rPr lang="th-TH" sz="1800" b="1" dirty="0">
                <a:solidFill>
                  <a:schemeClr val="accent2">
                    <a:lumMod val="50000"/>
                  </a:schemeClr>
                </a:solidFill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 </a:t>
            </a:r>
            <a:r>
              <a:rPr lang="th-TH" sz="1800" b="1" dirty="0" smtClean="0">
                <a:solidFill>
                  <a:schemeClr val="accent2">
                    <a:lumMod val="50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สอบสวน</a:t>
            </a:r>
            <a:r>
              <a:rPr lang="th-TH" sz="1800" b="1" dirty="0">
                <a:solidFill>
                  <a:schemeClr val="accent2">
                    <a:lumMod val="50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สิทธิ</a:t>
            </a:r>
            <a:r>
              <a:rPr lang="th-TH" sz="1800" b="1" dirty="0" smtClean="0">
                <a:solidFill>
                  <a:schemeClr val="accent2">
                    <a:lumMod val="50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เพิ่มเติม</a:t>
            </a:r>
          </a:p>
          <a:p>
            <a:pPr>
              <a:spcAft>
                <a:spcPts val="0"/>
              </a:spcAft>
              <a:tabLst>
                <a:tab pos="2865755" algn="ctr"/>
                <a:tab pos="5731510" algn="r"/>
              </a:tabLst>
            </a:pPr>
            <a:r>
              <a:rPr lang="th-TH" sz="1800" b="1" dirty="0" smtClean="0">
                <a:solidFill>
                  <a:schemeClr val="accent2">
                    <a:lumMod val="50000"/>
                  </a:schemeClr>
                </a:solidFill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  <a:sym typeface="Wingdings 2" panose="05020102010507070707" pitchFamily="18" charset="2"/>
              </a:rPr>
              <a:t></a:t>
            </a:r>
            <a:r>
              <a:rPr lang="th-TH" sz="1800" b="1" dirty="0">
                <a:solidFill>
                  <a:schemeClr val="accent2">
                    <a:lumMod val="50000"/>
                  </a:schemeClr>
                </a:solidFill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 </a:t>
            </a:r>
            <a:r>
              <a:rPr lang="th-TH" sz="1800" b="1" dirty="0" smtClean="0">
                <a:solidFill>
                  <a:schemeClr val="accent2">
                    <a:lumMod val="50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เสียชีวิต</a:t>
            </a:r>
          </a:p>
          <a:p>
            <a:pPr>
              <a:spcAft>
                <a:spcPts val="0"/>
              </a:spcAft>
              <a:tabLst>
                <a:tab pos="2865755" algn="ctr"/>
                <a:tab pos="5731510" algn="r"/>
              </a:tabLst>
            </a:pPr>
            <a:r>
              <a:rPr lang="th-TH" sz="1800" b="1" dirty="0" smtClean="0">
                <a:solidFill>
                  <a:schemeClr val="accent2">
                    <a:lumMod val="50000"/>
                  </a:schemeClr>
                </a:solidFill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  <a:sym typeface="Wingdings 2" panose="05020102010507070707" pitchFamily="18" charset="2"/>
              </a:rPr>
              <a:t></a:t>
            </a:r>
            <a:r>
              <a:rPr lang="th-TH" sz="1800" b="1" dirty="0">
                <a:solidFill>
                  <a:schemeClr val="accent2">
                    <a:lumMod val="50000"/>
                  </a:schemeClr>
                </a:solidFill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 </a:t>
            </a:r>
            <a:r>
              <a:rPr lang="th-TH" sz="1800" b="1" dirty="0" smtClean="0">
                <a:solidFill>
                  <a:schemeClr val="accent2">
                    <a:lumMod val="50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ไม่ใช่เกษตรกรรม แต่ประกอบ</a:t>
            </a:r>
          </a:p>
          <a:p>
            <a:pPr>
              <a:spcAft>
                <a:spcPts val="0"/>
              </a:spcAft>
              <a:tabLst>
                <a:tab pos="2865755" algn="ctr"/>
                <a:tab pos="5731510" algn="r"/>
              </a:tabLst>
            </a:pPr>
            <a:r>
              <a:rPr lang="th-TH" sz="1800" b="1" dirty="0">
                <a:solidFill>
                  <a:schemeClr val="accent2">
                    <a:lumMod val="50000"/>
                  </a:schemeClr>
                </a:solidFill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  <a:sym typeface="Wingdings 2" panose="05020102010507070707" pitchFamily="18" charset="2"/>
              </a:rPr>
              <a:t> </a:t>
            </a:r>
            <a:r>
              <a:rPr lang="th-TH" sz="1800" b="1" dirty="0" smtClean="0">
                <a:solidFill>
                  <a:schemeClr val="accent2">
                    <a:lumMod val="50000"/>
                  </a:schemeClr>
                </a:solidFill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  <a:sym typeface="Wingdings 2" panose="05020102010507070707" pitchFamily="18" charset="2"/>
              </a:rPr>
              <a:t>  </a:t>
            </a:r>
            <a:r>
              <a:rPr lang="th-TH" sz="1800" b="1" dirty="0" smtClean="0">
                <a:solidFill>
                  <a:schemeClr val="accent2">
                    <a:lumMod val="50000"/>
                  </a:schemeClr>
                </a:solidFill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 </a:t>
            </a:r>
            <a:r>
              <a:rPr lang="th-TH" sz="1800" b="1" dirty="0" smtClean="0">
                <a:solidFill>
                  <a:schemeClr val="accent2">
                    <a:lumMod val="50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กิจการ</a:t>
            </a:r>
            <a:r>
              <a:rPr lang="th-TH" sz="1800" b="1" dirty="0">
                <a:solidFill>
                  <a:schemeClr val="accent2">
                    <a:lumMod val="50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ตามประกาศกระทรวงข้อ </a:t>
            </a:r>
            <a:r>
              <a:rPr lang="th-TH" sz="1800" b="1" dirty="0" smtClean="0">
                <a:solidFill>
                  <a:schemeClr val="accent2">
                    <a:lumMod val="50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1.5</a:t>
            </a:r>
            <a:endParaRPr lang="th-TH" sz="1800" b="1" dirty="0">
              <a:solidFill>
                <a:schemeClr val="accent2">
                  <a:lumMod val="50000"/>
                </a:schemeClr>
              </a:solidFill>
              <a:latin typeface="TH SarabunPSK" panose="020B0500040200020003" pitchFamily="34" charset="-34"/>
              <a:ea typeface="Calibri" panose="020F0502020204030204" pitchFamily="34" charset="0"/>
              <a:cs typeface="TH SarabunPSK" panose="020B0500040200020003" pitchFamily="34" charset="-34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741724" y="4197383"/>
            <a:ext cx="3284829" cy="2592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0"/>
              </a:spcAft>
              <a:tabLst>
                <a:tab pos="270510" algn="l"/>
              </a:tabLst>
            </a:pPr>
            <a:r>
              <a:rPr lang="th-TH" sz="1800" b="1" dirty="0">
                <a:solidFill>
                  <a:srgbClr val="165654"/>
                </a:solidFill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  <a:sym typeface="Wingdings 2" panose="05020102010507070707" pitchFamily="18" charset="2"/>
              </a:rPr>
              <a:t></a:t>
            </a:r>
            <a:r>
              <a:rPr lang="th-TH" sz="1800" b="1" dirty="0" smtClean="0">
                <a:solidFill>
                  <a:srgbClr val="165654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TH SarabunPSK" panose="020B0500040200020003" pitchFamily="34" charset="-34"/>
              </a:rPr>
              <a:t> </a:t>
            </a:r>
            <a:r>
              <a:rPr lang="th-TH" sz="1800" b="1" dirty="0">
                <a:solidFill>
                  <a:srgbClr val="165654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TH SarabunPSK" panose="020B0500040200020003" pitchFamily="34" charset="-34"/>
              </a:rPr>
              <a:t>ยังไม่ประกาศเขต</a:t>
            </a:r>
            <a:endParaRPr lang="en-US" sz="1800" b="1" dirty="0">
              <a:solidFill>
                <a:srgbClr val="165654"/>
              </a:solidFill>
              <a:latin typeface="TH SarabunPSK" panose="020B0500040200020003" pitchFamily="34" charset="-34"/>
              <a:ea typeface="Cordia New" panose="020B0304020202020204" pitchFamily="34" charset="-34"/>
              <a:cs typeface="TH SarabunPSK" panose="020B0500040200020003" pitchFamily="34" charset="-34"/>
            </a:endParaRPr>
          </a:p>
          <a:p>
            <a:pPr>
              <a:lnSpc>
                <a:spcPct val="90000"/>
              </a:lnSpc>
              <a:spcAft>
                <a:spcPts val="0"/>
              </a:spcAft>
              <a:tabLst>
                <a:tab pos="270510" algn="l"/>
              </a:tabLst>
            </a:pPr>
            <a:r>
              <a:rPr lang="th-TH" sz="1800" b="1" dirty="0">
                <a:solidFill>
                  <a:srgbClr val="165654"/>
                </a:solidFill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  <a:sym typeface="Wingdings 2" panose="05020102010507070707" pitchFamily="18" charset="2"/>
              </a:rPr>
              <a:t></a:t>
            </a:r>
            <a:r>
              <a:rPr lang="th-TH" sz="1800" b="1" dirty="0" smtClean="0">
                <a:solidFill>
                  <a:srgbClr val="165654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TH SarabunPSK" panose="020B0500040200020003" pitchFamily="34" charset="-34"/>
              </a:rPr>
              <a:t> </a:t>
            </a:r>
            <a:r>
              <a:rPr lang="th-TH" sz="1800" b="1" dirty="0">
                <a:solidFill>
                  <a:srgbClr val="165654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TH SarabunPSK" panose="020B0500040200020003" pitchFamily="34" charset="-34"/>
              </a:rPr>
              <a:t>คาบเกี่ยวปฏิรูปที่ดิน</a:t>
            </a:r>
            <a:endParaRPr lang="en-US" sz="1800" b="1" dirty="0">
              <a:solidFill>
                <a:srgbClr val="165654"/>
              </a:solidFill>
              <a:latin typeface="TH SarabunPSK" panose="020B0500040200020003" pitchFamily="34" charset="-34"/>
              <a:ea typeface="Cordia New" panose="020B0304020202020204" pitchFamily="34" charset="-34"/>
              <a:cs typeface="TH SarabunPSK" panose="020B0500040200020003" pitchFamily="34" charset="-34"/>
            </a:endParaRPr>
          </a:p>
          <a:p>
            <a:pPr>
              <a:lnSpc>
                <a:spcPct val="90000"/>
              </a:lnSpc>
              <a:spcAft>
                <a:spcPts val="0"/>
              </a:spcAft>
              <a:tabLst>
                <a:tab pos="270510" algn="l"/>
              </a:tabLst>
            </a:pPr>
            <a:r>
              <a:rPr lang="th-TH" sz="1800" b="1" dirty="0">
                <a:solidFill>
                  <a:srgbClr val="165654"/>
                </a:solidFill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  <a:sym typeface="Wingdings 2" panose="05020102010507070707" pitchFamily="18" charset="2"/>
              </a:rPr>
              <a:t></a:t>
            </a:r>
            <a:r>
              <a:rPr lang="th-TH" sz="1800" b="1" dirty="0" smtClean="0">
                <a:solidFill>
                  <a:srgbClr val="165654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TH SarabunPSK" panose="020B0500040200020003" pitchFamily="34" charset="-34"/>
              </a:rPr>
              <a:t> </a:t>
            </a:r>
            <a:r>
              <a:rPr lang="th-TH" sz="1800" b="1" dirty="0">
                <a:solidFill>
                  <a:srgbClr val="165654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TH SarabunPSK" panose="020B0500040200020003" pitchFamily="34" charset="-34"/>
              </a:rPr>
              <a:t>คาบเกี่ยวเขตปกครอง (จังหวัด)</a:t>
            </a:r>
            <a:endParaRPr lang="en-US" sz="1800" b="1" dirty="0">
              <a:solidFill>
                <a:srgbClr val="165654"/>
              </a:solidFill>
              <a:latin typeface="TH SarabunPSK" panose="020B0500040200020003" pitchFamily="34" charset="-34"/>
              <a:ea typeface="Cordia New" panose="020B0304020202020204" pitchFamily="34" charset="-34"/>
              <a:cs typeface="TH SarabunPSK" panose="020B0500040200020003" pitchFamily="34" charset="-34"/>
            </a:endParaRPr>
          </a:p>
          <a:p>
            <a:pPr>
              <a:lnSpc>
                <a:spcPct val="90000"/>
              </a:lnSpc>
              <a:spcAft>
                <a:spcPts val="0"/>
              </a:spcAft>
              <a:tabLst>
                <a:tab pos="270510" algn="l"/>
              </a:tabLst>
            </a:pPr>
            <a:r>
              <a:rPr lang="th-TH" sz="1800" b="1" dirty="0">
                <a:solidFill>
                  <a:srgbClr val="165654"/>
                </a:solidFill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  <a:sym typeface="Wingdings 2" panose="05020102010507070707" pitchFamily="18" charset="2"/>
              </a:rPr>
              <a:t></a:t>
            </a:r>
            <a:r>
              <a:rPr lang="th-TH" sz="1800" b="1" dirty="0" smtClean="0">
                <a:solidFill>
                  <a:srgbClr val="165654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TH SarabunPSK" panose="020B0500040200020003" pitchFamily="34" charset="-34"/>
              </a:rPr>
              <a:t> </a:t>
            </a:r>
            <a:r>
              <a:rPr lang="th-TH" sz="1800" b="1" dirty="0">
                <a:solidFill>
                  <a:srgbClr val="165654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TH SarabunPSK" panose="020B0500040200020003" pitchFamily="34" charset="-34"/>
              </a:rPr>
              <a:t>ที่ผูกพันทหาร</a:t>
            </a:r>
            <a:endParaRPr lang="en-US" sz="1800" b="1" dirty="0">
              <a:solidFill>
                <a:srgbClr val="165654"/>
              </a:solidFill>
              <a:latin typeface="TH SarabunPSK" panose="020B0500040200020003" pitchFamily="34" charset="-34"/>
              <a:ea typeface="Cordia New" panose="020B0304020202020204" pitchFamily="34" charset="-34"/>
              <a:cs typeface="TH SarabunPSK" panose="020B0500040200020003" pitchFamily="34" charset="-34"/>
            </a:endParaRPr>
          </a:p>
          <a:p>
            <a:pPr>
              <a:lnSpc>
                <a:spcPct val="90000"/>
              </a:lnSpc>
              <a:spcAft>
                <a:spcPts val="0"/>
              </a:spcAft>
              <a:tabLst>
                <a:tab pos="270510" algn="l"/>
              </a:tabLst>
            </a:pPr>
            <a:r>
              <a:rPr lang="th-TH" sz="1800" b="1" dirty="0">
                <a:solidFill>
                  <a:srgbClr val="165654"/>
                </a:solidFill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  <a:sym typeface="Wingdings 2" panose="05020102010507070707" pitchFamily="18" charset="2"/>
              </a:rPr>
              <a:t></a:t>
            </a:r>
            <a:r>
              <a:rPr lang="th-TH" sz="1800" b="1" dirty="0" smtClean="0">
                <a:solidFill>
                  <a:srgbClr val="165654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TH SarabunPSK" panose="020B0500040200020003" pitchFamily="34" charset="-34"/>
              </a:rPr>
              <a:t> </a:t>
            </a:r>
            <a:r>
              <a:rPr lang="th-TH" sz="1800" b="1" dirty="0">
                <a:solidFill>
                  <a:srgbClr val="165654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TH SarabunPSK" panose="020B0500040200020003" pitchFamily="34" charset="-34"/>
              </a:rPr>
              <a:t>ไม่ทราบผู้ถือครอง</a:t>
            </a:r>
            <a:endParaRPr lang="en-US" sz="1800" b="1" dirty="0">
              <a:solidFill>
                <a:srgbClr val="165654"/>
              </a:solidFill>
              <a:latin typeface="TH SarabunPSK" panose="020B0500040200020003" pitchFamily="34" charset="-34"/>
              <a:ea typeface="Cordia New" panose="020B0304020202020204" pitchFamily="34" charset="-34"/>
              <a:cs typeface="TH SarabunPSK" panose="020B0500040200020003" pitchFamily="34" charset="-34"/>
            </a:endParaRPr>
          </a:p>
          <a:p>
            <a:pPr>
              <a:lnSpc>
                <a:spcPct val="90000"/>
              </a:lnSpc>
              <a:spcAft>
                <a:spcPts val="0"/>
              </a:spcAft>
              <a:tabLst>
                <a:tab pos="270510" algn="l"/>
              </a:tabLst>
            </a:pPr>
            <a:r>
              <a:rPr lang="th-TH" sz="1800" b="1" dirty="0">
                <a:solidFill>
                  <a:srgbClr val="165654"/>
                </a:solidFill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  <a:sym typeface="Wingdings 2" panose="05020102010507070707" pitchFamily="18" charset="2"/>
              </a:rPr>
              <a:t></a:t>
            </a:r>
            <a:r>
              <a:rPr lang="th-TH" sz="1800" b="1" dirty="0" smtClean="0">
                <a:solidFill>
                  <a:srgbClr val="165654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TH SarabunPSK" panose="020B0500040200020003" pitchFamily="34" charset="-34"/>
              </a:rPr>
              <a:t> </a:t>
            </a:r>
            <a:r>
              <a:rPr lang="th-TH" sz="1800" b="1" dirty="0">
                <a:solidFill>
                  <a:srgbClr val="165654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TH SarabunPSK" panose="020B0500040200020003" pitchFamily="34" charset="-34"/>
              </a:rPr>
              <a:t>ยังไม่ต้องการเข้ากระบวนการปฏิรูปที่ดิน</a:t>
            </a:r>
            <a:endParaRPr lang="en-US" sz="1800" b="1" dirty="0">
              <a:solidFill>
                <a:srgbClr val="165654"/>
              </a:solidFill>
              <a:latin typeface="TH SarabunPSK" panose="020B0500040200020003" pitchFamily="34" charset="-34"/>
              <a:ea typeface="Cordia New" panose="020B0304020202020204" pitchFamily="34" charset="-34"/>
              <a:cs typeface="TH SarabunPSK" panose="020B0500040200020003" pitchFamily="34" charset="-34"/>
            </a:endParaRPr>
          </a:p>
          <a:p>
            <a:pPr>
              <a:lnSpc>
                <a:spcPct val="90000"/>
              </a:lnSpc>
              <a:spcAft>
                <a:spcPts val="0"/>
              </a:spcAft>
              <a:tabLst>
                <a:tab pos="270510" algn="l"/>
              </a:tabLst>
            </a:pPr>
            <a:r>
              <a:rPr lang="th-TH" sz="1800" b="1" dirty="0">
                <a:solidFill>
                  <a:srgbClr val="165654"/>
                </a:solidFill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  <a:sym typeface="Wingdings 2" panose="05020102010507070707" pitchFamily="18" charset="2"/>
              </a:rPr>
              <a:t></a:t>
            </a:r>
            <a:r>
              <a:rPr lang="th-TH" sz="1800" b="1" dirty="0" smtClean="0">
                <a:solidFill>
                  <a:srgbClr val="165654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TH SarabunPSK" panose="020B0500040200020003" pitchFamily="34" charset="-34"/>
              </a:rPr>
              <a:t> </a:t>
            </a:r>
            <a:r>
              <a:rPr lang="th-TH" sz="1800" b="1" dirty="0">
                <a:solidFill>
                  <a:srgbClr val="165654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TH SarabunPSK" panose="020B0500040200020003" pitchFamily="34" charset="-34"/>
              </a:rPr>
              <a:t>พิพาท</a:t>
            </a:r>
            <a:endParaRPr lang="en-US" sz="1800" b="1" dirty="0">
              <a:solidFill>
                <a:srgbClr val="165654"/>
              </a:solidFill>
              <a:latin typeface="TH SarabunPSK" panose="020B0500040200020003" pitchFamily="34" charset="-34"/>
              <a:ea typeface="Cordia New" panose="020B0304020202020204" pitchFamily="34" charset="-34"/>
              <a:cs typeface="TH SarabunPSK" panose="020B0500040200020003" pitchFamily="34" charset="-34"/>
            </a:endParaRPr>
          </a:p>
          <a:p>
            <a:pPr>
              <a:lnSpc>
                <a:spcPct val="90000"/>
              </a:lnSpc>
              <a:spcAft>
                <a:spcPts val="0"/>
              </a:spcAft>
              <a:tabLst>
                <a:tab pos="270510" algn="l"/>
              </a:tabLst>
            </a:pPr>
            <a:r>
              <a:rPr lang="th-TH" sz="1800" b="1" dirty="0">
                <a:solidFill>
                  <a:srgbClr val="165654"/>
                </a:solidFill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  <a:sym typeface="Wingdings 2" panose="05020102010507070707" pitchFamily="18" charset="2"/>
              </a:rPr>
              <a:t></a:t>
            </a:r>
            <a:r>
              <a:rPr lang="th-TH" sz="1800" b="1" dirty="0" smtClean="0">
                <a:solidFill>
                  <a:srgbClr val="165654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TH SarabunPSK" panose="020B0500040200020003" pitchFamily="34" charset="-34"/>
              </a:rPr>
              <a:t> </a:t>
            </a:r>
            <a:r>
              <a:rPr lang="th-TH" sz="1800" b="1" dirty="0">
                <a:solidFill>
                  <a:srgbClr val="165654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TH SarabunPSK" panose="020B0500040200020003" pitchFamily="34" charset="-34"/>
              </a:rPr>
              <a:t>ไม่มาตามนัด/ติดต่อไม่ได้</a:t>
            </a:r>
            <a:endParaRPr lang="en-US" sz="1800" b="1" dirty="0">
              <a:solidFill>
                <a:srgbClr val="165654"/>
              </a:solidFill>
              <a:latin typeface="TH SarabunPSK" panose="020B0500040200020003" pitchFamily="34" charset="-34"/>
              <a:ea typeface="Cordia New" panose="020B0304020202020204" pitchFamily="34" charset="-34"/>
              <a:cs typeface="TH SarabunPSK" panose="020B0500040200020003" pitchFamily="34" charset="-34"/>
            </a:endParaRPr>
          </a:p>
          <a:p>
            <a:pPr>
              <a:lnSpc>
                <a:spcPct val="90000"/>
              </a:lnSpc>
              <a:spcAft>
                <a:spcPts val="0"/>
              </a:spcAft>
              <a:tabLst>
                <a:tab pos="270510" algn="l"/>
              </a:tabLst>
            </a:pPr>
            <a:r>
              <a:rPr lang="th-TH" sz="1800" b="1" dirty="0">
                <a:solidFill>
                  <a:srgbClr val="165654"/>
                </a:solidFill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  <a:sym typeface="Wingdings 2" panose="05020102010507070707" pitchFamily="18" charset="2"/>
              </a:rPr>
              <a:t></a:t>
            </a:r>
            <a:r>
              <a:rPr lang="th-TH" sz="1800" b="1" dirty="0" smtClean="0">
                <a:solidFill>
                  <a:srgbClr val="165654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TH SarabunPSK" panose="020B0500040200020003" pitchFamily="34" charset="-34"/>
              </a:rPr>
              <a:t> </a:t>
            </a:r>
            <a:r>
              <a:rPr lang="th-TH" sz="1800" b="1" dirty="0">
                <a:solidFill>
                  <a:srgbClr val="165654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TH SarabunPSK" panose="020B0500040200020003" pitchFamily="34" charset="-34"/>
              </a:rPr>
              <a:t>เกินสิทธิ</a:t>
            </a:r>
            <a:endParaRPr lang="en-US" sz="1800" b="1" dirty="0">
              <a:solidFill>
                <a:srgbClr val="165654"/>
              </a:solidFill>
              <a:latin typeface="TH SarabunPSK" panose="020B0500040200020003" pitchFamily="34" charset="-34"/>
              <a:ea typeface="Cordia New" panose="020B0304020202020204" pitchFamily="34" charset="-34"/>
              <a:cs typeface="TH SarabunPSK" panose="020B0500040200020003" pitchFamily="34" charset="-34"/>
            </a:endParaRPr>
          </a:p>
          <a:p>
            <a:pPr>
              <a:lnSpc>
                <a:spcPct val="90000"/>
              </a:lnSpc>
              <a:spcAft>
                <a:spcPts val="0"/>
              </a:spcAft>
              <a:tabLst>
                <a:tab pos="270510" algn="l"/>
              </a:tabLst>
            </a:pPr>
            <a:r>
              <a:rPr lang="th-TH" sz="1800" b="1" dirty="0">
                <a:solidFill>
                  <a:srgbClr val="165654"/>
                </a:solidFill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  <a:sym typeface="Wingdings 2" panose="05020102010507070707" pitchFamily="18" charset="2"/>
              </a:rPr>
              <a:t></a:t>
            </a:r>
            <a:r>
              <a:rPr lang="th-TH" sz="1800" b="1" dirty="0" smtClean="0">
                <a:solidFill>
                  <a:srgbClr val="165654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TH SarabunPSK" panose="020B0500040200020003" pitchFamily="34" charset="-34"/>
              </a:rPr>
              <a:t> </a:t>
            </a:r>
            <a:r>
              <a:rPr lang="th-TH" sz="1800" b="1" dirty="0">
                <a:solidFill>
                  <a:srgbClr val="165654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TH SarabunPSK" panose="020B0500040200020003" pitchFamily="34" charset="-34"/>
              </a:rPr>
              <a:t>ยังไม่บรรลุนิติภาวะ</a:t>
            </a:r>
            <a:endParaRPr lang="en-US" sz="1800" b="1" dirty="0">
              <a:solidFill>
                <a:srgbClr val="165654"/>
              </a:solidFill>
              <a:effectLst/>
              <a:latin typeface="TH SarabunPSK" panose="020B0500040200020003" pitchFamily="34" charset="-34"/>
              <a:ea typeface="Cordia New" panose="020B0304020202020204" pitchFamily="34" charset="-34"/>
              <a:cs typeface="TH SarabunPSK" panose="020B0500040200020003" pitchFamily="34" charset="-34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800342" y="3298183"/>
            <a:ext cx="5264658" cy="3582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th-TH" sz="1800" b="1" dirty="0">
                <a:solidFill>
                  <a:srgbClr val="CE3154"/>
                </a:solidFill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  <a:sym typeface="Wingdings 2" panose="05020102010507070707" pitchFamily="18" charset="2"/>
              </a:rPr>
              <a:t></a:t>
            </a:r>
            <a:r>
              <a:rPr lang="th-TH" sz="1800" b="1" dirty="0">
                <a:solidFill>
                  <a:srgbClr val="CE3154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1800" b="1" dirty="0" smtClean="0">
                <a:solidFill>
                  <a:srgbClr val="CE3154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มี</a:t>
            </a:r>
            <a:r>
              <a:rPr lang="th-TH" sz="1800" b="1" dirty="0">
                <a:solidFill>
                  <a:srgbClr val="CE3154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หนังสือสำคัญ</a:t>
            </a:r>
          </a:p>
          <a:p>
            <a:pPr>
              <a:lnSpc>
                <a:spcPct val="90000"/>
              </a:lnSpc>
            </a:pPr>
            <a:r>
              <a:rPr lang="th-TH" sz="1800" b="1" dirty="0" smtClean="0">
                <a:solidFill>
                  <a:srgbClr val="CE3154"/>
                </a:solidFill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  <a:sym typeface="Wingdings 2" panose="05020102010507070707" pitchFamily="18" charset="2"/>
              </a:rPr>
              <a:t></a:t>
            </a:r>
            <a:r>
              <a:rPr lang="th-TH" sz="1800" b="1" dirty="0" smtClean="0">
                <a:solidFill>
                  <a:srgbClr val="CE3154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1800" b="1" dirty="0">
                <a:solidFill>
                  <a:srgbClr val="CE3154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อยู่ระหว่างการส่งมอบพื้นที่</a:t>
            </a:r>
          </a:p>
          <a:p>
            <a:pPr>
              <a:lnSpc>
                <a:spcPct val="90000"/>
              </a:lnSpc>
            </a:pPr>
            <a:r>
              <a:rPr lang="th-TH" sz="1800" b="1" dirty="0">
                <a:solidFill>
                  <a:srgbClr val="CE3154"/>
                </a:solidFill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  <a:sym typeface="Wingdings 2" panose="05020102010507070707" pitchFamily="18" charset="2"/>
              </a:rPr>
              <a:t></a:t>
            </a:r>
            <a:r>
              <a:rPr lang="th-TH" sz="1800" b="1" dirty="0">
                <a:solidFill>
                  <a:srgbClr val="CE3154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พื้นที่ไม่เหมาะสม</a:t>
            </a:r>
          </a:p>
          <a:p>
            <a:pPr>
              <a:lnSpc>
                <a:spcPct val="90000"/>
              </a:lnSpc>
            </a:pPr>
            <a:r>
              <a:rPr lang="th-TH" sz="1800" b="1" dirty="0">
                <a:solidFill>
                  <a:srgbClr val="CE3154"/>
                </a:solidFill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  <a:sym typeface="Wingdings 2" panose="05020102010507070707" pitchFamily="18" charset="2"/>
              </a:rPr>
              <a:t></a:t>
            </a:r>
            <a:r>
              <a:rPr lang="th-TH" sz="1800" b="1" dirty="0">
                <a:solidFill>
                  <a:srgbClr val="CE3154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มีสภาพป่า</a:t>
            </a:r>
          </a:p>
          <a:p>
            <a:pPr>
              <a:lnSpc>
                <a:spcPct val="90000"/>
              </a:lnSpc>
            </a:pPr>
            <a:r>
              <a:rPr lang="th-TH" sz="1800" b="1" dirty="0">
                <a:solidFill>
                  <a:srgbClr val="CE3154"/>
                </a:solidFill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  <a:sym typeface="Wingdings 2" panose="05020102010507070707" pitchFamily="18" charset="2"/>
              </a:rPr>
              <a:t></a:t>
            </a:r>
            <a:r>
              <a:rPr lang="th-TH" sz="1800" b="1" dirty="0">
                <a:solidFill>
                  <a:srgbClr val="CE3154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ป่าชุมชน</a:t>
            </a:r>
          </a:p>
          <a:p>
            <a:pPr>
              <a:lnSpc>
                <a:spcPct val="90000"/>
              </a:lnSpc>
            </a:pPr>
            <a:r>
              <a:rPr lang="th-TH" sz="1800" b="1" dirty="0">
                <a:solidFill>
                  <a:srgbClr val="CE3154"/>
                </a:solidFill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  <a:sym typeface="Wingdings 2" panose="05020102010507070707" pitchFamily="18" charset="2"/>
              </a:rPr>
              <a:t></a:t>
            </a:r>
            <a:r>
              <a:rPr lang="th-TH" sz="1800" b="1" dirty="0">
                <a:solidFill>
                  <a:srgbClr val="CE3154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นอกเขต พรฎ. ในเขตตกลงใหม่</a:t>
            </a:r>
          </a:p>
          <a:p>
            <a:pPr>
              <a:lnSpc>
                <a:spcPct val="90000"/>
              </a:lnSpc>
            </a:pPr>
            <a:r>
              <a:rPr lang="th-TH" sz="1800" b="1" dirty="0">
                <a:solidFill>
                  <a:srgbClr val="CE3154"/>
                </a:solidFill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  <a:sym typeface="Wingdings 2" panose="05020102010507070707" pitchFamily="18" charset="2"/>
              </a:rPr>
              <a:t></a:t>
            </a:r>
            <a:r>
              <a:rPr lang="th-TH" sz="1800" b="1" dirty="0">
                <a:solidFill>
                  <a:srgbClr val="CE3154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ที่สาธารณประโยชน์</a:t>
            </a:r>
          </a:p>
          <a:p>
            <a:pPr>
              <a:lnSpc>
                <a:spcPct val="90000"/>
              </a:lnSpc>
            </a:pPr>
            <a:r>
              <a:rPr lang="th-TH" sz="1800" b="1" dirty="0">
                <a:solidFill>
                  <a:srgbClr val="CE3154"/>
                </a:solidFill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  <a:sym typeface="Wingdings 2" panose="05020102010507070707" pitchFamily="18" charset="2"/>
              </a:rPr>
              <a:t></a:t>
            </a:r>
            <a:r>
              <a:rPr lang="th-TH" sz="1800" b="1" dirty="0">
                <a:solidFill>
                  <a:srgbClr val="CE3154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กันคืนกรมป่าไม้</a:t>
            </a:r>
          </a:p>
          <a:p>
            <a:pPr>
              <a:lnSpc>
                <a:spcPct val="90000"/>
              </a:lnSpc>
            </a:pPr>
            <a:r>
              <a:rPr lang="th-TH" sz="1800" b="1" dirty="0">
                <a:solidFill>
                  <a:srgbClr val="CE3154"/>
                </a:solidFill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  <a:sym typeface="Wingdings 2" panose="05020102010507070707" pitchFamily="18" charset="2"/>
              </a:rPr>
              <a:t></a:t>
            </a:r>
            <a:r>
              <a:rPr lang="th-TH" sz="1800" b="1" dirty="0">
                <a:solidFill>
                  <a:srgbClr val="CE3154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จังหวัดข้างเคียงออก ส.ป.ก. 4-01 ไป</a:t>
            </a:r>
            <a:r>
              <a:rPr lang="th-TH" sz="1800" b="1" dirty="0" smtClean="0">
                <a:solidFill>
                  <a:srgbClr val="CE3154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แล้ว</a:t>
            </a:r>
          </a:p>
          <a:p>
            <a:pPr>
              <a:lnSpc>
                <a:spcPct val="90000"/>
              </a:lnSpc>
            </a:pPr>
            <a:r>
              <a:rPr lang="th-TH" sz="1800" b="1" dirty="0">
                <a:solidFill>
                  <a:srgbClr val="CE3154"/>
                </a:solidFill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  <a:sym typeface="Wingdings 2" panose="05020102010507070707" pitchFamily="18" charset="2"/>
              </a:rPr>
              <a:t></a:t>
            </a:r>
            <a:r>
              <a:rPr lang="th-TH" sz="1800" b="1" dirty="0">
                <a:solidFill>
                  <a:srgbClr val="CE3154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1800" b="1" dirty="0" smtClean="0">
                <a:solidFill>
                  <a:srgbClr val="CE3154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นอกเขต</a:t>
            </a:r>
            <a:endParaRPr lang="th-TH" sz="1800" b="1" dirty="0">
              <a:solidFill>
                <a:srgbClr val="CE3154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>
              <a:lnSpc>
                <a:spcPct val="90000"/>
              </a:lnSpc>
            </a:pPr>
            <a:r>
              <a:rPr lang="th-TH" sz="1800" b="1" dirty="0" smtClean="0">
                <a:solidFill>
                  <a:srgbClr val="CE3154"/>
                </a:solidFill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  <a:sym typeface="Wingdings 2" panose="05020102010507070707" pitchFamily="18" charset="2"/>
              </a:rPr>
              <a:t></a:t>
            </a:r>
            <a:r>
              <a:rPr lang="th-TH" sz="1800" b="1" dirty="0" smtClean="0">
                <a:solidFill>
                  <a:srgbClr val="CE3154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จัด</a:t>
            </a:r>
            <a:r>
              <a:rPr lang="th-TH" sz="1800" b="1" dirty="0">
                <a:solidFill>
                  <a:srgbClr val="CE3154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ที่ดินนอกเขตเป็นป่า</a:t>
            </a:r>
            <a:r>
              <a:rPr lang="th-TH" sz="1800" b="1" dirty="0" smtClean="0">
                <a:solidFill>
                  <a:srgbClr val="CE3154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อนุรักษ์,ป่าสงวนฯ,ป่า</a:t>
            </a:r>
            <a:r>
              <a:rPr lang="th-TH" sz="1800" b="1" dirty="0">
                <a:solidFill>
                  <a:srgbClr val="CE3154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ไม้</a:t>
            </a:r>
            <a:r>
              <a:rPr lang="th-TH" sz="1800" b="1" dirty="0" smtClean="0">
                <a:solidFill>
                  <a:srgbClr val="CE3154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ถาวร,พื้นที่</a:t>
            </a:r>
            <a:r>
              <a:rPr lang="th-TH" sz="1800" b="1" dirty="0">
                <a:solidFill>
                  <a:srgbClr val="CE3154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นิคม</a:t>
            </a:r>
            <a:r>
              <a:rPr lang="th-TH" sz="1800" b="1" dirty="0" smtClean="0">
                <a:solidFill>
                  <a:srgbClr val="CE3154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สหกรณ์,</a:t>
            </a:r>
          </a:p>
          <a:p>
            <a:pPr>
              <a:lnSpc>
                <a:spcPct val="90000"/>
              </a:lnSpc>
            </a:pPr>
            <a:r>
              <a:rPr lang="th-TH" sz="1800" b="1" dirty="0" smtClean="0">
                <a:solidFill>
                  <a:srgbClr val="CE3154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พื้นที่</a:t>
            </a:r>
            <a:r>
              <a:rPr lang="th-TH" sz="1800" b="1" dirty="0">
                <a:solidFill>
                  <a:srgbClr val="CE3154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นิคมสร้าง</a:t>
            </a:r>
            <a:r>
              <a:rPr lang="th-TH" sz="1800" b="1" dirty="0" smtClean="0">
                <a:solidFill>
                  <a:srgbClr val="CE3154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ตนเอง,ที่สาธารณประโยชน์,ที่</a:t>
            </a:r>
            <a:r>
              <a:rPr lang="th-TH" sz="1800" b="1" dirty="0">
                <a:solidFill>
                  <a:srgbClr val="CE3154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ราช</a:t>
            </a:r>
            <a:r>
              <a:rPr lang="th-TH" sz="1800" b="1" dirty="0" smtClean="0">
                <a:solidFill>
                  <a:srgbClr val="CE3154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พัสดุ,กัน</a:t>
            </a:r>
            <a:r>
              <a:rPr lang="th-TH" sz="1800" b="1" dirty="0">
                <a:solidFill>
                  <a:srgbClr val="CE3154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ออกจากป่า</a:t>
            </a:r>
            <a:r>
              <a:rPr lang="th-TH" sz="1800" b="1" dirty="0" smtClean="0">
                <a:solidFill>
                  <a:srgbClr val="CE3154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สงวนฯ,</a:t>
            </a:r>
          </a:p>
          <a:p>
            <a:pPr>
              <a:lnSpc>
                <a:spcPct val="90000"/>
              </a:lnSpc>
            </a:pPr>
            <a:r>
              <a:rPr lang="th-TH" sz="1800" b="1" dirty="0">
                <a:solidFill>
                  <a:srgbClr val="CE3154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1800" b="1" dirty="0" smtClean="0">
                <a:solidFill>
                  <a:srgbClr val="CE3154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ตาม</a:t>
            </a:r>
            <a:r>
              <a:rPr lang="th-TH" sz="1800" b="1" dirty="0">
                <a:solidFill>
                  <a:srgbClr val="CE3154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ประมวลกฎหมาย</a:t>
            </a:r>
            <a:r>
              <a:rPr lang="th-TH" sz="1800" b="1" dirty="0" smtClean="0">
                <a:solidFill>
                  <a:srgbClr val="CE3154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ที่ดิน,ประเภท</a:t>
            </a:r>
            <a:r>
              <a:rPr lang="th-TH" sz="1800" b="1" dirty="0">
                <a:solidFill>
                  <a:srgbClr val="CE3154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อื่นๆ</a:t>
            </a:r>
          </a:p>
          <a:p>
            <a:pPr>
              <a:lnSpc>
                <a:spcPct val="90000"/>
              </a:lnSpc>
            </a:pPr>
            <a:r>
              <a:rPr lang="th-TH" sz="1800" b="1" dirty="0">
                <a:solidFill>
                  <a:srgbClr val="CE3154"/>
                </a:solidFill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  <a:sym typeface="Wingdings 2" panose="05020102010507070707" pitchFamily="18" charset="2"/>
              </a:rPr>
              <a:t></a:t>
            </a:r>
            <a:r>
              <a:rPr lang="th-TH" sz="1800" b="1" dirty="0">
                <a:solidFill>
                  <a:srgbClr val="CE3154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ขาดคุณสมบัติ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80605" y="59528"/>
            <a:ext cx="4236359" cy="2550189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 flipH="1">
            <a:off x="7183996" y="507836"/>
            <a:ext cx="3005103" cy="1471554"/>
            <a:chOff x="548357" y="497612"/>
            <a:chExt cx="2982731" cy="1436457"/>
          </a:xfrm>
        </p:grpSpPr>
        <p:pic>
          <p:nvPicPr>
            <p:cNvPr id="13" name="Picture 57" descr="H:\พี่\Untห1.png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557624">
              <a:off x="1028070" y="1303582"/>
              <a:ext cx="2503018" cy="63048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Pentagon 5"/>
            <p:cNvSpPr/>
            <p:nvPr/>
          </p:nvSpPr>
          <p:spPr>
            <a:xfrm rot="613320">
              <a:off x="548357" y="497612"/>
              <a:ext cx="2939810" cy="1135266"/>
            </a:xfrm>
            <a:prstGeom prst="homePlate">
              <a:avLst/>
            </a:prstGeom>
            <a:solidFill>
              <a:srgbClr val="638E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" name="Rectangle 1"/>
            <p:cNvSpPr/>
            <p:nvPr/>
          </p:nvSpPr>
          <p:spPr>
            <a:xfrm rot="649237">
              <a:off x="630509" y="576881"/>
              <a:ext cx="2550802" cy="9914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  <a:tabLst>
                  <a:tab pos="2865755" algn="ctr"/>
                  <a:tab pos="5731510" algn="r"/>
                </a:tabLst>
              </a:pPr>
              <a:r>
                <a:rPr lang="th-TH" sz="6000" b="1" dirty="0">
                  <a:solidFill>
                    <a:schemeClr val="bg1"/>
                  </a:solidFill>
                  <a:latin typeface="TH SarabunPSK" panose="020B0500040200020003" pitchFamily="34" charset="-34"/>
                  <a:ea typeface="Calibri" panose="020F0502020204030204" pitchFamily="34" charset="0"/>
                  <a:cs typeface="TH SarabunPSK" panose="020B0500040200020003" pitchFamily="34" charset="-34"/>
                </a:rPr>
                <a:t> </a:t>
              </a:r>
              <a:r>
                <a:rPr lang="en-US" sz="6000" b="1" dirty="0">
                  <a:solidFill>
                    <a:schemeClr val="bg1"/>
                  </a:solidFill>
                  <a:latin typeface="TH SarabunPSK" panose="020B0500040200020003" pitchFamily="34" charset="-34"/>
                  <a:ea typeface="Calibri" panose="020F0502020204030204" pitchFamily="34" charset="0"/>
                  <a:cs typeface="TH SarabunPSK" panose="020B0500040200020003" pitchFamily="34" charset="-34"/>
                </a:rPr>
                <a:t>Code </a:t>
              </a:r>
              <a:r>
                <a:rPr lang="en-US" sz="6000" b="1" dirty="0" smtClean="0">
                  <a:solidFill>
                    <a:schemeClr val="bg1"/>
                  </a:solidFill>
                  <a:latin typeface="TH SarabunPSK" panose="020B0500040200020003" pitchFamily="34" charset="-34"/>
                  <a:ea typeface="Calibri" panose="020F0502020204030204" pitchFamily="34" charset="0"/>
                  <a:cs typeface="TH SarabunPSK" panose="020B0500040200020003" pitchFamily="34" charset="-34"/>
                </a:rPr>
                <a:t>0-3</a:t>
              </a:r>
              <a:endParaRPr lang="th-TH" sz="6000" b="1" dirty="0">
                <a:solidFill>
                  <a:schemeClr val="bg1"/>
                </a:solidFill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endParaRPr>
            </a:p>
          </p:txBody>
        </p:sp>
      </p:grpSp>
      <p:pic>
        <p:nvPicPr>
          <p:cNvPr id="14" name="รูปภาพ 5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 flipV="1">
            <a:off x="1586736" y="2706028"/>
            <a:ext cx="275741" cy="121753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8542" b="58542"/>
          <a:stretch/>
        </p:blipFill>
        <p:spPr>
          <a:xfrm>
            <a:off x="1375485" y="2613807"/>
            <a:ext cx="778868" cy="648705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953818" y="3724561"/>
            <a:ext cx="20345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  <a:tabLst>
                <a:tab pos="2865755" algn="ctr"/>
                <a:tab pos="5731510" algn="r"/>
              </a:tabLst>
            </a:pPr>
            <a:r>
              <a:rPr lang="th-TH" b="1" dirty="0">
                <a:solidFill>
                  <a:srgbClr val="4E4E4E"/>
                </a:solidFill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จัดได้ </a:t>
            </a:r>
            <a:r>
              <a:rPr lang="en-US" b="1" dirty="0">
                <a:solidFill>
                  <a:srgbClr val="4E4E4E"/>
                </a:solidFill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= </a:t>
            </a:r>
            <a:r>
              <a:rPr lang="th-TH" b="1" dirty="0">
                <a:solidFill>
                  <a:srgbClr val="4E4E4E"/>
                </a:solidFill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ร้อยละ </a:t>
            </a:r>
            <a:r>
              <a:rPr lang="en-US" b="1" dirty="0">
                <a:solidFill>
                  <a:srgbClr val="4E4E4E"/>
                </a:solidFill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30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43247" y="3271065"/>
            <a:ext cx="57259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  <a:tabLst>
                <a:tab pos="2865755" algn="ctr"/>
                <a:tab pos="5731510" algn="r"/>
              </a:tabLst>
            </a:pPr>
            <a:r>
              <a:rPr lang="th-TH" sz="8000" b="1" dirty="0" smtClean="0">
                <a:solidFill>
                  <a:srgbClr val="4E4E4E"/>
                </a:solidFill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1</a:t>
            </a:r>
            <a:endParaRPr lang="en-US" sz="8000" b="1" dirty="0">
              <a:solidFill>
                <a:srgbClr val="4E4E4E"/>
              </a:solidFill>
              <a:latin typeface="TH SarabunPSK" panose="020B0500040200020003" pitchFamily="34" charset="-34"/>
              <a:ea typeface="Calibri" panose="020F0502020204030204" pitchFamily="34" charset="0"/>
              <a:cs typeface="TH SarabunPSK" panose="020B0500040200020003" pitchFamily="34" charset="-34"/>
            </a:endParaRPr>
          </a:p>
        </p:txBody>
      </p:sp>
      <p:pic>
        <p:nvPicPr>
          <p:cNvPr id="19" name="รูปภาพ 5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 flipV="1">
            <a:off x="4589627" y="2700327"/>
            <a:ext cx="275741" cy="121753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" t="57914" r="66292"/>
          <a:stretch/>
        </p:blipFill>
        <p:spPr>
          <a:xfrm>
            <a:off x="4403100" y="2700788"/>
            <a:ext cx="598272" cy="622149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3937090" y="3687712"/>
            <a:ext cx="18982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  <a:tabLst>
                <a:tab pos="270510" algn="l"/>
              </a:tabLst>
            </a:pPr>
            <a:r>
              <a:rPr lang="th-TH" b="1" dirty="0">
                <a:solidFill>
                  <a:srgbClr val="4E4E4E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TH SarabunPSK" panose="020B0500040200020003" pitchFamily="34" charset="-34"/>
              </a:rPr>
              <a:t>อาจจัดได้ </a:t>
            </a:r>
            <a:r>
              <a:rPr lang="en-US" b="1" dirty="0">
                <a:solidFill>
                  <a:srgbClr val="4E4E4E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TH SarabunPSK" panose="020B0500040200020003" pitchFamily="34" charset="-34"/>
              </a:rPr>
              <a:t>=</a:t>
            </a:r>
            <a:r>
              <a:rPr lang="th-TH" b="1" dirty="0">
                <a:solidFill>
                  <a:srgbClr val="4E4E4E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TH SarabunPSK" panose="020B0500040200020003" pitchFamily="34" charset="-34"/>
              </a:rPr>
              <a:t> </a:t>
            </a:r>
            <a:r>
              <a:rPr lang="en-US" b="1" dirty="0">
                <a:solidFill>
                  <a:srgbClr val="4E4E4E"/>
                </a:solidFill>
                <a:latin typeface="TH SarabunPSK" panose="020B0500040200020003" pitchFamily="34" charset="-34"/>
                <a:ea typeface="Cordia New" panose="020B0304020202020204" pitchFamily="34" charset="-34"/>
                <a:cs typeface="TH SarabunPSK" panose="020B0500040200020003" pitchFamily="34" charset="-34"/>
              </a:rPr>
              <a:t>X   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3410912" y="3252897"/>
            <a:ext cx="57259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  <a:tabLst>
                <a:tab pos="2865755" algn="ctr"/>
                <a:tab pos="5731510" algn="r"/>
              </a:tabLst>
            </a:pPr>
            <a:r>
              <a:rPr lang="th-TH" sz="8000" b="1" dirty="0" smtClean="0">
                <a:solidFill>
                  <a:srgbClr val="4E4E4E"/>
                </a:solidFill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2</a:t>
            </a:r>
            <a:endParaRPr lang="en-US" sz="8000" b="1" dirty="0">
              <a:solidFill>
                <a:srgbClr val="4E4E4E"/>
              </a:solidFill>
              <a:latin typeface="TH SarabunPSK" panose="020B0500040200020003" pitchFamily="34" charset="-34"/>
              <a:ea typeface="Calibri" panose="020F0502020204030204" pitchFamily="34" charset="0"/>
              <a:cs typeface="TH SarabunPSK" panose="020B0500040200020003" pitchFamily="34" charset="-34"/>
            </a:endParaRPr>
          </a:p>
        </p:txBody>
      </p:sp>
      <p:pic>
        <p:nvPicPr>
          <p:cNvPr id="22" name="รูปภาพ 5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 flipV="1">
            <a:off x="8534968" y="1932178"/>
            <a:ext cx="275741" cy="121753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3850" b="54243"/>
          <a:stretch/>
        </p:blipFill>
        <p:spPr>
          <a:xfrm>
            <a:off x="8283563" y="1969347"/>
            <a:ext cx="760945" cy="628392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7968158" y="2774963"/>
            <a:ext cx="14093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4E4E4E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b="1" dirty="0">
                <a:solidFill>
                  <a:srgbClr val="4E4E4E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จัดไม่ได้ </a:t>
            </a:r>
            <a:r>
              <a:rPr lang="en-US" b="1" dirty="0">
                <a:solidFill>
                  <a:srgbClr val="4E4E4E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=X</a:t>
            </a:r>
            <a:endParaRPr lang="th-TH" dirty="0">
              <a:solidFill>
                <a:srgbClr val="4E4E4E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7433587" y="2311219"/>
            <a:ext cx="57259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  <a:tabLst>
                <a:tab pos="2865755" algn="ctr"/>
                <a:tab pos="5731510" algn="r"/>
              </a:tabLst>
            </a:pPr>
            <a:r>
              <a:rPr lang="th-TH" sz="8000" b="1" dirty="0" smtClean="0">
                <a:solidFill>
                  <a:srgbClr val="4E4E4E"/>
                </a:solidFill>
                <a:latin typeface="TH SarabunPSK" panose="020B0500040200020003" pitchFamily="34" charset="-34"/>
                <a:ea typeface="Calibri" panose="020F0502020204030204" pitchFamily="34" charset="0"/>
                <a:cs typeface="TH SarabunPSK" panose="020B0500040200020003" pitchFamily="34" charset="-34"/>
              </a:rPr>
              <a:t>3</a:t>
            </a:r>
            <a:endParaRPr lang="en-US" sz="8000" b="1" dirty="0">
              <a:solidFill>
                <a:srgbClr val="4E4E4E"/>
              </a:solidFill>
              <a:latin typeface="TH SarabunPSK" panose="020B0500040200020003" pitchFamily="34" charset="-34"/>
              <a:ea typeface="Calibri" panose="020F0502020204030204" pitchFamily="34" charset="0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2202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FCBE9"/>
            </a:gs>
            <a:gs pos="74000">
              <a:srgbClr val="F0F5D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รูปภาพ 3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259" t="71617"/>
          <a:stretch/>
        </p:blipFill>
        <p:spPr>
          <a:xfrm>
            <a:off x="-25998" y="5597940"/>
            <a:ext cx="12263718" cy="1350885"/>
          </a:xfrm>
          <a:prstGeom prst="rect">
            <a:avLst/>
          </a:prstGeom>
        </p:spPr>
      </p:pic>
      <p:sp>
        <p:nvSpPr>
          <p:cNvPr id="16" name="ตัดและมนมุมสี่เหลี่ยมผืนผ้าหนึ่งมุม 15"/>
          <p:cNvSpPr/>
          <p:nvPr/>
        </p:nvSpPr>
        <p:spPr>
          <a:xfrm>
            <a:off x="228355" y="3180364"/>
            <a:ext cx="5308412" cy="3157123"/>
          </a:xfrm>
          <a:prstGeom prst="snipRoundRect">
            <a:avLst>
              <a:gd name="adj1" fmla="val 0"/>
              <a:gd name="adj2" fmla="val 28986"/>
            </a:avLst>
          </a:prstGeom>
          <a:solidFill>
            <a:srgbClr val="DF4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7" name="ตัดและมนมุมสี่เหลี่ยมผืนผ้าหนึ่งมุม 16"/>
          <p:cNvSpPr/>
          <p:nvPr/>
        </p:nvSpPr>
        <p:spPr>
          <a:xfrm>
            <a:off x="6156535" y="2766602"/>
            <a:ext cx="5860861" cy="3837585"/>
          </a:xfrm>
          <a:prstGeom prst="snipRoundRect">
            <a:avLst>
              <a:gd name="adj1" fmla="val 0"/>
              <a:gd name="adj2" fmla="val 23213"/>
            </a:avLst>
          </a:prstGeom>
          <a:solidFill>
            <a:srgbClr val="EA7D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bg1"/>
              </a:solidFill>
            </a:endParaRPr>
          </a:p>
        </p:txBody>
      </p:sp>
      <p:sp>
        <p:nvSpPr>
          <p:cNvPr id="6" name="ตัดและมนมุมสี่เหลี่ยมผืนผ้าหนึ่งมุม 5"/>
          <p:cNvSpPr/>
          <p:nvPr/>
        </p:nvSpPr>
        <p:spPr>
          <a:xfrm>
            <a:off x="266455" y="529359"/>
            <a:ext cx="5308412" cy="2199143"/>
          </a:xfrm>
          <a:prstGeom prst="snipRoundRect">
            <a:avLst>
              <a:gd name="adj1" fmla="val 0"/>
              <a:gd name="adj2" fmla="val 41164"/>
            </a:avLst>
          </a:prstGeom>
          <a:solidFill>
            <a:srgbClr val="3D9E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5" name="ตัดและมนมุมสี่เหลี่ยมผืนผ้าหนึ่งมุม 14"/>
          <p:cNvSpPr/>
          <p:nvPr/>
        </p:nvSpPr>
        <p:spPr>
          <a:xfrm>
            <a:off x="6432759" y="460177"/>
            <a:ext cx="5308412" cy="1623291"/>
          </a:xfrm>
          <a:prstGeom prst="snipRoundRect">
            <a:avLst>
              <a:gd name="adj1" fmla="val 0"/>
              <a:gd name="adj2" fmla="val 50000"/>
            </a:avLst>
          </a:prstGeom>
          <a:solidFill>
            <a:srgbClr val="8AC4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TextBox 3"/>
          <p:cNvSpPr txBox="1"/>
          <p:nvPr/>
        </p:nvSpPr>
        <p:spPr>
          <a:xfrm>
            <a:off x="938463" y="902368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93292" y="600101"/>
            <a:ext cx="42659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solidFill>
                  <a:srgbClr val="FFFF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ปัญหา การดำเนินงานในพื้นที่ </a:t>
            </a:r>
            <a:r>
              <a:rPr lang="en-US" b="1" dirty="0" smtClean="0">
                <a:solidFill>
                  <a:srgbClr val="FFFF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Code 0-3 </a:t>
            </a:r>
            <a:endParaRPr lang="en-US" dirty="0">
              <a:solidFill>
                <a:srgbClr val="FFFF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7044" y="1154785"/>
            <a:ext cx="466666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พื้นที่ </a:t>
            </a:r>
            <a:r>
              <a:rPr lang="en-US" sz="2400" b="1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code 0-3 </a:t>
            </a:r>
            <a:r>
              <a:rPr lang="th-TH" sz="2400" b="1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(สำรวจรังวัดและใช้งบประมาณแล้ว)</a:t>
            </a:r>
          </a:p>
          <a:p>
            <a:r>
              <a:rPr lang="th-TH" sz="2400" b="1" u="sng" dirty="0" smtClean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ข้อจำกัด</a:t>
            </a:r>
          </a:p>
          <a:p>
            <a:r>
              <a:rPr lang="en-US" sz="2400" b="1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- </a:t>
            </a:r>
            <a:r>
              <a:rPr lang="th-TH" sz="2400" b="1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สำรวจรังวัดไว้นานรูปแปลงเปลี่ยน</a:t>
            </a:r>
          </a:p>
          <a:p>
            <a:r>
              <a:rPr lang="en-US" sz="2400" b="1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- </a:t>
            </a:r>
            <a:r>
              <a:rPr lang="th-TH" sz="2400" b="1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สำรวจรังวัดเป็นระบบงานกลุ่ม </a:t>
            </a:r>
            <a:endParaRPr lang="en-US" sz="2400" b="1" dirty="0">
              <a:solidFill>
                <a:schemeClr val="bg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307725" y="506651"/>
            <a:ext cx="3028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b="1" dirty="0" smtClean="0">
                <a:solidFill>
                  <a:srgbClr val="FFFF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การสนับสนุนเพื่อแก้ไขปัญหา</a:t>
            </a:r>
            <a:endParaRPr lang="th-TH" b="1" dirty="0">
              <a:solidFill>
                <a:srgbClr val="FFFF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46875" y="1176901"/>
            <a:ext cx="52936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b="1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ส่งมาให้ ส</a:t>
            </a:r>
            <a:r>
              <a:rPr lang="en-US" b="1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b="1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</a:t>
            </a:r>
            <a:r>
              <a:rPr lang="en-US" b="1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b="1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</a:t>
            </a:r>
            <a:r>
              <a:rPr lang="en-US" b="1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b="1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โดย สผส</a:t>
            </a:r>
            <a:r>
              <a:rPr lang="en-US" b="1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b="1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</a:p>
          <a:p>
            <a:pPr algn="ctr"/>
            <a:r>
              <a:rPr lang="th-TH" b="1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ตรวจสอบความเหมาะสม</a:t>
            </a:r>
          </a:p>
          <a:p>
            <a:pPr algn="ctr"/>
            <a:endParaRPr lang="th-TH" b="1" dirty="0" smtClean="0">
              <a:solidFill>
                <a:schemeClr val="bg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9983" y="3271459"/>
            <a:ext cx="5350629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b="1" dirty="0" smtClean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ประเด็นปัญหาที่พบ กรณี </a:t>
            </a:r>
            <a:r>
              <a:rPr lang="en-US" b="1" dirty="0" smtClean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code 0-</a:t>
            </a:r>
            <a:r>
              <a:rPr lang="en-US" b="1" dirty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3</a:t>
            </a:r>
            <a:endParaRPr lang="th-TH" b="1" dirty="0" smtClean="0">
              <a:solidFill>
                <a:srgbClr val="00206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r>
              <a:rPr lang="th-TH" sz="2400" b="1" u="sng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ปัญหาฐานข้อมูล</a:t>
            </a:r>
            <a:endParaRPr lang="en-US" sz="2400" b="1" u="sng" dirty="0" smtClean="0">
              <a:solidFill>
                <a:schemeClr val="bg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r>
              <a:rPr lang="en-US" sz="2400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- </a:t>
            </a:r>
            <a:r>
              <a:rPr lang="th-TH" sz="2400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ไม่ถูกต้อง กรณี จัดได้ ข้อเท็จจริงจัดไม่ได้</a:t>
            </a:r>
            <a:endParaRPr lang="en-US" sz="2400" dirty="0" smtClean="0">
              <a:solidFill>
                <a:schemeClr val="bg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r>
              <a:rPr lang="th-TH" sz="2400" b="1" u="sng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ปัญหาแผนงาน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- </a:t>
            </a:r>
            <a:r>
              <a:rPr lang="th-TH" sz="2400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ส่งมาของบประมาณทั้งหมด โดยไม่ได้ตรวจสอบว่าจัดได้หรือไม่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- </a:t>
            </a:r>
            <a:r>
              <a:rPr lang="th-TH" sz="2400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ส่งแปลงที่ดินลักษณะกระจายสนับสนุนงบประมาณแล้วทำไม่ได้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- </a:t>
            </a:r>
            <a:r>
              <a:rPr lang="th-TH" sz="2400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ได้รับงบประมาณปีงบประมาณก่อนแล้วแต่ไม่ดำเนินการ</a:t>
            </a:r>
          </a:p>
          <a:p>
            <a:r>
              <a:rPr lang="th-TH" sz="2400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สำรวจรังวัด</a:t>
            </a:r>
          </a:p>
          <a:p>
            <a:endParaRPr lang="en-US" sz="2400" dirty="0">
              <a:solidFill>
                <a:schemeClr val="bg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220380" y="2875761"/>
            <a:ext cx="618117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b="1" dirty="0" smtClean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การดำเนินงาน</a:t>
            </a:r>
          </a:p>
          <a:p>
            <a:r>
              <a:rPr lang="en-US" sz="2400" b="1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1. </a:t>
            </a:r>
            <a:r>
              <a:rPr lang="th-TH" sz="2400" b="1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จัดแผนการปฏิบัติการคัดเลือกแปลงที่ดินใกล้เคียงกัน </a:t>
            </a:r>
          </a:p>
          <a:p>
            <a:r>
              <a:rPr lang="th-TH" sz="2400" b="1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รายหมู่บ้าน ตำบล หรือ อำเภอ</a:t>
            </a:r>
          </a:p>
          <a:p>
            <a:r>
              <a:rPr lang="en-US" sz="2400" b="1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2. </a:t>
            </a:r>
            <a:r>
              <a:rPr lang="th-TH" sz="2400" b="1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นิติกร ตรวจสอบจัดที่ดินได้หรือไม่</a:t>
            </a:r>
          </a:p>
          <a:p>
            <a:r>
              <a:rPr lang="th-TH" sz="2400" b="1" dirty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2400" b="1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</a:t>
            </a:r>
            <a:r>
              <a:rPr lang="en-US" sz="2400" b="1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2.1 </a:t>
            </a:r>
            <a:r>
              <a:rPr lang="th-TH" sz="2400" b="1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จัดที่ดินได้</a:t>
            </a:r>
          </a:p>
          <a:p>
            <a:r>
              <a:rPr lang="th-TH" sz="2400" b="1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</a:t>
            </a:r>
            <a:r>
              <a:rPr lang="en-US" sz="2400" b="1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- </a:t>
            </a:r>
            <a:r>
              <a:rPr lang="th-TH" sz="2400" b="1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รูปแปลงไม่เปลี่ยน ผู้ถือครองมีคุณสมบัติเสนอ คปจ</a:t>
            </a:r>
            <a:r>
              <a:rPr lang="en-US" sz="2400" b="1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2400" b="1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พิจารณา</a:t>
            </a:r>
          </a:p>
          <a:p>
            <a:r>
              <a:rPr lang="th-TH" sz="2400" b="1" dirty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2400" b="1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 จัดที่ดิน (ทั้งงานกลุ่ม และงานระวาง)</a:t>
            </a:r>
          </a:p>
          <a:p>
            <a:r>
              <a:rPr lang="th-TH" sz="2400" b="1" dirty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2400" b="1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</a:t>
            </a:r>
            <a:r>
              <a:rPr lang="en-US" sz="2400" b="1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- </a:t>
            </a:r>
            <a:r>
              <a:rPr lang="th-TH" sz="2400" b="1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รูปแปลงเปลี่ยน หรือ</a:t>
            </a:r>
            <a:r>
              <a:rPr lang="en-US" sz="2400" b="1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2400" b="1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ต้องการรังวัดเป็น </a:t>
            </a:r>
            <a:r>
              <a:rPr lang="en-US" sz="2400" b="1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UTM </a:t>
            </a:r>
            <a:r>
              <a:rPr lang="th-TH" sz="2400" b="1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ส่ง ส</a:t>
            </a:r>
            <a:r>
              <a:rPr lang="en-US" sz="2400" b="1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sz="2400" b="1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</a:t>
            </a:r>
            <a:r>
              <a:rPr lang="en-US" sz="2400" b="1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sz="2400" b="1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</a:t>
            </a:r>
            <a:r>
              <a:rPr lang="en-US" sz="2400" b="1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endParaRPr lang="th-TH" sz="2400" b="1" dirty="0" smtClean="0">
              <a:solidFill>
                <a:schemeClr val="bg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r>
              <a:rPr lang="th-TH" sz="2400" b="1" dirty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2400" b="1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 ตรวจสอบสนับสนุนงบประมาณ ช่างสำรวจดำเนินการรังวัด</a:t>
            </a:r>
          </a:p>
          <a:p>
            <a:r>
              <a:rPr lang="th-TH" sz="2400" b="1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</a:t>
            </a:r>
            <a:r>
              <a:rPr lang="en-US" sz="2400" b="1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2.2 </a:t>
            </a:r>
            <a:r>
              <a:rPr lang="th-TH" sz="2400" b="1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จัดที่ดินไม่ได้</a:t>
            </a:r>
            <a:r>
              <a:rPr lang="th-TH" sz="2400" b="1" dirty="0" smtClean="0">
                <a:solidFill>
                  <a:schemeClr val="tx2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2400" b="1" u="sng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ให้แก้ไขฐานข้อมูลให้ถูกต้อง</a:t>
            </a:r>
            <a:endParaRPr lang="en-US" sz="2400" b="1" u="sng" dirty="0">
              <a:solidFill>
                <a:srgbClr val="7030A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7" name="รูปภาพ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940694" y="237069"/>
            <a:ext cx="1086255" cy="1111517"/>
          </a:xfrm>
          <a:prstGeom prst="rect">
            <a:avLst/>
          </a:prstGeom>
        </p:spPr>
      </p:pic>
      <p:pic>
        <p:nvPicPr>
          <p:cNvPr id="9" name="รูปภาพ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6743" y="3083171"/>
            <a:ext cx="1041270" cy="1041270"/>
          </a:xfrm>
          <a:prstGeom prst="rect">
            <a:avLst/>
          </a:prstGeom>
        </p:spPr>
      </p:pic>
      <p:pic>
        <p:nvPicPr>
          <p:cNvPr id="10" name="รูปภาพ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24027" y="2647821"/>
            <a:ext cx="1103692" cy="1078608"/>
          </a:xfrm>
          <a:prstGeom prst="rect">
            <a:avLst/>
          </a:prstGeom>
        </p:spPr>
      </p:pic>
      <p:pic>
        <p:nvPicPr>
          <p:cNvPr id="12" name="รูปภาพ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63949" y="164764"/>
            <a:ext cx="1343057" cy="1292376"/>
          </a:xfrm>
          <a:prstGeom prst="rect">
            <a:avLst/>
          </a:prstGeom>
        </p:spPr>
      </p:pic>
      <p:sp>
        <p:nvSpPr>
          <p:cNvPr id="19" name="ส่วนโค้ง 18"/>
          <p:cNvSpPr/>
          <p:nvPr/>
        </p:nvSpPr>
        <p:spPr>
          <a:xfrm rot="10800000">
            <a:off x="4697303" y="311286"/>
            <a:ext cx="1101548" cy="1101600"/>
          </a:xfrm>
          <a:prstGeom prst="arc">
            <a:avLst>
              <a:gd name="adj1" fmla="val 14500564"/>
              <a:gd name="adj2" fmla="val 1636925"/>
            </a:avLst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5" name="ส่วนโค้ง 24"/>
          <p:cNvSpPr/>
          <p:nvPr/>
        </p:nvSpPr>
        <p:spPr>
          <a:xfrm rot="10800000">
            <a:off x="4576740" y="3059045"/>
            <a:ext cx="1117653" cy="1065395"/>
          </a:xfrm>
          <a:prstGeom prst="arc">
            <a:avLst>
              <a:gd name="adj1" fmla="val 13888628"/>
              <a:gd name="adj2" fmla="val 2173592"/>
            </a:avLst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8" name="ส่วนโค้ง 27"/>
          <p:cNvSpPr/>
          <p:nvPr/>
        </p:nvSpPr>
        <p:spPr>
          <a:xfrm rot="10394883">
            <a:off x="11162226" y="2714170"/>
            <a:ext cx="975056" cy="935369"/>
          </a:xfrm>
          <a:prstGeom prst="arc">
            <a:avLst>
              <a:gd name="adj1" fmla="val 14652147"/>
              <a:gd name="adj2" fmla="val 2392410"/>
            </a:avLst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0" name="ส่วนโค้ง 29"/>
          <p:cNvSpPr/>
          <p:nvPr/>
        </p:nvSpPr>
        <p:spPr>
          <a:xfrm rot="10394883">
            <a:off x="10941515" y="365360"/>
            <a:ext cx="975056" cy="935369"/>
          </a:xfrm>
          <a:prstGeom prst="arc">
            <a:avLst>
              <a:gd name="adj1" fmla="val 14652147"/>
              <a:gd name="adj2" fmla="val 2392410"/>
            </a:avLst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32" name="รูปภาพ 3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7494749">
            <a:off x="5342349" y="4058010"/>
            <a:ext cx="1008605" cy="1292719"/>
          </a:xfrm>
          <a:prstGeom prst="rect">
            <a:avLst/>
          </a:prstGeom>
        </p:spPr>
      </p:pic>
      <p:pic>
        <p:nvPicPr>
          <p:cNvPr id="33" name="รูปภาพ 3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4769802">
            <a:off x="5523618" y="959878"/>
            <a:ext cx="1008605" cy="1292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82927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000">
              <a:schemeClr val="bg1">
                <a:lumMod val="95000"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그룹 54"/>
          <p:cNvGrpSpPr>
            <a:grpSpLocks/>
          </p:cNvGrpSpPr>
          <p:nvPr/>
        </p:nvGrpSpPr>
        <p:grpSpPr bwMode="auto">
          <a:xfrm>
            <a:off x="165030" y="126888"/>
            <a:ext cx="5700999" cy="795928"/>
            <a:chOff x="2500298" y="1061088"/>
            <a:chExt cx="5929354" cy="930728"/>
          </a:xfrm>
        </p:grpSpPr>
        <p:sp>
          <p:nvSpPr>
            <p:cNvPr id="34" name="AutoShape 864"/>
            <p:cNvSpPr>
              <a:spLocks noChangeArrowheads="1"/>
            </p:cNvSpPr>
            <p:nvPr/>
          </p:nvSpPr>
          <p:spPr bwMode="auto">
            <a:xfrm>
              <a:off x="2500298" y="1094894"/>
              <a:ext cx="5929354" cy="78443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C000"/>
                </a:gs>
                <a:gs pos="100000">
                  <a:srgbClr val="E88F01"/>
                </a:gs>
              </a:gsLst>
              <a:lin ang="5400000" scaled="1"/>
            </a:gradFill>
            <a:ln w="19050" algn="ctr">
              <a:noFill/>
              <a:round/>
              <a:headEnd/>
              <a:tailEnd/>
            </a:ln>
            <a:effectLst>
              <a:outerShdw blurRad="149987" dist="127000" dir="288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146050" h="139700"/>
            </a:sp3d>
          </p:spPr>
          <p:txBody>
            <a:bodyPr wrap="none" lIns="72000" tIns="0" rIns="72000" bIns="0" anchor="ctr"/>
            <a:lstStyle/>
            <a:p>
              <a:pPr algn="ctr">
                <a:defRPr/>
              </a:pPr>
              <a:endParaRPr lang="en-US" altLang="ko-KR" sz="2000" b="1" kern="0" dirty="0">
                <a:solidFill>
                  <a:srgbClr val="FFFFFF"/>
                </a:solidFill>
                <a:ea typeface="굴림"/>
                <a:cs typeface="Times New Roman" pitchFamily="18" charset="0"/>
              </a:endParaRPr>
            </a:p>
          </p:txBody>
        </p:sp>
        <p:grpSp>
          <p:nvGrpSpPr>
            <p:cNvPr id="35" name="Group 48"/>
            <p:cNvGrpSpPr>
              <a:grpSpLocks/>
            </p:cNvGrpSpPr>
            <p:nvPr/>
          </p:nvGrpSpPr>
          <p:grpSpPr bwMode="auto">
            <a:xfrm>
              <a:off x="2671306" y="1061088"/>
              <a:ext cx="5615145" cy="930728"/>
              <a:chOff x="1350" y="890"/>
              <a:chExt cx="3029" cy="549"/>
            </a:xfrm>
          </p:grpSpPr>
          <p:pic>
            <p:nvPicPr>
              <p:cNvPr id="36" name="Picture 49" descr="그림자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83" y="890"/>
                <a:ext cx="2948" cy="5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7" name="AutoShape 50"/>
              <p:cNvSpPr>
                <a:spLocks noChangeArrowheads="1"/>
              </p:cNvSpPr>
              <p:nvPr/>
            </p:nvSpPr>
            <p:spPr bwMode="auto">
              <a:xfrm>
                <a:off x="1350" y="972"/>
                <a:ext cx="3029" cy="33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lumMod val="6500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 w="19050" algn="ctr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lIns="342000" tIns="36000" bIns="36000" anchor="ctr"/>
              <a:lstStyle/>
              <a:p>
                <a:pPr algn="ctr">
                  <a:defRPr/>
                </a:pPr>
                <a:endParaRPr lang="en-US" altLang="ko-KR" sz="2000" kern="0" dirty="0">
                  <a:solidFill>
                    <a:srgbClr val="333333"/>
                  </a:solidFill>
                  <a:latin typeface="汉仪大宋简" pitchFamily="49" charset="-122"/>
                  <a:ea typeface="汉仪大宋简" pitchFamily="49" charset="-122"/>
                </a:endParaRPr>
              </a:p>
            </p:txBody>
          </p:sp>
          <p:sp>
            <p:nvSpPr>
              <p:cNvPr id="38" name="AutoShape 51"/>
              <p:cNvSpPr>
                <a:spLocks noChangeArrowheads="1"/>
              </p:cNvSpPr>
              <p:nvPr/>
            </p:nvSpPr>
            <p:spPr bwMode="auto">
              <a:xfrm>
                <a:off x="1551" y="990"/>
                <a:ext cx="2611" cy="15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7999"/>
                    </a:srgbClr>
                  </a:gs>
                  <a:gs pos="100000">
                    <a:srgbClr val="767676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342000" tIns="190800" anchor="ctr"/>
              <a:lstStyle/>
              <a:p>
                <a:pPr algn="ctr">
                  <a:defRPr/>
                </a:pPr>
                <a:endParaRPr lang="ko-KR" altLang="en-US" sz="1800" kern="0">
                  <a:solidFill>
                    <a:sysClr val="windowText" lastClr="000000"/>
                  </a:solidFill>
                </a:endParaRPr>
              </a:p>
            </p:txBody>
          </p:sp>
        </p:grpSp>
      </p:grpSp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14265" y="391838"/>
            <a:ext cx="6451940" cy="6504578"/>
          </a:xfrm>
          <a:prstGeom prst="rect">
            <a:avLst/>
          </a:prstGeom>
        </p:spPr>
      </p:pic>
      <p:sp>
        <p:nvSpPr>
          <p:cNvPr id="6146" name="TextBox 5"/>
          <p:cNvSpPr txBox="1">
            <a:spLocks noChangeArrowheads="1"/>
          </p:cNvSpPr>
          <p:nvPr/>
        </p:nvSpPr>
        <p:spPr bwMode="auto">
          <a:xfrm>
            <a:off x="308608" y="262532"/>
            <a:ext cx="52277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9pPr>
          </a:lstStyle>
          <a:p>
            <a:r>
              <a:rPr lang="th-TH" dirty="0" smtClean="0">
                <a:solidFill>
                  <a:srgbClr val="C00000"/>
                </a:solidFill>
                <a:cs typeface="+mj-cs"/>
              </a:rPr>
              <a:t>การทบทวน</a:t>
            </a:r>
            <a:r>
              <a:rPr lang="th-TH" dirty="0">
                <a:solidFill>
                  <a:srgbClr val="C00000"/>
                </a:solidFill>
                <a:cs typeface="+mj-cs"/>
              </a:rPr>
              <a:t>กระบวนงานจัดทำแผนงานและปฏิบัติการจัดที่ดิน</a:t>
            </a:r>
            <a:endParaRPr lang="en-US" dirty="0">
              <a:solidFill>
                <a:srgbClr val="C00000"/>
              </a:solidFill>
              <a:cs typeface="+mj-cs"/>
            </a:endParaRPr>
          </a:p>
        </p:txBody>
      </p:sp>
      <p:sp>
        <p:nvSpPr>
          <p:cNvPr id="6149" name="TextBox 9"/>
          <p:cNvSpPr txBox="1">
            <a:spLocks noChangeArrowheads="1"/>
          </p:cNvSpPr>
          <p:nvPr/>
        </p:nvSpPr>
        <p:spPr bwMode="auto">
          <a:xfrm>
            <a:off x="8500370" y="4590477"/>
            <a:ext cx="2167630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h-TH" alt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ราคางาน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h-TH" altLang="th-TH" b="1" u="sng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ไม่เพียงพอต่อการปฏิบัติงาน</a:t>
            </a:r>
            <a:endParaRPr lang="en-US" altLang="th-TH" b="1" u="sng" dirty="0">
              <a:solidFill>
                <a:srgbClr val="FF00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6154" name="TextBox 16"/>
          <p:cNvSpPr txBox="1">
            <a:spLocks noChangeArrowheads="1"/>
          </p:cNvSpPr>
          <p:nvPr/>
        </p:nvSpPr>
        <p:spPr bwMode="auto">
          <a:xfrm>
            <a:off x="1577336" y="3920015"/>
            <a:ext cx="2222929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h-TH" altLang="th-TH" b="1" u="sng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ไม่มี </a:t>
            </a:r>
            <a:r>
              <a:rPr lang="th-TH" alt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กระบวนงาน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h-TH" alt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วิธีการแนวทางปฏิบัติ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h-TH" alt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ในการแก้ไขปัญหาที่ชัดเจน </a:t>
            </a:r>
            <a:endParaRPr lang="en-US" altLang="th-TH" sz="2000" b="1" dirty="0">
              <a:solidFill>
                <a:srgbClr val="0000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6157" name="TextBox 20"/>
          <p:cNvSpPr txBox="1">
            <a:spLocks noChangeArrowheads="1"/>
          </p:cNvSpPr>
          <p:nvPr/>
        </p:nvSpPr>
        <p:spPr bwMode="auto">
          <a:xfrm>
            <a:off x="4420840" y="6081066"/>
            <a:ext cx="122180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h-TH" alt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ที่ดิน </a:t>
            </a:r>
            <a:r>
              <a:rPr lang="th-TH" altLang="th-TH" b="1" u="sng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จัดไม่ได้</a:t>
            </a:r>
            <a:endParaRPr lang="en-US" altLang="th-TH" sz="2000" b="1" u="sng" dirty="0">
              <a:solidFill>
                <a:srgbClr val="FF00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417599" y="1067914"/>
            <a:ext cx="231990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สภาพพื้นที่ </a:t>
            </a:r>
          </a:p>
          <a:p>
            <a:pPr algn="ctr"/>
            <a: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ฐานข้อมูล </a:t>
            </a:r>
            <a:r>
              <a:rPr lang="en-US" sz="2000" b="1" dirty="0" err="1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alro</a:t>
            </a:r>
            <a:r>
              <a:rPr lang="en-US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land </a:t>
            </a:r>
            <a: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และ </a:t>
            </a:r>
            <a:r>
              <a:rPr lang="en-US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Digital</a:t>
            </a:r>
            <a: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en-US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map </a:t>
            </a:r>
            <a: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ไม่ตรงกัน</a:t>
            </a:r>
          </a:p>
        </p:txBody>
      </p:sp>
      <p:sp>
        <p:nvSpPr>
          <p:cNvPr id="25" name="TextBox 12"/>
          <p:cNvSpPr txBox="1">
            <a:spLocks noChangeArrowheads="1"/>
          </p:cNvSpPr>
          <p:nvPr/>
        </p:nvSpPr>
        <p:spPr bwMode="auto">
          <a:xfrm>
            <a:off x="7713734" y="586012"/>
            <a:ext cx="2459328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h-TH" alt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การกำหนดแผนงาน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h-TH" alt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โดยฐานข้อมูล </a:t>
            </a:r>
            <a:r>
              <a:rPr lang="en-US" altLang="th-TH" sz="2000" b="1" dirty="0" err="1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alro</a:t>
            </a:r>
            <a:r>
              <a:rPr lang="en-US" alt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land</a:t>
            </a:r>
            <a:endParaRPr lang="th-TH" altLang="th-TH" sz="2000" b="1" dirty="0">
              <a:solidFill>
                <a:srgbClr val="0000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h-TH" altLang="th-TH" b="1" u="sng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คลาดเคลื่อนจากข้อเท็จจริง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360709" y="3041576"/>
            <a:ext cx="262492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พื้นที่คงค้างการจัดที่ดิน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เหลือน้อย แปลงเล็ก แปลงน้อย และกระจัดกระจาย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583854" y="4707633"/>
            <a:ext cx="22452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พื้นที่คงค้างการจัดที่ดิน </a:t>
            </a:r>
            <a:r>
              <a:rPr lang="en-US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Code 0-3 </a:t>
            </a:r>
            <a: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ตามฐานข้อมูล </a:t>
            </a:r>
            <a:r>
              <a:rPr lang="en-US" sz="2000" b="1" dirty="0" err="1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alro</a:t>
            </a:r>
            <a:r>
              <a:rPr lang="en-US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land </a:t>
            </a:r>
            <a: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คลาดเคลื่อนไม่ถูกต้อง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318679" y="2733798"/>
            <a:ext cx="278227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พื้นที่คงเหลือจัดที่ดิน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เป็นพื้นที่มีปัญหาผู้ไม่เข้าร่วมกระบวนการ ผู้ถือครองที่ดิน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รายใหญ่ พื้นที่ไม่เหมาะ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ทำเกษตร ฯลฯ</a:t>
            </a:r>
            <a:endParaRPr lang="en-US" sz="2000" b="1" dirty="0">
              <a:solidFill>
                <a:srgbClr val="0000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4" cstate="print">
            <a:duotone>
              <a:prstClr val="black"/>
              <a:srgbClr val="C00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9281"/>
          <a:stretch/>
        </p:blipFill>
        <p:spPr>
          <a:xfrm rot="5400000" flipV="1">
            <a:off x="9202630" y="4039961"/>
            <a:ext cx="618029" cy="544371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6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9281"/>
          <a:stretch/>
        </p:blipFill>
        <p:spPr>
          <a:xfrm rot="21118931" flipV="1">
            <a:off x="7275738" y="648714"/>
            <a:ext cx="618029" cy="544371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9281"/>
          <a:stretch/>
        </p:blipFill>
        <p:spPr>
          <a:xfrm rot="10605440" flipV="1">
            <a:off x="5667401" y="5883201"/>
            <a:ext cx="618029" cy="544371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 rotWithShape="1"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9281"/>
          <a:stretch/>
        </p:blipFill>
        <p:spPr>
          <a:xfrm rot="10605440" flipV="1">
            <a:off x="3482723" y="3963466"/>
            <a:ext cx="618029" cy="544371"/>
          </a:xfrm>
          <a:prstGeom prst="rect">
            <a:avLst/>
          </a:prstGeom>
        </p:spPr>
      </p:pic>
      <p:grpSp>
        <p:nvGrpSpPr>
          <p:cNvPr id="45" name="그룹 54"/>
          <p:cNvGrpSpPr>
            <a:grpSpLocks/>
          </p:cNvGrpSpPr>
          <p:nvPr/>
        </p:nvGrpSpPr>
        <p:grpSpPr bwMode="auto">
          <a:xfrm>
            <a:off x="5821373" y="2635922"/>
            <a:ext cx="1692431" cy="736878"/>
            <a:chOff x="2500298" y="1061088"/>
            <a:chExt cx="5929354" cy="930728"/>
          </a:xfrm>
        </p:grpSpPr>
        <p:sp>
          <p:nvSpPr>
            <p:cNvPr id="46" name="AutoShape 864"/>
            <p:cNvSpPr>
              <a:spLocks noChangeArrowheads="1"/>
            </p:cNvSpPr>
            <p:nvPr/>
          </p:nvSpPr>
          <p:spPr bwMode="auto">
            <a:xfrm>
              <a:off x="2500298" y="1094894"/>
              <a:ext cx="5929354" cy="78443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C000"/>
                </a:gs>
                <a:gs pos="100000">
                  <a:srgbClr val="E88F01"/>
                </a:gs>
              </a:gsLst>
              <a:lin ang="5400000" scaled="1"/>
            </a:gradFill>
            <a:ln w="19050" algn="ctr">
              <a:noFill/>
              <a:round/>
              <a:headEnd/>
              <a:tailEnd/>
            </a:ln>
            <a:effectLst>
              <a:outerShdw blurRad="149987" dist="127000" dir="288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146050" h="139700"/>
            </a:sp3d>
          </p:spPr>
          <p:txBody>
            <a:bodyPr wrap="none" lIns="72000" tIns="0" rIns="72000" bIns="0" anchor="ctr"/>
            <a:lstStyle/>
            <a:p>
              <a:pPr algn="ctr">
                <a:defRPr/>
              </a:pPr>
              <a:endParaRPr lang="en-US" altLang="ko-KR" sz="2000" b="1" kern="0" dirty="0">
                <a:solidFill>
                  <a:srgbClr val="FFFFFF"/>
                </a:solidFill>
                <a:ea typeface="굴림"/>
                <a:cs typeface="Times New Roman" pitchFamily="18" charset="0"/>
              </a:endParaRPr>
            </a:p>
          </p:txBody>
        </p:sp>
        <p:grpSp>
          <p:nvGrpSpPr>
            <p:cNvPr id="47" name="Group 48"/>
            <p:cNvGrpSpPr>
              <a:grpSpLocks/>
            </p:cNvGrpSpPr>
            <p:nvPr/>
          </p:nvGrpSpPr>
          <p:grpSpPr bwMode="auto">
            <a:xfrm>
              <a:off x="2671306" y="1061088"/>
              <a:ext cx="5615145" cy="930728"/>
              <a:chOff x="1350" y="890"/>
              <a:chExt cx="3029" cy="549"/>
            </a:xfrm>
          </p:grpSpPr>
          <p:pic>
            <p:nvPicPr>
              <p:cNvPr id="48" name="Picture 49" descr="그림자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83" y="890"/>
                <a:ext cx="2948" cy="5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9" name="AutoShape 50"/>
              <p:cNvSpPr>
                <a:spLocks noChangeArrowheads="1"/>
              </p:cNvSpPr>
              <p:nvPr/>
            </p:nvSpPr>
            <p:spPr bwMode="auto">
              <a:xfrm>
                <a:off x="1350" y="972"/>
                <a:ext cx="3029" cy="33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lumMod val="6500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 w="19050" algn="ctr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lIns="342000" tIns="36000" bIns="36000" anchor="ctr"/>
              <a:lstStyle/>
              <a:p>
                <a:pPr algn="ctr">
                  <a:defRPr/>
                </a:pPr>
                <a:endParaRPr lang="en-US" altLang="ko-KR" sz="2000" kern="0" dirty="0">
                  <a:solidFill>
                    <a:srgbClr val="333333"/>
                  </a:solidFill>
                  <a:latin typeface="汉仪大宋简" pitchFamily="49" charset="-122"/>
                  <a:ea typeface="汉仪大宋简" pitchFamily="49" charset="-122"/>
                </a:endParaRPr>
              </a:p>
            </p:txBody>
          </p:sp>
          <p:sp>
            <p:nvSpPr>
              <p:cNvPr id="50" name="AutoShape 51"/>
              <p:cNvSpPr>
                <a:spLocks noChangeArrowheads="1"/>
              </p:cNvSpPr>
              <p:nvPr/>
            </p:nvSpPr>
            <p:spPr bwMode="auto">
              <a:xfrm>
                <a:off x="1551" y="990"/>
                <a:ext cx="2611" cy="15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7999"/>
                    </a:srgbClr>
                  </a:gs>
                  <a:gs pos="100000">
                    <a:srgbClr val="767676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342000" tIns="190800" anchor="ctr"/>
              <a:lstStyle/>
              <a:p>
                <a:pPr algn="ctr">
                  <a:defRPr/>
                </a:pPr>
                <a:endParaRPr lang="ko-KR" altLang="en-US" sz="1800" kern="0">
                  <a:solidFill>
                    <a:sysClr val="windowText" lastClr="000000"/>
                  </a:solidFill>
                </a:endParaRPr>
              </a:p>
            </p:txBody>
          </p:sp>
        </p:grpSp>
      </p:grpSp>
      <p:sp>
        <p:nvSpPr>
          <p:cNvPr id="15" name="Rectangle 14"/>
          <p:cNvSpPr/>
          <p:nvPr/>
        </p:nvSpPr>
        <p:spPr>
          <a:xfrm>
            <a:off x="5982656" y="2744463"/>
            <a:ext cx="14141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th-TH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สภาพปัญหา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66029" y="3183608"/>
            <a:ext cx="1680922" cy="951219"/>
          </a:xfrm>
          <a:prstGeom prst="rect">
            <a:avLst/>
          </a:prstGeom>
        </p:spPr>
      </p:pic>
      <p:grpSp>
        <p:nvGrpSpPr>
          <p:cNvPr id="30" name="Group 29"/>
          <p:cNvGrpSpPr/>
          <p:nvPr/>
        </p:nvGrpSpPr>
        <p:grpSpPr>
          <a:xfrm>
            <a:off x="8723506" y="6506348"/>
            <a:ext cx="1952114" cy="377985"/>
            <a:chOff x="7199506" y="6506347"/>
            <a:chExt cx="1952114" cy="377985"/>
          </a:xfrm>
        </p:grpSpPr>
        <p:sp>
          <p:nvSpPr>
            <p:cNvPr id="31" name="Parallelogram 30"/>
            <p:cNvSpPr/>
            <p:nvPr/>
          </p:nvSpPr>
          <p:spPr bwMode="auto">
            <a:xfrm>
              <a:off x="7199506" y="6736080"/>
              <a:ext cx="824566" cy="148252"/>
            </a:xfrm>
            <a:prstGeom prst="parallelogram">
              <a:avLst>
                <a:gd name="adj" fmla="val 95883"/>
              </a:avLst>
            </a:prstGeom>
            <a:solidFill>
              <a:srgbClr val="FED70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endParaRPr lang="th-TH" sz="2400">
                <a:solidFill>
                  <a:srgbClr val="000000"/>
                </a:solidFill>
                <a:cs typeface="Cordia New" pitchFamily="34" charset="-34"/>
              </a:endParaRPr>
            </a:p>
          </p:txBody>
        </p:sp>
        <p:pic>
          <p:nvPicPr>
            <p:cNvPr id="32" name="Picture 31"/>
            <p:cNvPicPr>
              <a:picLocks noChangeAspect="1"/>
            </p:cNvPicPr>
            <p:nvPr/>
          </p:nvPicPr>
          <p:blipFill rotWithShape="1">
            <a:blip r:embed="rId8"/>
            <a:srcRect l="-1" r="53049"/>
            <a:stretch/>
          </p:blipFill>
          <p:spPr>
            <a:xfrm>
              <a:off x="7774813" y="6506347"/>
              <a:ext cx="1376807" cy="377985"/>
            </a:xfrm>
            <a:prstGeom prst="rect">
              <a:avLst/>
            </a:prstGeom>
          </p:spPr>
        </p:pic>
      </p:grpSp>
      <p:sp>
        <p:nvSpPr>
          <p:cNvPr id="2" name="TextBox 1"/>
          <p:cNvSpPr txBox="1"/>
          <p:nvPr/>
        </p:nvSpPr>
        <p:spPr>
          <a:xfrm>
            <a:off x="8483861" y="2506271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437859" y="587681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475837" y="4221398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4420839" y="2287878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xmlns="" val="4119031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80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1524000" y="4851544"/>
            <a:ext cx="9144000" cy="1306296"/>
            <a:chOff x="0" y="4677376"/>
            <a:chExt cx="9144000" cy="1306296"/>
          </a:xfrm>
        </p:grpSpPr>
        <p:sp>
          <p:nvSpPr>
            <p:cNvPr id="22" name="Rectangle 21"/>
            <p:cNvSpPr/>
            <p:nvPr/>
          </p:nvSpPr>
          <p:spPr bwMode="auto">
            <a:xfrm>
              <a:off x="0" y="4677376"/>
              <a:ext cx="9144000" cy="221714"/>
            </a:xfrm>
            <a:prstGeom prst="rect">
              <a:avLst/>
            </a:prstGeom>
            <a:solidFill>
              <a:srgbClr val="81C99B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endParaRPr lang="th-TH" sz="2400">
                <a:solidFill>
                  <a:srgbClr val="000000"/>
                </a:solidFill>
                <a:cs typeface="Cordia New" pitchFamily="34" charset="-34"/>
              </a:endParaRPr>
            </a:p>
          </p:txBody>
        </p:sp>
        <p:sp>
          <p:nvSpPr>
            <p:cNvPr id="23" name="Rectangle 22"/>
            <p:cNvSpPr/>
            <p:nvPr/>
          </p:nvSpPr>
          <p:spPr bwMode="auto">
            <a:xfrm>
              <a:off x="0" y="5031325"/>
              <a:ext cx="9144000" cy="221714"/>
            </a:xfrm>
            <a:prstGeom prst="rect">
              <a:avLst/>
            </a:prstGeom>
            <a:solidFill>
              <a:srgbClr val="F0905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endParaRPr lang="th-TH" sz="2400">
                <a:solidFill>
                  <a:srgbClr val="000000"/>
                </a:solidFill>
                <a:cs typeface="Cordia New" pitchFamily="34" charset="-34"/>
              </a:endParaRPr>
            </a:p>
          </p:txBody>
        </p:sp>
        <p:sp>
          <p:nvSpPr>
            <p:cNvPr id="24" name="Rectangle 23"/>
            <p:cNvSpPr/>
            <p:nvPr/>
          </p:nvSpPr>
          <p:spPr bwMode="auto">
            <a:xfrm>
              <a:off x="0" y="5408009"/>
              <a:ext cx="9144000" cy="221714"/>
            </a:xfrm>
            <a:prstGeom prst="rect">
              <a:avLst/>
            </a:prstGeom>
            <a:solidFill>
              <a:srgbClr val="ADA7A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endParaRPr lang="th-TH" sz="2400">
                <a:solidFill>
                  <a:srgbClr val="000000"/>
                </a:solidFill>
                <a:cs typeface="Cordia New" pitchFamily="34" charset="-34"/>
              </a:endParaRPr>
            </a:p>
          </p:txBody>
        </p:sp>
        <p:sp>
          <p:nvSpPr>
            <p:cNvPr id="25" name="Rectangle 24"/>
            <p:cNvSpPr/>
            <p:nvPr/>
          </p:nvSpPr>
          <p:spPr bwMode="auto">
            <a:xfrm>
              <a:off x="0" y="5761958"/>
              <a:ext cx="9144000" cy="221714"/>
            </a:xfrm>
            <a:prstGeom prst="rect">
              <a:avLst/>
            </a:prstGeom>
            <a:solidFill>
              <a:srgbClr val="FDC02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endParaRPr lang="th-TH" sz="2400">
                <a:solidFill>
                  <a:srgbClr val="000000"/>
                </a:solidFill>
                <a:cs typeface="Cordia New" pitchFamily="34" charset="-34"/>
              </a:endParaRPr>
            </a:p>
          </p:txBody>
        </p:sp>
      </p:grpSp>
      <p:pic>
        <p:nvPicPr>
          <p:cNvPr id="38" name="Picture 3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736367">
            <a:off x="4329927" y="5000706"/>
            <a:ext cx="3162305" cy="866017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736367">
            <a:off x="4358956" y="3738954"/>
            <a:ext cx="3162305" cy="866017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422593">
            <a:off x="4482573" y="2391937"/>
            <a:ext cx="3162305" cy="86601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8104679" y="3434684"/>
            <a:ext cx="20553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th-TH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จัดได้ </a:t>
            </a:r>
            <a: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ดำเนินการจัดที่ดิน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819476" y="4035639"/>
            <a:ext cx="25954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th-TH" sz="24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จัดไม่ได้ </a:t>
            </a:r>
            <a: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ปรับฐานข้อมูล</a:t>
            </a:r>
            <a:b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แยกประเภทในฐานข้อมูล </a:t>
            </a:r>
            <a:b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en-US" sz="2000" b="1" dirty="0" err="1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alro</a:t>
            </a:r>
            <a:r>
              <a:rPr lang="en-US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land</a:t>
            </a:r>
            <a: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69491" y="1659956"/>
            <a:ext cx="2775360" cy="497470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14573" y="1084167"/>
            <a:ext cx="3162305" cy="86601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083988" y="2415160"/>
            <a:ext cx="1946367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th-TH" sz="32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แนวทาง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th-TH" sz="32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การแก้ไขปัญหา</a:t>
            </a:r>
          </a:p>
        </p:txBody>
      </p:sp>
      <p:sp>
        <p:nvSpPr>
          <p:cNvPr id="27" name="Rectangle 26"/>
          <p:cNvSpPr/>
          <p:nvPr/>
        </p:nvSpPr>
        <p:spPr bwMode="auto">
          <a:xfrm rot="21254679">
            <a:off x="4504573" y="704093"/>
            <a:ext cx="3135086" cy="89988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th-TH" sz="2400">
              <a:solidFill>
                <a:srgbClr val="FFFFFF"/>
              </a:solidFill>
              <a:cs typeface="Cordia New" pitchFamily="34" charset="-34"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4556994" y="2016301"/>
            <a:ext cx="3135086" cy="89988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th-TH" sz="2400">
              <a:solidFill>
                <a:srgbClr val="FFFFFF"/>
              </a:solidFill>
              <a:cs typeface="Cordia New" pitchFamily="34" charset="-34"/>
            </a:endParaRPr>
          </a:p>
        </p:txBody>
      </p:sp>
      <p:sp>
        <p:nvSpPr>
          <p:cNvPr id="29" name="Rectangle 28"/>
          <p:cNvSpPr/>
          <p:nvPr/>
        </p:nvSpPr>
        <p:spPr bwMode="auto">
          <a:xfrm rot="361575">
            <a:off x="4505929" y="3342029"/>
            <a:ext cx="3135086" cy="89988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th-TH" sz="2400">
              <a:solidFill>
                <a:srgbClr val="FFFFFF"/>
              </a:solidFill>
              <a:cs typeface="Cordia New" pitchFamily="34" charset="-34"/>
            </a:endParaRPr>
          </a:p>
        </p:txBody>
      </p:sp>
      <p:sp>
        <p:nvSpPr>
          <p:cNvPr id="30" name="Rectangle 29"/>
          <p:cNvSpPr/>
          <p:nvPr/>
        </p:nvSpPr>
        <p:spPr bwMode="auto">
          <a:xfrm rot="550219">
            <a:off x="4279761" y="4601927"/>
            <a:ext cx="3399909" cy="89988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th-TH" sz="2400">
              <a:solidFill>
                <a:srgbClr val="FFFFFF"/>
              </a:solidFill>
              <a:cs typeface="Cordia New" pitchFamily="34" charset="-34"/>
            </a:endParaRPr>
          </a:p>
        </p:txBody>
      </p:sp>
      <p:sp>
        <p:nvSpPr>
          <p:cNvPr id="7" name="Rectangle 6"/>
          <p:cNvSpPr/>
          <p:nvPr/>
        </p:nvSpPr>
        <p:spPr>
          <a:xfrm rot="21249740">
            <a:off x="4559831" y="862604"/>
            <a:ext cx="3151855" cy="727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จัดทำแผนงานจัดที่ดิน โดยใช้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ข้อมูลเชิงประจักษ์จาก </a:t>
            </a:r>
            <a:r>
              <a:rPr lang="en-US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Digital map</a:t>
            </a:r>
            <a: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</a:p>
        </p:txBody>
      </p:sp>
      <p:sp>
        <p:nvSpPr>
          <p:cNvPr id="8" name="Rectangle 7"/>
          <p:cNvSpPr/>
          <p:nvPr/>
        </p:nvSpPr>
        <p:spPr>
          <a:xfrm rot="21557446">
            <a:off x="4965916" y="2289383"/>
            <a:ext cx="226857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ทบทวนราคางาน สำรวจรังวัด</a:t>
            </a:r>
          </a:p>
        </p:txBody>
      </p:sp>
      <p:sp>
        <p:nvSpPr>
          <p:cNvPr id="9" name="Rectangle 8"/>
          <p:cNvSpPr/>
          <p:nvPr/>
        </p:nvSpPr>
        <p:spPr>
          <a:xfrm rot="373613">
            <a:off x="4440662" y="3666239"/>
            <a:ext cx="34883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กำหนดแผนงานตรวจสอบข้อมูล </a:t>
            </a:r>
            <a:r>
              <a:rPr lang="en-US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Code 0-3</a:t>
            </a:r>
            <a:endParaRPr lang="th-TH" sz="2000" b="1" dirty="0">
              <a:solidFill>
                <a:srgbClr val="0000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0" name="Rectangle 9"/>
          <p:cNvSpPr/>
          <p:nvPr/>
        </p:nvSpPr>
        <p:spPr>
          <a:xfrm rot="541094">
            <a:off x="4294982" y="4727188"/>
            <a:ext cx="34571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กำหนดแนวทางปฏิบัติที่ชัดเจน กรณี ผู้ถือครอง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ที่ดินรายใหญ่ ผู้ไม่เข้าร่วมกระบวนการ ฯลฯ</a:t>
            </a: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675570">
            <a:off x="7567295" y="3582160"/>
            <a:ext cx="552897" cy="350705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807790">
            <a:off x="7583594" y="3942793"/>
            <a:ext cx="552897" cy="350705"/>
          </a:xfrm>
          <a:prstGeom prst="rect">
            <a:avLst/>
          </a:prstGeom>
        </p:spPr>
      </p:pic>
      <p:grpSp>
        <p:nvGrpSpPr>
          <p:cNvPr id="31" name="Group 30"/>
          <p:cNvGrpSpPr/>
          <p:nvPr/>
        </p:nvGrpSpPr>
        <p:grpSpPr>
          <a:xfrm>
            <a:off x="8723506" y="6506348"/>
            <a:ext cx="1952114" cy="377985"/>
            <a:chOff x="7199506" y="6506347"/>
            <a:chExt cx="1952114" cy="377985"/>
          </a:xfrm>
        </p:grpSpPr>
        <p:sp>
          <p:nvSpPr>
            <p:cNvPr id="33" name="Parallelogram 32"/>
            <p:cNvSpPr/>
            <p:nvPr/>
          </p:nvSpPr>
          <p:spPr bwMode="auto">
            <a:xfrm>
              <a:off x="7199506" y="6736080"/>
              <a:ext cx="824566" cy="148252"/>
            </a:xfrm>
            <a:prstGeom prst="parallelogram">
              <a:avLst>
                <a:gd name="adj" fmla="val 95883"/>
              </a:avLst>
            </a:prstGeom>
            <a:solidFill>
              <a:srgbClr val="FED70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endParaRPr lang="th-TH" sz="2400">
                <a:solidFill>
                  <a:srgbClr val="000000"/>
                </a:solidFill>
                <a:cs typeface="Cordia New" pitchFamily="34" charset="-34"/>
              </a:endParaRPr>
            </a:p>
          </p:txBody>
        </p:sp>
        <p:pic>
          <p:nvPicPr>
            <p:cNvPr id="35" name="Picture 34"/>
            <p:cNvPicPr>
              <a:picLocks noChangeAspect="1"/>
            </p:cNvPicPr>
            <p:nvPr/>
          </p:nvPicPr>
          <p:blipFill rotWithShape="1">
            <a:blip r:embed="rId5"/>
            <a:srcRect l="-1" r="53049"/>
            <a:stretch/>
          </p:blipFill>
          <p:spPr>
            <a:xfrm>
              <a:off x="7774813" y="6506347"/>
              <a:ext cx="1376807" cy="37798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257977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" name="Group 96"/>
          <p:cNvGrpSpPr/>
          <p:nvPr/>
        </p:nvGrpSpPr>
        <p:grpSpPr>
          <a:xfrm>
            <a:off x="3971712" y="4688888"/>
            <a:ext cx="6130230" cy="478910"/>
            <a:chOff x="1148444" y="1244598"/>
            <a:chExt cx="5367450" cy="478910"/>
          </a:xfrm>
        </p:grpSpPr>
        <p:sp>
          <p:nvSpPr>
            <p:cNvPr id="98" name="AutoShape 50"/>
            <p:cNvSpPr>
              <a:spLocks noChangeArrowheads="1"/>
            </p:cNvSpPr>
            <p:nvPr/>
          </p:nvSpPr>
          <p:spPr bwMode="auto">
            <a:xfrm>
              <a:off x="1148444" y="1244598"/>
              <a:ext cx="5367450" cy="47891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lumMod val="65000"/>
                  </a:srgb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19050" algn="ctr">
              <a:solidFill>
                <a:srgbClr val="FFFFFF"/>
              </a:solidFill>
              <a:round/>
              <a:headEnd/>
              <a:tailEnd/>
            </a:ln>
          </p:spPr>
          <p:txBody>
            <a:bodyPr wrap="none" lIns="342000" tIns="36000" bIns="36000" anchor="ctr"/>
            <a:lstStyle/>
            <a:p>
              <a:pPr algn="ctr">
                <a:defRPr/>
              </a:pPr>
              <a:endParaRPr lang="en-US" altLang="ko-KR" sz="2000" kern="0" dirty="0">
                <a:solidFill>
                  <a:srgbClr val="333333"/>
                </a:solidFill>
                <a:latin typeface="汉仪大宋简" pitchFamily="49" charset="-122"/>
                <a:ea typeface="汉仪大宋简" pitchFamily="49" charset="-122"/>
              </a:endParaRPr>
            </a:p>
          </p:txBody>
        </p:sp>
        <p:sp>
          <p:nvSpPr>
            <p:cNvPr id="99" name="AutoShape 51"/>
            <p:cNvSpPr>
              <a:spLocks noChangeArrowheads="1"/>
            </p:cNvSpPr>
            <p:nvPr/>
          </p:nvSpPr>
          <p:spPr bwMode="auto">
            <a:xfrm>
              <a:off x="1333500" y="1288097"/>
              <a:ext cx="5000625" cy="36132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37999"/>
                  </a:srgbClr>
                </a:gs>
                <a:gs pos="100000">
                  <a:srgbClr val="767676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342000" tIns="190800" anchor="ctr"/>
            <a:lstStyle/>
            <a:p>
              <a:pPr algn="ctr">
                <a:defRPr/>
              </a:pPr>
              <a:endParaRPr lang="ko-KR" altLang="en-US" sz="1800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3971712" y="3931225"/>
            <a:ext cx="6376974" cy="478910"/>
            <a:chOff x="1148444" y="1244598"/>
            <a:chExt cx="5367450" cy="478910"/>
          </a:xfrm>
        </p:grpSpPr>
        <p:sp>
          <p:nvSpPr>
            <p:cNvPr id="101" name="AutoShape 50"/>
            <p:cNvSpPr>
              <a:spLocks noChangeArrowheads="1"/>
            </p:cNvSpPr>
            <p:nvPr/>
          </p:nvSpPr>
          <p:spPr bwMode="auto">
            <a:xfrm>
              <a:off x="1148444" y="1244598"/>
              <a:ext cx="5367450" cy="47891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lumMod val="65000"/>
                  </a:srgb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19050" algn="ctr">
              <a:solidFill>
                <a:srgbClr val="FFFFFF"/>
              </a:solidFill>
              <a:round/>
              <a:headEnd/>
              <a:tailEnd/>
            </a:ln>
          </p:spPr>
          <p:txBody>
            <a:bodyPr wrap="none" lIns="342000" tIns="36000" bIns="36000" anchor="ctr"/>
            <a:lstStyle/>
            <a:p>
              <a:pPr algn="ctr">
                <a:defRPr/>
              </a:pPr>
              <a:endParaRPr lang="en-US" altLang="ko-KR" sz="2000" kern="0" dirty="0">
                <a:solidFill>
                  <a:srgbClr val="333333"/>
                </a:solidFill>
                <a:latin typeface="汉仪大宋简" pitchFamily="49" charset="-122"/>
                <a:ea typeface="汉仪大宋简" pitchFamily="49" charset="-122"/>
              </a:endParaRPr>
            </a:p>
          </p:txBody>
        </p:sp>
        <p:sp>
          <p:nvSpPr>
            <p:cNvPr id="102" name="AutoShape 51"/>
            <p:cNvSpPr>
              <a:spLocks noChangeArrowheads="1"/>
            </p:cNvSpPr>
            <p:nvPr/>
          </p:nvSpPr>
          <p:spPr bwMode="auto">
            <a:xfrm>
              <a:off x="1333500" y="1288097"/>
              <a:ext cx="5000625" cy="36132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37999"/>
                  </a:srgbClr>
                </a:gs>
                <a:gs pos="100000">
                  <a:srgbClr val="767676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342000" tIns="190800" anchor="ctr"/>
            <a:lstStyle/>
            <a:p>
              <a:pPr algn="ctr">
                <a:defRPr/>
              </a:pPr>
              <a:endParaRPr lang="ko-KR" altLang="en-US" sz="1800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3971712" y="3136511"/>
            <a:ext cx="6130230" cy="478910"/>
            <a:chOff x="1148444" y="1244598"/>
            <a:chExt cx="5367450" cy="478910"/>
          </a:xfrm>
        </p:grpSpPr>
        <p:sp>
          <p:nvSpPr>
            <p:cNvPr id="108" name="AutoShape 50"/>
            <p:cNvSpPr>
              <a:spLocks noChangeArrowheads="1"/>
            </p:cNvSpPr>
            <p:nvPr/>
          </p:nvSpPr>
          <p:spPr bwMode="auto">
            <a:xfrm>
              <a:off x="1148444" y="1244598"/>
              <a:ext cx="5367450" cy="47891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lumMod val="65000"/>
                  </a:srgb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19050" algn="ctr">
              <a:solidFill>
                <a:srgbClr val="FFFFFF"/>
              </a:solidFill>
              <a:round/>
              <a:headEnd/>
              <a:tailEnd/>
            </a:ln>
          </p:spPr>
          <p:txBody>
            <a:bodyPr wrap="none" lIns="342000" tIns="36000" bIns="36000" anchor="ctr"/>
            <a:lstStyle/>
            <a:p>
              <a:pPr algn="ctr">
                <a:defRPr/>
              </a:pPr>
              <a:endParaRPr lang="en-US" altLang="ko-KR" sz="2000" kern="0" dirty="0">
                <a:solidFill>
                  <a:srgbClr val="333333"/>
                </a:solidFill>
                <a:latin typeface="汉仪大宋简" pitchFamily="49" charset="-122"/>
                <a:ea typeface="汉仪大宋简" pitchFamily="49" charset="-122"/>
              </a:endParaRPr>
            </a:p>
          </p:txBody>
        </p:sp>
        <p:sp>
          <p:nvSpPr>
            <p:cNvPr id="109" name="AutoShape 51"/>
            <p:cNvSpPr>
              <a:spLocks noChangeArrowheads="1"/>
            </p:cNvSpPr>
            <p:nvPr/>
          </p:nvSpPr>
          <p:spPr bwMode="auto">
            <a:xfrm>
              <a:off x="1333500" y="1288097"/>
              <a:ext cx="5000625" cy="36132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37999"/>
                  </a:srgbClr>
                </a:gs>
                <a:gs pos="100000">
                  <a:srgbClr val="767676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342000" tIns="190800" anchor="ctr"/>
            <a:lstStyle/>
            <a:p>
              <a:pPr algn="ctr">
                <a:defRPr/>
              </a:pPr>
              <a:endParaRPr lang="ko-KR" altLang="en-US" sz="1800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110" name="Group 109"/>
          <p:cNvGrpSpPr/>
          <p:nvPr/>
        </p:nvGrpSpPr>
        <p:grpSpPr>
          <a:xfrm>
            <a:off x="3971712" y="2394022"/>
            <a:ext cx="6130230" cy="478910"/>
            <a:chOff x="1148444" y="1244598"/>
            <a:chExt cx="5367450" cy="478910"/>
          </a:xfrm>
        </p:grpSpPr>
        <p:sp>
          <p:nvSpPr>
            <p:cNvPr id="111" name="AutoShape 50"/>
            <p:cNvSpPr>
              <a:spLocks noChangeArrowheads="1"/>
            </p:cNvSpPr>
            <p:nvPr/>
          </p:nvSpPr>
          <p:spPr bwMode="auto">
            <a:xfrm>
              <a:off x="1148444" y="1244598"/>
              <a:ext cx="5367450" cy="47891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lumMod val="65000"/>
                  </a:srgb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19050" algn="ctr">
              <a:solidFill>
                <a:srgbClr val="FFFFFF"/>
              </a:solidFill>
              <a:round/>
              <a:headEnd/>
              <a:tailEnd/>
            </a:ln>
          </p:spPr>
          <p:txBody>
            <a:bodyPr wrap="none" lIns="342000" tIns="36000" bIns="36000" anchor="ctr"/>
            <a:lstStyle/>
            <a:p>
              <a:pPr algn="ctr">
                <a:defRPr/>
              </a:pPr>
              <a:endParaRPr lang="en-US" altLang="ko-KR" sz="2000" kern="0" dirty="0">
                <a:solidFill>
                  <a:srgbClr val="333333"/>
                </a:solidFill>
                <a:latin typeface="汉仪大宋简" pitchFamily="49" charset="-122"/>
                <a:ea typeface="汉仪大宋简" pitchFamily="49" charset="-122"/>
              </a:endParaRPr>
            </a:p>
          </p:txBody>
        </p:sp>
        <p:sp>
          <p:nvSpPr>
            <p:cNvPr id="112" name="AutoShape 51"/>
            <p:cNvSpPr>
              <a:spLocks noChangeArrowheads="1"/>
            </p:cNvSpPr>
            <p:nvPr/>
          </p:nvSpPr>
          <p:spPr bwMode="auto">
            <a:xfrm>
              <a:off x="1333500" y="1288097"/>
              <a:ext cx="5000625" cy="36132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37999"/>
                  </a:srgbClr>
                </a:gs>
                <a:gs pos="100000">
                  <a:srgbClr val="767676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342000" tIns="190800" anchor="ctr"/>
            <a:lstStyle/>
            <a:p>
              <a:pPr algn="ctr">
                <a:defRPr/>
              </a:pPr>
              <a:endParaRPr lang="ko-KR" altLang="en-US" sz="1800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3971712" y="1769680"/>
            <a:ext cx="6130231" cy="478910"/>
            <a:chOff x="1148444" y="1244598"/>
            <a:chExt cx="5367450" cy="478910"/>
          </a:xfrm>
        </p:grpSpPr>
        <p:sp>
          <p:nvSpPr>
            <p:cNvPr id="114" name="AutoShape 50"/>
            <p:cNvSpPr>
              <a:spLocks noChangeArrowheads="1"/>
            </p:cNvSpPr>
            <p:nvPr/>
          </p:nvSpPr>
          <p:spPr bwMode="auto">
            <a:xfrm>
              <a:off x="1148444" y="1244598"/>
              <a:ext cx="5367450" cy="47891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lumMod val="65000"/>
                  </a:srgb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19050" algn="ctr">
              <a:solidFill>
                <a:srgbClr val="FFFFFF"/>
              </a:solidFill>
              <a:round/>
              <a:headEnd/>
              <a:tailEnd/>
            </a:ln>
          </p:spPr>
          <p:txBody>
            <a:bodyPr wrap="none" lIns="342000" tIns="36000" bIns="36000" anchor="ctr"/>
            <a:lstStyle/>
            <a:p>
              <a:pPr algn="ctr">
                <a:defRPr/>
              </a:pPr>
              <a:endParaRPr lang="en-US" altLang="ko-KR" sz="2000" kern="0" dirty="0">
                <a:solidFill>
                  <a:srgbClr val="333333"/>
                </a:solidFill>
                <a:latin typeface="汉仪大宋简" pitchFamily="49" charset="-122"/>
                <a:ea typeface="汉仪大宋简" pitchFamily="49" charset="-122"/>
              </a:endParaRPr>
            </a:p>
          </p:txBody>
        </p:sp>
        <p:sp>
          <p:nvSpPr>
            <p:cNvPr id="115" name="AutoShape 51"/>
            <p:cNvSpPr>
              <a:spLocks noChangeArrowheads="1"/>
            </p:cNvSpPr>
            <p:nvPr/>
          </p:nvSpPr>
          <p:spPr bwMode="auto">
            <a:xfrm>
              <a:off x="1333500" y="1288097"/>
              <a:ext cx="5000625" cy="36132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37999"/>
                  </a:srgbClr>
                </a:gs>
                <a:gs pos="100000">
                  <a:srgbClr val="767676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342000" tIns="190800" anchor="ctr"/>
            <a:lstStyle/>
            <a:p>
              <a:pPr algn="ctr">
                <a:defRPr/>
              </a:pPr>
              <a:endParaRPr lang="ko-KR" altLang="en-US" sz="1800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3971712" y="6266299"/>
            <a:ext cx="6130230" cy="478910"/>
            <a:chOff x="1148444" y="1244598"/>
            <a:chExt cx="5367450" cy="478910"/>
          </a:xfrm>
        </p:grpSpPr>
        <p:sp>
          <p:nvSpPr>
            <p:cNvPr id="92" name="AutoShape 50"/>
            <p:cNvSpPr>
              <a:spLocks noChangeArrowheads="1"/>
            </p:cNvSpPr>
            <p:nvPr/>
          </p:nvSpPr>
          <p:spPr bwMode="auto">
            <a:xfrm>
              <a:off x="1148444" y="1244598"/>
              <a:ext cx="5367450" cy="47891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lumMod val="65000"/>
                  </a:srgb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19050" algn="ctr">
              <a:solidFill>
                <a:srgbClr val="FFFFFF"/>
              </a:solidFill>
              <a:round/>
              <a:headEnd/>
              <a:tailEnd/>
            </a:ln>
          </p:spPr>
          <p:txBody>
            <a:bodyPr wrap="none" lIns="342000" tIns="36000" bIns="36000" anchor="ctr"/>
            <a:lstStyle/>
            <a:p>
              <a:pPr algn="ctr">
                <a:defRPr/>
              </a:pPr>
              <a:endParaRPr lang="en-US" altLang="ko-KR" sz="2000" kern="0" dirty="0">
                <a:solidFill>
                  <a:srgbClr val="333333"/>
                </a:solidFill>
                <a:latin typeface="汉仪大宋简" pitchFamily="49" charset="-122"/>
                <a:ea typeface="汉仪大宋简" pitchFamily="49" charset="-122"/>
              </a:endParaRPr>
            </a:p>
          </p:txBody>
        </p:sp>
        <p:sp>
          <p:nvSpPr>
            <p:cNvPr id="93" name="AutoShape 51"/>
            <p:cNvSpPr>
              <a:spLocks noChangeArrowheads="1"/>
            </p:cNvSpPr>
            <p:nvPr/>
          </p:nvSpPr>
          <p:spPr bwMode="auto">
            <a:xfrm>
              <a:off x="1333500" y="1288097"/>
              <a:ext cx="5000625" cy="36132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37999"/>
                  </a:srgbClr>
                </a:gs>
                <a:gs pos="100000">
                  <a:srgbClr val="767676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342000" tIns="190800" anchor="ctr"/>
            <a:lstStyle/>
            <a:p>
              <a:pPr algn="ctr">
                <a:defRPr/>
              </a:pPr>
              <a:endParaRPr lang="ko-KR" altLang="en-US" sz="1800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3971712" y="5542486"/>
            <a:ext cx="6130230" cy="478910"/>
            <a:chOff x="1148444" y="1244598"/>
            <a:chExt cx="5367450" cy="478910"/>
          </a:xfrm>
        </p:grpSpPr>
        <p:sp>
          <p:nvSpPr>
            <p:cNvPr id="95" name="AutoShape 50"/>
            <p:cNvSpPr>
              <a:spLocks noChangeArrowheads="1"/>
            </p:cNvSpPr>
            <p:nvPr/>
          </p:nvSpPr>
          <p:spPr bwMode="auto">
            <a:xfrm>
              <a:off x="1148444" y="1244598"/>
              <a:ext cx="5367450" cy="47891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lumMod val="65000"/>
                  </a:srgb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19050" algn="ctr">
              <a:solidFill>
                <a:srgbClr val="FFFFFF"/>
              </a:solidFill>
              <a:round/>
              <a:headEnd/>
              <a:tailEnd/>
            </a:ln>
          </p:spPr>
          <p:txBody>
            <a:bodyPr wrap="none" lIns="342000" tIns="36000" bIns="36000" anchor="ctr"/>
            <a:lstStyle/>
            <a:p>
              <a:pPr algn="ctr">
                <a:defRPr/>
              </a:pPr>
              <a:endParaRPr lang="en-US" altLang="ko-KR" sz="2000" kern="0" dirty="0">
                <a:solidFill>
                  <a:srgbClr val="333333"/>
                </a:solidFill>
                <a:latin typeface="汉仪大宋简" pitchFamily="49" charset="-122"/>
                <a:ea typeface="汉仪大宋简" pitchFamily="49" charset="-122"/>
              </a:endParaRPr>
            </a:p>
          </p:txBody>
        </p:sp>
        <p:sp>
          <p:nvSpPr>
            <p:cNvPr id="96" name="AutoShape 51"/>
            <p:cNvSpPr>
              <a:spLocks noChangeArrowheads="1"/>
            </p:cNvSpPr>
            <p:nvPr/>
          </p:nvSpPr>
          <p:spPr bwMode="auto">
            <a:xfrm>
              <a:off x="1333500" y="1288097"/>
              <a:ext cx="5000625" cy="36132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37999"/>
                  </a:srgbClr>
                </a:gs>
                <a:gs pos="100000">
                  <a:srgbClr val="767676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342000" tIns="190800" anchor="ctr"/>
            <a:lstStyle/>
            <a:p>
              <a:pPr algn="ctr">
                <a:defRPr/>
              </a:pPr>
              <a:endParaRPr lang="ko-KR" altLang="en-US" sz="1800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7171" name="TextBox 4"/>
          <p:cNvSpPr txBox="1">
            <a:spLocks noChangeArrowheads="1"/>
          </p:cNvSpPr>
          <p:nvPr/>
        </p:nvSpPr>
        <p:spPr bwMode="auto">
          <a:xfrm>
            <a:off x="4756700" y="120367"/>
            <a:ext cx="390203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ngsana New" panose="02020603050405020304" pitchFamily="18" charset="-34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th-TH" altLang="en-US" sz="3600" b="1" dirty="0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แผนงานการเพิ่มประสิทธิภาพ</a:t>
            </a:r>
            <a:endParaRPr lang="en-US" altLang="en-US" sz="3600" b="1" dirty="0">
              <a:solidFill>
                <a:srgbClr val="C000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034"/>
          <a:stretch/>
        </p:blipFill>
        <p:spPr>
          <a:xfrm flipH="1">
            <a:off x="1524001" y="238471"/>
            <a:ext cx="2177143" cy="661953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051815" y="1601227"/>
            <a:ext cx="3209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</a:t>
            </a:r>
            <a:endParaRPr lang="th-TH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67535" y="2382798"/>
            <a:ext cx="3209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3</a:t>
            </a:r>
            <a:endParaRPr lang="th-TH" dirty="0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39188" y="3152266"/>
            <a:ext cx="3209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4</a:t>
            </a:r>
            <a:endParaRPr lang="th-TH" dirty="0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047126" y="3919446"/>
            <a:ext cx="3209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5</a:t>
            </a:r>
            <a:endParaRPr lang="th-TH" b="1" dirty="0">
              <a:solidFill>
                <a:srgbClr val="0000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033702" y="4705794"/>
            <a:ext cx="3209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6</a:t>
            </a:r>
            <a:endParaRPr lang="th-TH" b="1" dirty="0">
              <a:solidFill>
                <a:srgbClr val="0000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33702" y="5523826"/>
            <a:ext cx="3209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7</a:t>
            </a:r>
            <a:endParaRPr lang="th-TH" b="1" dirty="0">
              <a:solidFill>
                <a:srgbClr val="0000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032548" y="6288173"/>
            <a:ext cx="3209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8</a:t>
            </a:r>
            <a:endParaRPr lang="th-TH" b="1" dirty="0">
              <a:solidFill>
                <a:srgbClr val="0000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040301" y="789044"/>
            <a:ext cx="3209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</a:t>
            </a:r>
            <a:endParaRPr lang="th-TH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143048" y="6349728"/>
            <a:ext cx="51961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จัดทำคู่มือปฏิบัติงานแนวทางการจัดที่ดิน ปีงบประมาณ พ</a:t>
            </a:r>
            <a:r>
              <a:rPr lang="en-US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ศ</a:t>
            </a:r>
            <a:r>
              <a:rPr lang="en-US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2562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155052" y="5642309"/>
            <a:ext cx="57147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จัดทำแผนงานและแผนงบประมาณจัดที่ดิน ปีงบประมาณ 2562 </a:t>
            </a:r>
            <a:endParaRPr lang="th-TH" sz="2000" dirty="0">
              <a:solidFill>
                <a:srgbClr val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184203" y="4753432"/>
            <a:ext cx="50326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กำหนดแนวทางปฏิบัติแก้ไข กรณี พื้นที่ปัญหา</a:t>
            </a:r>
          </a:p>
        </p:txBody>
      </p:sp>
      <p:sp>
        <p:nvSpPr>
          <p:cNvPr id="16" name="Rectangle 15"/>
          <p:cNvSpPr/>
          <p:nvPr/>
        </p:nvSpPr>
        <p:spPr>
          <a:xfrm>
            <a:off x="4093492" y="4036350"/>
            <a:ext cx="67196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ประมวลผลจำนวนแปลงที่ดิน </a:t>
            </a:r>
            <a:r>
              <a:rPr lang="en-US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Code 0-3</a:t>
            </a:r>
            <a: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กรณีจัดได้ หรือ อาจจัดได้ เพื่อกำหนดแผนงาน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191574" y="3213821"/>
            <a:ext cx="22108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ทบทวนราคางานสำรวจรังวัด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143049" y="2482148"/>
            <a:ext cx="50326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ประมวลผล และตรวจสอบพื้นที่คงค้างการจัดที่ดินจาก </a:t>
            </a:r>
            <a:r>
              <a:rPr lang="en-US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Digital map </a:t>
            </a:r>
            <a:endParaRPr lang="th-TH" sz="2000" dirty="0">
              <a:solidFill>
                <a:srgbClr val="00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183066" y="1834235"/>
            <a:ext cx="59188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ประชุมคณะทำงานเพิ่มประสิทธิภาพการจัดทำแผนปฏิบัติการและแผนงานจัดที่ดิน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093492" y="714938"/>
            <a:ext cx="6553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จัดตั้งคณะทำงานเพิ่มประสิทธิภาพการจัดแผนงานและแผนปฏิบัติการจัดที่ดิน</a:t>
            </a:r>
            <a:r>
              <a:rPr lang="en-US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5 </a:t>
            </a:r>
            <a: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สำนัก</a:t>
            </a:r>
            <a:r>
              <a:rPr lang="en-US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/>
            </a:r>
            <a:b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ภายใต้ คณะทำงานพัฒนาคุณภาพการบริหารจัดการภาครัฐ หมวด </a:t>
            </a:r>
            <a:r>
              <a:rPr lang="en-US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6</a:t>
            </a:r>
            <a:endParaRPr lang="th-TH" sz="2000" b="1" dirty="0">
              <a:solidFill>
                <a:srgbClr val="0000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>
              <a:lnSpc>
                <a:spcPct val="80000"/>
              </a:lnSpc>
              <a:defRPr/>
            </a:pPr>
            <a: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</a:t>
            </a:r>
            <a:r>
              <a:rPr lang="en-US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-</a:t>
            </a:r>
            <a: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สำนักจัดการปฏิรูปที่ดิน, สำนักแผนที่และสา</a:t>
            </a:r>
            <a:r>
              <a:rPr lang="th-TH" sz="2000" b="1" dirty="0" err="1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รบบ</a:t>
            </a:r>
            <a: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ที่ดิน,</a:t>
            </a:r>
            <a:r>
              <a:rPr lang="en-US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สำนักวิชาการและแผนงาน,</a:t>
            </a:r>
          </a:p>
          <a:p>
            <a:pPr>
              <a:lnSpc>
                <a:spcPct val="80000"/>
              </a:lnSpc>
              <a:defRPr/>
            </a:pPr>
            <a: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 ศูนย์เทคโนโลยีสารสนเทศและการ</a:t>
            </a:r>
            <a:r>
              <a:rPr lang="th-TH" sz="2000" b="1" dirty="0" smtClean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สื่อสาร,สำนักกฎหมาย</a:t>
            </a:r>
            <a:endParaRPr lang="en-US" sz="2000" b="1" dirty="0">
              <a:solidFill>
                <a:srgbClr val="0000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89" name="Picture 8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180827">
            <a:off x="3420487" y="793138"/>
            <a:ext cx="452901" cy="297062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50754">
            <a:off x="3531387" y="2499613"/>
            <a:ext cx="352435" cy="263011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50754">
            <a:off x="3531387" y="3282371"/>
            <a:ext cx="352435" cy="263011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50754">
            <a:off x="3539667" y="4073052"/>
            <a:ext cx="352435" cy="263011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50754">
            <a:off x="3539667" y="4796838"/>
            <a:ext cx="352435" cy="263011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50754">
            <a:off x="3511294" y="5646878"/>
            <a:ext cx="352435" cy="263011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50754">
            <a:off x="3524926" y="6418278"/>
            <a:ext cx="352435" cy="263011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358777">
            <a:off x="3538615" y="1759285"/>
            <a:ext cx="352435" cy="263011"/>
          </a:xfrm>
          <a:prstGeom prst="rect">
            <a:avLst/>
          </a:prstGeom>
        </p:spPr>
      </p:pic>
      <p:grpSp>
        <p:nvGrpSpPr>
          <p:cNvPr id="56" name="Group 55"/>
          <p:cNvGrpSpPr/>
          <p:nvPr/>
        </p:nvGrpSpPr>
        <p:grpSpPr>
          <a:xfrm>
            <a:off x="8723506" y="6506348"/>
            <a:ext cx="1952114" cy="377985"/>
            <a:chOff x="7199506" y="6506347"/>
            <a:chExt cx="1952114" cy="377985"/>
          </a:xfrm>
        </p:grpSpPr>
        <p:sp>
          <p:nvSpPr>
            <p:cNvPr id="57" name="Parallelogram 56"/>
            <p:cNvSpPr/>
            <p:nvPr/>
          </p:nvSpPr>
          <p:spPr bwMode="auto">
            <a:xfrm>
              <a:off x="7199506" y="6736080"/>
              <a:ext cx="824566" cy="148252"/>
            </a:xfrm>
            <a:prstGeom prst="parallelogram">
              <a:avLst>
                <a:gd name="adj" fmla="val 95883"/>
              </a:avLst>
            </a:prstGeom>
            <a:solidFill>
              <a:srgbClr val="FED70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endParaRPr lang="th-TH" sz="2400">
                <a:solidFill>
                  <a:srgbClr val="000000"/>
                </a:solidFill>
                <a:cs typeface="Cordia New" pitchFamily="34" charset="-34"/>
              </a:endParaRPr>
            </a:p>
          </p:txBody>
        </p:sp>
        <p:pic>
          <p:nvPicPr>
            <p:cNvPr id="58" name="Picture 57"/>
            <p:cNvPicPr>
              <a:picLocks noChangeAspect="1"/>
            </p:cNvPicPr>
            <p:nvPr/>
          </p:nvPicPr>
          <p:blipFill rotWithShape="1">
            <a:blip r:embed="rId6"/>
            <a:srcRect l="-1" r="53049"/>
            <a:stretch/>
          </p:blipFill>
          <p:spPr>
            <a:xfrm>
              <a:off x="7774813" y="6506347"/>
              <a:ext cx="1376807" cy="37798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444251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FCBE9"/>
            </a:gs>
            <a:gs pos="76000">
              <a:srgbClr val="F0F5D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AutoShape 50"/>
          <p:cNvSpPr>
            <a:spLocks noChangeArrowheads="1"/>
          </p:cNvSpPr>
          <p:nvPr/>
        </p:nvSpPr>
        <p:spPr bwMode="auto">
          <a:xfrm>
            <a:off x="1919770" y="629203"/>
            <a:ext cx="8384619" cy="667639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FFFFF">
                  <a:lumMod val="65000"/>
                </a:srgbClr>
              </a:gs>
              <a:gs pos="100000">
                <a:srgbClr val="FFFFFF"/>
              </a:gs>
            </a:gsLst>
            <a:lin ang="5400000" scaled="1"/>
          </a:gradFill>
          <a:ln w="19050" algn="ctr">
            <a:solidFill>
              <a:srgbClr val="FFFFFF"/>
            </a:solidFill>
            <a:round/>
            <a:headEnd/>
            <a:tailEnd/>
          </a:ln>
        </p:spPr>
        <p:txBody>
          <a:bodyPr wrap="none" lIns="256500" tIns="27000" bIns="27000" anchor="ctr"/>
          <a:lstStyle/>
          <a:p>
            <a:pPr algn="ctr">
              <a:defRPr/>
            </a:pPr>
            <a:endParaRPr lang="en-US" altLang="ko-KR" sz="1500" kern="0" dirty="0">
              <a:solidFill>
                <a:srgbClr val="333333"/>
              </a:solidFill>
              <a:latin typeface="汉仪大宋简" pitchFamily="49" charset="-122"/>
              <a:ea typeface="汉仪大宋简" pitchFamily="49" charset="-122"/>
            </a:endParaRPr>
          </a:p>
        </p:txBody>
      </p:sp>
      <p:pic>
        <p:nvPicPr>
          <p:cNvPr id="120" name="รูปภาพ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08" t="40875" b="35081"/>
          <a:stretch/>
        </p:blipFill>
        <p:spPr>
          <a:xfrm>
            <a:off x="1473453" y="5629518"/>
            <a:ext cx="9202167" cy="1231067"/>
          </a:xfrm>
          <a:prstGeom prst="rect">
            <a:avLst/>
          </a:prstGeom>
        </p:spPr>
      </p:pic>
      <p:grpSp>
        <p:nvGrpSpPr>
          <p:cNvPr id="4" name="Group 62"/>
          <p:cNvGrpSpPr/>
          <p:nvPr/>
        </p:nvGrpSpPr>
        <p:grpSpPr>
          <a:xfrm>
            <a:off x="1685099" y="1671638"/>
            <a:ext cx="8737871" cy="4309108"/>
            <a:chOff x="250643" y="1435199"/>
            <a:chExt cx="7762484" cy="507823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" name="Oval 9"/>
            <p:cNvSpPr/>
            <p:nvPr/>
          </p:nvSpPr>
          <p:spPr>
            <a:xfrm>
              <a:off x="285751" y="1435199"/>
              <a:ext cx="1781537" cy="1874520"/>
            </a:xfrm>
            <a:prstGeom prst="ellipse">
              <a:avLst/>
            </a:prstGeom>
            <a:solidFill>
              <a:srgbClr val="DADAD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>
                <a:solidFill>
                  <a:srgbClr val="FFFFFF"/>
                </a:solidFill>
              </a:endParaRPr>
            </a:p>
          </p:txBody>
        </p:sp>
        <p:sp>
          <p:nvSpPr>
            <p:cNvPr id="6" name="Oval 10"/>
            <p:cNvSpPr/>
            <p:nvPr/>
          </p:nvSpPr>
          <p:spPr>
            <a:xfrm>
              <a:off x="1777352" y="1506519"/>
              <a:ext cx="2430611" cy="2557471"/>
            </a:xfrm>
            <a:prstGeom prst="ellipse">
              <a:avLst/>
            </a:prstGeom>
            <a:solidFill>
              <a:srgbClr val="DADAD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>
                <a:solidFill>
                  <a:srgbClr val="FFFFFF"/>
                </a:solidFill>
              </a:endParaRPr>
            </a:p>
          </p:txBody>
        </p:sp>
        <p:sp>
          <p:nvSpPr>
            <p:cNvPr id="7" name="Oval 11"/>
            <p:cNvSpPr/>
            <p:nvPr/>
          </p:nvSpPr>
          <p:spPr>
            <a:xfrm>
              <a:off x="250643" y="2510175"/>
              <a:ext cx="3896184" cy="3895440"/>
            </a:xfrm>
            <a:prstGeom prst="ellipse">
              <a:avLst/>
            </a:prstGeom>
            <a:solidFill>
              <a:srgbClr val="DADAD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>
                <a:solidFill>
                  <a:srgbClr val="FFFFFF"/>
                </a:solidFill>
              </a:endParaRPr>
            </a:p>
          </p:txBody>
        </p:sp>
        <p:sp>
          <p:nvSpPr>
            <p:cNvPr id="8" name="Oval 12"/>
            <p:cNvSpPr/>
            <p:nvPr/>
          </p:nvSpPr>
          <p:spPr>
            <a:xfrm>
              <a:off x="3490358" y="1484171"/>
              <a:ext cx="1885132" cy="1983522"/>
            </a:xfrm>
            <a:prstGeom prst="ellipse">
              <a:avLst/>
            </a:prstGeom>
            <a:solidFill>
              <a:srgbClr val="DADAD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>
                <a:solidFill>
                  <a:srgbClr val="FFFFFF"/>
                </a:solidFill>
              </a:endParaRPr>
            </a:p>
          </p:txBody>
        </p:sp>
        <p:sp>
          <p:nvSpPr>
            <p:cNvPr id="9" name="Oval 13"/>
            <p:cNvSpPr/>
            <p:nvPr/>
          </p:nvSpPr>
          <p:spPr>
            <a:xfrm>
              <a:off x="4778947" y="1445602"/>
              <a:ext cx="3234180" cy="3402980"/>
            </a:xfrm>
            <a:prstGeom prst="ellipse">
              <a:avLst/>
            </a:prstGeom>
            <a:solidFill>
              <a:srgbClr val="DADAD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>
                <a:solidFill>
                  <a:srgbClr val="FFFFFF"/>
                </a:solidFill>
              </a:endParaRPr>
            </a:p>
          </p:txBody>
        </p:sp>
        <p:sp>
          <p:nvSpPr>
            <p:cNvPr id="10" name="Oval 15"/>
            <p:cNvSpPr/>
            <p:nvPr/>
          </p:nvSpPr>
          <p:spPr>
            <a:xfrm>
              <a:off x="3259616" y="2704489"/>
              <a:ext cx="3418759" cy="3597193"/>
            </a:xfrm>
            <a:prstGeom prst="ellipse">
              <a:avLst/>
            </a:prstGeom>
            <a:solidFill>
              <a:srgbClr val="DADAD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>
                <a:solidFill>
                  <a:srgbClr val="FFFFFF"/>
                </a:solidFill>
              </a:endParaRPr>
            </a:p>
          </p:txBody>
        </p:sp>
        <p:sp>
          <p:nvSpPr>
            <p:cNvPr id="11" name="Oval 17"/>
            <p:cNvSpPr/>
            <p:nvPr/>
          </p:nvSpPr>
          <p:spPr>
            <a:xfrm>
              <a:off x="4008719" y="5893549"/>
              <a:ext cx="349464" cy="367703"/>
            </a:xfrm>
            <a:prstGeom prst="ellipse">
              <a:avLst/>
            </a:prstGeom>
            <a:solidFill>
              <a:srgbClr val="DADAD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>
                <a:solidFill>
                  <a:srgbClr val="FFFFFF"/>
                </a:solidFill>
              </a:endParaRPr>
            </a:p>
          </p:txBody>
        </p:sp>
        <p:sp>
          <p:nvSpPr>
            <p:cNvPr id="12" name="Oval 18"/>
            <p:cNvSpPr/>
            <p:nvPr/>
          </p:nvSpPr>
          <p:spPr>
            <a:xfrm>
              <a:off x="4505323" y="6089926"/>
              <a:ext cx="402496" cy="423503"/>
            </a:xfrm>
            <a:prstGeom prst="ellipse">
              <a:avLst/>
            </a:prstGeom>
            <a:solidFill>
              <a:srgbClr val="DADAD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>
                <a:solidFill>
                  <a:srgbClr val="FFFFFF"/>
                </a:solidFill>
              </a:endParaRPr>
            </a:p>
          </p:txBody>
        </p:sp>
        <p:sp>
          <p:nvSpPr>
            <p:cNvPr id="13" name="Oval 19"/>
            <p:cNvSpPr/>
            <p:nvPr/>
          </p:nvSpPr>
          <p:spPr>
            <a:xfrm>
              <a:off x="5829258" y="4073635"/>
              <a:ext cx="2061800" cy="2169409"/>
            </a:xfrm>
            <a:prstGeom prst="ellipse">
              <a:avLst/>
            </a:prstGeom>
            <a:solidFill>
              <a:srgbClr val="DADAD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>
                <a:solidFill>
                  <a:srgbClr val="FFFFFF"/>
                </a:solidFill>
              </a:endParaRPr>
            </a:p>
          </p:txBody>
        </p:sp>
      </p:grpSp>
      <p:graphicFrame>
        <p:nvGraphicFramePr>
          <p:cNvPr id="14" name="Table 34"/>
          <p:cNvGraphicFramePr>
            <a:graphicFrameLocks noGrp="1"/>
          </p:cNvGraphicFramePr>
          <p:nvPr>
            <p:extLst/>
          </p:nvPr>
        </p:nvGraphicFramePr>
        <p:xfrm>
          <a:off x="5915391" y="2370398"/>
          <a:ext cx="3832612" cy="30637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7516"/>
                <a:gridCol w="547516"/>
                <a:gridCol w="547516"/>
                <a:gridCol w="547516"/>
                <a:gridCol w="547516"/>
                <a:gridCol w="547516"/>
                <a:gridCol w="547516"/>
              </a:tblGrid>
              <a:tr h="3063777">
                <a:tc>
                  <a:txBody>
                    <a:bodyPr/>
                    <a:lstStyle/>
                    <a:p>
                      <a:endParaRPr lang="th-TH" sz="1500" dirty="0"/>
                    </a:p>
                  </a:txBody>
                  <a:tcPr marL="68326" marR="68326" marT="34163" marB="34163">
                    <a:lnL w="28575" cap="flat" cmpd="sng" algn="ctr">
                      <a:solidFill>
                        <a:srgbClr val="3DAC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DAC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th-TH" sz="1500" dirty="0"/>
                    </a:p>
                  </a:txBody>
                  <a:tcPr marL="68326" marR="68326" marT="34163" marB="34163">
                    <a:lnL w="12700" cap="flat" cmpd="sng" algn="ctr">
                      <a:solidFill>
                        <a:srgbClr val="3DAC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DAC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th-TH" sz="1500" dirty="0"/>
                    </a:p>
                  </a:txBody>
                  <a:tcPr marL="68326" marR="68326" marT="34163" marB="34163">
                    <a:lnL w="12700" cap="flat" cmpd="sng" algn="ctr">
                      <a:solidFill>
                        <a:srgbClr val="3DAC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DAC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th-TH" sz="1500" dirty="0"/>
                    </a:p>
                  </a:txBody>
                  <a:tcPr marL="68326" marR="68326" marT="34163" marB="34163">
                    <a:lnL w="28575" cap="flat" cmpd="sng" algn="ctr">
                      <a:solidFill>
                        <a:srgbClr val="3DAC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DAC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th-TH" sz="1500" dirty="0"/>
                    </a:p>
                  </a:txBody>
                  <a:tcPr marL="68326" marR="68326" marT="34163" marB="34163">
                    <a:lnL w="12700" cap="flat" cmpd="sng" algn="ctr">
                      <a:solidFill>
                        <a:srgbClr val="3DAC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DAC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th-TH" sz="1500" dirty="0"/>
                    </a:p>
                  </a:txBody>
                  <a:tcPr marL="68326" marR="68326" marT="34163" marB="34163">
                    <a:lnL w="12700" cap="flat" cmpd="sng" algn="ctr">
                      <a:solidFill>
                        <a:srgbClr val="3DAC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DAC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th-TH" sz="1500" dirty="0"/>
                    </a:p>
                  </a:txBody>
                  <a:tcPr marL="68326" marR="68326" marT="34163" marB="34163">
                    <a:lnL w="28575" cap="flat" cmpd="sng" algn="ctr">
                      <a:solidFill>
                        <a:srgbClr val="3DAC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DAC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2" name="Rectangle 22"/>
          <p:cNvSpPr>
            <a:spLocks noChangeArrowheads="1"/>
          </p:cNvSpPr>
          <p:nvPr/>
        </p:nvSpPr>
        <p:spPr bwMode="auto">
          <a:xfrm>
            <a:off x="2273140" y="2713458"/>
            <a:ext cx="355647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9pPr>
          </a:lstStyle>
          <a:p>
            <a:r>
              <a:rPr lang="th-TH" altLang="th-TH" sz="18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1. จัดตั้งและประชุมคณะทำงาน</a:t>
            </a:r>
            <a:endParaRPr lang="en-US" altLang="th-TH" sz="1800" b="1" dirty="0">
              <a:solidFill>
                <a:srgbClr val="0000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53" name="Rectangle 24"/>
          <p:cNvSpPr>
            <a:spLocks noChangeArrowheads="1"/>
          </p:cNvSpPr>
          <p:nvPr/>
        </p:nvSpPr>
        <p:spPr bwMode="auto">
          <a:xfrm>
            <a:off x="2277425" y="3030832"/>
            <a:ext cx="3704034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9pPr>
          </a:lstStyle>
          <a:p>
            <a:r>
              <a:rPr lang="th-TH" altLang="th-TH" sz="18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2. ประมวลผล และตรวจสอบพื้นที่</a:t>
            </a:r>
            <a:endParaRPr lang="en-US" altLang="th-TH" sz="1800" b="1" dirty="0">
              <a:solidFill>
                <a:srgbClr val="0000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54" name="Rectangle 25"/>
          <p:cNvSpPr>
            <a:spLocks noChangeArrowheads="1"/>
          </p:cNvSpPr>
          <p:nvPr/>
        </p:nvSpPr>
        <p:spPr bwMode="auto">
          <a:xfrm>
            <a:off x="2294260" y="3375415"/>
            <a:ext cx="2573566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9pPr>
          </a:lstStyle>
          <a:p>
            <a:r>
              <a:rPr lang="th-TH" altLang="th-TH" sz="1800" b="1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3. ทบทวนราคางาน</a:t>
            </a:r>
            <a:endParaRPr lang="en-US" altLang="th-TH" sz="1800" b="1">
              <a:solidFill>
                <a:srgbClr val="0000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55" name="Rectangle 26"/>
          <p:cNvSpPr>
            <a:spLocks noChangeArrowheads="1"/>
          </p:cNvSpPr>
          <p:nvPr/>
        </p:nvSpPr>
        <p:spPr bwMode="auto">
          <a:xfrm>
            <a:off x="2294619" y="3703717"/>
            <a:ext cx="3581484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9pPr>
          </a:lstStyle>
          <a:p>
            <a:r>
              <a:rPr lang="th-TH" altLang="th-TH" sz="18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4. ประมวลผล </a:t>
            </a:r>
            <a:r>
              <a:rPr lang="en-US" altLang="th-TH" sz="18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Code 0-3</a:t>
            </a:r>
            <a:endParaRPr lang="th-TH" altLang="th-TH" sz="1800" b="1" dirty="0">
              <a:solidFill>
                <a:srgbClr val="0000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56" name="Rectangle 149"/>
          <p:cNvSpPr>
            <a:spLocks noChangeArrowheads="1"/>
          </p:cNvSpPr>
          <p:nvPr/>
        </p:nvSpPr>
        <p:spPr bwMode="auto">
          <a:xfrm>
            <a:off x="2289498" y="4052235"/>
            <a:ext cx="333137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9pPr>
          </a:lstStyle>
          <a:p>
            <a:r>
              <a:rPr lang="th-TH" altLang="th-TH" sz="18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5. กำหนดแนวทางปฏิบัติ แก้ไขพื้นที่ปัญหา</a:t>
            </a:r>
          </a:p>
        </p:txBody>
      </p:sp>
      <p:sp>
        <p:nvSpPr>
          <p:cNvPr id="57" name="Rectangle 33"/>
          <p:cNvSpPr>
            <a:spLocks noChangeArrowheads="1"/>
          </p:cNvSpPr>
          <p:nvPr/>
        </p:nvSpPr>
        <p:spPr bwMode="auto">
          <a:xfrm>
            <a:off x="2289497" y="4401785"/>
            <a:ext cx="327422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9pPr>
          </a:lstStyle>
          <a:p>
            <a:r>
              <a:rPr lang="th-TH" altLang="th-TH" sz="18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6.จัดทำแผนงานและแผนงบประมาณจัดที่ดิน </a:t>
            </a:r>
            <a:endParaRPr lang="en-US" altLang="th-TH" sz="1800" b="1" dirty="0">
              <a:solidFill>
                <a:srgbClr val="0000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58" name="Rectangle 238"/>
          <p:cNvSpPr>
            <a:spLocks noChangeArrowheads="1"/>
          </p:cNvSpPr>
          <p:nvPr/>
        </p:nvSpPr>
        <p:spPr bwMode="auto">
          <a:xfrm>
            <a:off x="2277426" y="4758667"/>
            <a:ext cx="3331379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9pPr>
          </a:lstStyle>
          <a:p>
            <a:r>
              <a:rPr lang="en-US" altLang="th-TH" sz="18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7</a:t>
            </a:r>
            <a:r>
              <a:rPr lang="th-TH" altLang="th-TH" sz="18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en-US" altLang="th-TH" sz="18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altLang="th-TH" sz="18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จัดทำคู่มือปฏิบัติงาน</a:t>
            </a:r>
          </a:p>
        </p:txBody>
      </p:sp>
      <p:cxnSp>
        <p:nvCxnSpPr>
          <p:cNvPr id="59" name="Straight Connector 58"/>
          <p:cNvCxnSpPr/>
          <p:nvPr/>
        </p:nvCxnSpPr>
        <p:spPr>
          <a:xfrm>
            <a:off x="2303291" y="5084191"/>
            <a:ext cx="7427936" cy="0"/>
          </a:xfrm>
          <a:prstGeom prst="line">
            <a:avLst/>
          </a:prstGeom>
          <a:ln w="19050">
            <a:solidFill>
              <a:srgbClr val="1D71B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242"/>
          <p:cNvSpPr>
            <a:spLocks noChangeArrowheads="1"/>
          </p:cNvSpPr>
          <p:nvPr/>
        </p:nvSpPr>
        <p:spPr bwMode="auto">
          <a:xfrm>
            <a:off x="2303291" y="5117111"/>
            <a:ext cx="38340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9pPr>
          </a:lstStyle>
          <a:p>
            <a:r>
              <a:rPr lang="en-US" altLang="th-TH" sz="18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8</a:t>
            </a:r>
            <a:r>
              <a:rPr lang="th-TH" altLang="th-TH" sz="18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en-US" altLang="th-TH" sz="18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altLang="th-TH" sz="18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นำเสนอคณะกรรมการหมวด</a:t>
            </a:r>
            <a:r>
              <a:rPr lang="en-US" altLang="th-TH" sz="18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6 </a:t>
            </a:r>
            <a:r>
              <a:rPr lang="th-TH" altLang="th-TH" sz="18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en-US" altLang="th-TH" sz="18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endParaRPr lang="th-TH" altLang="th-TH" sz="1800" b="1" dirty="0">
              <a:solidFill>
                <a:srgbClr val="0000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cxnSp>
        <p:nvCxnSpPr>
          <p:cNvPr id="63" name="Straight Connector 62"/>
          <p:cNvCxnSpPr/>
          <p:nvPr/>
        </p:nvCxnSpPr>
        <p:spPr>
          <a:xfrm>
            <a:off x="2289497" y="4738525"/>
            <a:ext cx="7427936" cy="0"/>
          </a:xfrm>
          <a:prstGeom prst="line">
            <a:avLst/>
          </a:prstGeom>
          <a:ln w="19050">
            <a:solidFill>
              <a:srgbClr val="1D71B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2285840" y="4390510"/>
            <a:ext cx="7427936" cy="0"/>
          </a:xfrm>
          <a:prstGeom prst="line">
            <a:avLst/>
          </a:prstGeom>
          <a:ln w="19050">
            <a:solidFill>
              <a:srgbClr val="1D71B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2315991" y="4046617"/>
            <a:ext cx="7427936" cy="0"/>
          </a:xfrm>
          <a:prstGeom prst="line">
            <a:avLst/>
          </a:prstGeom>
          <a:ln w="19050">
            <a:solidFill>
              <a:srgbClr val="1D71B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2311395" y="3714702"/>
            <a:ext cx="7427936" cy="0"/>
          </a:xfrm>
          <a:prstGeom prst="line">
            <a:avLst/>
          </a:prstGeom>
          <a:ln w="19050">
            <a:solidFill>
              <a:srgbClr val="1D71B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2305591" y="3378072"/>
            <a:ext cx="7427936" cy="0"/>
          </a:xfrm>
          <a:prstGeom prst="line">
            <a:avLst/>
          </a:prstGeom>
          <a:ln w="19050">
            <a:solidFill>
              <a:srgbClr val="1D71B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2331485" y="3021755"/>
            <a:ext cx="7427936" cy="0"/>
          </a:xfrm>
          <a:prstGeom prst="line">
            <a:avLst/>
          </a:prstGeom>
          <a:ln w="19050">
            <a:solidFill>
              <a:srgbClr val="1D71B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44"/>
          <p:cNvSpPr/>
          <p:nvPr/>
        </p:nvSpPr>
        <p:spPr>
          <a:xfrm>
            <a:off x="5982523" y="2301019"/>
            <a:ext cx="39429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มี.ค.   </a:t>
            </a:r>
            <a:r>
              <a:rPr lang="th-TH" sz="12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เม.ย.</a:t>
            </a:r>
            <a:r>
              <a:rPr lang="th-TH" sz="11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   </a:t>
            </a:r>
            <a: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พ.ค.</a:t>
            </a:r>
            <a:r>
              <a:rPr lang="th-TH" sz="18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 </a:t>
            </a:r>
            <a: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มิ.ย.</a:t>
            </a:r>
            <a:r>
              <a:rPr lang="th-TH" sz="24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</a:t>
            </a:r>
            <a: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ก.ค.    ส.ค.   </a:t>
            </a:r>
            <a:r>
              <a:rPr lang="th-TH" sz="24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2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ก.ย. </a:t>
            </a:r>
            <a:endParaRPr lang="en-US" sz="2000" b="1" dirty="0">
              <a:solidFill>
                <a:srgbClr val="0000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grpSp>
        <p:nvGrpSpPr>
          <p:cNvPr id="73" name="Group 132"/>
          <p:cNvGrpSpPr/>
          <p:nvPr/>
        </p:nvGrpSpPr>
        <p:grpSpPr>
          <a:xfrm>
            <a:off x="5939115" y="2714615"/>
            <a:ext cx="487512" cy="263705"/>
            <a:chOff x="-74845" y="-68292"/>
            <a:chExt cx="2313103" cy="459403"/>
          </a:xfrm>
        </p:grpSpPr>
        <p:pic>
          <p:nvPicPr>
            <p:cNvPr id="74" name="Picture 133" descr="C:\Users\Darling\Desktop\Untitled-ดำ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" b="57777"/>
            <a:stretch/>
          </p:blipFill>
          <p:spPr bwMode="auto">
            <a:xfrm>
              <a:off x="-74845" y="-68292"/>
              <a:ext cx="2313103" cy="459403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53640926-AAD7-44D8-BBD7-CCE9431645EC}">
                <a14:shadowObscured xmlns:a14="http://schemas.microsoft.com/office/drawing/2010/main" xmlns=""/>
              </a:ext>
            </a:extLst>
          </p:spPr>
        </p:pic>
        <p:sp>
          <p:nvSpPr>
            <p:cNvPr id="75" name="Left-Right Arrow 134"/>
            <p:cNvSpPr/>
            <p:nvPr/>
          </p:nvSpPr>
          <p:spPr>
            <a:xfrm>
              <a:off x="127590" y="39688"/>
              <a:ext cx="1973121" cy="217078"/>
            </a:xfrm>
            <a:prstGeom prst="leftRightArrow">
              <a:avLst/>
            </a:prstGeom>
            <a:gradFill flip="none" rotWithShape="1">
              <a:gsLst>
                <a:gs pos="72000">
                  <a:schemeClr val="accent1">
                    <a:lumMod val="5000"/>
                    <a:lumOff val="95000"/>
                    <a:alpha val="64000"/>
                  </a:schemeClr>
                </a:gs>
                <a:gs pos="63000">
                  <a:srgbClr val="FBFCFE"/>
                </a:gs>
                <a:gs pos="47000">
                  <a:schemeClr val="bg1">
                    <a:alpha val="57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th-TH">
                <a:solidFill>
                  <a:srgbClr val="FFFFFF"/>
                </a:solidFill>
              </a:endParaRPr>
            </a:p>
          </p:txBody>
        </p:sp>
      </p:grpSp>
      <p:grpSp>
        <p:nvGrpSpPr>
          <p:cNvPr id="83" name="Group 132"/>
          <p:cNvGrpSpPr/>
          <p:nvPr/>
        </p:nvGrpSpPr>
        <p:grpSpPr>
          <a:xfrm>
            <a:off x="6444899" y="3098411"/>
            <a:ext cx="1586994" cy="246685"/>
            <a:chOff x="-74845" y="-68292"/>
            <a:chExt cx="2313103" cy="459403"/>
          </a:xfrm>
        </p:grpSpPr>
        <p:pic>
          <p:nvPicPr>
            <p:cNvPr id="84" name="Picture 133" descr="C:\Users\Darling\Desktop\Untitled-ดำ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" b="57777"/>
            <a:stretch/>
          </p:blipFill>
          <p:spPr bwMode="auto">
            <a:xfrm>
              <a:off x="-74845" y="-68292"/>
              <a:ext cx="2313103" cy="459403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53640926-AAD7-44D8-BBD7-CCE9431645EC}">
                <a14:shadowObscured xmlns:a14="http://schemas.microsoft.com/office/drawing/2010/main" xmlns=""/>
              </a:ext>
            </a:extLst>
          </p:spPr>
        </p:pic>
        <p:sp>
          <p:nvSpPr>
            <p:cNvPr id="85" name="Left-Right Arrow 134"/>
            <p:cNvSpPr/>
            <p:nvPr/>
          </p:nvSpPr>
          <p:spPr>
            <a:xfrm>
              <a:off x="127590" y="39688"/>
              <a:ext cx="1973121" cy="217078"/>
            </a:xfrm>
            <a:prstGeom prst="leftRightArrow">
              <a:avLst/>
            </a:prstGeom>
            <a:gradFill flip="none" rotWithShape="1">
              <a:gsLst>
                <a:gs pos="72000">
                  <a:schemeClr val="accent1">
                    <a:lumMod val="5000"/>
                    <a:lumOff val="95000"/>
                    <a:alpha val="64000"/>
                  </a:schemeClr>
                </a:gs>
                <a:gs pos="63000">
                  <a:srgbClr val="FBFCFE"/>
                </a:gs>
                <a:gs pos="47000">
                  <a:schemeClr val="bg1">
                    <a:alpha val="57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th-TH">
                <a:solidFill>
                  <a:srgbClr val="FFFFFF"/>
                </a:solidFill>
              </a:endParaRPr>
            </a:p>
          </p:txBody>
        </p:sp>
      </p:grpSp>
      <p:grpSp>
        <p:nvGrpSpPr>
          <p:cNvPr id="94" name="Group 132"/>
          <p:cNvGrpSpPr/>
          <p:nvPr/>
        </p:nvGrpSpPr>
        <p:grpSpPr>
          <a:xfrm>
            <a:off x="6455096" y="3453621"/>
            <a:ext cx="1058766" cy="237140"/>
            <a:chOff x="-74845" y="-68292"/>
            <a:chExt cx="2313103" cy="459403"/>
          </a:xfrm>
        </p:grpSpPr>
        <p:pic>
          <p:nvPicPr>
            <p:cNvPr id="95" name="Picture 133" descr="C:\Users\Darling\Desktop\Untitled-ดำ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" b="57777"/>
            <a:stretch/>
          </p:blipFill>
          <p:spPr bwMode="auto">
            <a:xfrm>
              <a:off x="-74845" y="-68292"/>
              <a:ext cx="2313103" cy="459403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53640926-AAD7-44D8-BBD7-CCE9431645EC}">
                <a14:shadowObscured xmlns:a14="http://schemas.microsoft.com/office/drawing/2010/main" xmlns=""/>
              </a:ext>
            </a:extLst>
          </p:spPr>
        </p:pic>
        <p:sp>
          <p:nvSpPr>
            <p:cNvPr id="96" name="Left-Right Arrow 134"/>
            <p:cNvSpPr/>
            <p:nvPr/>
          </p:nvSpPr>
          <p:spPr>
            <a:xfrm>
              <a:off x="127590" y="39688"/>
              <a:ext cx="1973121" cy="217078"/>
            </a:xfrm>
            <a:prstGeom prst="leftRightArrow">
              <a:avLst/>
            </a:prstGeom>
            <a:gradFill flip="none" rotWithShape="1">
              <a:gsLst>
                <a:gs pos="72000">
                  <a:schemeClr val="accent1">
                    <a:lumMod val="5000"/>
                    <a:lumOff val="95000"/>
                    <a:alpha val="64000"/>
                  </a:schemeClr>
                </a:gs>
                <a:gs pos="63000">
                  <a:srgbClr val="FBFCFE"/>
                </a:gs>
                <a:gs pos="47000">
                  <a:schemeClr val="bg1">
                    <a:alpha val="57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th-TH">
                <a:solidFill>
                  <a:srgbClr val="FFFFFF"/>
                </a:solidFill>
              </a:endParaRPr>
            </a:p>
          </p:txBody>
        </p:sp>
      </p:grpSp>
      <p:grpSp>
        <p:nvGrpSpPr>
          <p:cNvPr id="97" name="Group 132"/>
          <p:cNvGrpSpPr/>
          <p:nvPr/>
        </p:nvGrpSpPr>
        <p:grpSpPr>
          <a:xfrm>
            <a:off x="6455096" y="3777044"/>
            <a:ext cx="1058766" cy="237140"/>
            <a:chOff x="-74845" y="-68292"/>
            <a:chExt cx="2313103" cy="459403"/>
          </a:xfrm>
        </p:grpSpPr>
        <p:pic>
          <p:nvPicPr>
            <p:cNvPr id="98" name="Picture 133" descr="C:\Users\Darling\Desktop\Untitled-ดำ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" b="57777"/>
            <a:stretch/>
          </p:blipFill>
          <p:spPr bwMode="auto">
            <a:xfrm>
              <a:off x="-74845" y="-68292"/>
              <a:ext cx="2313103" cy="459403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53640926-AAD7-44D8-BBD7-CCE9431645EC}">
                <a14:shadowObscured xmlns:a14="http://schemas.microsoft.com/office/drawing/2010/main" xmlns=""/>
              </a:ext>
            </a:extLst>
          </p:spPr>
        </p:pic>
        <p:sp>
          <p:nvSpPr>
            <p:cNvPr id="99" name="Left-Right Arrow 134"/>
            <p:cNvSpPr/>
            <p:nvPr/>
          </p:nvSpPr>
          <p:spPr>
            <a:xfrm>
              <a:off x="127590" y="39688"/>
              <a:ext cx="1973121" cy="217078"/>
            </a:xfrm>
            <a:prstGeom prst="leftRightArrow">
              <a:avLst/>
            </a:prstGeom>
            <a:gradFill flip="none" rotWithShape="1">
              <a:gsLst>
                <a:gs pos="72000">
                  <a:schemeClr val="accent1">
                    <a:lumMod val="5000"/>
                    <a:lumOff val="95000"/>
                    <a:alpha val="64000"/>
                  </a:schemeClr>
                </a:gs>
                <a:gs pos="63000">
                  <a:srgbClr val="FBFCFE"/>
                </a:gs>
                <a:gs pos="47000">
                  <a:schemeClr val="bg1">
                    <a:alpha val="57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th-TH">
                <a:solidFill>
                  <a:srgbClr val="FFFFFF"/>
                </a:solidFill>
              </a:endParaRPr>
            </a:p>
          </p:txBody>
        </p:sp>
      </p:grpSp>
      <p:grpSp>
        <p:nvGrpSpPr>
          <p:cNvPr id="100" name="Group 132"/>
          <p:cNvGrpSpPr/>
          <p:nvPr/>
        </p:nvGrpSpPr>
        <p:grpSpPr>
          <a:xfrm>
            <a:off x="6455096" y="4098692"/>
            <a:ext cx="1058766" cy="237140"/>
            <a:chOff x="-74845" y="-68292"/>
            <a:chExt cx="2313103" cy="459403"/>
          </a:xfrm>
        </p:grpSpPr>
        <p:pic>
          <p:nvPicPr>
            <p:cNvPr id="101" name="Picture 133" descr="C:\Users\Darling\Desktop\Untitled-ดำ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" b="57777"/>
            <a:stretch/>
          </p:blipFill>
          <p:spPr bwMode="auto">
            <a:xfrm>
              <a:off x="-74845" y="-68292"/>
              <a:ext cx="2313103" cy="459403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53640926-AAD7-44D8-BBD7-CCE9431645EC}">
                <a14:shadowObscured xmlns:a14="http://schemas.microsoft.com/office/drawing/2010/main" xmlns=""/>
              </a:ext>
            </a:extLst>
          </p:spPr>
        </p:pic>
        <p:sp>
          <p:nvSpPr>
            <p:cNvPr id="102" name="Left-Right Arrow 134"/>
            <p:cNvSpPr/>
            <p:nvPr/>
          </p:nvSpPr>
          <p:spPr>
            <a:xfrm>
              <a:off x="127590" y="39688"/>
              <a:ext cx="1973121" cy="217078"/>
            </a:xfrm>
            <a:prstGeom prst="leftRightArrow">
              <a:avLst/>
            </a:prstGeom>
            <a:gradFill flip="none" rotWithShape="1">
              <a:gsLst>
                <a:gs pos="72000">
                  <a:schemeClr val="accent1">
                    <a:lumMod val="5000"/>
                    <a:lumOff val="95000"/>
                    <a:alpha val="64000"/>
                  </a:schemeClr>
                </a:gs>
                <a:gs pos="63000">
                  <a:srgbClr val="FBFCFE"/>
                </a:gs>
                <a:gs pos="47000">
                  <a:schemeClr val="bg1">
                    <a:alpha val="57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th-TH">
                <a:solidFill>
                  <a:srgbClr val="FFFFFF"/>
                </a:solidFill>
              </a:endParaRPr>
            </a:p>
          </p:txBody>
        </p:sp>
      </p:grpSp>
      <p:grpSp>
        <p:nvGrpSpPr>
          <p:cNvPr id="103" name="Group 132"/>
          <p:cNvGrpSpPr/>
          <p:nvPr/>
        </p:nvGrpSpPr>
        <p:grpSpPr>
          <a:xfrm>
            <a:off x="7557349" y="4482189"/>
            <a:ext cx="1058766" cy="237140"/>
            <a:chOff x="-74845" y="-68292"/>
            <a:chExt cx="2313103" cy="459403"/>
          </a:xfrm>
        </p:grpSpPr>
        <p:pic>
          <p:nvPicPr>
            <p:cNvPr id="104" name="Picture 133" descr="C:\Users\Darling\Desktop\Untitled-ดำ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" b="57777"/>
            <a:stretch/>
          </p:blipFill>
          <p:spPr bwMode="auto">
            <a:xfrm>
              <a:off x="-74845" y="-68292"/>
              <a:ext cx="2313103" cy="459403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53640926-AAD7-44D8-BBD7-CCE9431645EC}">
                <a14:shadowObscured xmlns:a14="http://schemas.microsoft.com/office/drawing/2010/main" xmlns=""/>
              </a:ext>
            </a:extLst>
          </p:spPr>
        </p:pic>
        <p:sp>
          <p:nvSpPr>
            <p:cNvPr id="105" name="Left-Right Arrow 134"/>
            <p:cNvSpPr/>
            <p:nvPr/>
          </p:nvSpPr>
          <p:spPr>
            <a:xfrm>
              <a:off x="127590" y="39688"/>
              <a:ext cx="1973121" cy="217078"/>
            </a:xfrm>
            <a:prstGeom prst="leftRightArrow">
              <a:avLst/>
            </a:prstGeom>
            <a:gradFill flip="none" rotWithShape="1">
              <a:gsLst>
                <a:gs pos="72000">
                  <a:schemeClr val="accent1">
                    <a:lumMod val="5000"/>
                    <a:lumOff val="95000"/>
                    <a:alpha val="64000"/>
                  </a:schemeClr>
                </a:gs>
                <a:gs pos="63000">
                  <a:srgbClr val="FBFCFE"/>
                </a:gs>
                <a:gs pos="47000">
                  <a:schemeClr val="bg1">
                    <a:alpha val="57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th-TH">
                <a:solidFill>
                  <a:srgbClr val="FFFFFF"/>
                </a:solidFill>
              </a:endParaRPr>
            </a:p>
          </p:txBody>
        </p:sp>
      </p:grpSp>
      <p:grpSp>
        <p:nvGrpSpPr>
          <p:cNvPr id="106" name="Group 132"/>
          <p:cNvGrpSpPr/>
          <p:nvPr/>
        </p:nvGrpSpPr>
        <p:grpSpPr>
          <a:xfrm>
            <a:off x="7555555" y="4837141"/>
            <a:ext cx="1058766" cy="237140"/>
            <a:chOff x="-74845" y="-68292"/>
            <a:chExt cx="2313103" cy="459403"/>
          </a:xfrm>
        </p:grpSpPr>
        <p:pic>
          <p:nvPicPr>
            <p:cNvPr id="107" name="Picture 133" descr="C:\Users\Darling\Desktop\Untitled-ดำ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" b="57777"/>
            <a:stretch/>
          </p:blipFill>
          <p:spPr bwMode="auto">
            <a:xfrm>
              <a:off x="-74845" y="-68292"/>
              <a:ext cx="2313103" cy="459403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53640926-AAD7-44D8-BBD7-CCE9431645EC}">
                <a14:shadowObscured xmlns:a14="http://schemas.microsoft.com/office/drawing/2010/main" xmlns=""/>
              </a:ext>
            </a:extLst>
          </p:spPr>
        </p:pic>
        <p:sp>
          <p:nvSpPr>
            <p:cNvPr id="108" name="Left-Right Arrow 134"/>
            <p:cNvSpPr/>
            <p:nvPr/>
          </p:nvSpPr>
          <p:spPr>
            <a:xfrm>
              <a:off x="127590" y="39688"/>
              <a:ext cx="1973121" cy="217078"/>
            </a:xfrm>
            <a:prstGeom prst="leftRightArrow">
              <a:avLst/>
            </a:prstGeom>
            <a:gradFill flip="none" rotWithShape="1">
              <a:gsLst>
                <a:gs pos="72000">
                  <a:schemeClr val="accent1">
                    <a:lumMod val="5000"/>
                    <a:lumOff val="95000"/>
                    <a:alpha val="64000"/>
                  </a:schemeClr>
                </a:gs>
                <a:gs pos="63000">
                  <a:srgbClr val="FBFCFE"/>
                </a:gs>
                <a:gs pos="47000">
                  <a:schemeClr val="bg1">
                    <a:alpha val="57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th-TH">
                <a:solidFill>
                  <a:srgbClr val="FFFFFF"/>
                </a:solidFill>
              </a:endParaRPr>
            </a:p>
          </p:txBody>
        </p:sp>
      </p:grpSp>
      <p:grpSp>
        <p:nvGrpSpPr>
          <p:cNvPr id="112" name="Group 132"/>
          <p:cNvGrpSpPr/>
          <p:nvPr/>
        </p:nvGrpSpPr>
        <p:grpSpPr>
          <a:xfrm>
            <a:off x="8695460" y="5164178"/>
            <a:ext cx="487512" cy="263705"/>
            <a:chOff x="-74845" y="-68292"/>
            <a:chExt cx="2313103" cy="459403"/>
          </a:xfrm>
        </p:grpSpPr>
        <p:pic>
          <p:nvPicPr>
            <p:cNvPr id="113" name="Picture 133" descr="C:\Users\Darling\Desktop\Untitled-ดำ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" b="57777"/>
            <a:stretch/>
          </p:blipFill>
          <p:spPr bwMode="auto">
            <a:xfrm>
              <a:off x="-74845" y="-68292"/>
              <a:ext cx="2313103" cy="459403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53640926-AAD7-44D8-BBD7-CCE9431645EC}">
                <a14:shadowObscured xmlns:a14="http://schemas.microsoft.com/office/drawing/2010/main" xmlns=""/>
              </a:ext>
            </a:extLst>
          </p:spPr>
        </p:pic>
        <p:sp>
          <p:nvSpPr>
            <p:cNvPr id="114" name="Left-Right Arrow 134"/>
            <p:cNvSpPr/>
            <p:nvPr/>
          </p:nvSpPr>
          <p:spPr>
            <a:xfrm>
              <a:off x="127590" y="39688"/>
              <a:ext cx="1973121" cy="217078"/>
            </a:xfrm>
            <a:prstGeom prst="leftRightArrow">
              <a:avLst/>
            </a:prstGeom>
            <a:gradFill flip="none" rotWithShape="1">
              <a:gsLst>
                <a:gs pos="72000">
                  <a:schemeClr val="accent1">
                    <a:lumMod val="5000"/>
                    <a:lumOff val="95000"/>
                    <a:alpha val="64000"/>
                  </a:schemeClr>
                </a:gs>
                <a:gs pos="63000">
                  <a:srgbClr val="FBFCFE"/>
                </a:gs>
                <a:gs pos="47000">
                  <a:schemeClr val="bg1">
                    <a:alpha val="57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th-TH">
                <a:solidFill>
                  <a:srgbClr val="FFFFFF"/>
                </a:solidFill>
              </a:endParaRPr>
            </a:p>
          </p:txBody>
        </p:sp>
      </p:grpSp>
      <p:grpSp>
        <p:nvGrpSpPr>
          <p:cNvPr id="115" name="Group 114"/>
          <p:cNvGrpSpPr/>
          <p:nvPr/>
        </p:nvGrpSpPr>
        <p:grpSpPr>
          <a:xfrm>
            <a:off x="8723506" y="6506348"/>
            <a:ext cx="1952114" cy="377985"/>
            <a:chOff x="7199506" y="6506347"/>
            <a:chExt cx="1952114" cy="377985"/>
          </a:xfrm>
        </p:grpSpPr>
        <p:sp>
          <p:nvSpPr>
            <p:cNvPr id="116" name="Parallelogram 115"/>
            <p:cNvSpPr/>
            <p:nvPr/>
          </p:nvSpPr>
          <p:spPr bwMode="auto">
            <a:xfrm>
              <a:off x="7199506" y="6736080"/>
              <a:ext cx="824566" cy="148252"/>
            </a:xfrm>
            <a:prstGeom prst="parallelogram">
              <a:avLst>
                <a:gd name="adj" fmla="val 95883"/>
              </a:avLst>
            </a:prstGeom>
            <a:solidFill>
              <a:srgbClr val="FED70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endParaRPr lang="th-TH" sz="2400">
                <a:solidFill>
                  <a:srgbClr val="000000"/>
                </a:solidFill>
                <a:cs typeface="Cordia New" pitchFamily="34" charset="-34"/>
              </a:endParaRPr>
            </a:p>
          </p:txBody>
        </p:sp>
        <p:pic>
          <p:nvPicPr>
            <p:cNvPr id="117" name="Picture 116"/>
            <p:cNvPicPr>
              <a:picLocks noChangeAspect="1"/>
            </p:cNvPicPr>
            <p:nvPr/>
          </p:nvPicPr>
          <p:blipFill rotWithShape="1">
            <a:blip r:embed="rId4"/>
            <a:srcRect l="-1" r="53049"/>
            <a:stretch/>
          </p:blipFill>
          <p:spPr>
            <a:xfrm>
              <a:off x="7774813" y="6506347"/>
              <a:ext cx="1376807" cy="377985"/>
            </a:xfrm>
            <a:prstGeom prst="rect">
              <a:avLst/>
            </a:prstGeom>
          </p:spPr>
        </p:pic>
      </p:grpSp>
      <p:sp>
        <p:nvSpPr>
          <p:cNvPr id="119" name="Rectangle 5"/>
          <p:cNvSpPr>
            <a:spLocks noChangeArrowheads="1"/>
          </p:cNvSpPr>
          <p:nvPr/>
        </p:nvSpPr>
        <p:spPr bwMode="auto">
          <a:xfrm>
            <a:off x="2291655" y="761198"/>
            <a:ext cx="93662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9pPr>
          </a:lstStyle>
          <a:p>
            <a:r>
              <a:rPr lang="th-TH" altLang="th-TH" sz="2800" b="1" dirty="0">
                <a:solidFill>
                  <a:srgbClr val="076455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ปฏิทินการปฏิบัติงานการเพิ่มประสิทธิภาพการจัดทำแผนงานจัดที่ดิน</a:t>
            </a:r>
            <a:r>
              <a:rPr lang="en-US" altLang="th-TH" sz="2800" b="1" dirty="0">
                <a:solidFill>
                  <a:srgbClr val="076455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altLang="th-TH" sz="2800" b="1" dirty="0">
                <a:solidFill>
                  <a:srgbClr val="076455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ปี </a:t>
            </a:r>
            <a:r>
              <a:rPr lang="en-US" altLang="th-TH" sz="2800" b="1" dirty="0">
                <a:solidFill>
                  <a:srgbClr val="076455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61</a:t>
            </a:r>
            <a:endParaRPr lang="th-TH" altLang="th-TH" sz="2800" b="1" dirty="0">
              <a:solidFill>
                <a:srgbClr val="076455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5991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 bwMode="auto">
          <a:xfrm>
            <a:off x="2995614" y="5749452"/>
            <a:ext cx="6529387" cy="937101"/>
          </a:xfrm>
          <a:prstGeom prst="rect">
            <a:avLst/>
          </a:prstGeom>
          <a:solidFill>
            <a:srgbClr val="4BC4D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th-TH" sz="2400">
              <a:solidFill>
                <a:srgbClr val="000000"/>
              </a:solidFill>
              <a:cs typeface="Cordia New" pitchFamily="34" charset="-34"/>
            </a:endParaRPr>
          </a:p>
        </p:txBody>
      </p:sp>
      <p:sp>
        <p:nvSpPr>
          <p:cNvPr id="28" name="Rounded Rectangle 27"/>
          <p:cNvSpPr/>
          <p:nvPr/>
        </p:nvSpPr>
        <p:spPr bwMode="auto">
          <a:xfrm>
            <a:off x="3244885" y="5861884"/>
            <a:ext cx="6037229" cy="695112"/>
          </a:xfrm>
          <a:prstGeom prst="round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th-TH" sz="2400">
              <a:solidFill>
                <a:srgbClr val="000000"/>
              </a:solidFill>
              <a:cs typeface="Cordia New" pitchFamily="34" charset="-34"/>
            </a:endParaRPr>
          </a:p>
        </p:txBody>
      </p:sp>
      <p:grpSp>
        <p:nvGrpSpPr>
          <p:cNvPr id="21" name="그룹 54"/>
          <p:cNvGrpSpPr>
            <a:grpSpLocks/>
          </p:cNvGrpSpPr>
          <p:nvPr/>
        </p:nvGrpSpPr>
        <p:grpSpPr bwMode="auto">
          <a:xfrm>
            <a:off x="4003676" y="4843820"/>
            <a:ext cx="4851450" cy="928335"/>
            <a:chOff x="2500298" y="1061088"/>
            <a:chExt cx="5929354" cy="930728"/>
          </a:xfrm>
        </p:grpSpPr>
        <p:sp>
          <p:nvSpPr>
            <p:cNvPr id="22" name="AutoShape 864"/>
            <p:cNvSpPr>
              <a:spLocks noChangeArrowheads="1"/>
            </p:cNvSpPr>
            <p:nvPr/>
          </p:nvSpPr>
          <p:spPr bwMode="auto">
            <a:xfrm>
              <a:off x="2500298" y="1094894"/>
              <a:ext cx="5929354" cy="78443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15AAE1"/>
                </a:gs>
                <a:gs pos="100000">
                  <a:srgbClr val="4BC4D3"/>
                </a:gs>
              </a:gsLst>
              <a:lin ang="5400000" scaled="1"/>
            </a:gradFill>
            <a:ln w="19050" algn="ctr">
              <a:noFill/>
              <a:round/>
              <a:headEnd/>
              <a:tailEnd/>
            </a:ln>
            <a:effectLst>
              <a:outerShdw blurRad="149987" dist="127000" dir="288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146050" h="139700"/>
            </a:sp3d>
          </p:spPr>
          <p:txBody>
            <a:bodyPr wrap="none" lIns="72000" tIns="0" rIns="72000" bIns="0" anchor="ctr"/>
            <a:lstStyle/>
            <a:p>
              <a:pPr algn="ctr">
                <a:defRPr/>
              </a:pPr>
              <a:endParaRPr lang="en-US" altLang="ko-KR" sz="2000" b="1" kern="0" dirty="0">
                <a:solidFill>
                  <a:srgbClr val="FFFFFF"/>
                </a:solidFill>
                <a:ea typeface="굴림"/>
                <a:cs typeface="Times New Roman" pitchFamily="18" charset="0"/>
              </a:endParaRPr>
            </a:p>
          </p:txBody>
        </p:sp>
        <p:grpSp>
          <p:nvGrpSpPr>
            <p:cNvPr id="23" name="Group 48"/>
            <p:cNvGrpSpPr>
              <a:grpSpLocks/>
            </p:cNvGrpSpPr>
            <p:nvPr/>
          </p:nvGrpSpPr>
          <p:grpSpPr bwMode="auto">
            <a:xfrm>
              <a:off x="2671306" y="1061088"/>
              <a:ext cx="5615145" cy="930728"/>
              <a:chOff x="1350" y="890"/>
              <a:chExt cx="3029" cy="549"/>
            </a:xfrm>
          </p:grpSpPr>
          <p:pic>
            <p:nvPicPr>
              <p:cNvPr id="24" name="Picture 49" descr="그림자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83" y="890"/>
                <a:ext cx="2948" cy="5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5" name="AutoShape 50"/>
              <p:cNvSpPr>
                <a:spLocks noChangeArrowheads="1"/>
              </p:cNvSpPr>
              <p:nvPr/>
            </p:nvSpPr>
            <p:spPr bwMode="auto">
              <a:xfrm>
                <a:off x="1350" y="972"/>
                <a:ext cx="3029" cy="33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lumMod val="6500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 w="19050" algn="ctr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lIns="342000" tIns="36000" bIns="36000" anchor="ctr"/>
              <a:lstStyle/>
              <a:p>
                <a:pPr algn="ctr">
                  <a:defRPr/>
                </a:pPr>
                <a:endParaRPr lang="en-US" altLang="ko-KR" sz="2000" kern="0" dirty="0">
                  <a:solidFill>
                    <a:srgbClr val="333333"/>
                  </a:solidFill>
                  <a:latin typeface="汉仪大宋简" pitchFamily="49" charset="-122"/>
                  <a:ea typeface="汉仪大宋简" pitchFamily="49" charset="-122"/>
                </a:endParaRPr>
              </a:p>
            </p:txBody>
          </p:sp>
          <p:sp>
            <p:nvSpPr>
              <p:cNvPr id="26" name="AutoShape 51"/>
              <p:cNvSpPr>
                <a:spLocks noChangeArrowheads="1"/>
              </p:cNvSpPr>
              <p:nvPr/>
            </p:nvSpPr>
            <p:spPr bwMode="auto">
              <a:xfrm>
                <a:off x="1551" y="990"/>
                <a:ext cx="2611" cy="15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7999"/>
                    </a:srgbClr>
                  </a:gs>
                  <a:gs pos="100000">
                    <a:srgbClr val="767676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342000" tIns="190800" anchor="ctr"/>
              <a:lstStyle/>
              <a:p>
                <a:pPr algn="ctr">
                  <a:defRPr/>
                </a:pPr>
                <a:endParaRPr lang="ko-KR" altLang="en-US" sz="1800" kern="0">
                  <a:solidFill>
                    <a:sysClr val="windowText" lastClr="000000"/>
                  </a:solidFill>
                </a:endParaRPr>
              </a:p>
            </p:txBody>
          </p:sp>
        </p:grpSp>
      </p:grp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9569"/>
          <a:stretch/>
        </p:blipFill>
        <p:spPr>
          <a:xfrm>
            <a:off x="1848913" y="1266864"/>
            <a:ext cx="8641271" cy="3433955"/>
          </a:xfrm>
          <a:prstGeom prst="rect">
            <a:avLst/>
          </a:prstGeom>
        </p:spPr>
      </p:pic>
      <p:grpSp>
        <p:nvGrpSpPr>
          <p:cNvPr id="5" name="그룹 54"/>
          <p:cNvGrpSpPr>
            <a:grpSpLocks/>
          </p:cNvGrpSpPr>
          <p:nvPr/>
        </p:nvGrpSpPr>
        <p:grpSpPr bwMode="auto">
          <a:xfrm>
            <a:off x="1696415" y="124593"/>
            <a:ext cx="8813996" cy="930275"/>
            <a:chOff x="2500298" y="1061088"/>
            <a:chExt cx="5929354" cy="930728"/>
          </a:xfrm>
        </p:grpSpPr>
        <p:sp>
          <p:nvSpPr>
            <p:cNvPr id="7" name="AutoShape 864"/>
            <p:cNvSpPr>
              <a:spLocks noChangeArrowheads="1"/>
            </p:cNvSpPr>
            <p:nvPr/>
          </p:nvSpPr>
          <p:spPr bwMode="auto">
            <a:xfrm>
              <a:off x="2500298" y="1094894"/>
              <a:ext cx="5929354" cy="78443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15AAE1"/>
                </a:gs>
                <a:gs pos="100000">
                  <a:srgbClr val="4BC4D3"/>
                </a:gs>
              </a:gsLst>
              <a:lin ang="5400000" scaled="1"/>
            </a:gradFill>
            <a:ln w="19050" algn="ctr">
              <a:noFill/>
              <a:round/>
              <a:headEnd/>
              <a:tailEnd/>
            </a:ln>
            <a:effectLst>
              <a:outerShdw blurRad="149987" dist="127000" dir="288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146050" h="139700"/>
            </a:sp3d>
          </p:spPr>
          <p:txBody>
            <a:bodyPr wrap="none" lIns="72000" tIns="0" rIns="72000" bIns="0" anchor="ctr"/>
            <a:lstStyle/>
            <a:p>
              <a:pPr algn="ctr">
                <a:defRPr/>
              </a:pPr>
              <a:endParaRPr lang="en-US" altLang="ko-KR" sz="2000" b="1" kern="0" dirty="0">
                <a:solidFill>
                  <a:srgbClr val="FFFFFF"/>
                </a:solidFill>
                <a:ea typeface="굴림"/>
                <a:cs typeface="Times New Roman" pitchFamily="18" charset="0"/>
              </a:endParaRPr>
            </a:p>
          </p:txBody>
        </p:sp>
        <p:grpSp>
          <p:nvGrpSpPr>
            <p:cNvPr id="8" name="Group 48"/>
            <p:cNvGrpSpPr>
              <a:grpSpLocks/>
            </p:cNvGrpSpPr>
            <p:nvPr/>
          </p:nvGrpSpPr>
          <p:grpSpPr bwMode="auto">
            <a:xfrm>
              <a:off x="2671306" y="1061088"/>
              <a:ext cx="5615145" cy="930728"/>
              <a:chOff x="1350" y="890"/>
              <a:chExt cx="3029" cy="549"/>
            </a:xfrm>
          </p:grpSpPr>
          <p:pic>
            <p:nvPicPr>
              <p:cNvPr id="9" name="Picture 49" descr="그림자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83" y="890"/>
                <a:ext cx="2948" cy="5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" name="AutoShape 50"/>
              <p:cNvSpPr>
                <a:spLocks noChangeArrowheads="1"/>
              </p:cNvSpPr>
              <p:nvPr/>
            </p:nvSpPr>
            <p:spPr bwMode="auto">
              <a:xfrm>
                <a:off x="1350" y="972"/>
                <a:ext cx="3029" cy="33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lumMod val="6500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 w="19050" algn="ctr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lIns="342000" tIns="36000" bIns="36000" anchor="ctr"/>
              <a:lstStyle/>
              <a:p>
                <a:pPr algn="ctr">
                  <a:defRPr/>
                </a:pPr>
                <a:endParaRPr lang="en-US" altLang="ko-KR" sz="2000" kern="0" dirty="0">
                  <a:solidFill>
                    <a:srgbClr val="333333"/>
                  </a:solidFill>
                  <a:latin typeface="汉仪大宋简" pitchFamily="49" charset="-122"/>
                  <a:ea typeface="汉仪大宋简" pitchFamily="49" charset="-122"/>
                </a:endParaRPr>
              </a:p>
            </p:txBody>
          </p:sp>
          <p:sp>
            <p:nvSpPr>
              <p:cNvPr id="11" name="AutoShape 51"/>
              <p:cNvSpPr>
                <a:spLocks noChangeArrowheads="1"/>
              </p:cNvSpPr>
              <p:nvPr/>
            </p:nvSpPr>
            <p:spPr bwMode="auto">
              <a:xfrm>
                <a:off x="1551" y="990"/>
                <a:ext cx="2611" cy="15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>
                      <a:alpha val="37999"/>
                    </a:srgbClr>
                  </a:gs>
                  <a:gs pos="100000">
                    <a:srgbClr val="767676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342000" tIns="190800" anchor="ctr"/>
              <a:lstStyle/>
              <a:p>
                <a:pPr algn="ctr">
                  <a:defRPr/>
                </a:pPr>
                <a:endParaRPr lang="ko-KR" altLang="en-US" sz="1800" kern="0">
                  <a:solidFill>
                    <a:sysClr val="windowText" lastClr="000000"/>
                  </a:solidFill>
                </a:endParaRPr>
              </a:p>
            </p:txBody>
          </p:sp>
        </p:grpSp>
      </p:grpSp>
      <p:sp>
        <p:nvSpPr>
          <p:cNvPr id="8194" name="Rectangle 3"/>
          <p:cNvSpPr>
            <a:spLocks noChangeArrowheads="1"/>
          </p:cNvSpPr>
          <p:nvPr/>
        </p:nvSpPr>
        <p:spPr bwMode="auto">
          <a:xfrm>
            <a:off x="2231599" y="363002"/>
            <a:ext cx="827881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9pPr>
          </a:lstStyle>
          <a:p>
            <a:r>
              <a:rPr lang="th-TH" altLang="th-TH" sz="2800" b="1" dirty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ขั้นตอนการประมวลผล และตรวจสอบพื้นที่คงค้างการจัดที่ดินจาก </a:t>
            </a:r>
            <a:r>
              <a:rPr lang="en-US" altLang="th-TH" sz="2800" b="1" dirty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Digital map </a:t>
            </a:r>
            <a:endParaRPr lang="th-TH" altLang="th-TH" sz="2800" b="1" dirty="0">
              <a:solidFill>
                <a:srgbClr val="00206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8196" name="Rectangle 8"/>
          <p:cNvSpPr>
            <a:spLocks noChangeArrowheads="1"/>
          </p:cNvSpPr>
          <p:nvPr/>
        </p:nvSpPr>
        <p:spPr bwMode="auto">
          <a:xfrm>
            <a:off x="4346242" y="5099447"/>
            <a:ext cx="448670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Cordia New" panose="020B0304020202020204" pitchFamily="34" charset="-34"/>
              </a:defRPr>
            </a:lvl9pPr>
          </a:lstStyle>
          <a:p>
            <a:r>
              <a:rPr lang="th-TH" altLang="th-TH" sz="2800" b="1" dirty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ขั้นตอนการทบทวนราคางานสำรวจรังวัด</a:t>
            </a:r>
          </a:p>
        </p:txBody>
      </p:sp>
      <p:sp>
        <p:nvSpPr>
          <p:cNvPr id="2" name="Rectangle 1"/>
          <p:cNvSpPr/>
          <p:nvPr/>
        </p:nvSpPr>
        <p:spPr>
          <a:xfrm>
            <a:off x="2152405" y="2252419"/>
            <a:ext cx="262889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th-TH" sz="2000" b="1" dirty="0" err="1">
                <a:solidFill>
                  <a:srgbClr val="FFFF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สผส</a:t>
            </a:r>
            <a:r>
              <a:rPr lang="en-US" sz="2000" b="1" dirty="0">
                <a:solidFill>
                  <a:srgbClr val="FFFF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2000" b="1" dirty="0">
                <a:solidFill>
                  <a:srgbClr val="FFFF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ร่วมกับ</a:t>
            </a:r>
            <a:r>
              <a:rPr lang="en-US" sz="2000" b="1" dirty="0">
                <a:solidFill>
                  <a:srgbClr val="FFFF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2000" b="1" dirty="0" err="1">
                <a:solidFill>
                  <a:srgbClr val="FFFF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สจก</a:t>
            </a:r>
            <a:r>
              <a:rPr lang="en-US" sz="2000" b="1" dirty="0">
                <a:solidFill>
                  <a:srgbClr val="FFFF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2000" b="1" dirty="0">
                <a:solidFill>
                  <a:srgbClr val="FFFF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ประมวลผลพื้นที่เป้าหมายแปลงที่ดินคงค้าง</a:t>
            </a:r>
          </a:p>
          <a:p>
            <a:pPr algn="ctr">
              <a:defRPr/>
            </a:pPr>
            <a:r>
              <a:rPr lang="th-TH" sz="2000" b="1" dirty="0">
                <a:solidFill>
                  <a:srgbClr val="FFFF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การจัดที่ดินจากพื้นที่ </a:t>
            </a:r>
            <a:r>
              <a:rPr lang="en-US" sz="2000" b="1" dirty="0">
                <a:solidFill>
                  <a:srgbClr val="FFFF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Nos</a:t>
            </a:r>
            <a:r>
              <a:rPr lang="th-TH" sz="2000" b="1" dirty="0">
                <a:solidFill>
                  <a:srgbClr val="FFFF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จาก </a:t>
            </a:r>
            <a:r>
              <a:rPr lang="en-US" sz="2000" b="1" dirty="0">
                <a:solidFill>
                  <a:srgbClr val="FFFF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Digital map</a:t>
            </a:r>
            <a:r>
              <a:rPr lang="th-TH" sz="2000" b="1" dirty="0">
                <a:solidFill>
                  <a:srgbClr val="FFFF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รายหมู่บ้าน ตำบล อำเภอ ตามความเหมาะสมส่งให้</a:t>
            </a:r>
          </a:p>
          <a:p>
            <a:pPr algn="ctr">
              <a:defRPr/>
            </a:pPr>
            <a:r>
              <a:rPr lang="th-TH" sz="2000" b="1" dirty="0">
                <a:solidFill>
                  <a:srgbClr val="FFFF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</a:t>
            </a:r>
            <a:r>
              <a:rPr lang="en-US" sz="2000" b="1" dirty="0">
                <a:solidFill>
                  <a:srgbClr val="FFFF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sz="2000" b="1" dirty="0">
                <a:solidFill>
                  <a:srgbClr val="FFFF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</a:t>
            </a:r>
            <a:r>
              <a:rPr lang="en-US" sz="2000" b="1" dirty="0">
                <a:solidFill>
                  <a:srgbClr val="FFFF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sz="2000" b="1" dirty="0">
                <a:solidFill>
                  <a:srgbClr val="FFFF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</a:t>
            </a:r>
            <a:r>
              <a:rPr lang="en-US" sz="2000" b="1" dirty="0">
                <a:solidFill>
                  <a:srgbClr val="FFFF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sz="2000" b="1" dirty="0">
                <a:solidFill>
                  <a:srgbClr val="FFFF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จังหวัดตรวจสอบ </a:t>
            </a:r>
          </a:p>
        </p:txBody>
      </p:sp>
      <p:sp>
        <p:nvSpPr>
          <p:cNvPr id="3" name="Rectangle 2"/>
          <p:cNvSpPr/>
          <p:nvPr/>
        </p:nvSpPr>
        <p:spPr>
          <a:xfrm>
            <a:off x="4642510" y="2292444"/>
            <a:ext cx="3054075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th-TH" sz="2000" b="1" dirty="0">
                <a:solidFill>
                  <a:srgbClr val="FFFF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</a:t>
            </a:r>
            <a:r>
              <a:rPr lang="en-US" sz="2000" b="1" dirty="0">
                <a:solidFill>
                  <a:srgbClr val="FFFF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sz="2000" b="1" dirty="0">
                <a:solidFill>
                  <a:srgbClr val="FFFF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</a:t>
            </a:r>
            <a:r>
              <a:rPr lang="en-US" sz="2000" b="1" dirty="0">
                <a:solidFill>
                  <a:srgbClr val="FFFF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sz="2000" b="1" dirty="0">
                <a:solidFill>
                  <a:srgbClr val="FFFF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</a:t>
            </a:r>
            <a:r>
              <a:rPr lang="en-US" sz="2000" b="1" dirty="0">
                <a:solidFill>
                  <a:srgbClr val="FFFF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sz="2000" b="1" dirty="0">
                <a:solidFill>
                  <a:srgbClr val="FFFF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จังหวัด ตรวจสอบ  </a:t>
            </a:r>
          </a:p>
          <a:p>
            <a:pPr algn="ctr">
              <a:defRPr/>
            </a:pPr>
            <a:r>
              <a:rPr lang="th-TH" sz="2000" b="1" dirty="0">
                <a:solidFill>
                  <a:srgbClr val="FFFF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- มีการสำรวจรังวัดแล้ว ส่งรายการคำนวณ/ผลการสำรวจรังวัดแก่ </a:t>
            </a:r>
            <a:r>
              <a:rPr lang="th-TH" sz="2000" b="1" dirty="0" err="1">
                <a:solidFill>
                  <a:srgbClr val="FFFF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สผส</a:t>
            </a:r>
            <a:r>
              <a:rPr lang="en-US" sz="2000" b="1" dirty="0">
                <a:solidFill>
                  <a:srgbClr val="FFFF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</a:p>
          <a:p>
            <a:pPr algn="ctr">
              <a:defRPr/>
            </a:pPr>
            <a:r>
              <a:rPr lang="en-US" sz="2000" b="1" dirty="0">
                <a:solidFill>
                  <a:srgbClr val="FFFF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- </a:t>
            </a:r>
            <a:r>
              <a:rPr lang="th-TH" sz="2000" b="1" dirty="0">
                <a:solidFill>
                  <a:srgbClr val="FFFF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คงค้างการสำรวจรังวัดยืนยัน</a:t>
            </a:r>
          </a:p>
          <a:p>
            <a:pPr algn="ctr">
              <a:defRPr/>
            </a:pPr>
            <a:r>
              <a:rPr lang="th-TH" sz="2000" b="1" dirty="0">
                <a:solidFill>
                  <a:srgbClr val="FFFF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พื้นที่ต่อ ส</a:t>
            </a:r>
            <a:r>
              <a:rPr lang="en-US" sz="2000" b="1" dirty="0">
                <a:solidFill>
                  <a:srgbClr val="FFFF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sz="2000" b="1" dirty="0">
                <a:solidFill>
                  <a:srgbClr val="FFFF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</a:t>
            </a:r>
            <a:r>
              <a:rPr lang="en-US" sz="2000" b="1" dirty="0">
                <a:solidFill>
                  <a:srgbClr val="FFFF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sz="2000" b="1" dirty="0">
                <a:solidFill>
                  <a:srgbClr val="FFFF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</a:t>
            </a:r>
            <a:r>
              <a:rPr lang="en-US" sz="2000" b="1" dirty="0">
                <a:solidFill>
                  <a:srgbClr val="FFFF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endParaRPr lang="th-TH" sz="2000" b="1" dirty="0">
              <a:solidFill>
                <a:srgbClr val="FFFFFF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729037" y="2430294"/>
            <a:ext cx="229944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th-TH" sz="2000" b="1" dirty="0" err="1">
                <a:solidFill>
                  <a:srgbClr val="FFFF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สผส</a:t>
            </a:r>
            <a:r>
              <a:rPr lang="en-US" sz="2000" b="1" dirty="0">
                <a:solidFill>
                  <a:srgbClr val="FFFF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2000" b="1" dirty="0">
                <a:solidFill>
                  <a:srgbClr val="FFFF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ร่วมกับ</a:t>
            </a:r>
            <a:r>
              <a:rPr lang="en-US" sz="2000" b="1" dirty="0">
                <a:solidFill>
                  <a:srgbClr val="FFFF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2000" b="1" dirty="0" err="1">
                <a:solidFill>
                  <a:srgbClr val="FFFF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สจก</a:t>
            </a:r>
            <a:r>
              <a:rPr lang="en-US" sz="2000" b="1" dirty="0">
                <a:solidFill>
                  <a:srgbClr val="FFFF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2000" b="1" dirty="0">
                <a:solidFill>
                  <a:srgbClr val="FFFF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ประมวลผลข้อมูลเพื่อเตรียมพื้นที่กำหนดเป็นแผนงานจัดที่ดิน ปีงบประมาณ </a:t>
            </a:r>
            <a:r>
              <a:rPr lang="en-US" sz="2000" b="1" dirty="0">
                <a:solidFill>
                  <a:srgbClr val="FFFF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2562</a:t>
            </a:r>
            <a:endParaRPr lang="th-TH" sz="2000" b="1" dirty="0">
              <a:solidFill>
                <a:srgbClr val="FFFFFF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809875" y="5890580"/>
            <a:ext cx="688968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th-TH" sz="2000" b="1" dirty="0" err="1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สผส</a:t>
            </a:r>
            <a:r>
              <a:rPr lang="en-US" sz="2000" b="1" dirty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2000" b="1" dirty="0" err="1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สจก</a:t>
            </a:r>
            <a:r>
              <a:rPr lang="en-US" sz="2000" b="1" dirty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2000" b="1" dirty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และ </a:t>
            </a:r>
            <a:r>
              <a:rPr lang="th-TH" sz="2000" b="1" dirty="0" err="1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สวผ</a:t>
            </a:r>
            <a:r>
              <a:rPr lang="en-US" sz="2000" b="1" dirty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sz="2000" b="1" dirty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ร่วมกันทบทวนราคางานให้เหมาะสมกับงบประมาณ</a:t>
            </a:r>
          </a:p>
          <a:p>
            <a:pPr algn="ctr">
              <a:defRPr/>
            </a:pPr>
            <a:r>
              <a:rPr lang="th-TH" sz="2000" b="1" dirty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ประสิทธิภาพการปฏิบัติงาน ลักษณะสภาพพื้นที่ ทั้งพื้นที่ </a:t>
            </a:r>
            <a:r>
              <a:rPr lang="en-US" sz="2000" b="1" dirty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Nos</a:t>
            </a:r>
            <a:r>
              <a:rPr lang="th-TH" sz="2000" b="1" dirty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และ พื้นที่ </a:t>
            </a:r>
            <a:r>
              <a:rPr lang="en-US" sz="2000" b="1" dirty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Code 0-3 </a:t>
            </a:r>
            <a:endParaRPr lang="th-TH" sz="2000" b="1" dirty="0">
              <a:solidFill>
                <a:srgbClr val="00206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354" t="81828" r="76618"/>
          <a:stretch/>
        </p:blipFill>
        <p:spPr>
          <a:xfrm>
            <a:off x="8527677" y="1420809"/>
            <a:ext cx="702169" cy="79748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4503" t="81828" r="15497"/>
          <a:stretch/>
        </p:blipFill>
        <p:spPr>
          <a:xfrm>
            <a:off x="5784875" y="1433807"/>
            <a:ext cx="798325" cy="81854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4607" t="81828" r="46365"/>
          <a:stretch/>
        </p:blipFill>
        <p:spPr>
          <a:xfrm>
            <a:off x="3244884" y="1378753"/>
            <a:ext cx="730216" cy="829342"/>
          </a:xfrm>
          <a:prstGeom prst="rect">
            <a:avLst/>
          </a:prstGeom>
        </p:spPr>
      </p:pic>
      <p:grpSp>
        <p:nvGrpSpPr>
          <p:cNvPr id="29" name="Group 28"/>
          <p:cNvGrpSpPr/>
          <p:nvPr/>
        </p:nvGrpSpPr>
        <p:grpSpPr>
          <a:xfrm>
            <a:off x="8723506" y="6506348"/>
            <a:ext cx="1952114" cy="377985"/>
            <a:chOff x="7199506" y="6506347"/>
            <a:chExt cx="1952114" cy="377985"/>
          </a:xfrm>
        </p:grpSpPr>
        <p:sp>
          <p:nvSpPr>
            <p:cNvPr id="30" name="Parallelogram 29"/>
            <p:cNvSpPr/>
            <p:nvPr/>
          </p:nvSpPr>
          <p:spPr bwMode="auto">
            <a:xfrm>
              <a:off x="7199506" y="6736080"/>
              <a:ext cx="824566" cy="148252"/>
            </a:xfrm>
            <a:prstGeom prst="parallelogram">
              <a:avLst>
                <a:gd name="adj" fmla="val 95883"/>
              </a:avLst>
            </a:prstGeom>
            <a:solidFill>
              <a:srgbClr val="FED70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endParaRPr lang="th-TH" sz="2400">
                <a:solidFill>
                  <a:srgbClr val="000000"/>
                </a:solidFill>
                <a:cs typeface="Cordia New" pitchFamily="34" charset="-34"/>
              </a:endParaRPr>
            </a:p>
          </p:txBody>
        </p:sp>
        <p:pic>
          <p:nvPicPr>
            <p:cNvPr id="31" name="Picture 30"/>
            <p:cNvPicPr>
              <a:picLocks noChangeAspect="1"/>
            </p:cNvPicPr>
            <p:nvPr/>
          </p:nvPicPr>
          <p:blipFill rotWithShape="1">
            <a:blip r:embed="rId4"/>
            <a:srcRect l="-1" r="53049"/>
            <a:stretch/>
          </p:blipFill>
          <p:spPr>
            <a:xfrm>
              <a:off x="7774813" y="6506347"/>
              <a:ext cx="1376807" cy="37798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3034420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ธีมของ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ค่าเริ่มต้นการออกแบบ">
  <a:themeElements>
    <a:clrScheme name="ค่าเริ่มต้นการออกแบบ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ค่าเริ่มต้นการออกแบบ">
      <a:majorFont>
        <a:latin typeface="Times New Roman"/>
        <a:ea typeface=""/>
        <a:cs typeface="Angsana New"/>
      </a:majorFont>
      <a:minorFont>
        <a:latin typeface="Times New Roman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th-TH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Cordia New" pitchFamily="34" charset="-34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th-TH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Cordia New" pitchFamily="34" charset="-34"/>
          </a:defRPr>
        </a:defPPr>
      </a:lstStyle>
    </a:lnDef>
  </a:objectDefaults>
  <a:extraClrSchemeLst>
    <a:extraClrScheme>
      <a:clrScheme name="ค่าเริ่มต้นการออกแบบ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ค่าเริ่มต้นการออกแบบ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ค่าเริ่มต้นการออกแบบ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ค่าเริ่มต้นการออกแบบ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ค่าเริ่มต้นการออกแบบ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ค่าเริ่มต้นการออกแบบ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ค่าเริ่มต้นการออกแบบ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ธีมของ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2468</TotalTime>
  <Words>1284</Words>
  <Application>Microsoft Office PowerPoint</Application>
  <PresentationFormat>กำหนดเอง</PresentationFormat>
  <Paragraphs>193</Paragraphs>
  <Slides>11</Slides>
  <Notes>1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2</vt:i4>
      </vt:variant>
      <vt:variant>
        <vt:lpstr>ชื่อเรื่องภาพนิ่ง</vt:lpstr>
      </vt:variant>
      <vt:variant>
        <vt:i4>11</vt:i4>
      </vt:variant>
    </vt:vector>
  </HeadingPairs>
  <TitlesOfParts>
    <vt:vector size="13" baseType="lpstr">
      <vt:lpstr>ธีมของ Office</vt:lpstr>
      <vt:lpstr>ค่าเริ่มต้นการออกแบบ</vt:lpstr>
      <vt:lpstr>ภาพนิ่ง 1</vt:lpstr>
      <vt:lpstr>ภาพนิ่ง 2</vt:lpstr>
      <vt:lpstr>ภาพนิ่ง 3</vt:lpstr>
      <vt:lpstr>ภาพนิ่ง 4</vt:lpstr>
      <vt:lpstr>ภาพนิ่ง 5</vt:lpstr>
      <vt:lpstr>ภาพนิ่ง 6</vt:lpstr>
      <vt:lpstr>ภาพนิ่ง 7</vt:lpstr>
      <vt:lpstr>ภาพนิ่ง 8</vt:lpstr>
      <vt:lpstr>ภาพนิ่ง 9</vt:lpstr>
      <vt:lpstr>ภาพนิ่ง 10</vt:lpstr>
      <vt:lpstr>ภาพนิ่ง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Darling</dc:creator>
  <cp:lastModifiedBy>Owner</cp:lastModifiedBy>
  <cp:revision>230</cp:revision>
  <cp:lastPrinted>2017-11-27T02:39:23Z</cp:lastPrinted>
  <dcterms:created xsi:type="dcterms:W3CDTF">2017-11-13T12:32:48Z</dcterms:created>
  <dcterms:modified xsi:type="dcterms:W3CDTF">2017-01-06T22:39:04Z</dcterms:modified>
</cp:coreProperties>
</file>